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15"/>
  </p:notesMasterIdLst>
  <p:sldIdLst>
    <p:sldId id="304" r:id="rId6"/>
    <p:sldId id="345" r:id="rId7"/>
    <p:sldId id="346" r:id="rId8"/>
    <p:sldId id="342" r:id="rId9"/>
    <p:sldId id="347" r:id="rId10"/>
    <p:sldId id="341" r:id="rId11"/>
    <p:sldId id="349" r:id="rId12"/>
    <p:sldId id="344" r:id="rId13"/>
    <p:sldId id="350" r:id="rId14"/>
  </p:sldIdLst>
  <p:sldSz cx="12192000" cy="6858000"/>
  <p:notesSz cx="6888163" cy="9671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B76665-E61F-75D9-3289-F110BE71DB53}" name="Keely Lead" initials="KL" userId="S::keely.lead@employeeownership.co.uk::7f898fbb-c407-4e0d-90f3-5b82f1ebe8de" providerId="AD"/>
  <p188:author id="{A2E9867D-06FE-364B-83C0-57DDB1B10A99}" name="Deb Oxley" initials="DO" userId="S::deb.oxley@employeeownership.co.uk::fc5860fe-8086-4bf1-92b4-b76dcda2f7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8F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B4845B-0618-4EC5-8838-6E931294310B}" v="8" dt="2022-09-29T11:25:33.5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3792" autoAdjust="0"/>
  </p:normalViewPr>
  <p:slideViewPr>
    <p:cSldViewPr snapToGrid="0" snapToObjects="1">
      <p:cViewPr varScale="1">
        <p:scale>
          <a:sx n="63" d="100"/>
          <a:sy n="63" d="100"/>
        </p:scale>
        <p:origin x="708" y="64"/>
      </p:cViewPr>
      <p:guideLst/>
    </p:cSldViewPr>
  </p:slideViewPr>
  <p:outlineViewPr>
    <p:cViewPr>
      <p:scale>
        <a:sx n="33" d="100"/>
        <a:sy n="33" d="100"/>
      </p:scale>
      <p:origin x="0" y="-20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ette Harvey" userId="da91e8a2-bd94-46e5-8eb1-2c01e4af12d9" providerId="ADAL" clId="{7AB4845B-0618-4EC5-8838-6E931294310B}"/>
    <pc:docChg chg="undo custSel addSld modSld">
      <pc:chgData name="Colette Harvey" userId="da91e8a2-bd94-46e5-8eb1-2c01e4af12d9" providerId="ADAL" clId="{7AB4845B-0618-4EC5-8838-6E931294310B}" dt="2022-09-29T11:26:01.307" v="1884" actId="20577"/>
      <pc:docMkLst>
        <pc:docMk/>
      </pc:docMkLst>
      <pc:sldChg chg="modSp mod modNotesTx">
        <pc:chgData name="Colette Harvey" userId="da91e8a2-bd94-46e5-8eb1-2c01e4af12d9" providerId="ADAL" clId="{7AB4845B-0618-4EC5-8838-6E931294310B}" dt="2022-09-29T11:21:39.049" v="1746" actId="27636"/>
        <pc:sldMkLst>
          <pc:docMk/>
          <pc:sldMk cId="2744908102" sldId="304"/>
        </pc:sldMkLst>
        <pc:spChg chg="mod">
          <ac:chgData name="Colette Harvey" userId="da91e8a2-bd94-46e5-8eb1-2c01e4af12d9" providerId="ADAL" clId="{7AB4845B-0618-4EC5-8838-6E931294310B}" dt="2022-09-29T11:21:33.187" v="1742" actId="1035"/>
          <ac:spMkLst>
            <pc:docMk/>
            <pc:sldMk cId="2744908102" sldId="304"/>
            <ac:spMk id="2" creationId="{C944B09F-567C-E443-B81B-232A4339B6EA}"/>
          </ac:spMkLst>
        </pc:spChg>
        <pc:spChg chg="mod">
          <ac:chgData name="Colette Harvey" userId="da91e8a2-bd94-46e5-8eb1-2c01e4af12d9" providerId="ADAL" clId="{7AB4845B-0618-4EC5-8838-6E931294310B}" dt="2022-09-29T11:21:39.049" v="1746" actId="27636"/>
          <ac:spMkLst>
            <pc:docMk/>
            <pc:sldMk cId="2744908102" sldId="304"/>
            <ac:spMk id="3" creationId="{814854B3-C765-7C44-9472-846A5404A6ED}"/>
          </ac:spMkLst>
        </pc:spChg>
      </pc:sldChg>
      <pc:sldChg chg="addSp modSp mod modNotesTx">
        <pc:chgData name="Colette Harvey" userId="da91e8a2-bd94-46e5-8eb1-2c01e4af12d9" providerId="ADAL" clId="{7AB4845B-0618-4EC5-8838-6E931294310B}" dt="2022-09-29T11:19:00.356" v="1376" actId="20577"/>
        <pc:sldMkLst>
          <pc:docMk/>
          <pc:sldMk cId="3211295555" sldId="344"/>
        </pc:sldMkLst>
        <pc:spChg chg="mod">
          <ac:chgData name="Colette Harvey" userId="da91e8a2-bd94-46e5-8eb1-2c01e4af12d9" providerId="ADAL" clId="{7AB4845B-0618-4EC5-8838-6E931294310B}" dt="2022-09-29T09:28:46.702" v="67" actId="20577"/>
          <ac:spMkLst>
            <pc:docMk/>
            <pc:sldMk cId="3211295555" sldId="344"/>
            <ac:spMk id="2" creationId="{93BF834B-2321-43F4-B6A4-9CF21F59D0F7}"/>
          </ac:spMkLst>
        </pc:spChg>
        <pc:spChg chg="mod ord">
          <ac:chgData name="Colette Harvey" userId="da91e8a2-bd94-46e5-8eb1-2c01e4af12d9" providerId="ADAL" clId="{7AB4845B-0618-4EC5-8838-6E931294310B}" dt="2022-09-29T11:09:17.343" v="950" actId="14100"/>
          <ac:spMkLst>
            <pc:docMk/>
            <pc:sldMk cId="3211295555" sldId="344"/>
            <ac:spMk id="6" creationId="{829E345B-9551-4940-B7B4-2C57AB6A0ABE}"/>
          </ac:spMkLst>
        </pc:spChg>
        <pc:spChg chg="mod">
          <ac:chgData name="Colette Harvey" userId="da91e8a2-bd94-46e5-8eb1-2c01e4af12d9" providerId="ADAL" clId="{7AB4845B-0618-4EC5-8838-6E931294310B}" dt="2022-09-29T11:11:31.312" v="1034" actId="113"/>
          <ac:spMkLst>
            <pc:docMk/>
            <pc:sldMk cId="3211295555" sldId="344"/>
            <ac:spMk id="7" creationId="{F8763181-747D-487F-A4B3-3B6AEDB9FD67}"/>
          </ac:spMkLst>
        </pc:spChg>
        <pc:spChg chg="add mod ord">
          <ac:chgData name="Colette Harvey" userId="da91e8a2-bd94-46e5-8eb1-2c01e4af12d9" providerId="ADAL" clId="{7AB4845B-0618-4EC5-8838-6E931294310B}" dt="2022-09-29T11:10:31.135" v="1009" actId="167"/>
          <ac:spMkLst>
            <pc:docMk/>
            <pc:sldMk cId="3211295555" sldId="344"/>
            <ac:spMk id="8" creationId="{D3A5BF80-C469-4FF8-9C71-5834828221B6}"/>
          </ac:spMkLst>
        </pc:spChg>
        <pc:picChg chg="mod">
          <ac:chgData name="Colette Harvey" userId="da91e8a2-bd94-46e5-8eb1-2c01e4af12d9" providerId="ADAL" clId="{7AB4845B-0618-4EC5-8838-6E931294310B}" dt="2022-09-29T11:17:31.106" v="1332"/>
          <ac:picMkLst>
            <pc:docMk/>
            <pc:sldMk cId="3211295555" sldId="344"/>
            <ac:picMk id="4" creationId="{D55AA968-B6CF-4587-B9DC-87E0D3BB03B9}"/>
          </ac:picMkLst>
        </pc:picChg>
        <pc:picChg chg="add mod ord">
          <ac:chgData name="Colette Harvey" userId="da91e8a2-bd94-46e5-8eb1-2c01e4af12d9" providerId="ADAL" clId="{7AB4845B-0618-4EC5-8838-6E931294310B}" dt="2022-09-29T11:11:26.974" v="1033" actId="1036"/>
          <ac:picMkLst>
            <pc:docMk/>
            <pc:sldMk cId="3211295555" sldId="344"/>
            <ac:picMk id="5" creationId="{8D999EE7-8DBC-4BEA-B8D1-C315E7BE6F38}"/>
          </ac:picMkLst>
        </pc:picChg>
      </pc:sldChg>
      <pc:sldChg chg="modSp mod">
        <pc:chgData name="Colette Harvey" userId="da91e8a2-bd94-46e5-8eb1-2c01e4af12d9" providerId="ADAL" clId="{7AB4845B-0618-4EC5-8838-6E931294310B}" dt="2022-09-29T09:27:33.624" v="38" actId="255"/>
        <pc:sldMkLst>
          <pc:docMk/>
          <pc:sldMk cId="2526801769" sldId="345"/>
        </pc:sldMkLst>
        <pc:spChg chg="mod">
          <ac:chgData name="Colette Harvey" userId="da91e8a2-bd94-46e5-8eb1-2c01e4af12d9" providerId="ADAL" clId="{7AB4845B-0618-4EC5-8838-6E931294310B}" dt="2022-09-29T09:27:33.624" v="38" actId="255"/>
          <ac:spMkLst>
            <pc:docMk/>
            <pc:sldMk cId="2526801769" sldId="345"/>
            <ac:spMk id="3" creationId="{00000000-0000-0000-0000-000000000000}"/>
          </ac:spMkLst>
        </pc:spChg>
      </pc:sldChg>
      <pc:sldChg chg="addSp delSp modSp add mod modNotesTx">
        <pc:chgData name="Colette Harvey" userId="da91e8a2-bd94-46e5-8eb1-2c01e4af12d9" providerId="ADAL" clId="{7AB4845B-0618-4EC5-8838-6E931294310B}" dt="2022-09-29T11:26:01.307" v="1884" actId="20577"/>
        <pc:sldMkLst>
          <pc:docMk/>
          <pc:sldMk cId="2603546144" sldId="350"/>
        </pc:sldMkLst>
        <pc:spChg chg="mod">
          <ac:chgData name="Colette Harvey" userId="da91e8a2-bd94-46e5-8eb1-2c01e4af12d9" providerId="ADAL" clId="{7AB4845B-0618-4EC5-8838-6E931294310B}" dt="2022-09-29T09:29:26.108" v="92" actId="20577"/>
          <ac:spMkLst>
            <pc:docMk/>
            <pc:sldMk cId="2603546144" sldId="350"/>
            <ac:spMk id="2" creationId="{93BF834B-2321-43F4-B6A4-9CF21F59D0F7}"/>
          </ac:spMkLst>
        </pc:spChg>
        <pc:spChg chg="mod">
          <ac:chgData name="Colette Harvey" userId="da91e8a2-bd94-46e5-8eb1-2c01e4af12d9" providerId="ADAL" clId="{7AB4845B-0618-4EC5-8838-6E931294310B}" dt="2022-09-29T11:26:01.307" v="1884" actId="20577"/>
          <ac:spMkLst>
            <pc:docMk/>
            <pc:sldMk cId="2603546144" sldId="350"/>
            <ac:spMk id="6" creationId="{829E345B-9551-4940-B7B4-2C57AB6A0ABE}"/>
          </ac:spMkLst>
        </pc:spChg>
        <pc:spChg chg="del">
          <ac:chgData name="Colette Harvey" userId="da91e8a2-bd94-46e5-8eb1-2c01e4af12d9" providerId="ADAL" clId="{7AB4845B-0618-4EC5-8838-6E931294310B}" dt="2022-09-29T09:43:34.954" v="297" actId="478"/>
          <ac:spMkLst>
            <pc:docMk/>
            <pc:sldMk cId="2603546144" sldId="350"/>
            <ac:spMk id="7" creationId="{F8763181-747D-487F-A4B3-3B6AEDB9FD67}"/>
          </ac:spMkLst>
        </pc:spChg>
        <pc:spChg chg="add mod">
          <ac:chgData name="Colette Harvey" userId="da91e8a2-bd94-46e5-8eb1-2c01e4af12d9" providerId="ADAL" clId="{7AB4845B-0618-4EC5-8838-6E931294310B}" dt="2022-09-29T10:28:00.734" v="520" actId="21"/>
          <ac:spMkLst>
            <pc:docMk/>
            <pc:sldMk cId="2603546144" sldId="350"/>
            <ac:spMk id="8" creationId="{6E1774F3-F975-4706-ABC0-FF12659B52DC}"/>
          </ac:spMkLst>
        </pc:spChg>
        <pc:picChg chg="del">
          <ac:chgData name="Colette Harvey" userId="da91e8a2-bd94-46e5-8eb1-2c01e4af12d9" providerId="ADAL" clId="{7AB4845B-0618-4EC5-8838-6E931294310B}" dt="2022-09-29T09:43:32.198" v="296" actId="478"/>
          <ac:picMkLst>
            <pc:docMk/>
            <pc:sldMk cId="2603546144" sldId="350"/>
            <ac:picMk id="4" creationId="{D55AA968-B6CF-4587-B9DC-87E0D3BB03B9}"/>
          </ac:picMkLst>
        </pc:picChg>
      </pc:sldChg>
    </pc:docChg>
  </pc:docChgLst>
  <pc:docChgLst>
    <pc:chgData name="Colette Harvey" userId="da91e8a2-bd94-46e5-8eb1-2c01e4af12d9" providerId="ADAL" clId="{39CD0818-DAED-4565-9472-C05AA06A090D}"/>
    <pc:docChg chg="modSld">
      <pc:chgData name="Colette Harvey" userId="da91e8a2-bd94-46e5-8eb1-2c01e4af12d9" providerId="ADAL" clId="{39CD0818-DAED-4565-9472-C05AA06A090D}" dt="2022-09-08T13:52:18.527" v="0"/>
      <pc:docMkLst>
        <pc:docMk/>
      </pc:docMkLst>
      <pc:sldChg chg="modSp mod">
        <pc:chgData name="Colette Harvey" userId="da91e8a2-bd94-46e5-8eb1-2c01e4af12d9" providerId="ADAL" clId="{39CD0818-DAED-4565-9472-C05AA06A090D}" dt="2022-09-08T13:52:18.527" v="0"/>
        <pc:sldMkLst>
          <pc:docMk/>
          <pc:sldMk cId="3211295555" sldId="344"/>
        </pc:sldMkLst>
        <pc:spChg chg="mod">
          <ac:chgData name="Colette Harvey" userId="da91e8a2-bd94-46e5-8eb1-2c01e4af12d9" providerId="ADAL" clId="{39CD0818-DAED-4565-9472-C05AA06A090D}" dt="2022-09-08T13:52:18.527" v="0"/>
          <ac:spMkLst>
            <pc:docMk/>
            <pc:sldMk cId="3211295555" sldId="344"/>
            <ac:spMk id="6" creationId="{829E345B-9551-4940-B7B4-2C57AB6A0ABE}"/>
          </ac:spMkLst>
        </pc:spChg>
      </pc:sldChg>
    </pc:docChg>
  </pc:docChgLst>
  <pc:docChgLst>
    <pc:chgData name="Colette Harvey" userId="da91e8a2-bd94-46e5-8eb1-2c01e4af12d9" providerId="ADAL" clId="{A3AE4007-C5C2-4255-AB5D-79B474E42926}"/>
    <pc:docChg chg="custSel modSld modNotesMaster">
      <pc:chgData name="Colette Harvey" userId="da91e8a2-bd94-46e5-8eb1-2c01e4af12d9" providerId="ADAL" clId="{A3AE4007-C5C2-4255-AB5D-79B474E42926}" dt="2022-08-08T11:34:37.557" v="3038"/>
      <pc:docMkLst>
        <pc:docMk/>
      </pc:docMkLst>
      <pc:sldChg chg="modNotesTx">
        <pc:chgData name="Colette Harvey" userId="da91e8a2-bd94-46e5-8eb1-2c01e4af12d9" providerId="ADAL" clId="{A3AE4007-C5C2-4255-AB5D-79B474E42926}" dt="2022-08-08T11:14:31.306" v="642" actId="20577"/>
        <pc:sldMkLst>
          <pc:docMk/>
          <pc:sldMk cId="4067384311" sldId="260"/>
        </pc:sldMkLst>
      </pc:sldChg>
      <pc:sldChg chg="modNotesTx">
        <pc:chgData name="Colette Harvey" userId="da91e8a2-bd94-46e5-8eb1-2c01e4af12d9" providerId="ADAL" clId="{A3AE4007-C5C2-4255-AB5D-79B474E42926}" dt="2022-08-08T11:12:54.527" v="438" actId="20577"/>
        <pc:sldMkLst>
          <pc:docMk/>
          <pc:sldMk cId="2744908102" sldId="304"/>
        </pc:sldMkLst>
      </pc:sldChg>
      <pc:sldChg chg="modNotesTx">
        <pc:chgData name="Colette Harvey" userId="da91e8a2-bd94-46e5-8eb1-2c01e4af12d9" providerId="ADAL" clId="{A3AE4007-C5C2-4255-AB5D-79B474E42926}" dt="2022-08-08T11:21:49.058" v="1453" actId="20577"/>
        <pc:sldMkLst>
          <pc:docMk/>
          <pc:sldMk cId="1226187315" sldId="336"/>
        </pc:sldMkLst>
      </pc:sldChg>
      <pc:sldChg chg="modNotesTx">
        <pc:chgData name="Colette Harvey" userId="da91e8a2-bd94-46e5-8eb1-2c01e4af12d9" providerId="ADAL" clId="{A3AE4007-C5C2-4255-AB5D-79B474E42926}" dt="2022-08-08T11:15:40.584" v="692" actId="20577"/>
        <pc:sldMkLst>
          <pc:docMk/>
          <pc:sldMk cId="3137898120" sldId="338"/>
        </pc:sldMkLst>
      </pc:sldChg>
      <pc:sldChg chg="modNotesTx">
        <pc:chgData name="Colette Harvey" userId="da91e8a2-bd94-46e5-8eb1-2c01e4af12d9" providerId="ADAL" clId="{A3AE4007-C5C2-4255-AB5D-79B474E42926}" dt="2022-08-08T11:28:41.427" v="2281" actId="20577"/>
        <pc:sldMkLst>
          <pc:docMk/>
          <pc:sldMk cId="238162938" sldId="341"/>
        </pc:sldMkLst>
      </pc:sldChg>
      <pc:sldChg chg="modNotesTx">
        <pc:chgData name="Colette Harvey" userId="da91e8a2-bd94-46e5-8eb1-2c01e4af12d9" providerId="ADAL" clId="{A3AE4007-C5C2-4255-AB5D-79B474E42926}" dt="2022-08-08T11:19:46.402" v="1325" actId="20577"/>
        <pc:sldMkLst>
          <pc:docMk/>
          <pc:sldMk cId="870692923" sldId="342"/>
        </pc:sldMkLst>
      </pc:sldChg>
      <pc:sldChg chg="modNotesTx">
        <pc:chgData name="Colette Harvey" userId="da91e8a2-bd94-46e5-8eb1-2c01e4af12d9" providerId="ADAL" clId="{A3AE4007-C5C2-4255-AB5D-79B474E42926}" dt="2022-08-08T11:32:47.658" v="3037" actId="20577"/>
        <pc:sldMkLst>
          <pc:docMk/>
          <pc:sldMk cId="3211295555" sldId="344"/>
        </pc:sldMkLst>
      </pc:sldChg>
    </pc:docChg>
  </pc:docChgLst>
  <pc:docChgLst>
    <pc:chgData name="Colette Harvey" userId="da91e8a2-bd94-46e5-8eb1-2c01e4af12d9" providerId="ADAL" clId="{3F7C91C0-A986-41DD-A42D-2896D84E52C3}"/>
    <pc:docChg chg="addSld delSld modSld">
      <pc:chgData name="Colette Harvey" userId="da91e8a2-bd94-46e5-8eb1-2c01e4af12d9" providerId="ADAL" clId="{3F7C91C0-A986-41DD-A42D-2896D84E52C3}" dt="2022-08-12T08:27:15.082" v="51" actId="20577"/>
      <pc:docMkLst>
        <pc:docMk/>
      </pc:docMkLst>
      <pc:sldChg chg="del">
        <pc:chgData name="Colette Harvey" userId="da91e8a2-bd94-46e5-8eb1-2c01e4af12d9" providerId="ADAL" clId="{3F7C91C0-A986-41DD-A42D-2896D84E52C3}" dt="2022-08-10T08:29:26.237" v="1" actId="47"/>
        <pc:sldMkLst>
          <pc:docMk/>
          <pc:sldMk cId="4067384311" sldId="260"/>
        </pc:sldMkLst>
      </pc:sldChg>
      <pc:sldChg chg="modNotesTx">
        <pc:chgData name="Colette Harvey" userId="da91e8a2-bd94-46e5-8eb1-2c01e4af12d9" providerId="ADAL" clId="{3F7C91C0-A986-41DD-A42D-2896D84E52C3}" dt="2022-08-12T08:27:15.082" v="51" actId="20577"/>
        <pc:sldMkLst>
          <pc:docMk/>
          <pc:sldMk cId="2744908102" sldId="304"/>
        </pc:sldMkLst>
      </pc:sldChg>
      <pc:sldChg chg="add">
        <pc:chgData name="Colette Harvey" userId="da91e8a2-bd94-46e5-8eb1-2c01e4af12d9" providerId="ADAL" clId="{3F7C91C0-A986-41DD-A42D-2896D84E52C3}" dt="2022-08-10T08:29:24.409" v="0"/>
        <pc:sldMkLst>
          <pc:docMk/>
          <pc:sldMk cId="2526801769" sldId="345"/>
        </pc:sldMkLst>
      </pc:sldChg>
    </pc:docChg>
  </pc:docChgLst>
  <pc:docChgLst>
    <pc:chgData name="Colette Harvey" userId="da91e8a2-bd94-46e5-8eb1-2c01e4af12d9" providerId="ADAL" clId="{33EE6409-56BD-43D7-BCEE-5D4E62F32697}"/>
    <pc:docChg chg="custSel modSld">
      <pc:chgData name="Colette Harvey" userId="da91e8a2-bd94-46e5-8eb1-2c01e4af12d9" providerId="ADAL" clId="{33EE6409-56BD-43D7-BCEE-5D4E62F32697}" dt="2022-08-30T16:31:35.131" v="121" actId="20577"/>
      <pc:docMkLst>
        <pc:docMk/>
      </pc:docMkLst>
      <pc:sldChg chg="modNotesTx">
        <pc:chgData name="Colette Harvey" userId="da91e8a2-bd94-46e5-8eb1-2c01e4af12d9" providerId="ADAL" clId="{33EE6409-56BD-43D7-BCEE-5D4E62F32697}" dt="2022-08-30T16:31:35.131" v="121" actId="20577"/>
        <pc:sldMkLst>
          <pc:docMk/>
          <pc:sldMk cId="2526801769" sldId="345"/>
        </pc:sldMkLst>
      </pc:sldChg>
    </pc:docChg>
  </pc:docChgLst>
  <pc:docChgLst>
    <pc:chgData name="Colette Harvey" userId="da91e8a2-bd94-46e5-8eb1-2c01e4af12d9" providerId="ADAL" clId="{BF9A4075-C972-4F43-A8F7-BE85EE7FC94D}"/>
    <pc:docChg chg="addSld modSld">
      <pc:chgData name="Colette Harvey" userId="da91e8a2-bd94-46e5-8eb1-2c01e4af12d9" providerId="ADAL" clId="{BF9A4075-C972-4F43-A8F7-BE85EE7FC94D}" dt="2022-08-05T12:18:09.407" v="0"/>
      <pc:docMkLst>
        <pc:docMk/>
      </pc:docMkLst>
      <pc:sldChg chg="add">
        <pc:chgData name="Colette Harvey" userId="da91e8a2-bd94-46e5-8eb1-2c01e4af12d9" providerId="ADAL" clId="{BF9A4075-C972-4F43-A8F7-BE85EE7FC94D}" dt="2022-08-05T12:18:09.407" v="0"/>
        <pc:sldMkLst>
          <pc:docMk/>
          <pc:sldMk cId="3211295555" sldId="344"/>
        </pc:sldMkLst>
      </pc:sldChg>
    </pc:docChg>
  </pc:docChgLst>
  <pc:docChgLst>
    <pc:chgData name="Colette Harvey" userId="da91e8a2-bd94-46e5-8eb1-2c01e4af12d9" providerId="ADAL" clId="{E342A792-ACFA-4261-974C-9CC389D99B46}"/>
    <pc:docChg chg="custSel addSld delSld modSld modMainMaster">
      <pc:chgData name="Colette Harvey" userId="da91e8a2-bd94-46e5-8eb1-2c01e4af12d9" providerId="ADAL" clId="{E342A792-ACFA-4261-974C-9CC389D99B46}" dt="2022-09-08T13:32:56.013" v="26" actId="167"/>
      <pc:docMkLst>
        <pc:docMk/>
      </pc:docMkLst>
      <pc:sldChg chg="modSp mod">
        <pc:chgData name="Colette Harvey" userId="da91e8a2-bd94-46e5-8eb1-2c01e4af12d9" providerId="ADAL" clId="{E342A792-ACFA-4261-974C-9CC389D99B46}" dt="2022-09-08T13:27:05.944" v="1" actId="3626"/>
        <pc:sldMkLst>
          <pc:docMk/>
          <pc:sldMk cId="2521978811" sldId="349"/>
        </pc:sldMkLst>
        <pc:spChg chg="mod">
          <ac:chgData name="Colette Harvey" userId="da91e8a2-bd94-46e5-8eb1-2c01e4af12d9" providerId="ADAL" clId="{E342A792-ACFA-4261-974C-9CC389D99B46}" dt="2022-09-08T13:27:05.944" v="1" actId="3626"/>
          <ac:spMkLst>
            <pc:docMk/>
            <pc:sldMk cId="2521978811" sldId="349"/>
            <ac:spMk id="3" creationId="{00000000-0000-0000-0000-000000000000}"/>
          </ac:spMkLst>
        </pc:spChg>
      </pc:sldChg>
      <pc:sldChg chg="modSp add del mod">
        <pc:chgData name="Colette Harvey" userId="da91e8a2-bd94-46e5-8eb1-2c01e4af12d9" providerId="ADAL" clId="{E342A792-ACFA-4261-974C-9CC389D99B46}" dt="2022-09-08T13:32:24.014" v="23" actId="47"/>
        <pc:sldMkLst>
          <pc:docMk/>
          <pc:sldMk cId="2418626198" sldId="350"/>
        </pc:sldMkLst>
        <pc:spChg chg="mod">
          <ac:chgData name="Colette Harvey" userId="da91e8a2-bd94-46e5-8eb1-2c01e4af12d9" providerId="ADAL" clId="{E342A792-ACFA-4261-974C-9CC389D99B46}" dt="2022-09-08T13:32:07.621" v="22" actId="20577"/>
          <ac:spMkLst>
            <pc:docMk/>
            <pc:sldMk cId="2418626198" sldId="350"/>
            <ac:spMk id="2" creationId="{C944B09F-567C-E443-B81B-232A4339B6EA}"/>
          </ac:spMkLst>
        </pc:spChg>
      </pc:sldChg>
      <pc:sldMasterChg chg="modSldLayout">
        <pc:chgData name="Colette Harvey" userId="da91e8a2-bd94-46e5-8eb1-2c01e4af12d9" providerId="ADAL" clId="{E342A792-ACFA-4261-974C-9CC389D99B46}" dt="2022-09-08T13:32:56.013" v="26" actId="167"/>
        <pc:sldMasterMkLst>
          <pc:docMk/>
          <pc:sldMasterMk cId="611206103" sldId="2147483648"/>
        </pc:sldMasterMkLst>
        <pc:sldLayoutChg chg="addSp modSp mod">
          <pc:chgData name="Colette Harvey" userId="da91e8a2-bd94-46e5-8eb1-2c01e4af12d9" providerId="ADAL" clId="{E342A792-ACFA-4261-974C-9CC389D99B46}" dt="2022-09-08T13:32:56.013" v="26" actId="167"/>
          <pc:sldLayoutMkLst>
            <pc:docMk/>
            <pc:sldMasterMk cId="611206103" sldId="2147483648"/>
            <pc:sldLayoutMk cId="1042510177" sldId="2147483649"/>
          </pc:sldLayoutMkLst>
          <pc:spChg chg="add mod ord">
            <ac:chgData name="Colette Harvey" userId="da91e8a2-bd94-46e5-8eb1-2c01e4af12d9" providerId="ADAL" clId="{E342A792-ACFA-4261-974C-9CC389D99B46}" dt="2022-09-08T13:32:56.013" v="26" actId="167"/>
            <ac:spMkLst>
              <pc:docMk/>
              <pc:sldMasterMk cId="611206103" sldId="2147483648"/>
              <pc:sldLayoutMk cId="1042510177" sldId="2147483649"/>
              <ac:spMk id="5" creationId="{049282E7-1AAF-4D23-81EA-076AD106DC0C}"/>
            </ac:spMkLst>
          </pc:spChg>
          <pc:picChg chg="add mod">
            <ac:chgData name="Colette Harvey" userId="da91e8a2-bd94-46e5-8eb1-2c01e4af12d9" providerId="ADAL" clId="{E342A792-ACFA-4261-974C-9CC389D99B46}" dt="2022-09-08T13:32:43.878" v="24"/>
            <ac:picMkLst>
              <pc:docMk/>
              <pc:sldMasterMk cId="611206103" sldId="2147483648"/>
              <pc:sldLayoutMk cId="1042510177" sldId="2147483649"/>
              <ac:picMk id="4" creationId="{9BE9E000-25A9-4E04-B7B8-67ADDC341730}"/>
            </ac:picMkLst>
          </pc:picChg>
        </pc:sldLayoutChg>
      </pc:sldMasterChg>
    </pc:docChg>
  </pc:docChgLst>
  <pc:docChgLst>
    <pc:chgData name="Colette Harvey" userId="da91e8a2-bd94-46e5-8eb1-2c01e4af12d9" providerId="ADAL" clId="{0FF99FBE-0C99-4FB3-9B79-72FF507DF516}"/>
    <pc:docChg chg="custSel addSld delSld modSld">
      <pc:chgData name="Colette Harvey" userId="da91e8a2-bd94-46e5-8eb1-2c01e4af12d9" providerId="ADAL" clId="{0FF99FBE-0C99-4FB3-9B79-72FF507DF516}" dt="2022-09-01T15:57:46.961" v="37" actId="20577"/>
      <pc:docMkLst>
        <pc:docMk/>
      </pc:docMkLst>
      <pc:sldChg chg="del">
        <pc:chgData name="Colette Harvey" userId="da91e8a2-bd94-46e5-8eb1-2c01e4af12d9" providerId="ADAL" clId="{0FF99FBE-0C99-4FB3-9B79-72FF507DF516}" dt="2022-09-01T15:57:26.679" v="1" actId="47"/>
        <pc:sldMkLst>
          <pc:docMk/>
          <pc:sldMk cId="1331157254" sldId="348"/>
        </pc:sldMkLst>
      </pc:sldChg>
      <pc:sldChg chg="add modNotesTx">
        <pc:chgData name="Colette Harvey" userId="da91e8a2-bd94-46e5-8eb1-2c01e4af12d9" providerId="ADAL" clId="{0FF99FBE-0C99-4FB3-9B79-72FF507DF516}" dt="2022-09-01T15:57:46.961" v="37" actId="20577"/>
        <pc:sldMkLst>
          <pc:docMk/>
          <pc:sldMk cId="2521978811" sldId="349"/>
        </pc:sldMkLst>
      </pc:sldChg>
    </pc:docChg>
  </pc:docChgLst>
  <pc:docChgLst>
    <pc:chgData name="Colette Harvey" userId="da91e8a2-bd94-46e5-8eb1-2c01e4af12d9" providerId="ADAL" clId="{42B1FC64-443E-4301-8805-283077F7F313}"/>
    <pc:docChg chg="custSel addSld delSld modSld">
      <pc:chgData name="Colette Harvey" userId="da91e8a2-bd94-46e5-8eb1-2c01e4af12d9" providerId="ADAL" clId="{42B1FC64-443E-4301-8805-283077F7F313}" dt="2022-08-12T08:51:31.904" v="658" actId="20577"/>
      <pc:docMkLst>
        <pc:docMk/>
      </pc:docMkLst>
      <pc:sldChg chg="modNotesTx">
        <pc:chgData name="Colette Harvey" userId="da91e8a2-bd94-46e5-8eb1-2c01e4af12d9" providerId="ADAL" clId="{42B1FC64-443E-4301-8805-283077F7F313}" dt="2022-08-12T08:42:33.819" v="5" actId="20577"/>
        <pc:sldMkLst>
          <pc:docMk/>
          <pc:sldMk cId="2744908102" sldId="304"/>
        </pc:sldMkLst>
      </pc:sldChg>
      <pc:sldChg chg="del modNotesTx">
        <pc:chgData name="Colette Harvey" userId="da91e8a2-bd94-46e5-8eb1-2c01e4af12d9" providerId="ADAL" clId="{42B1FC64-443E-4301-8805-283077F7F313}" dt="2022-08-12T08:46:53.312" v="527" actId="47"/>
        <pc:sldMkLst>
          <pc:docMk/>
          <pc:sldMk cId="1226187315" sldId="336"/>
        </pc:sldMkLst>
      </pc:sldChg>
      <pc:sldChg chg="del modNotesTx">
        <pc:chgData name="Colette Harvey" userId="da91e8a2-bd94-46e5-8eb1-2c01e4af12d9" providerId="ADAL" clId="{42B1FC64-443E-4301-8805-283077F7F313}" dt="2022-08-12T08:46:15.265" v="522" actId="47"/>
        <pc:sldMkLst>
          <pc:docMk/>
          <pc:sldMk cId="3137898120" sldId="338"/>
        </pc:sldMkLst>
      </pc:sldChg>
      <pc:sldChg chg="modNotesTx">
        <pc:chgData name="Colette Harvey" userId="da91e8a2-bd94-46e5-8eb1-2c01e4af12d9" providerId="ADAL" clId="{42B1FC64-443E-4301-8805-283077F7F313}" dt="2022-08-12T08:47:34.617" v="549" actId="20577"/>
        <pc:sldMkLst>
          <pc:docMk/>
          <pc:sldMk cId="238162938" sldId="341"/>
        </pc:sldMkLst>
      </pc:sldChg>
      <pc:sldChg chg="modNotesTx">
        <pc:chgData name="Colette Harvey" userId="da91e8a2-bd94-46e5-8eb1-2c01e4af12d9" providerId="ADAL" clId="{42B1FC64-443E-4301-8805-283077F7F313}" dt="2022-08-12T08:45:05.794" v="502" actId="20577"/>
        <pc:sldMkLst>
          <pc:docMk/>
          <pc:sldMk cId="870692923" sldId="342"/>
        </pc:sldMkLst>
      </pc:sldChg>
      <pc:sldChg chg="modNotesTx">
        <pc:chgData name="Colette Harvey" userId="da91e8a2-bd94-46e5-8eb1-2c01e4af12d9" providerId="ADAL" clId="{42B1FC64-443E-4301-8805-283077F7F313}" dt="2022-08-12T08:48:10.667" v="624" actId="20577"/>
        <pc:sldMkLst>
          <pc:docMk/>
          <pc:sldMk cId="3211295555" sldId="344"/>
        </pc:sldMkLst>
      </pc:sldChg>
      <pc:sldChg chg="modNotesTx">
        <pc:chgData name="Colette Harvey" userId="da91e8a2-bd94-46e5-8eb1-2c01e4af12d9" providerId="ADAL" clId="{42B1FC64-443E-4301-8805-283077F7F313}" dt="2022-08-12T08:44:17.120" v="480" actId="20577"/>
        <pc:sldMkLst>
          <pc:docMk/>
          <pc:sldMk cId="2526801769" sldId="345"/>
        </pc:sldMkLst>
      </pc:sldChg>
      <pc:sldChg chg="modNotesTx">
        <pc:chgData name="Colette Harvey" userId="da91e8a2-bd94-46e5-8eb1-2c01e4af12d9" providerId="ADAL" clId="{42B1FC64-443E-4301-8805-283077F7F313}" dt="2022-08-12T08:46:11.957" v="521"/>
        <pc:sldMkLst>
          <pc:docMk/>
          <pc:sldMk cId="2551911232" sldId="346"/>
        </pc:sldMkLst>
      </pc:sldChg>
      <pc:sldChg chg="modNotesTx">
        <pc:chgData name="Colette Harvey" userId="da91e8a2-bd94-46e5-8eb1-2c01e4af12d9" providerId="ADAL" clId="{42B1FC64-443E-4301-8805-283077F7F313}" dt="2022-08-12T08:47:07.870" v="546" actId="20577"/>
        <pc:sldMkLst>
          <pc:docMk/>
          <pc:sldMk cId="3793554957" sldId="347"/>
        </pc:sldMkLst>
      </pc:sldChg>
      <pc:sldChg chg="addSp delSp add del setBg delDesignElem">
        <pc:chgData name="Colette Harvey" userId="da91e8a2-bd94-46e5-8eb1-2c01e4af12d9" providerId="ADAL" clId="{42B1FC64-443E-4301-8805-283077F7F313}" dt="2022-08-12T08:46:29.997" v="525"/>
        <pc:sldMkLst>
          <pc:docMk/>
          <pc:sldMk cId="3868455125" sldId="347"/>
        </pc:sldMkLst>
        <pc:spChg chg="add del">
          <ac:chgData name="Colette Harvey" userId="da91e8a2-bd94-46e5-8eb1-2c01e4af12d9" providerId="ADAL" clId="{42B1FC64-443E-4301-8805-283077F7F313}" dt="2022-08-12T08:46:29.997" v="525"/>
          <ac:spMkLst>
            <pc:docMk/>
            <pc:sldMk cId="3868455125" sldId="347"/>
            <ac:spMk id="11" creationId="{3CD9DF72-87A3-404E-A828-84CBF11A8303}"/>
          </ac:spMkLst>
        </pc:spChg>
        <pc:cxnChg chg="add del">
          <ac:chgData name="Colette Harvey" userId="da91e8a2-bd94-46e5-8eb1-2c01e4af12d9" providerId="ADAL" clId="{42B1FC64-443E-4301-8805-283077F7F313}" dt="2022-08-12T08:46:29.997" v="525"/>
          <ac:cxnSpMkLst>
            <pc:docMk/>
            <pc:sldMk cId="3868455125" sldId="347"/>
            <ac:cxnSpMk id="13" creationId="{20E3A342-4D61-4E3F-AF90-1AB42AEB96CC}"/>
          </ac:cxnSpMkLst>
        </pc:cxnChg>
      </pc:sldChg>
      <pc:sldChg chg="add modNotesTx">
        <pc:chgData name="Colette Harvey" userId="da91e8a2-bd94-46e5-8eb1-2c01e4af12d9" providerId="ADAL" clId="{42B1FC64-443E-4301-8805-283077F7F313}" dt="2022-08-12T08:51:31.904" v="658" actId="20577"/>
        <pc:sldMkLst>
          <pc:docMk/>
          <pc:sldMk cId="1331157254" sldId="34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485232"/>
          </a:xfrm>
          <a:prstGeom prst="rect">
            <a:avLst/>
          </a:prstGeom>
        </p:spPr>
        <p:txBody>
          <a:bodyPr vert="horz" lIns="94622" tIns="47311" rIns="94622" bIns="47311" rtlCol="0"/>
          <a:lstStyle>
            <a:lvl1pPr algn="l">
              <a:defRPr sz="1200"/>
            </a:lvl1pPr>
          </a:lstStyle>
          <a:p>
            <a:endParaRPr lang="en-GB" dirty="0"/>
          </a:p>
        </p:txBody>
      </p:sp>
      <p:sp>
        <p:nvSpPr>
          <p:cNvPr id="3" name="Date Placeholder 2"/>
          <p:cNvSpPr>
            <a:spLocks noGrp="1"/>
          </p:cNvSpPr>
          <p:nvPr>
            <p:ph type="dt" idx="1"/>
          </p:nvPr>
        </p:nvSpPr>
        <p:spPr>
          <a:xfrm>
            <a:off x="3901698" y="0"/>
            <a:ext cx="2984871" cy="485232"/>
          </a:xfrm>
          <a:prstGeom prst="rect">
            <a:avLst/>
          </a:prstGeom>
        </p:spPr>
        <p:txBody>
          <a:bodyPr vert="horz" lIns="94622" tIns="47311" rIns="94622" bIns="47311" rtlCol="0"/>
          <a:lstStyle>
            <a:lvl1pPr algn="r">
              <a:defRPr sz="1200"/>
            </a:lvl1pPr>
          </a:lstStyle>
          <a:p>
            <a:fld id="{6E40658D-0B89-4536-8897-C0CE2D99E0E2}" type="datetimeFigureOut">
              <a:rPr lang="en-GB" smtClean="0"/>
              <a:t>29/09/2022</a:t>
            </a:fld>
            <a:endParaRPr lang="en-GB" dirty="0"/>
          </a:p>
        </p:txBody>
      </p:sp>
      <p:sp>
        <p:nvSpPr>
          <p:cNvPr id="4" name="Slide Image Placeholder 3"/>
          <p:cNvSpPr>
            <a:spLocks noGrp="1" noRot="1" noChangeAspect="1"/>
          </p:cNvSpPr>
          <p:nvPr>
            <p:ph type="sldImg" idx="2"/>
          </p:nvPr>
        </p:nvSpPr>
        <p:spPr>
          <a:xfrm>
            <a:off x="542925" y="1208088"/>
            <a:ext cx="5802313" cy="3265487"/>
          </a:xfrm>
          <a:prstGeom prst="rect">
            <a:avLst/>
          </a:prstGeom>
          <a:noFill/>
          <a:ln w="12700">
            <a:solidFill>
              <a:prstClr val="black"/>
            </a:solidFill>
          </a:ln>
        </p:spPr>
        <p:txBody>
          <a:bodyPr vert="horz" lIns="94622" tIns="47311" rIns="94622" bIns="47311" rtlCol="0" anchor="ctr"/>
          <a:lstStyle/>
          <a:p>
            <a:endParaRPr lang="en-GB" dirty="0"/>
          </a:p>
        </p:txBody>
      </p:sp>
      <p:sp>
        <p:nvSpPr>
          <p:cNvPr id="5" name="Notes Placeholder 4"/>
          <p:cNvSpPr>
            <a:spLocks noGrp="1"/>
          </p:cNvSpPr>
          <p:nvPr>
            <p:ph type="body" sz="quarter" idx="3"/>
          </p:nvPr>
        </p:nvSpPr>
        <p:spPr>
          <a:xfrm>
            <a:off x="688817" y="4654193"/>
            <a:ext cx="5510530" cy="3807976"/>
          </a:xfrm>
          <a:prstGeom prst="rect">
            <a:avLst/>
          </a:prstGeom>
        </p:spPr>
        <p:txBody>
          <a:bodyPr vert="horz" lIns="94622" tIns="47311" rIns="94622" bIns="473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85820"/>
            <a:ext cx="2984871" cy="485231"/>
          </a:xfrm>
          <a:prstGeom prst="rect">
            <a:avLst/>
          </a:prstGeom>
        </p:spPr>
        <p:txBody>
          <a:bodyPr vert="horz" lIns="94622" tIns="47311" rIns="94622" bIns="47311"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01698" y="9185820"/>
            <a:ext cx="2984871" cy="485231"/>
          </a:xfrm>
          <a:prstGeom prst="rect">
            <a:avLst/>
          </a:prstGeom>
        </p:spPr>
        <p:txBody>
          <a:bodyPr vert="horz" lIns="94622" tIns="47311" rIns="94622" bIns="47311" rtlCol="0" anchor="b"/>
          <a:lstStyle>
            <a:lvl1pPr algn="r">
              <a:defRPr sz="1200"/>
            </a:lvl1pPr>
          </a:lstStyle>
          <a:p>
            <a:fld id="{257542E2-E07D-4B50-9216-3B36228A3DBE}" type="slidenum">
              <a:rPr lang="en-GB" smtClean="0"/>
              <a:t>‹#›</a:t>
            </a:fld>
            <a:endParaRPr lang="en-GB" dirty="0"/>
          </a:p>
        </p:txBody>
      </p:sp>
    </p:spTree>
    <p:extLst>
      <p:ext uri="{BB962C8B-B14F-4D97-AF65-F5344CB8AC3E}">
        <p14:creationId xmlns:p14="http://schemas.microsoft.com/office/powerpoint/2010/main" val="1003443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v.uk/government/publications/nuttall-review-of-employee-ownership"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ventbrite.co.uk/e/how-to-spot-support-a-new-worker-co-operative-tickets-389420686757"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eventbrite.co.uk/e/how-to-spot-support-employee-ownership-conversions-tickets-38942977393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Hello</a:t>
            </a:r>
          </a:p>
        </p:txBody>
      </p:sp>
      <p:sp>
        <p:nvSpPr>
          <p:cNvPr id="4" name="Slide Number Placeholder 3"/>
          <p:cNvSpPr>
            <a:spLocks noGrp="1"/>
          </p:cNvSpPr>
          <p:nvPr>
            <p:ph type="sldNum" sz="quarter" idx="10"/>
          </p:nvPr>
        </p:nvSpPr>
        <p:spPr/>
        <p:txBody>
          <a:bodyPr/>
          <a:lstStyle/>
          <a:p>
            <a:pPr defTabSz="946221">
              <a:defRPr/>
            </a:pPr>
            <a:fld id="{A0D19DD4-0266-4557-B8BB-2477E675A2B6}" type="slidenum">
              <a:rPr lang="en-GB">
                <a:solidFill>
                  <a:prstClr val="black"/>
                </a:solidFill>
                <a:latin typeface="Calibri" panose="020F0502020204030204"/>
              </a:rPr>
              <a:pPr defTabSz="946221">
                <a:defRPr/>
              </a:pPr>
              <a:t>1</a:t>
            </a:fld>
            <a:endParaRPr lang="en-GB">
              <a:solidFill>
                <a:prstClr val="black"/>
              </a:solidFill>
              <a:latin typeface="Calibri" panose="020F0502020204030204"/>
            </a:endParaRPr>
          </a:p>
        </p:txBody>
      </p:sp>
    </p:spTree>
    <p:extLst>
      <p:ext uri="{BB962C8B-B14F-4D97-AF65-F5344CB8AC3E}">
        <p14:creationId xmlns:p14="http://schemas.microsoft.com/office/powerpoint/2010/main" val="2813238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Ownership Hub is a partnership initiative between the Employee Ownership Association and Cooperatives UK</a:t>
            </a:r>
          </a:p>
          <a:p>
            <a:endParaRPr lang="en-US" sz="1200" dirty="0"/>
          </a:p>
          <a:p>
            <a:r>
              <a:rPr lang="en-US" sz="1200" dirty="0"/>
              <a:t>We’re working with the South Yorkshire Mayoral Combined authority to grow worker and employee ownership across the region</a:t>
            </a:r>
          </a:p>
          <a:p>
            <a:endParaRPr lang="en-US" sz="1200" dirty="0"/>
          </a:p>
          <a:p>
            <a:r>
              <a:rPr lang="en-US" sz="1200" dirty="0"/>
              <a:t>We’re doing this by offering training and running events, like this one, to raise awareness and knowledge of alternative forms of business ownership among entrepreneurs, business owners and business advisors.</a:t>
            </a:r>
          </a:p>
          <a:p>
            <a:endParaRPr lang="en-US" sz="1200" dirty="0"/>
          </a:p>
          <a:p>
            <a:r>
              <a:rPr lang="en-US" sz="1200" dirty="0"/>
              <a:t>We’re supporting 2 different types of businesses – employee owned businesses and </a:t>
            </a:r>
            <a:r>
              <a:rPr lang="en-US" sz="1200"/>
              <a:t>worker co-operatives.</a:t>
            </a:r>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D19DD4-0266-4557-B8BB-2477E675A2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148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Employee </a:t>
            </a:r>
            <a:r>
              <a:rPr lang="en-US" b="0" i="0" dirty="0">
                <a:effectLst/>
              </a:rPr>
              <a:t>ownership is </a:t>
            </a:r>
            <a:r>
              <a:rPr lang="en-US" b="0" dirty="0"/>
              <a:t>defined as a business that </a:t>
            </a:r>
            <a:r>
              <a:rPr lang="en-US" b="0" i="0" dirty="0">
                <a:effectLst/>
              </a:rPr>
              <a:t>‘offers a meaningful stake and a say for all employees</a:t>
            </a:r>
            <a:r>
              <a:rPr lang="en-US" b="0" dirty="0"/>
              <a:t>’ (</a:t>
            </a:r>
            <a:r>
              <a:rPr lang="en-US" b="0" u="sng" dirty="0" err="1">
                <a:hlinkClick r:id="rId3"/>
              </a:rPr>
              <a:t>Nutall</a:t>
            </a:r>
            <a:r>
              <a:rPr lang="en-US" b="0" u="sng" dirty="0">
                <a:hlinkClick r:id="rId3"/>
              </a:rPr>
              <a:t> Review 2012</a:t>
            </a:r>
            <a:r>
              <a:rPr lang="en-US" b="0" u="sng" dirty="0"/>
              <a:t>)</a:t>
            </a:r>
          </a:p>
          <a:p>
            <a:endParaRPr lang="en-US" b="0" dirty="0"/>
          </a:p>
          <a:p>
            <a:pPr algn="l"/>
            <a:r>
              <a:rPr lang="en-US" b="0" i="0" dirty="0">
                <a:effectLst/>
              </a:rPr>
              <a:t>A meaningful stake  means that more than 25% of the businesses has to be in the hands of employees. Most employee owned businesses have a majority stake of more than 51% or are 100% employee owned.</a:t>
            </a:r>
          </a:p>
          <a:p>
            <a:pPr algn="l"/>
            <a:endParaRPr lang="en-US" b="0" dirty="0">
              <a:cs typeface="Calibri"/>
            </a:endParaRPr>
          </a:p>
          <a:p>
            <a:pPr algn="l"/>
            <a:r>
              <a:rPr lang="en-US" b="0" i="0" dirty="0">
                <a:effectLst/>
              </a:rPr>
              <a:t>A meaningful say means that there needs to be representation of employee voice in the operational and strategic direction of the business.</a:t>
            </a:r>
          </a:p>
          <a:p>
            <a:endParaRPr lang="en-US" dirty="0">
              <a:solidFill>
                <a:srgbClr val="3D3D3B"/>
              </a:solidFill>
              <a:latin typeface="Museo"/>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D19DD4-0266-4557-B8BB-2477E675A2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407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21"/>
            <a:r>
              <a:rPr lang="en-GB" dirty="0"/>
              <a:t>We made some video case studies of local employee owned businesses – they’re in the pre-read information which was sent out to you.  The case studies highlight some of the benefits of becoming employee owned. </a:t>
            </a:r>
          </a:p>
          <a:p>
            <a:pPr defTabSz="946221"/>
            <a:endParaRPr lang="en-GB" dirty="0"/>
          </a:p>
          <a:p>
            <a:pPr defTabSz="946221"/>
            <a:r>
              <a:rPr lang="en-GB" dirty="0"/>
              <a:t>Karen Mosley, from HLM Architects, explains she views employee ownership as a post-pandemic model as it increases employee engagement.</a:t>
            </a:r>
          </a:p>
          <a:p>
            <a:pPr defTabSz="946221"/>
            <a:endParaRPr lang="en-GB" dirty="0"/>
          </a:p>
          <a:p>
            <a:r>
              <a:rPr lang="en-GB" dirty="0"/>
              <a:t>Paul from Creative Space Management, which manage buildings in Sheffield and Rotherham explains that they became employee owned to better reward their employees.  </a:t>
            </a:r>
          </a:p>
          <a:p>
            <a:endParaRPr lang="en-GB" dirty="0"/>
          </a:p>
          <a:p>
            <a:r>
              <a:rPr lang="en-GB" dirty="0"/>
              <a:t>*need an internet connection to watch video clips</a:t>
            </a:r>
          </a:p>
        </p:txBody>
      </p:sp>
      <p:sp>
        <p:nvSpPr>
          <p:cNvPr id="4" name="Slide Number Placeholder 3"/>
          <p:cNvSpPr>
            <a:spLocks noGrp="1"/>
          </p:cNvSpPr>
          <p:nvPr>
            <p:ph type="sldNum" sz="quarter" idx="5"/>
          </p:nvPr>
        </p:nvSpPr>
        <p:spPr/>
        <p:txBody>
          <a:bodyPr/>
          <a:lstStyle/>
          <a:p>
            <a:pPr defTabSz="946221">
              <a:defRPr/>
            </a:pPr>
            <a:fld id="{F81DDB4B-21B2-41D2-80D7-1A13A52AF826}" type="slidenum">
              <a:rPr lang="en-GB">
                <a:solidFill>
                  <a:prstClr val="black"/>
                </a:solidFill>
                <a:latin typeface="Calibri" panose="020F0502020204030204"/>
              </a:rPr>
              <a:pPr defTabSz="946221">
                <a:defRPr/>
              </a:pPr>
              <a:t>4</a:t>
            </a:fld>
            <a:endParaRPr lang="en-GB">
              <a:solidFill>
                <a:prstClr val="black"/>
              </a:solidFill>
              <a:latin typeface="Calibri" panose="020F0502020204030204"/>
            </a:endParaRPr>
          </a:p>
        </p:txBody>
      </p:sp>
    </p:spTree>
    <p:extLst>
      <p:ext uri="{BB962C8B-B14F-4D97-AF65-F5344CB8AC3E}">
        <p14:creationId xmlns:p14="http://schemas.microsoft.com/office/powerpoint/2010/main" val="1330832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21">
              <a:defRPr/>
            </a:pPr>
            <a:r>
              <a:rPr lang="en-GB" dirty="0"/>
              <a:t>Moving on to co-operatives</a:t>
            </a:r>
          </a:p>
          <a:p>
            <a:pPr defTabSz="946221">
              <a:defRPr/>
            </a:pPr>
            <a:endParaRPr lang="en-GB" dirty="0"/>
          </a:p>
          <a:p>
            <a:pPr defTabSz="946221">
              <a:defRPr/>
            </a:pPr>
            <a:r>
              <a:rPr lang="en-GB" dirty="0"/>
              <a:t>Co-operatives are businesses which are owned, controlled and run by and for their members. They can have different types of members – customers, service users, community, residents and workers.  And it’s that last membership group we’re interested in.</a:t>
            </a:r>
          </a:p>
          <a:p>
            <a:pPr algn="l"/>
            <a:endParaRPr lang="en-GB" dirty="0"/>
          </a:p>
          <a:p>
            <a:pPr defTabSz="946221"/>
            <a:r>
              <a:rPr lang="en-US" b="0" i="0" dirty="0">
                <a:effectLst/>
              </a:rPr>
              <a:t>Worker co-operatives are trading </a:t>
            </a:r>
            <a:r>
              <a:rPr lang="en-US" dirty="0"/>
              <a:t>businesses</a:t>
            </a:r>
            <a:r>
              <a:rPr lang="en-US" b="0" i="0" dirty="0">
                <a:effectLst/>
              </a:rPr>
              <a:t>, owned and run by the people who work in them.  The workers have an equal say in what the business does, and an equitable share in the wealth the business creates. </a:t>
            </a:r>
          </a:p>
          <a:p>
            <a:pPr defTabSz="946221"/>
            <a:endParaRPr lang="en-US" dirty="0">
              <a:cs typeface="Calibri"/>
            </a:endParaRPr>
          </a:p>
          <a:p>
            <a:r>
              <a:rPr lang="en-US" dirty="0"/>
              <a:t>Sometimes businesses are not exclusively owned by workers. </a:t>
            </a:r>
            <a:r>
              <a:rPr lang="en-US" b="0" i="0" dirty="0">
                <a:effectLst/>
              </a:rPr>
              <a:t>Sometimes workers share ownership and control with other stakeholders, like the local community, or customers in a co-ownership model</a:t>
            </a:r>
            <a:r>
              <a:rPr lang="en-US" b="0" i="0" dirty="0">
                <a:effectLst/>
                <a:cs typeface="Calibri"/>
              </a:rPr>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D19DD4-0266-4557-B8BB-2477E675A2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847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221">
              <a:defRPr/>
            </a:pPr>
            <a:r>
              <a:rPr lang="en-GB" dirty="0"/>
              <a:t>We made some video case studies of local worker controlled co-operatives.  </a:t>
            </a:r>
          </a:p>
          <a:p>
            <a:pPr defTabSz="946221">
              <a:defRPr/>
            </a:pPr>
            <a:endParaRPr lang="en-GB" dirty="0"/>
          </a:p>
          <a:p>
            <a:pPr defTabSz="946221">
              <a:defRPr/>
            </a:pPr>
            <a:r>
              <a:rPr lang="en-GB" dirty="0"/>
              <a:t>Beanies Wholefoods in Sheffield is fully owned by the workers and Gwilym explains how this can give you a greater connection to your work, making it more enjoyable.</a:t>
            </a:r>
          </a:p>
          <a:p>
            <a:pPr defTabSz="946221">
              <a:defRPr/>
            </a:pPr>
            <a:endParaRPr lang="en-GB" dirty="0"/>
          </a:p>
          <a:p>
            <a:pPr defTabSz="946221">
              <a:defRPr/>
            </a:pPr>
            <a:r>
              <a:rPr lang="en-GB" dirty="0"/>
              <a:t>Sheffield Maternity Co-operative is a collective of midwives and birth workers, who provide care, support and advocacy services.  It is co-owned by the workers and the community.  Julia explains how their co-operative is the first offering these services in the UK and it is thriving.  People from other places have been in touch asking how they can set up a similar model.</a:t>
            </a:r>
          </a:p>
          <a:p>
            <a:endParaRPr lang="en-GB" dirty="0"/>
          </a:p>
          <a:p>
            <a:r>
              <a:rPr lang="en-GB" dirty="0"/>
              <a:t>*need an internet connection to watch video clips</a:t>
            </a:r>
          </a:p>
          <a:p>
            <a:pPr defTabSz="946221">
              <a:defRPr/>
            </a:pPr>
            <a:endParaRPr lang="en-GB" dirty="0"/>
          </a:p>
        </p:txBody>
      </p:sp>
      <p:sp>
        <p:nvSpPr>
          <p:cNvPr id="4" name="Slide Number Placeholder 3"/>
          <p:cNvSpPr>
            <a:spLocks noGrp="1"/>
          </p:cNvSpPr>
          <p:nvPr>
            <p:ph type="sldNum" sz="quarter" idx="5"/>
          </p:nvPr>
        </p:nvSpPr>
        <p:spPr/>
        <p:txBody>
          <a:bodyPr/>
          <a:lstStyle/>
          <a:p>
            <a:fld id="{F81DDB4B-21B2-41D2-80D7-1A13A52AF826}" type="slidenum">
              <a:rPr lang="en-GB" smtClean="0"/>
              <a:t>6</a:t>
            </a:fld>
            <a:endParaRPr lang="en-GB"/>
          </a:p>
        </p:txBody>
      </p:sp>
    </p:spTree>
    <p:extLst>
      <p:ext uri="{BB962C8B-B14F-4D97-AF65-F5344CB8AC3E}">
        <p14:creationId xmlns:p14="http://schemas.microsoft.com/office/powerpoint/2010/main" val="1150906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0"/>
              </a:spcBef>
              <a:spcAft>
                <a:spcPts val="600"/>
              </a:spcAft>
              <a:buFont typeface="Arial" panose="020B0604020202020204" pitchFamily="34" charset="0"/>
              <a:buNone/>
            </a:pPr>
            <a:r>
              <a:rPr lang="en-US" sz="1200" dirty="0">
                <a:latin typeface="+mn-lt"/>
                <a:cs typeface="Calibri"/>
              </a:rPr>
              <a:t>Speak to notes on slide and…</a:t>
            </a:r>
          </a:p>
          <a:p>
            <a:pPr>
              <a:lnSpc>
                <a:spcPct val="110000"/>
              </a:lnSpc>
              <a:spcBef>
                <a:spcPts val="0"/>
              </a:spcBef>
              <a:spcAft>
                <a:spcPts val="600"/>
              </a:spcAft>
              <a:buFont typeface="Arial" panose="020B0604020202020204" pitchFamily="34" charset="0"/>
              <a:buNone/>
            </a:pPr>
            <a:endParaRPr lang="en-US" sz="1200" dirty="0">
              <a:latin typeface="+mn-lt"/>
              <a:cs typeface="Calibri"/>
            </a:endParaRPr>
          </a:p>
          <a:p>
            <a:pPr>
              <a:lnSpc>
                <a:spcPct val="110000"/>
              </a:lnSpc>
              <a:spcBef>
                <a:spcPts val="0"/>
              </a:spcBef>
              <a:spcAft>
                <a:spcPts val="600"/>
              </a:spcAft>
              <a:buFont typeface="Arial" panose="020B0604020202020204" pitchFamily="34" charset="0"/>
              <a:buNone/>
            </a:pPr>
            <a:r>
              <a:rPr lang="en-US" sz="1200" dirty="0">
                <a:latin typeface="+mn-lt"/>
                <a:cs typeface="Calibri"/>
              </a:rPr>
              <a:t>EOBs:</a:t>
            </a:r>
          </a:p>
          <a:p>
            <a:pPr>
              <a:lnSpc>
                <a:spcPct val="110000"/>
              </a:lnSpc>
              <a:spcBef>
                <a:spcPts val="0"/>
              </a:spcBef>
              <a:spcAft>
                <a:spcPts val="600"/>
              </a:spcAft>
              <a:buFont typeface="Arial" panose="020B0604020202020204" pitchFamily="34" charset="0"/>
              <a:buNone/>
            </a:pPr>
            <a:r>
              <a:rPr lang="en-US" sz="1200" dirty="0">
                <a:latin typeface="+mn-lt"/>
                <a:cs typeface="Calibri"/>
              </a:rPr>
              <a:t>Likely to be of interest to:</a:t>
            </a:r>
          </a:p>
          <a:p>
            <a:pPr>
              <a:lnSpc>
                <a:spcPct val="110000"/>
              </a:lnSpc>
              <a:spcBef>
                <a:spcPts val="0"/>
              </a:spcBef>
              <a:spcAft>
                <a:spcPts val="600"/>
              </a:spcAft>
              <a:buFont typeface="Arial" panose="020B0604020202020204" pitchFamily="34" charset="0"/>
              <a:buNone/>
            </a:pPr>
            <a:r>
              <a:rPr lang="en-US" sz="1200" dirty="0">
                <a:latin typeface="+mn-lt"/>
                <a:cs typeface="Calibri"/>
              </a:rPr>
              <a:t>- existing, successful small or medium businesses which have a “family” culture.</a:t>
            </a:r>
          </a:p>
          <a:p>
            <a:pPr>
              <a:lnSpc>
                <a:spcPct val="110000"/>
              </a:lnSpc>
              <a:spcBef>
                <a:spcPts val="0"/>
              </a:spcBef>
              <a:spcAft>
                <a:spcPts val="600"/>
              </a:spcAft>
              <a:buFont typeface="Arial" panose="020B0604020202020204" pitchFamily="34" charset="0"/>
              <a:buNone/>
            </a:pPr>
            <a:r>
              <a:rPr lang="en-US" sz="1200" dirty="0">
                <a:latin typeface="+mn-lt"/>
                <a:cs typeface="Calibri"/>
              </a:rPr>
              <a:t>- family or founder business owners who are wanting to pass the business on to </a:t>
            </a:r>
          </a:p>
          <a:p>
            <a:endParaRPr lang="en-US" sz="1200" dirty="0"/>
          </a:p>
          <a:p>
            <a:r>
              <a:rPr lang="en-US" sz="1200" dirty="0"/>
              <a:t>Worker co-operatives:</a:t>
            </a:r>
          </a:p>
          <a:p>
            <a:pPr>
              <a:lnSpc>
                <a:spcPct val="110000"/>
              </a:lnSpc>
              <a:spcBef>
                <a:spcPts val="0"/>
              </a:spcBef>
              <a:spcAft>
                <a:spcPts val="600"/>
              </a:spcAft>
              <a:buFont typeface="Arial" panose="020B0604020202020204" pitchFamily="34" charset="0"/>
              <a:buNone/>
            </a:pPr>
            <a:r>
              <a:rPr lang="en-US" sz="1200" dirty="0">
                <a:latin typeface="+mn-lt"/>
                <a:cs typeface="Calibri"/>
              </a:rPr>
              <a:t>Likely to be of interest to new or early-stage businesses which are values </a:t>
            </a:r>
            <a:r>
              <a:rPr lang="en-US" sz="1200">
                <a:latin typeface="+mn-lt"/>
                <a:cs typeface="Calibri"/>
              </a:rPr>
              <a:t>led.</a:t>
            </a:r>
            <a:endParaRPr lang="en-US" sz="1200" dirty="0">
              <a:latin typeface="+mn-lt"/>
              <a:cs typeface="Calibri"/>
            </a:endParaRPr>
          </a:p>
          <a:p>
            <a:pPr>
              <a:lnSpc>
                <a:spcPct val="110000"/>
              </a:lnSpc>
              <a:spcBef>
                <a:spcPts val="0"/>
              </a:spcBef>
              <a:spcAft>
                <a:spcPts val="600"/>
              </a:spcAft>
              <a:buFont typeface="Arial" panose="020B0604020202020204" pitchFamily="34" charset="0"/>
              <a:buNone/>
            </a:pPr>
            <a:r>
              <a:rPr lang="en-US" sz="1200" dirty="0">
                <a:latin typeface="+mn-lt"/>
                <a:cs typeface="Calibri"/>
              </a:rPr>
              <a:t>Also suitable for:</a:t>
            </a:r>
          </a:p>
          <a:p>
            <a:pPr>
              <a:lnSpc>
                <a:spcPct val="110000"/>
              </a:lnSpc>
              <a:spcBef>
                <a:spcPts val="0"/>
              </a:spcBef>
              <a:spcAft>
                <a:spcPts val="600"/>
              </a:spcAft>
              <a:buFont typeface="Arial" panose="020B0604020202020204" pitchFamily="34" charset="0"/>
              <a:buNone/>
            </a:pPr>
            <a:r>
              <a:rPr lang="en-US" sz="1200" dirty="0">
                <a:latin typeface="+mn-lt"/>
                <a:cs typeface="Calibri"/>
              </a:rPr>
              <a:t>- existing businesses looking to transfer ownership to their workers.</a:t>
            </a:r>
          </a:p>
          <a:p>
            <a:pPr>
              <a:lnSpc>
                <a:spcPct val="110000"/>
              </a:lnSpc>
              <a:spcBef>
                <a:spcPts val="0"/>
              </a:spcBef>
              <a:spcAft>
                <a:spcPts val="600"/>
              </a:spcAft>
              <a:buFont typeface="Arial" panose="020B0604020202020204" pitchFamily="34" charset="0"/>
              <a:buNone/>
            </a:pPr>
            <a:r>
              <a:rPr lang="en-US" sz="1200" dirty="0">
                <a:latin typeface="+mn-lt"/>
                <a:cs typeface="Calibri"/>
              </a:rPr>
              <a:t>- a collective of freelancers or sole traders who are looking to formalize their collaborative working</a:t>
            </a:r>
          </a:p>
          <a:p>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D19DD4-0266-4557-B8BB-2477E675A2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257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What support is on offer for entrepreneurs and businesses through the Ownership Hub?</a:t>
            </a:r>
          </a:p>
          <a:p>
            <a:endParaRPr lang="en-GB" sz="1100" dirty="0"/>
          </a:p>
          <a:p>
            <a:r>
              <a:rPr lang="en-GB" sz="1100" dirty="0"/>
              <a:t>First it is important to note that all Ownership Hub services are accessed via the South Yorkshire Business Support Growth Hub.  </a:t>
            </a:r>
          </a:p>
          <a:p>
            <a:endParaRPr lang="en-GB" sz="1100" dirty="0"/>
          </a:p>
          <a:p>
            <a:r>
              <a:rPr lang="en-GB" sz="1100" dirty="0"/>
              <a:t>People can access confidential business advice for start-ups, early stage and established businesses.  You can also access free and subsidised skills development support for your staff to provide them with employee and worker ownership related skills.</a:t>
            </a:r>
          </a:p>
          <a:p>
            <a:endParaRPr lang="en-GB" sz="1100" dirty="0"/>
          </a:p>
          <a:p>
            <a:r>
              <a:rPr lang="en-GB" sz="1100" dirty="0"/>
              <a:t>So if you want to speak further about the support on offer through the Ownership Hub, do get in touch with the Growth Hub.</a:t>
            </a:r>
          </a:p>
        </p:txBody>
      </p:sp>
      <p:sp>
        <p:nvSpPr>
          <p:cNvPr id="4" name="Slide Number Placeholder 3"/>
          <p:cNvSpPr>
            <a:spLocks noGrp="1"/>
          </p:cNvSpPr>
          <p:nvPr>
            <p:ph type="sldNum" sz="quarter" idx="5"/>
          </p:nvPr>
        </p:nvSpPr>
        <p:spPr/>
        <p:txBody>
          <a:bodyPr/>
          <a:lstStyle/>
          <a:p>
            <a:fld id="{A0D19DD4-0266-4557-B8BB-2477E675A2B6}" type="slidenum">
              <a:rPr lang="en-GB"/>
              <a:t>8</a:t>
            </a:fld>
            <a:endParaRPr lang="en-GB"/>
          </a:p>
        </p:txBody>
      </p:sp>
    </p:spTree>
    <p:extLst>
      <p:ext uri="{BB962C8B-B14F-4D97-AF65-F5344CB8AC3E}">
        <p14:creationId xmlns:p14="http://schemas.microsoft.com/office/powerpoint/2010/main" val="3464025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We also have some events coming up in the next few months</a:t>
            </a:r>
          </a:p>
          <a:p>
            <a:endParaRPr lang="en-GB" sz="1100" dirty="0"/>
          </a:p>
          <a:p>
            <a:r>
              <a:rPr lang="en-GB" sz="1100" dirty="0"/>
              <a:t>Talk to events on slide and invite people along.</a:t>
            </a:r>
          </a:p>
          <a:p>
            <a:r>
              <a:rPr lang="en-GB" sz="1100" dirty="0"/>
              <a:t>I can send out the slide pack afterwards with the sign up links.</a:t>
            </a:r>
          </a:p>
          <a:p>
            <a:endParaRPr lang="en-GB" sz="1100" dirty="0"/>
          </a:p>
          <a:p>
            <a:r>
              <a:rPr lang="en-GB" sz="1100" dirty="0"/>
              <a:t>If you want to talk with me further about worker co-operatives or the Ownership Hub, please get in touch.</a:t>
            </a:r>
          </a:p>
          <a:p>
            <a:endParaRPr lang="en-GB" sz="1100" dirty="0"/>
          </a:p>
          <a:p>
            <a:r>
              <a:rPr lang="en-GB" sz="1100" dirty="0"/>
              <a:t>Thanks!</a:t>
            </a:r>
          </a:p>
          <a:p>
            <a:endParaRPr lang="en-GB" sz="1100" dirty="0"/>
          </a:p>
          <a:p>
            <a:endParaRPr lang="en-GB" sz="1100" dirty="0"/>
          </a:p>
          <a:p>
            <a:r>
              <a:rPr lang="en-GB" sz="1100" b="1" u="sng" dirty="0">
                <a:solidFill>
                  <a:srgbClr val="0563C1"/>
                </a:solidFill>
                <a:effectLst/>
                <a:latin typeface="Calibri" panose="020F0502020204030204" pitchFamily="34" charset="0"/>
                <a:ea typeface="Calibri" panose="020F0502020204030204" pitchFamily="34" charset="0"/>
                <a:hlinkClick r:id="rId3"/>
              </a:rPr>
              <a:t>How to spot and support a new worker co-operative</a:t>
            </a:r>
            <a:r>
              <a:rPr lang="en-GB" sz="1100" b="1" dirty="0">
                <a:effectLst/>
                <a:latin typeface="Calibri" panose="020F0502020204030204" pitchFamily="34" charset="0"/>
                <a:ea typeface="Calibri" panose="020F0502020204030204" pitchFamily="34" charset="0"/>
              </a:rPr>
              <a:t> – click the link to book a place – Tues 18 Oct, 10am to 11.30am</a:t>
            </a:r>
            <a:endParaRPr lang="en-GB" sz="1100" dirty="0">
              <a:effectLst/>
              <a:latin typeface="Calibri" panose="020F0502020204030204" pitchFamily="34" charset="0"/>
              <a:ea typeface="Calibri" panose="020F0502020204030204" pitchFamily="34" charset="0"/>
            </a:endParaRPr>
          </a:p>
          <a:p>
            <a:r>
              <a:rPr lang="en-GB" sz="1100" dirty="0">
                <a:effectLst/>
                <a:latin typeface="Calibri" panose="020F0502020204030204" pitchFamily="34" charset="0"/>
                <a:ea typeface="Calibri" panose="020F0502020204030204" pitchFamily="34" charset="0"/>
              </a:rPr>
              <a:t>This free 90-minute training session aims to provide business advisors with the information and resources they need to understand co-operative business models, when they would suit a start-up or early-stage business, how to support and advise these types of businesses, and when to signpost on to more specialist forms of support.  We’ll be joined on the day by a specialist co-operative advisor and a member of a local co-operative.</a:t>
            </a:r>
          </a:p>
          <a:p>
            <a:r>
              <a:rPr lang="en-GB" sz="1100" dirty="0">
                <a:effectLst/>
                <a:latin typeface="Calibri" panose="020F0502020204030204" pitchFamily="34" charset="0"/>
                <a:ea typeface="Calibri" panose="020F0502020204030204" pitchFamily="34" charset="0"/>
              </a:rPr>
              <a:t> </a:t>
            </a:r>
          </a:p>
          <a:p>
            <a:r>
              <a:rPr lang="en-GB" sz="1100" b="1" u="sng" dirty="0">
                <a:solidFill>
                  <a:srgbClr val="0563C1"/>
                </a:solidFill>
                <a:effectLst/>
                <a:latin typeface="Calibri" panose="020F0502020204030204" pitchFamily="34" charset="0"/>
                <a:ea typeface="Calibri" panose="020F0502020204030204" pitchFamily="34" charset="0"/>
                <a:hlinkClick r:id="rId4"/>
              </a:rPr>
              <a:t>How to spot and support employee ownership conversions</a:t>
            </a:r>
            <a:r>
              <a:rPr lang="en-GB" sz="1100" b="1" dirty="0">
                <a:effectLst/>
                <a:latin typeface="Calibri" panose="020F0502020204030204" pitchFamily="34" charset="0"/>
                <a:ea typeface="Calibri" panose="020F0502020204030204" pitchFamily="34" charset="0"/>
              </a:rPr>
              <a:t> – click the link to book a place Tues 22 Nov, 10am to 11.30am</a:t>
            </a:r>
            <a:endParaRPr lang="en-GB" sz="1100" dirty="0">
              <a:effectLst/>
              <a:latin typeface="Calibri" panose="020F0502020204030204" pitchFamily="34" charset="0"/>
              <a:ea typeface="Calibri" panose="020F0502020204030204" pitchFamily="34" charset="0"/>
            </a:endParaRPr>
          </a:p>
          <a:p>
            <a:r>
              <a:rPr lang="en-GB" sz="1100" dirty="0">
                <a:effectLst/>
                <a:latin typeface="Calibri" panose="020F0502020204030204" pitchFamily="34" charset="0"/>
                <a:ea typeface="Calibri" panose="020F0502020204030204" pitchFamily="34" charset="0"/>
              </a:rPr>
              <a:t>This free 90-minute training session aims to provide business advisors with the information and resources they need to understand employee ownership business models, when they would suit an established business (particularly those exploring succession planning), how to support and advise these types of businesses, and when to signpost on to more specialist forms of support.  We’ll be joined on the day by a specialist employee ownership business advisor and a representative from an employee owned business.</a:t>
            </a:r>
          </a:p>
          <a:p>
            <a:r>
              <a:rPr lang="en-GB" sz="1100" dirty="0">
                <a:effectLst/>
                <a:latin typeface="Calibri" panose="020F0502020204030204" pitchFamily="34" charset="0"/>
                <a:ea typeface="Calibri" panose="020F0502020204030204" pitchFamily="34" charset="0"/>
              </a:rPr>
              <a:t> </a:t>
            </a:r>
          </a:p>
          <a:p>
            <a:endParaRPr lang="en-GB" sz="1100" dirty="0"/>
          </a:p>
        </p:txBody>
      </p:sp>
      <p:sp>
        <p:nvSpPr>
          <p:cNvPr id="4" name="Slide Number Placeholder 3"/>
          <p:cNvSpPr>
            <a:spLocks noGrp="1"/>
          </p:cNvSpPr>
          <p:nvPr>
            <p:ph type="sldNum" sz="quarter" idx="5"/>
          </p:nvPr>
        </p:nvSpPr>
        <p:spPr/>
        <p:txBody>
          <a:bodyPr/>
          <a:lstStyle/>
          <a:p>
            <a:fld id="{A0D19DD4-0266-4557-B8BB-2477E675A2B6}" type="slidenum">
              <a:rPr lang="en-GB"/>
              <a:t>9</a:t>
            </a:fld>
            <a:endParaRPr lang="en-GB"/>
          </a:p>
        </p:txBody>
      </p:sp>
    </p:spTree>
    <p:extLst>
      <p:ext uri="{BB962C8B-B14F-4D97-AF65-F5344CB8AC3E}">
        <p14:creationId xmlns:p14="http://schemas.microsoft.com/office/powerpoint/2010/main" val="3470982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9282E7-1AAF-4D23-81EA-076AD106DC0C}"/>
              </a:ext>
            </a:extLst>
          </p:cNvPr>
          <p:cNvSpPr txBox="1"/>
          <p:nvPr userDrawn="1"/>
        </p:nvSpPr>
        <p:spPr>
          <a:xfrm>
            <a:off x="3805382" y="5671126"/>
            <a:ext cx="1385917" cy="923637"/>
          </a:xfrm>
          <a:prstGeom prst="rect">
            <a:avLst/>
          </a:prstGeom>
          <a:solidFill>
            <a:srgbClr val="F2F2F2"/>
          </a:solidFill>
        </p:spPr>
        <p:txBody>
          <a:bodyPr wrap="square" rtlCol="0">
            <a:spAutoFit/>
          </a:bodyPr>
          <a:lstStyle/>
          <a:p>
            <a:endParaRPr lang="en-GB" dirty="0"/>
          </a:p>
        </p:txBody>
      </p:sp>
      <p:sp>
        <p:nvSpPr>
          <p:cNvPr id="2" name="Title 1">
            <a:extLst>
              <a:ext uri="{FF2B5EF4-FFF2-40B4-BE49-F238E27FC236}">
                <a16:creationId xmlns:a16="http://schemas.microsoft.com/office/drawing/2014/main" id="{8391B784-4800-0A46-9FA1-322AD6724FFB}"/>
              </a:ext>
            </a:extLst>
          </p:cNvPr>
          <p:cNvSpPr>
            <a:spLocks noGrp="1"/>
          </p:cNvSpPr>
          <p:nvPr>
            <p:ph type="ctrTitle"/>
          </p:nvPr>
        </p:nvSpPr>
        <p:spPr>
          <a:xfrm>
            <a:off x="576000" y="2323069"/>
            <a:ext cx="6042454" cy="2137720"/>
          </a:xfrm>
        </p:spPr>
        <p:txBody>
          <a:bodyPr anchor="t">
            <a:noAutofit/>
          </a:bodyPr>
          <a:lstStyle>
            <a:lvl1pPr algn="l">
              <a:defRPr sz="480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2954FB12-46E4-514F-BA59-7FE63988FFA6}"/>
              </a:ext>
            </a:extLst>
          </p:cNvPr>
          <p:cNvSpPr>
            <a:spLocks noGrp="1"/>
          </p:cNvSpPr>
          <p:nvPr>
            <p:ph type="subTitle" idx="1"/>
          </p:nvPr>
        </p:nvSpPr>
        <p:spPr>
          <a:xfrm>
            <a:off x="576000" y="4732638"/>
            <a:ext cx="6042454" cy="525162"/>
          </a:xfrm>
        </p:spPr>
        <p:txBody>
          <a:bodyPr anchor="t"/>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9BE9E000-25A9-4E04-B7B8-67ADDC341730}"/>
              </a:ext>
            </a:extLst>
          </p:cNvPr>
          <p:cNvPicPr>
            <a:picLocks noChangeAspect="1"/>
          </p:cNvPicPr>
          <p:nvPr userDrawn="1"/>
        </p:nvPicPr>
        <p:blipFill>
          <a:blip r:embed="rId3">
            <a:clrChange>
              <a:clrFrom>
                <a:srgbClr val="FFFFFF"/>
              </a:clrFrom>
              <a:clrTo>
                <a:srgbClr val="FFFFFF">
                  <a:alpha val="0"/>
                </a:srgbClr>
              </a:clrTo>
            </a:clrChange>
            <a:alphaModFix amt="85000"/>
          </a:blip>
          <a:stretch>
            <a:fillRect/>
          </a:stretch>
        </p:blipFill>
        <p:spPr>
          <a:xfrm>
            <a:off x="3962400" y="5889033"/>
            <a:ext cx="2133600" cy="308427"/>
          </a:xfrm>
          <a:prstGeom prst="rect">
            <a:avLst/>
          </a:prstGeom>
        </p:spPr>
      </p:pic>
    </p:spTree>
    <p:extLst>
      <p:ext uri="{BB962C8B-B14F-4D97-AF65-F5344CB8AC3E}">
        <p14:creationId xmlns:p14="http://schemas.microsoft.com/office/powerpoint/2010/main" val="1042510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EC754AE-A072-E44A-A5DB-6B780DE5C4ED}"/>
              </a:ext>
            </a:extLst>
          </p:cNvPr>
          <p:cNvSpPr>
            <a:spLocks noGrp="1"/>
          </p:cNvSpPr>
          <p:nvPr>
            <p:ph type="title"/>
          </p:nvPr>
        </p:nvSpPr>
        <p:spPr>
          <a:xfrm>
            <a:off x="576000" y="439265"/>
            <a:ext cx="10137308" cy="685199"/>
          </a:xfrm>
        </p:spPr>
        <p:txBody>
          <a:bodyPr anchor="t">
            <a:normAutofit/>
          </a:bodyPr>
          <a:lstStyle>
            <a:lvl1pPr>
              <a:defRPr sz="3600">
                <a:solidFill>
                  <a:srgbClr val="308F98"/>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5F2E9876-5C8F-4E49-9AAB-728A49F76A79}"/>
              </a:ext>
            </a:extLst>
          </p:cNvPr>
          <p:cNvSpPr>
            <a:spLocks noGrp="1"/>
          </p:cNvSpPr>
          <p:nvPr>
            <p:ph type="body" sz="quarter" idx="10"/>
          </p:nvPr>
        </p:nvSpPr>
        <p:spPr>
          <a:xfrm>
            <a:off x="576001" y="1839913"/>
            <a:ext cx="10982954" cy="4151312"/>
          </a:xfrm>
        </p:spPr>
        <p:txBody>
          <a:bodyPr>
            <a:normAutofit/>
          </a:bodyPr>
          <a:lstStyle>
            <a:lvl1pPr marL="228600" indent="-228600">
              <a:buFontTx/>
              <a:buBlip>
                <a:blip r:embed="rId3"/>
              </a:buBlip>
              <a:defRPr sz="2000">
                <a:latin typeface="Arial" panose="020B0604020202020204" pitchFamily="34" charset="0"/>
                <a:cs typeface="Arial" panose="020B0604020202020204" pitchFamily="34" charset="0"/>
              </a:defRPr>
            </a:lvl1pPr>
            <a:lvl2pPr marL="685800" indent="-228600">
              <a:buFontTx/>
              <a:buBlip>
                <a:blip r:embed="rId3"/>
              </a:buBlip>
              <a:defRPr sz="1800">
                <a:latin typeface="Arial" panose="020B0604020202020204" pitchFamily="34" charset="0"/>
                <a:cs typeface="Arial" panose="020B0604020202020204" pitchFamily="34" charset="0"/>
              </a:defRPr>
            </a:lvl2pPr>
            <a:lvl3pPr marL="1143000" indent="-228600">
              <a:buFontTx/>
              <a:buBlip>
                <a:blip r:embed="rId3"/>
              </a:buBlip>
              <a:defRPr sz="1600">
                <a:latin typeface="Arial" panose="020B0604020202020204" pitchFamily="34" charset="0"/>
                <a:cs typeface="Arial" panose="020B0604020202020204" pitchFamily="34" charset="0"/>
              </a:defRPr>
            </a:lvl3pPr>
            <a:lvl4pPr marL="1600200" indent="-228600">
              <a:buFontTx/>
              <a:buBlip>
                <a:blip r:embed="rId3"/>
              </a:buBlip>
              <a:defRPr sz="1400">
                <a:latin typeface="Arial" panose="020B0604020202020204" pitchFamily="34" charset="0"/>
                <a:cs typeface="Arial" panose="020B0604020202020204" pitchFamily="34" charset="0"/>
              </a:defRPr>
            </a:lvl4pPr>
            <a:lvl5pPr marL="2057400" indent="-228600">
              <a:buFontTx/>
              <a:buBlip>
                <a:blip r:embed="rId3"/>
              </a:buBlip>
              <a:defRPr sz="14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02414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EC754AE-A072-E44A-A5DB-6B780DE5C4ED}"/>
              </a:ext>
            </a:extLst>
          </p:cNvPr>
          <p:cNvSpPr>
            <a:spLocks noGrp="1"/>
          </p:cNvSpPr>
          <p:nvPr>
            <p:ph type="title"/>
          </p:nvPr>
        </p:nvSpPr>
        <p:spPr>
          <a:xfrm>
            <a:off x="576000" y="439265"/>
            <a:ext cx="10137308" cy="685199"/>
          </a:xfrm>
        </p:spPr>
        <p:txBody>
          <a:bodyPr anchor="t">
            <a:normAutofit/>
          </a:bodyPr>
          <a:lstStyle>
            <a:lvl1pPr>
              <a:defRPr sz="3600">
                <a:solidFill>
                  <a:srgbClr val="308F98"/>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52FE7296-CD7B-2C44-A997-408CA88623C2}"/>
              </a:ext>
            </a:extLst>
          </p:cNvPr>
          <p:cNvSpPr>
            <a:spLocks noGrp="1"/>
          </p:cNvSpPr>
          <p:nvPr>
            <p:ph type="pic" sz="quarter" idx="10"/>
          </p:nvPr>
        </p:nvSpPr>
        <p:spPr>
          <a:xfrm>
            <a:off x="6096000" y="1839913"/>
            <a:ext cx="5494338" cy="4165471"/>
          </a:xfrm>
        </p:spPr>
        <p:txBody>
          <a:bodyPr>
            <a:normAutofit/>
          </a:bodyPr>
          <a:lstStyle>
            <a:lvl1pPr>
              <a:defRPr sz="1800">
                <a:latin typeface="Arial" panose="020B0604020202020204" pitchFamily="34" charset="0"/>
                <a:cs typeface="Arial" panose="020B0604020202020204" pitchFamily="34" charset="0"/>
              </a:defRPr>
            </a:lvl1pPr>
          </a:lstStyle>
          <a:p>
            <a:endParaRPr lang="en-US" dirty="0"/>
          </a:p>
        </p:txBody>
      </p:sp>
      <p:sp>
        <p:nvSpPr>
          <p:cNvPr id="6" name="Text Placeholder 15">
            <a:extLst>
              <a:ext uri="{FF2B5EF4-FFF2-40B4-BE49-F238E27FC236}">
                <a16:creationId xmlns:a16="http://schemas.microsoft.com/office/drawing/2014/main" id="{3A07171B-6D85-B349-A87D-E713D8D30F33}"/>
              </a:ext>
            </a:extLst>
          </p:cNvPr>
          <p:cNvSpPr>
            <a:spLocks noGrp="1"/>
          </p:cNvSpPr>
          <p:nvPr>
            <p:ph type="body" sz="quarter" idx="11"/>
          </p:nvPr>
        </p:nvSpPr>
        <p:spPr>
          <a:xfrm>
            <a:off x="576001" y="1839913"/>
            <a:ext cx="5308984" cy="4151312"/>
          </a:xfrm>
        </p:spPr>
        <p:txBody>
          <a:bodyPr>
            <a:normAutofit/>
          </a:bodyPr>
          <a:lstStyle>
            <a:lvl1pPr marL="228600" indent="-228600">
              <a:buFontTx/>
              <a:buBlip>
                <a:blip r:embed="rId3"/>
              </a:buBlip>
              <a:defRPr sz="2000">
                <a:latin typeface="Arial" panose="020B0604020202020204" pitchFamily="34" charset="0"/>
                <a:cs typeface="Arial" panose="020B0604020202020204" pitchFamily="34" charset="0"/>
              </a:defRPr>
            </a:lvl1pPr>
            <a:lvl2pPr marL="685800" indent="-228600">
              <a:buFontTx/>
              <a:buBlip>
                <a:blip r:embed="rId3"/>
              </a:buBlip>
              <a:defRPr sz="1800">
                <a:latin typeface="Arial" panose="020B0604020202020204" pitchFamily="34" charset="0"/>
                <a:cs typeface="Arial" panose="020B0604020202020204" pitchFamily="34" charset="0"/>
              </a:defRPr>
            </a:lvl2pPr>
            <a:lvl3pPr marL="1143000" indent="-228600">
              <a:buFontTx/>
              <a:buBlip>
                <a:blip r:embed="rId3"/>
              </a:buBlip>
              <a:defRPr sz="1600">
                <a:latin typeface="Arial" panose="020B0604020202020204" pitchFamily="34" charset="0"/>
                <a:cs typeface="Arial" panose="020B0604020202020204" pitchFamily="34" charset="0"/>
              </a:defRPr>
            </a:lvl3pPr>
            <a:lvl4pPr marL="1600200" indent="-228600">
              <a:buFontTx/>
              <a:buBlip>
                <a:blip r:embed="rId3"/>
              </a:buBlip>
              <a:defRPr sz="1400">
                <a:latin typeface="Arial" panose="020B0604020202020204" pitchFamily="34" charset="0"/>
                <a:cs typeface="Arial" panose="020B0604020202020204" pitchFamily="34" charset="0"/>
              </a:defRPr>
            </a:lvl4pPr>
            <a:lvl5pPr marL="2057400" indent="-228600">
              <a:buFontTx/>
              <a:buBlip>
                <a:blip r:embed="rId3"/>
              </a:buBlip>
              <a:defRPr sz="14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846973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1B784-4800-0A46-9FA1-322AD6724FFB}"/>
              </a:ext>
            </a:extLst>
          </p:cNvPr>
          <p:cNvSpPr>
            <a:spLocks noGrp="1"/>
          </p:cNvSpPr>
          <p:nvPr>
            <p:ph type="ctrTitle"/>
          </p:nvPr>
        </p:nvSpPr>
        <p:spPr>
          <a:xfrm>
            <a:off x="576000" y="2323069"/>
            <a:ext cx="6042454" cy="2137720"/>
          </a:xfrm>
        </p:spPr>
        <p:txBody>
          <a:bodyPr anchor="t">
            <a:noAutofit/>
          </a:bodyPr>
          <a:lstStyle>
            <a:lvl1pPr algn="l">
              <a:defRPr sz="480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2954FB12-46E4-514F-BA59-7FE63988FFA6}"/>
              </a:ext>
            </a:extLst>
          </p:cNvPr>
          <p:cNvSpPr>
            <a:spLocks noGrp="1"/>
          </p:cNvSpPr>
          <p:nvPr>
            <p:ph type="subTitle" idx="1"/>
          </p:nvPr>
        </p:nvSpPr>
        <p:spPr>
          <a:xfrm>
            <a:off x="576000" y="4732638"/>
            <a:ext cx="6042454" cy="525162"/>
          </a:xfrm>
        </p:spPr>
        <p:txBody>
          <a:bodyPr anchor="t"/>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2767423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EC754AE-A072-E44A-A5DB-6B780DE5C4ED}"/>
              </a:ext>
            </a:extLst>
          </p:cNvPr>
          <p:cNvSpPr>
            <a:spLocks noGrp="1"/>
          </p:cNvSpPr>
          <p:nvPr>
            <p:ph type="title"/>
          </p:nvPr>
        </p:nvSpPr>
        <p:spPr>
          <a:xfrm>
            <a:off x="576000" y="439265"/>
            <a:ext cx="10137308" cy="685199"/>
          </a:xfrm>
        </p:spPr>
        <p:txBody>
          <a:bodyPr anchor="t">
            <a:normAutofit/>
          </a:bodyPr>
          <a:lstStyle>
            <a:lvl1pPr>
              <a:defRPr sz="3600">
                <a:solidFill>
                  <a:srgbClr val="308F98"/>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16" name="Text Placeholder 15">
            <a:extLst>
              <a:ext uri="{FF2B5EF4-FFF2-40B4-BE49-F238E27FC236}">
                <a16:creationId xmlns:a16="http://schemas.microsoft.com/office/drawing/2014/main" id="{5F2E9876-5C8F-4E49-9AAB-728A49F76A79}"/>
              </a:ext>
            </a:extLst>
          </p:cNvPr>
          <p:cNvSpPr>
            <a:spLocks noGrp="1"/>
          </p:cNvSpPr>
          <p:nvPr>
            <p:ph type="body" sz="quarter" idx="10"/>
          </p:nvPr>
        </p:nvSpPr>
        <p:spPr>
          <a:xfrm>
            <a:off x="576001" y="1839913"/>
            <a:ext cx="10982954" cy="4151312"/>
          </a:xfrm>
        </p:spPr>
        <p:txBody>
          <a:bodyPr>
            <a:normAutofit/>
          </a:bodyPr>
          <a:lstStyle>
            <a:lvl1pPr marL="228600" indent="-228600">
              <a:buFontTx/>
              <a:buBlip>
                <a:blip r:embed="rId3"/>
              </a:buBlip>
              <a:defRPr sz="2000">
                <a:latin typeface="Arial" panose="020B0604020202020204" pitchFamily="34" charset="0"/>
                <a:cs typeface="Arial" panose="020B0604020202020204" pitchFamily="34" charset="0"/>
              </a:defRPr>
            </a:lvl1pPr>
            <a:lvl2pPr marL="685800" indent="-228600">
              <a:buFontTx/>
              <a:buBlip>
                <a:blip r:embed="rId3"/>
              </a:buBlip>
              <a:defRPr sz="1800">
                <a:latin typeface="Arial" panose="020B0604020202020204" pitchFamily="34" charset="0"/>
                <a:cs typeface="Arial" panose="020B0604020202020204" pitchFamily="34" charset="0"/>
              </a:defRPr>
            </a:lvl2pPr>
            <a:lvl3pPr marL="1143000" indent="-228600">
              <a:buFontTx/>
              <a:buBlip>
                <a:blip r:embed="rId3"/>
              </a:buBlip>
              <a:defRPr sz="1600">
                <a:latin typeface="Arial" panose="020B0604020202020204" pitchFamily="34" charset="0"/>
                <a:cs typeface="Arial" panose="020B0604020202020204" pitchFamily="34" charset="0"/>
              </a:defRPr>
            </a:lvl3pPr>
            <a:lvl4pPr marL="1600200" indent="-228600">
              <a:buFontTx/>
              <a:buBlip>
                <a:blip r:embed="rId3"/>
              </a:buBlip>
              <a:defRPr sz="1400">
                <a:latin typeface="Arial" panose="020B0604020202020204" pitchFamily="34" charset="0"/>
                <a:cs typeface="Arial" panose="020B0604020202020204" pitchFamily="34" charset="0"/>
              </a:defRPr>
            </a:lvl4pPr>
            <a:lvl5pPr marL="2057400" indent="-228600">
              <a:buFontTx/>
              <a:buBlip>
                <a:blip r:embed="rId3"/>
              </a:buBlip>
              <a:defRPr sz="14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35620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EC754AE-A072-E44A-A5DB-6B780DE5C4ED}"/>
              </a:ext>
            </a:extLst>
          </p:cNvPr>
          <p:cNvSpPr>
            <a:spLocks noGrp="1"/>
          </p:cNvSpPr>
          <p:nvPr>
            <p:ph type="title"/>
          </p:nvPr>
        </p:nvSpPr>
        <p:spPr>
          <a:xfrm>
            <a:off x="576000" y="439265"/>
            <a:ext cx="10137308" cy="685199"/>
          </a:xfrm>
        </p:spPr>
        <p:txBody>
          <a:bodyPr anchor="t">
            <a:normAutofit/>
          </a:bodyPr>
          <a:lstStyle>
            <a:lvl1pPr>
              <a:defRPr sz="3600">
                <a:solidFill>
                  <a:srgbClr val="308F98"/>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52FE7296-CD7B-2C44-A997-408CA88623C2}"/>
              </a:ext>
            </a:extLst>
          </p:cNvPr>
          <p:cNvSpPr>
            <a:spLocks noGrp="1"/>
          </p:cNvSpPr>
          <p:nvPr>
            <p:ph type="pic" sz="quarter" idx="10"/>
          </p:nvPr>
        </p:nvSpPr>
        <p:spPr>
          <a:xfrm>
            <a:off x="6096000" y="1839913"/>
            <a:ext cx="5494338" cy="4165471"/>
          </a:xfrm>
        </p:spPr>
        <p:txBody>
          <a:bodyPr>
            <a:normAutofit/>
          </a:bodyPr>
          <a:lstStyle>
            <a:lvl1pPr>
              <a:defRPr sz="1800">
                <a:latin typeface="Arial" panose="020B0604020202020204" pitchFamily="34" charset="0"/>
                <a:cs typeface="Arial" panose="020B0604020202020204" pitchFamily="34" charset="0"/>
              </a:defRPr>
            </a:lvl1pPr>
          </a:lstStyle>
          <a:p>
            <a:endParaRPr lang="en-US" dirty="0"/>
          </a:p>
        </p:txBody>
      </p:sp>
      <p:sp>
        <p:nvSpPr>
          <p:cNvPr id="6" name="Text Placeholder 15">
            <a:extLst>
              <a:ext uri="{FF2B5EF4-FFF2-40B4-BE49-F238E27FC236}">
                <a16:creationId xmlns:a16="http://schemas.microsoft.com/office/drawing/2014/main" id="{3A07171B-6D85-B349-A87D-E713D8D30F33}"/>
              </a:ext>
            </a:extLst>
          </p:cNvPr>
          <p:cNvSpPr>
            <a:spLocks noGrp="1"/>
          </p:cNvSpPr>
          <p:nvPr>
            <p:ph type="body" sz="quarter" idx="11"/>
          </p:nvPr>
        </p:nvSpPr>
        <p:spPr>
          <a:xfrm>
            <a:off x="576001" y="1839913"/>
            <a:ext cx="5308984" cy="4151312"/>
          </a:xfrm>
        </p:spPr>
        <p:txBody>
          <a:bodyPr>
            <a:normAutofit/>
          </a:bodyPr>
          <a:lstStyle>
            <a:lvl1pPr marL="228600" indent="-228600">
              <a:buFontTx/>
              <a:buBlip>
                <a:blip r:embed="rId3"/>
              </a:buBlip>
              <a:defRPr sz="2000">
                <a:latin typeface="Arial" panose="020B0604020202020204" pitchFamily="34" charset="0"/>
                <a:cs typeface="Arial" panose="020B0604020202020204" pitchFamily="34" charset="0"/>
              </a:defRPr>
            </a:lvl1pPr>
            <a:lvl2pPr marL="685800" indent="-228600">
              <a:buFontTx/>
              <a:buBlip>
                <a:blip r:embed="rId3"/>
              </a:buBlip>
              <a:defRPr sz="1800">
                <a:latin typeface="Arial" panose="020B0604020202020204" pitchFamily="34" charset="0"/>
                <a:cs typeface="Arial" panose="020B0604020202020204" pitchFamily="34" charset="0"/>
              </a:defRPr>
            </a:lvl2pPr>
            <a:lvl3pPr marL="1143000" indent="-228600">
              <a:buFontTx/>
              <a:buBlip>
                <a:blip r:embed="rId3"/>
              </a:buBlip>
              <a:defRPr sz="1600">
                <a:latin typeface="Arial" panose="020B0604020202020204" pitchFamily="34" charset="0"/>
                <a:cs typeface="Arial" panose="020B0604020202020204" pitchFamily="34" charset="0"/>
              </a:defRPr>
            </a:lvl3pPr>
            <a:lvl4pPr marL="1600200" indent="-228600">
              <a:buFontTx/>
              <a:buBlip>
                <a:blip r:embed="rId3"/>
              </a:buBlip>
              <a:defRPr sz="1400">
                <a:latin typeface="Arial" panose="020B0604020202020204" pitchFamily="34" charset="0"/>
                <a:cs typeface="Arial" panose="020B0604020202020204" pitchFamily="34" charset="0"/>
              </a:defRPr>
            </a:lvl4pPr>
            <a:lvl5pPr marL="2057400" indent="-228600">
              <a:buFontTx/>
              <a:buBlip>
                <a:blip r:embed="rId3"/>
              </a:buBlip>
              <a:defRPr sz="14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085726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0EE50-8D8F-F842-962F-26756B2BD9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90918C-E57A-4F46-8872-E548D67E86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6764B0-F493-0348-B1C6-E9F7B61DD7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165209-73E6-B542-85FE-D2AA3078BF43}" type="datetimeFigureOut">
              <a:rPr lang="en-US" smtClean="0"/>
              <a:t>9/29/2022</a:t>
            </a:fld>
            <a:endParaRPr lang="en-US" dirty="0"/>
          </a:p>
        </p:txBody>
      </p:sp>
      <p:sp>
        <p:nvSpPr>
          <p:cNvPr id="5" name="Footer Placeholder 4">
            <a:extLst>
              <a:ext uri="{FF2B5EF4-FFF2-40B4-BE49-F238E27FC236}">
                <a16:creationId xmlns:a16="http://schemas.microsoft.com/office/drawing/2014/main" id="{E305CF11-4B96-AB48-B620-906C165BF0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6455992-EB6F-354F-B13F-04782ED2D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1FFE4-3538-E945-8068-FA9AD34FA3BD}" type="slidenum">
              <a:rPr lang="en-US" smtClean="0"/>
              <a:t>‹#›</a:t>
            </a:fld>
            <a:endParaRPr lang="en-US" dirty="0"/>
          </a:p>
        </p:txBody>
      </p:sp>
    </p:spTree>
    <p:extLst>
      <p:ext uri="{BB962C8B-B14F-4D97-AF65-F5344CB8AC3E}">
        <p14:creationId xmlns:p14="http://schemas.microsoft.com/office/powerpoint/2010/main" val="611206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0EE50-8D8F-F842-962F-26756B2BD9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90918C-E57A-4F46-8872-E548D67E86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6764B0-F493-0348-B1C6-E9F7B61DD7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D165209-73E6-B542-85FE-D2AA3078BF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305CF11-4B96-AB48-B620-906C165BF0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6455992-EB6F-354F-B13F-04782ED2D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E51FFE4-3538-E945-8068-FA9AD34FA3B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158304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crgrowthhub.co.uk/services/ownership-hub/"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posts/south-yorkshire-business-support_hlm-architects-employee-owned-activity-6950447874052636672--Gjj?utm_source=linkedin_share&amp;utm_medium=member_desktop_web"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hyperlink" Target="https://www.linkedin.com/feed/update/urn:li:activity:6947905721661337600?utm_source=linkedin_share&amp;utm_medium=member_desktop_web"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www.linkedin.com/feed/update/urn:li:activity:6945307032501547009?utm_source=linkedin_share&amp;utm_medium=member_desktop_web" TargetMode="External"/><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twitter.com/SouthYorks_Biz/status/1550036516054999040?s=20&amp;t=MDLTQs8ett0tEa7RbXCdyg" TargetMode="External"/><Relationship Id="rId5" Type="http://schemas.openxmlformats.org/officeDocument/2006/relationships/image" Target="../media/image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hyperlink" Target="https://employeeownership.co.uk/wp-content/uploads/EOA-How-to-get-started-29-6-16-1.pdf"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www.uk.coop/understanding-co-ops/what-co-op/co-op-values-and-principles" TargetMode="External"/><Relationship Id="rId4" Type="http://schemas.openxmlformats.org/officeDocument/2006/relationships/hyperlink" Target="https://www.uk.coop/start-new-co-op/start/co-op-right-me"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scdg.org/" TargetMode="External"/><Relationship Id="rId3" Type="http://schemas.openxmlformats.org/officeDocument/2006/relationships/hyperlink" Target="https://www.uk.coop/start-new-co-op/start/support" TargetMode="External"/><Relationship Id="rId7" Type="http://schemas.openxmlformats.org/officeDocument/2006/relationships/hyperlink" Target="https://www.advancesheffield.co.uk/"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www.scrgrowthhub.co.uk/covid-19-support-for-businesses/workplace-skills-support/skills-bank/" TargetMode="External"/><Relationship Id="rId11" Type="http://schemas.openxmlformats.org/officeDocument/2006/relationships/image" Target="../media/image15.png"/><Relationship Id="rId5" Type="http://schemas.openxmlformats.org/officeDocument/2006/relationships/hyperlink" Target="https://www.scrgrowthhub.co.uk/launchpad/" TargetMode="External"/><Relationship Id="rId10" Type="http://schemas.openxmlformats.org/officeDocument/2006/relationships/hyperlink" Target="https://www.scrgrowthhub.co.uk/" TargetMode="External"/><Relationship Id="rId4" Type="http://schemas.openxmlformats.org/officeDocument/2006/relationships/hyperlink" Target="https://www.scrgrowthhub.co.uk/contact/" TargetMode="Externa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business.doncaster-chamber.co.uk/events/details/ownership-hub-roundtable-with-oliver-coppard-4364"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employeeownership.co.uk/event/an-introduction-to-employee-ownership-webinar-02-11-22/" TargetMode="External"/><Relationship Id="rId5" Type="http://schemas.openxmlformats.org/officeDocument/2006/relationships/hyperlink" Target="https://www.eventbrite.co.uk/e/how-to-spot-support-employee-ownership-conversions-tickets-389429773937" TargetMode="External"/><Relationship Id="rId4" Type="http://schemas.openxmlformats.org/officeDocument/2006/relationships/hyperlink" Target="https://www.eventbrite.co.uk/e/how-to-spot-support-a-new-worker-co-operative-tickets-3894206867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4B09F-567C-E443-B81B-232A4339B6EA}"/>
              </a:ext>
            </a:extLst>
          </p:cNvPr>
          <p:cNvSpPr>
            <a:spLocks noGrp="1"/>
          </p:cNvSpPr>
          <p:nvPr>
            <p:ph type="ctrTitle"/>
          </p:nvPr>
        </p:nvSpPr>
        <p:spPr>
          <a:xfrm>
            <a:off x="585625" y="1454647"/>
            <a:ext cx="6042454" cy="3002690"/>
          </a:xfrm>
        </p:spPr>
        <p:txBody>
          <a:bodyPr lIns="0" anchor="ctr"/>
          <a:lstStyle/>
          <a:p>
            <a:pPr algn="ctr">
              <a:lnSpc>
                <a:spcPct val="110000"/>
              </a:lnSpc>
            </a:pPr>
            <a:r>
              <a:rPr lang="en-GB" sz="4000" b="1" dirty="0">
                <a:cs typeface="Calibri"/>
              </a:rPr>
              <a:t>South Yorkshire Ownership Hub</a:t>
            </a:r>
            <a:endParaRPr lang="en-GB" sz="4000" dirty="0">
              <a:cs typeface="Calibri"/>
            </a:endParaRPr>
          </a:p>
        </p:txBody>
      </p:sp>
      <p:sp>
        <p:nvSpPr>
          <p:cNvPr id="3" name="Subtitle 2">
            <a:extLst>
              <a:ext uri="{FF2B5EF4-FFF2-40B4-BE49-F238E27FC236}">
                <a16:creationId xmlns:a16="http://schemas.microsoft.com/office/drawing/2014/main" id="{814854B3-C765-7C44-9472-846A5404A6ED}"/>
              </a:ext>
            </a:extLst>
          </p:cNvPr>
          <p:cNvSpPr>
            <a:spLocks noGrp="1"/>
          </p:cNvSpPr>
          <p:nvPr>
            <p:ph type="subTitle" idx="1"/>
          </p:nvPr>
        </p:nvSpPr>
        <p:spPr>
          <a:xfrm>
            <a:off x="585625" y="3992880"/>
            <a:ext cx="6042454" cy="1179133"/>
          </a:xfrm>
        </p:spPr>
        <p:txBody>
          <a:bodyPr lIns="0">
            <a:normAutofit fontScale="77500" lnSpcReduction="20000"/>
          </a:bodyPr>
          <a:lstStyle/>
          <a:p>
            <a:pPr algn="ctr"/>
            <a:r>
              <a:rPr lang="en-US" sz="2000" b="1" dirty="0">
                <a:latin typeface="Arial"/>
                <a:cs typeface="Arial"/>
              </a:rPr>
              <a:t>Employee and worker ownership</a:t>
            </a:r>
          </a:p>
          <a:p>
            <a:pPr algn="ctr"/>
            <a:endParaRPr lang="en-US" sz="2000" b="1" dirty="0">
              <a:latin typeface="Arial"/>
              <a:cs typeface="Arial"/>
            </a:endParaRPr>
          </a:p>
          <a:p>
            <a:pPr algn="ctr"/>
            <a:r>
              <a:rPr lang="en-US" sz="2000" dirty="0">
                <a:latin typeface="Arial"/>
                <a:cs typeface="Arial"/>
              </a:rPr>
              <a:t>Colette Harvey</a:t>
            </a:r>
          </a:p>
          <a:p>
            <a:pPr algn="ctr"/>
            <a:r>
              <a:rPr lang="en-US" sz="2000" dirty="0">
                <a:latin typeface="Arial"/>
                <a:cs typeface="Arial"/>
              </a:rPr>
              <a:t>Colette.Harvey@southyorkshire-ca.gov.uk</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4908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0" y="1563688"/>
            <a:ext cx="12192000" cy="4519612"/>
          </a:xfrm>
        </p:spPr>
        <p:txBody>
          <a:bodyPr vert="horz" lIns="91440" tIns="45720" rIns="91440" bIns="45720" rtlCol="0" anchor="t">
            <a:normAutofit/>
          </a:bodyPr>
          <a:lstStyle/>
          <a:p>
            <a:pPr marL="0" indent="0" algn="ctr">
              <a:lnSpc>
                <a:spcPct val="120000"/>
              </a:lnSpc>
              <a:spcBef>
                <a:spcPts val="0"/>
              </a:spcBef>
              <a:spcAft>
                <a:spcPts val="1200"/>
              </a:spcAft>
              <a:buNone/>
            </a:pPr>
            <a:r>
              <a:rPr lang="en-US" sz="3000" dirty="0"/>
              <a:t>The </a:t>
            </a:r>
            <a:r>
              <a:rPr lang="en-US" sz="3000" dirty="0">
                <a:hlinkClick r:id="rId3"/>
              </a:rPr>
              <a:t>Ownership Hub</a:t>
            </a:r>
            <a:r>
              <a:rPr lang="en-US" sz="3000" dirty="0"/>
              <a:t> aims to </a:t>
            </a:r>
          </a:p>
          <a:p>
            <a:pPr marL="0" indent="0" algn="ctr">
              <a:lnSpc>
                <a:spcPct val="120000"/>
              </a:lnSpc>
              <a:spcBef>
                <a:spcPts val="0"/>
              </a:spcBef>
              <a:spcAft>
                <a:spcPts val="1200"/>
              </a:spcAft>
              <a:buNone/>
            </a:pPr>
            <a:r>
              <a:rPr lang="en-US" sz="3000" b="1" dirty="0"/>
              <a:t>raise awareness, knowledge and capacity </a:t>
            </a:r>
          </a:p>
          <a:p>
            <a:pPr marL="0" indent="0" algn="ctr">
              <a:lnSpc>
                <a:spcPct val="120000"/>
              </a:lnSpc>
              <a:spcBef>
                <a:spcPts val="0"/>
              </a:spcBef>
              <a:spcAft>
                <a:spcPts val="1200"/>
              </a:spcAft>
              <a:buNone/>
            </a:pPr>
            <a:r>
              <a:rPr lang="en-US" sz="3000" dirty="0"/>
              <a:t>among entrepreneurs, business owners and business advisors </a:t>
            </a:r>
          </a:p>
          <a:p>
            <a:pPr marL="0" indent="0" algn="ctr">
              <a:lnSpc>
                <a:spcPct val="120000"/>
              </a:lnSpc>
              <a:spcBef>
                <a:spcPts val="0"/>
              </a:spcBef>
              <a:spcAft>
                <a:spcPts val="1200"/>
              </a:spcAft>
              <a:buNone/>
            </a:pPr>
            <a:r>
              <a:rPr lang="en-US" sz="3000" b="1" dirty="0"/>
              <a:t>to grow employee and worker ownership</a:t>
            </a:r>
            <a:r>
              <a:rPr lang="en-US" sz="3000" dirty="0"/>
              <a:t>.</a:t>
            </a:r>
          </a:p>
          <a:p>
            <a:pPr marL="0" indent="0" algn="ctr">
              <a:lnSpc>
                <a:spcPct val="120000"/>
              </a:lnSpc>
              <a:spcBef>
                <a:spcPts val="0"/>
              </a:spcBef>
              <a:spcAft>
                <a:spcPts val="1200"/>
              </a:spcAft>
              <a:buNone/>
            </a:pPr>
            <a:endParaRPr lang="en-US" sz="3200" dirty="0">
              <a:cs typeface="Calibri"/>
              <a:hlinkClick r:id="rId3"/>
            </a:endParaRPr>
          </a:p>
        </p:txBody>
      </p:sp>
      <p:sp>
        <p:nvSpPr>
          <p:cNvPr id="5" name="Title 4">
            <a:extLst>
              <a:ext uri="{FF2B5EF4-FFF2-40B4-BE49-F238E27FC236}">
                <a16:creationId xmlns:a16="http://schemas.microsoft.com/office/drawing/2014/main" id="{2ADD40DF-3F73-4B06-B1F8-4A95BF8B350F}"/>
              </a:ext>
            </a:extLst>
          </p:cNvPr>
          <p:cNvSpPr>
            <a:spLocks noGrp="1"/>
          </p:cNvSpPr>
          <p:nvPr>
            <p:ph type="title"/>
          </p:nvPr>
        </p:nvSpPr>
        <p:spPr/>
        <p:txBody>
          <a:bodyPr>
            <a:normAutofit/>
          </a:bodyPr>
          <a:lstStyle/>
          <a:p>
            <a:pPr algn="ctr"/>
            <a:r>
              <a:rPr lang="en-GB" dirty="0">
                <a:latin typeface="Arial"/>
                <a:cs typeface="Arial"/>
              </a:rPr>
              <a:t>What is the Ownership Hub?</a:t>
            </a:r>
            <a:endParaRPr lang="en-US" dirty="0"/>
          </a:p>
        </p:txBody>
      </p:sp>
      <p:pic>
        <p:nvPicPr>
          <p:cNvPr id="6" name="Picture 6" descr="Text&#10;&#10;Description automatically generated">
            <a:extLst>
              <a:ext uri="{FF2B5EF4-FFF2-40B4-BE49-F238E27FC236}">
                <a16:creationId xmlns:a16="http://schemas.microsoft.com/office/drawing/2014/main" id="{E69F0E31-5A43-4C1E-A093-70C331C8DEA8}"/>
              </a:ext>
            </a:extLst>
          </p:cNvPr>
          <p:cNvPicPr>
            <a:picLocks noChangeAspect="1"/>
          </p:cNvPicPr>
          <p:nvPr/>
        </p:nvPicPr>
        <p:blipFill>
          <a:blip r:embed="rId4"/>
          <a:stretch>
            <a:fillRect/>
          </a:stretch>
        </p:blipFill>
        <p:spPr>
          <a:xfrm>
            <a:off x="537793" y="4918435"/>
            <a:ext cx="2568264" cy="943658"/>
          </a:xfrm>
          <a:prstGeom prst="rect">
            <a:avLst/>
          </a:prstGeom>
        </p:spPr>
      </p:pic>
      <p:pic>
        <p:nvPicPr>
          <p:cNvPr id="9" name="Picture 8">
            <a:extLst>
              <a:ext uri="{FF2B5EF4-FFF2-40B4-BE49-F238E27FC236}">
                <a16:creationId xmlns:a16="http://schemas.microsoft.com/office/drawing/2014/main" id="{F24551DA-F97B-4038-8349-E670FA8EB789}"/>
              </a:ext>
            </a:extLst>
          </p:cNvPr>
          <p:cNvPicPr>
            <a:picLocks noChangeAspect="1"/>
          </p:cNvPicPr>
          <p:nvPr/>
        </p:nvPicPr>
        <p:blipFill>
          <a:blip r:embed="rId5"/>
          <a:stretch>
            <a:fillRect/>
          </a:stretch>
        </p:blipFill>
        <p:spPr>
          <a:xfrm>
            <a:off x="4368424" y="5113009"/>
            <a:ext cx="3835933" cy="554511"/>
          </a:xfrm>
          <a:prstGeom prst="rect">
            <a:avLst/>
          </a:prstGeom>
        </p:spPr>
      </p:pic>
      <p:pic>
        <p:nvPicPr>
          <p:cNvPr id="11" name="Picture 10">
            <a:extLst>
              <a:ext uri="{FF2B5EF4-FFF2-40B4-BE49-F238E27FC236}">
                <a16:creationId xmlns:a16="http://schemas.microsoft.com/office/drawing/2014/main" id="{14D98D6C-7378-4E27-B422-3ED4AE19B735}"/>
              </a:ext>
            </a:extLst>
          </p:cNvPr>
          <p:cNvPicPr>
            <a:picLocks noChangeAspect="1"/>
          </p:cNvPicPr>
          <p:nvPr/>
        </p:nvPicPr>
        <p:blipFill>
          <a:blip r:embed="rId6"/>
          <a:stretch>
            <a:fillRect/>
          </a:stretch>
        </p:blipFill>
        <p:spPr>
          <a:xfrm>
            <a:off x="9466723" y="4749183"/>
            <a:ext cx="1448020" cy="1386072"/>
          </a:xfrm>
          <a:prstGeom prst="rect">
            <a:avLst/>
          </a:prstGeom>
        </p:spPr>
      </p:pic>
    </p:spTree>
    <p:extLst>
      <p:ext uri="{BB962C8B-B14F-4D97-AF65-F5344CB8AC3E}">
        <p14:creationId xmlns:p14="http://schemas.microsoft.com/office/powerpoint/2010/main" val="2526801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6" descr="Graphical user interface, application, Teams&#10;&#10;Description automatically generated">
            <a:extLst>
              <a:ext uri="{FF2B5EF4-FFF2-40B4-BE49-F238E27FC236}">
                <a16:creationId xmlns:a16="http://schemas.microsoft.com/office/drawing/2014/main" id="{C7340DCF-E876-4A05-BA33-4B66C4520F5C}"/>
              </a:ext>
            </a:extLst>
          </p:cNvPr>
          <p:cNvPicPr>
            <a:picLocks noChangeAspect="1"/>
          </p:cNvPicPr>
          <p:nvPr/>
        </p:nvPicPr>
        <p:blipFill rotWithShape="1">
          <a:blip r:embed="rId3"/>
          <a:srcRect t="7834" b="7834"/>
          <a:stretch/>
        </p:blipFill>
        <p:spPr>
          <a:xfrm>
            <a:off x="-1"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C53E5729-5A18-4044-9C54-107034FDA78C}"/>
              </a:ext>
            </a:extLst>
          </p:cNvPr>
          <p:cNvSpPr>
            <a:spLocks noGrp="1"/>
          </p:cNvSpPr>
          <p:nvPr>
            <p:ph type="title"/>
          </p:nvPr>
        </p:nvSpPr>
        <p:spPr>
          <a:xfrm>
            <a:off x="320564" y="1913950"/>
            <a:ext cx="4593021" cy="1342754"/>
          </a:xfrm>
        </p:spPr>
        <p:txBody>
          <a:bodyPr vert="horz" lIns="91440" tIns="45720" rIns="91440" bIns="45720" rtlCol="0" anchor="ctr">
            <a:normAutofit/>
          </a:bodyPr>
          <a:lstStyle/>
          <a:p>
            <a:pPr algn="ctr"/>
            <a:r>
              <a:rPr lang="en-US" b="1" dirty="0">
                <a:solidFill>
                  <a:srgbClr val="34A9AD"/>
                </a:solidFill>
              </a:rPr>
              <a:t>Employee Ownership</a:t>
            </a: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C7C618-7240-49C0-AD26-5D8A3A82679E}"/>
              </a:ext>
            </a:extLst>
          </p:cNvPr>
          <p:cNvSpPr>
            <a:spLocks noGrp="1"/>
          </p:cNvSpPr>
          <p:nvPr>
            <p:ph type="body" sz="quarter" idx="10"/>
          </p:nvPr>
        </p:nvSpPr>
        <p:spPr>
          <a:xfrm>
            <a:off x="529450" y="4055183"/>
            <a:ext cx="4780305" cy="2619839"/>
          </a:xfrm>
        </p:spPr>
        <p:txBody>
          <a:bodyPr vert="horz" lIns="91440" tIns="45720" rIns="91440" bIns="45720" rtlCol="0" anchor="ctr">
            <a:noAutofit/>
          </a:bodyPr>
          <a:lstStyle/>
          <a:p>
            <a:pPr marL="0" indent="0">
              <a:lnSpc>
                <a:spcPct val="120000"/>
              </a:lnSpc>
              <a:spcBef>
                <a:spcPts val="0"/>
              </a:spcBef>
              <a:buNone/>
            </a:pPr>
            <a:r>
              <a:rPr lang="en-GB" sz="2200" dirty="0">
                <a:latin typeface="+mn-lt"/>
                <a:cs typeface="Arial"/>
              </a:rPr>
              <a:t>Employee ownership is when more than 25% of a business is in the hands of the employees, through </a:t>
            </a:r>
            <a:r>
              <a:rPr lang="en-GB" sz="2200" b="1" dirty="0">
                <a:latin typeface="+mn-lt"/>
                <a:cs typeface="Arial"/>
              </a:rPr>
              <a:t>direct or indirect share ownership</a:t>
            </a:r>
            <a:r>
              <a:rPr lang="en-GB" sz="2200" dirty="0">
                <a:latin typeface="+mn-lt"/>
                <a:cs typeface="Arial"/>
              </a:rPr>
              <a:t>.</a:t>
            </a:r>
          </a:p>
          <a:p>
            <a:pPr marL="0" indent="0">
              <a:lnSpc>
                <a:spcPct val="120000"/>
              </a:lnSpc>
              <a:spcBef>
                <a:spcPts val="0"/>
              </a:spcBef>
              <a:buNone/>
            </a:pPr>
            <a:endParaRPr lang="en-GB" sz="1000" dirty="0">
              <a:latin typeface="+mn-lt"/>
              <a:cs typeface="Arial"/>
            </a:endParaRPr>
          </a:p>
          <a:p>
            <a:pPr marL="0" indent="0">
              <a:lnSpc>
                <a:spcPct val="120000"/>
              </a:lnSpc>
              <a:spcBef>
                <a:spcPts val="0"/>
              </a:spcBef>
              <a:buNone/>
            </a:pPr>
            <a:r>
              <a:rPr lang="en-GB" sz="2200" b="1" dirty="0">
                <a:latin typeface="+mn-lt"/>
                <a:cs typeface="Arial"/>
              </a:rPr>
              <a:t>Employee voice is represented </a:t>
            </a:r>
            <a:r>
              <a:rPr lang="en-GB" sz="2200" dirty="0">
                <a:latin typeface="+mn-lt"/>
                <a:cs typeface="Arial"/>
              </a:rPr>
              <a:t>in the operational and strategic direction of the business.</a:t>
            </a:r>
          </a:p>
          <a:p>
            <a:pPr>
              <a:buFont typeface="Arial" panose="020B0604020202020204" pitchFamily="34" charset="0"/>
              <a:buChar char="•"/>
            </a:pPr>
            <a:endParaRPr lang="en-US" sz="2200" dirty="0">
              <a:latin typeface="+mn-lt"/>
              <a:cs typeface="Arial"/>
            </a:endParaRPr>
          </a:p>
          <a:p>
            <a:pPr>
              <a:buFont typeface="Arial" panose="020B0604020202020204" pitchFamily="34" charset="0"/>
              <a:buChar char="•"/>
            </a:pPr>
            <a:endParaRPr lang="en-US" sz="2200" dirty="0">
              <a:latin typeface="+mn-lt"/>
              <a:cs typeface="Calibri" panose="020F0502020204030204"/>
            </a:endParaRPr>
          </a:p>
        </p:txBody>
      </p:sp>
    </p:spTree>
    <p:extLst>
      <p:ext uri="{BB962C8B-B14F-4D97-AF65-F5344CB8AC3E}">
        <p14:creationId xmlns:p14="http://schemas.microsoft.com/office/powerpoint/2010/main" val="2551911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90B0B-ABEC-40F6-AE9D-8FA5540A9660}"/>
              </a:ext>
            </a:extLst>
          </p:cNvPr>
          <p:cNvSpPr>
            <a:spLocks noGrp="1"/>
          </p:cNvSpPr>
          <p:nvPr>
            <p:ph type="title"/>
          </p:nvPr>
        </p:nvSpPr>
        <p:spPr>
          <a:xfrm>
            <a:off x="838200" y="365125"/>
            <a:ext cx="10515600" cy="1168111"/>
          </a:xfrm>
        </p:spPr>
        <p:txBody>
          <a:bodyPr>
            <a:normAutofit/>
          </a:bodyPr>
          <a:lstStyle/>
          <a:p>
            <a:pPr algn="ctr"/>
            <a:r>
              <a:rPr lang="en-GB" sz="3600" dirty="0">
                <a:latin typeface="Arial"/>
                <a:cs typeface="Arial"/>
              </a:rPr>
              <a:t>What do local businesses think?</a:t>
            </a:r>
            <a:r>
              <a:rPr lang="en-GB" dirty="0">
                <a:latin typeface="Arial"/>
                <a:cs typeface="Arial"/>
              </a:rPr>
              <a:t> </a:t>
            </a:r>
            <a:endParaRPr lang="en-US" dirty="0"/>
          </a:p>
        </p:txBody>
      </p:sp>
      <p:sp>
        <p:nvSpPr>
          <p:cNvPr id="3" name="Content Placeholder 2">
            <a:extLst>
              <a:ext uri="{FF2B5EF4-FFF2-40B4-BE49-F238E27FC236}">
                <a16:creationId xmlns:a16="http://schemas.microsoft.com/office/drawing/2014/main" id="{6B2D86DF-F95D-47F5-A9EC-6746D30B33D6}"/>
              </a:ext>
            </a:extLst>
          </p:cNvPr>
          <p:cNvSpPr>
            <a:spLocks noGrp="1"/>
          </p:cNvSpPr>
          <p:nvPr>
            <p:ph type="body" sz="quarter" idx="10"/>
          </p:nvPr>
        </p:nvSpPr>
        <p:spPr>
          <a:xfrm>
            <a:off x="4467124" y="1651428"/>
            <a:ext cx="7304327" cy="1719697"/>
          </a:xfrm>
        </p:spPr>
        <p:txBody>
          <a:bodyPr vert="horz" lIns="91440" tIns="45720" rIns="91440" bIns="45720" rtlCol="0" anchor="t">
            <a:noAutofit/>
          </a:bodyPr>
          <a:lstStyle/>
          <a:p>
            <a:pPr marL="0" indent="0">
              <a:lnSpc>
                <a:spcPct val="110000"/>
              </a:lnSpc>
              <a:buNone/>
            </a:pPr>
            <a:r>
              <a:rPr lang="en-GB" sz="2400" b="0" i="0" dirty="0">
                <a:effectLst/>
                <a:latin typeface="+mn-lt"/>
              </a:rPr>
              <a:t>“It’s like a post-pandemic model, it’s ideal for that. Our staff had been really creative and really innovative during that time…and so it was a real natural step for us.”</a:t>
            </a:r>
            <a:endParaRPr lang="en-GB" sz="2400" dirty="0">
              <a:latin typeface="+mn-lt"/>
            </a:endParaRPr>
          </a:p>
        </p:txBody>
      </p:sp>
      <p:pic>
        <p:nvPicPr>
          <p:cNvPr id="5" name="Picture 4">
            <a:hlinkClick r:id="rId3"/>
            <a:extLst>
              <a:ext uri="{FF2B5EF4-FFF2-40B4-BE49-F238E27FC236}">
                <a16:creationId xmlns:a16="http://schemas.microsoft.com/office/drawing/2014/main" id="{9C264ED1-7083-48DB-BDE9-A21CA60B9FB0}"/>
              </a:ext>
            </a:extLst>
          </p:cNvPr>
          <p:cNvPicPr>
            <a:picLocks noChangeAspect="1"/>
          </p:cNvPicPr>
          <p:nvPr/>
        </p:nvPicPr>
        <p:blipFill>
          <a:blip r:embed="rId4"/>
          <a:stretch>
            <a:fillRect/>
          </a:stretch>
        </p:blipFill>
        <p:spPr>
          <a:xfrm>
            <a:off x="1081319" y="1709302"/>
            <a:ext cx="3339934" cy="1983910"/>
          </a:xfrm>
          <a:prstGeom prst="rect">
            <a:avLst/>
          </a:prstGeom>
        </p:spPr>
      </p:pic>
      <p:pic>
        <p:nvPicPr>
          <p:cNvPr id="7" name="Picture 6">
            <a:hlinkClick r:id="rId5"/>
            <a:extLst>
              <a:ext uri="{FF2B5EF4-FFF2-40B4-BE49-F238E27FC236}">
                <a16:creationId xmlns:a16="http://schemas.microsoft.com/office/drawing/2014/main" id="{2CB1DB4C-9883-467A-99E6-B1AA3227C435}"/>
              </a:ext>
            </a:extLst>
          </p:cNvPr>
          <p:cNvPicPr>
            <a:picLocks noChangeAspect="1"/>
          </p:cNvPicPr>
          <p:nvPr/>
        </p:nvPicPr>
        <p:blipFill>
          <a:blip r:embed="rId6"/>
          <a:stretch>
            <a:fillRect/>
          </a:stretch>
        </p:blipFill>
        <p:spPr>
          <a:xfrm>
            <a:off x="7906660" y="3992352"/>
            <a:ext cx="3339935" cy="2038430"/>
          </a:xfrm>
          <a:prstGeom prst="rect">
            <a:avLst/>
          </a:prstGeom>
        </p:spPr>
      </p:pic>
      <p:sp>
        <p:nvSpPr>
          <p:cNvPr id="12" name="TextBox 11">
            <a:extLst>
              <a:ext uri="{FF2B5EF4-FFF2-40B4-BE49-F238E27FC236}">
                <a16:creationId xmlns:a16="http://schemas.microsoft.com/office/drawing/2014/main" id="{22307905-75CF-47D0-BDA1-4428A87D135E}"/>
              </a:ext>
            </a:extLst>
          </p:cNvPr>
          <p:cNvSpPr txBox="1"/>
          <p:nvPr/>
        </p:nvSpPr>
        <p:spPr>
          <a:xfrm>
            <a:off x="509733" y="4566444"/>
            <a:ext cx="7304328" cy="156966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“We’re a service business, so our assets are our employees and we didn’t feel like in a traditional business model that they would be adequately rewarded.”</a:t>
            </a:r>
          </a:p>
        </p:txBody>
      </p:sp>
      <p:sp>
        <p:nvSpPr>
          <p:cNvPr id="6" name="Callout: Up Arrow 5">
            <a:extLst>
              <a:ext uri="{FF2B5EF4-FFF2-40B4-BE49-F238E27FC236}">
                <a16:creationId xmlns:a16="http://schemas.microsoft.com/office/drawing/2014/main" id="{36755821-4A0F-4D55-8E2C-BDEBF55ADF2A}"/>
              </a:ext>
            </a:extLst>
          </p:cNvPr>
          <p:cNvSpPr/>
          <p:nvPr/>
        </p:nvSpPr>
        <p:spPr>
          <a:xfrm>
            <a:off x="1081319" y="3714569"/>
            <a:ext cx="3339934" cy="474244"/>
          </a:xfrm>
          <a:prstGeom prst="upArrowCallout">
            <a:avLst/>
          </a:prstGeom>
          <a:solidFill>
            <a:srgbClr val="40BDC9"/>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GB" sz="1400" dirty="0">
                <a:ln w="0"/>
                <a:solidFill>
                  <a:schemeClr val="bg1"/>
                </a:solidFill>
              </a:rPr>
              <a:t>Click on photo to watch short video clip</a:t>
            </a:r>
          </a:p>
        </p:txBody>
      </p:sp>
      <p:sp>
        <p:nvSpPr>
          <p:cNvPr id="9" name="Callout: Down Arrow 8">
            <a:extLst>
              <a:ext uri="{FF2B5EF4-FFF2-40B4-BE49-F238E27FC236}">
                <a16:creationId xmlns:a16="http://schemas.microsoft.com/office/drawing/2014/main" id="{F1C32E6A-0AAE-4524-A38E-754D6B08CB64}"/>
              </a:ext>
            </a:extLst>
          </p:cNvPr>
          <p:cNvSpPr/>
          <p:nvPr/>
        </p:nvSpPr>
        <p:spPr>
          <a:xfrm>
            <a:off x="7906660" y="3501002"/>
            <a:ext cx="3339935" cy="474244"/>
          </a:xfrm>
          <a:prstGeom prst="downArrowCallout">
            <a:avLst/>
          </a:prstGeom>
          <a:solidFill>
            <a:srgbClr val="40BDC9"/>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GB" sz="1400" dirty="0">
                <a:ln w="0">
                  <a:noFill/>
                </a:ln>
                <a:solidFill>
                  <a:schemeClr val="bg1"/>
                </a:solidFill>
              </a:rPr>
              <a:t>Click on photo to watch short video clip</a:t>
            </a:r>
          </a:p>
        </p:txBody>
      </p:sp>
    </p:spTree>
    <p:extLst>
      <p:ext uri="{BB962C8B-B14F-4D97-AF65-F5344CB8AC3E}">
        <p14:creationId xmlns:p14="http://schemas.microsoft.com/office/powerpoint/2010/main" val="87069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C7340DCF-E876-4A05-BA33-4B66C4520F5C}"/>
              </a:ext>
            </a:extLst>
          </p:cNvPr>
          <p:cNvPicPr>
            <a:picLocks noChangeAspect="1"/>
          </p:cNvPicPr>
          <p:nvPr/>
        </p:nvPicPr>
        <p:blipFill rotWithShape="1">
          <a:blip r:embed="rId3"/>
          <a:srcRect t="487" b="15244"/>
          <a:stretch/>
        </p:blipFill>
        <p:spPr>
          <a:xfrm>
            <a:off x="-1"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C53E5729-5A18-4044-9C54-107034FDA78C}"/>
              </a:ext>
            </a:extLst>
          </p:cNvPr>
          <p:cNvSpPr>
            <a:spLocks noGrp="1"/>
          </p:cNvSpPr>
          <p:nvPr>
            <p:ph type="title"/>
          </p:nvPr>
        </p:nvSpPr>
        <p:spPr>
          <a:xfrm>
            <a:off x="709449" y="1913950"/>
            <a:ext cx="4116552" cy="1342754"/>
          </a:xfrm>
        </p:spPr>
        <p:txBody>
          <a:bodyPr vert="horz" lIns="91440" tIns="45720" rIns="91440" bIns="45720" rtlCol="0" anchor="ctr">
            <a:normAutofit/>
          </a:bodyPr>
          <a:lstStyle/>
          <a:p>
            <a:pPr algn="ctr"/>
            <a:r>
              <a:rPr lang="en-US" b="1" dirty="0">
                <a:solidFill>
                  <a:srgbClr val="34A9AD"/>
                </a:solidFill>
              </a:rPr>
              <a:t>Worker </a:t>
            </a:r>
            <a:br>
              <a:rPr lang="en-US" b="1" dirty="0">
                <a:solidFill>
                  <a:srgbClr val="34A9AD"/>
                </a:solidFill>
              </a:rPr>
            </a:br>
            <a:r>
              <a:rPr lang="en-US" b="1" dirty="0">
                <a:solidFill>
                  <a:srgbClr val="34A9AD"/>
                </a:solidFill>
              </a:rPr>
              <a:t>Co-operatives</a:t>
            </a:r>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C7C618-7240-49C0-AD26-5D8A3A82679E}"/>
              </a:ext>
            </a:extLst>
          </p:cNvPr>
          <p:cNvSpPr>
            <a:spLocks noGrp="1"/>
          </p:cNvSpPr>
          <p:nvPr>
            <p:ph type="body" sz="quarter" idx="10"/>
          </p:nvPr>
        </p:nvSpPr>
        <p:spPr>
          <a:xfrm>
            <a:off x="764508" y="3542267"/>
            <a:ext cx="5064793" cy="2924637"/>
          </a:xfrm>
        </p:spPr>
        <p:txBody>
          <a:bodyPr vert="horz" lIns="91440" tIns="45720" rIns="91440" bIns="45720" rtlCol="0" anchor="ctr">
            <a:noAutofit/>
          </a:bodyPr>
          <a:lstStyle/>
          <a:p>
            <a:pPr marL="0" indent="0">
              <a:lnSpc>
                <a:spcPct val="120000"/>
              </a:lnSpc>
              <a:spcBef>
                <a:spcPts val="0"/>
              </a:spcBef>
              <a:buNone/>
            </a:pPr>
            <a:r>
              <a:rPr lang="en-GB" sz="2200" dirty="0">
                <a:latin typeface="+mn-lt"/>
                <a:cs typeface="Arial"/>
              </a:rPr>
              <a:t>Worker co-operatives are values-driven businesses which are democratically owned and run by the people who work in them through a </a:t>
            </a:r>
            <a:r>
              <a:rPr lang="en-GB" sz="2200" b="1" dirty="0">
                <a:latin typeface="+mn-lt"/>
                <a:cs typeface="Arial"/>
              </a:rPr>
              <a:t>membership model</a:t>
            </a:r>
            <a:r>
              <a:rPr lang="en-GB" sz="2200" dirty="0">
                <a:latin typeface="+mn-lt"/>
                <a:cs typeface="Arial"/>
              </a:rPr>
              <a:t>.</a:t>
            </a:r>
          </a:p>
          <a:p>
            <a:pPr marL="0" indent="0">
              <a:lnSpc>
                <a:spcPct val="120000"/>
              </a:lnSpc>
              <a:spcBef>
                <a:spcPts val="0"/>
              </a:spcBef>
              <a:buNone/>
            </a:pPr>
            <a:endParaRPr lang="en-GB" sz="1000" dirty="0">
              <a:latin typeface="+mn-lt"/>
              <a:cs typeface="Arial"/>
            </a:endParaRPr>
          </a:p>
          <a:p>
            <a:pPr marL="0" indent="0">
              <a:lnSpc>
                <a:spcPct val="120000"/>
              </a:lnSpc>
              <a:spcBef>
                <a:spcPts val="0"/>
              </a:spcBef>
              <a:buNone/>
            </a:pPr>
            <a:r>
              <a:rPr lang="en-GB" sz="2200" b="1" dirty="0">
                <a:latin typeface="+mn-lt"/>
                <a:cs typeface="Arial"/>
              </a:rPr>
              <a:t>All workers have an equal say </a:t>
            </a:r>
            <a:r>
              <a:rPr lang="en-GB" sz="2200" dirty="0">
                <a:latin typeface="+mn-lt"/>
                <a:cs typeface="Arial"/>
              </a:rPr>
              <a:t>in what the business does (one member, one vote), and an equitable share in the surplus created.</a:t>
            </a:r>
          </a:p>
        </p:txBody>
      </p:sp>
    </p:spTree>
    <p:extLst>
      <p:ext uri="{BB962C8B-B14F-4D97-AF65-F5344CB8AC3E}">
        <p14:creationId xmlns:p14="http://schemas.microsoft.com/office/powerpoint/2010/main" val="379355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90B0B-ABEC-40F6-AE9D-8FA5540A9660}"/>
              </a:ext>
            </a:extLst>
          </p:cNvPr>
          <p:cNvSpPr>
            <a:spLocks noGrp="1"/>
          </p:cNvSpPr>
          <p:nvPr>
            <p:ph type="title"/>
          </p:nvPr>
        </p:nvSpPr>
        <p:spPr>
          <a:xfrm>
            <a:off x="838200" y="365125"/>
            <a:ext cx="10515600" cy="1168111"/>
          </a:xfrm>
        </p:spPr>
        <p:txBody>
          <a:bodyPr>
            <a:normAutofit/>
          </a:bodyPr>
          <a:lstStyle/>
          <a:p>
            <a:pPr algn="ctr"/>
            <a:r>
              <a:rPr lang="en-GB" sz="3600" dirty="0">
                <a:latin typeface="Arial"/>
                <a:cs typeface="Arial"/>
              </a:rPr>
              <a:t>What do local businesses think?</a:t>
            </a:r>
            <a:r>
              <a:rPr lang="en-GB" dirty="0">
                <a:latin typeface="Arial"/>
                <a:cs typeface="Arial"/>
              </a:rPr>
              <a:t> </a:t>
            </a:r>
            <a:endParaRPr lang="en-US" dirty="0"/>
          </a:p>
        </p:txBody>
      </p:sp>
      <p:pic>
        <p:nvPicPr>
          <p:cNvPr id="9" name="Picture 8">
            <a:hlinkClick r:id="rId3"/>
            <a:extLst>
              <a:ext uri="{FF2B5EF4-FFF2-40B4-BE49-F238E27FC236}">
                <a16:creationId xmlns:a16="http://schemas.microsoft.com/office/drawing/2014/main" id="{4A805CB7-5303-47E7-AB98-E0BD88F6902F}"/>
              </a:ext>
            </a:extLst>
          </p:cNvPr>
          <p:cNvPicPr>
            <a:picLocks noChangeAspect="1"/>
          </p:cNvPicPr>
          <p:nvPr/>
        </p:nvPicPr>
        <p:blipFill rotWithShape="1">
          <a:blip r:embed="rId4"/>
          <a:srcRect t="6167" r="9086"/>
          <a:stretch/>
        </p:blipFill>
        <p:spPr>
          <a:xfrm>
            <a:off x="1081319" y="1584095"/>
            <a:ext cx="3658507" cy="2079614"/>
          </a:xfrm>
          <a:prstGeom prst="rect">
            <a:avLst/>
          </a:prstGeom>
        </p:spPr>
      </p:pic>
      <p:sp>
        <p:nvSpPr>
          <p:cNvPr id="10" name="Content Placeholder 2">
            <a:extLst>
              <a:ext uri="{FF2B5EF4-FFF2-40B4-BE49-F238E27FC236}">
                <a16:creationId xmlns:a16="http://schemas.microsoft.com/office/drawing/2014/main" id="{0D371F1E-E341-46D0-8DEE-13E69AD8E8AF}"/>
              </a:ext>
            </a:extLst>
          </p:cNvPr>
          <p:cNvSpPr txBox="1">
            <a:spLocks/>
          </p:cNvSpPr>
          <p:nvPr/>
        </p:nvSpPr>
        <p:spPr>
          <a:xfrm>
            <a:off x="4858657" y="1564613"/>
            <a:ext cx="5923475" cy="132533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Tx/>
              <a:buBlip>
                <a:blip r:embed="rId5"/>
              </a:buBlip>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Tx/>
              <a:buBlip>
                <a:blip r:embed="rId5"/>
              </a:buBlip>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Tx/>
              <a:buBlip>
                <a:blip r:embed="rId5"/>
              </a:buBlip>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Tx/>
              <a:buBlip>
                <a:blip r:embed="rId5"/>
              </a:buBlip>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Tx/>
              <a:buBlip>
                <a:blip r:embed="rId5"/>
              </a:buBlip>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Tx/>
              <a:buNone/>
            </a:pPr>
            <a:r>
              <a:rPr lang="en-GB" sz="2400" dirty="0">
                <a:latin typeface="+mn-lt"/>
              </a:rPr>
              <a:t>“Anyone can benefit from working in a worker’s co-op because it means you have a connection to what you’re doing”.</a:t>
            </a:r>
          </a:p>
        </p:txBody>
      </p:sp>
      <p:pic>
        <p:nvPicPr>
          <p:cNvPr id="4" name="Picture 3">
            <a:hlinkClick r:id="rId6"/>
            <a:extLst>
              <a:ext uri="{FF2B5EF4-FFF2-40B4-BE49-F238E27FC236}">
                <a16:creationId xmlns:a16="http://schemas.microsoft.com/office/drawing/2014/main" id="{E8D12C5E-7449-4352-942B-3EC25997AF98}"/>
              </a:ext>
            </a:extLst>
          </p:cNvPr>
          <p:cNvPicPr>
            <a:picLocks noChangeAspect="1"/>
          </p:cNvPicPr>
          <p:nvPr/>
        </p:nvPicPr>
        <p:blipFill>
          <a:blip r:embed="rId7"/>
          <a:stretch>
            <a:fillRect/>
          </a:stretch>
        </p:blipFill>
        <p:spPr>
          <a:xfrm>
            <a:off x="7695293" y="3821495"/>
            <a:ext cx="3658507" cy="2059970"/>
          </a:xfrm>
          <a:prstGeom prst="rect">
            <a:avLst/>
          </a:prstGeom>
        </p:spPr>
      </p:pic>
      <p:sp>
        <p:nvSpPr>
          <p:cNvPr id="8" name="TextBox 7">
            <a:extLst>
              <a:ext uri="{FF2B5EF4-FFF2-40B4-BE49-F238E27FC236}">
                <a16:creationId xmlns:a16="http://schemas.microsoft.com/office/drawing/2014/main" id="{1ED3DCBB-0E8A-45AB-96E2-4B531ABDDEC6}"/>
              </a:ext>
            </a:extLst>
          </p:cNvPr>
          <p:cNvSpPr txBox="1"/>
          <p:nvPr/>
        </p:nvSpPr>
        <p:spPr>
          <a:xfrm>
            <a:off x="1632919" y="4751639"/>
            <a:ext cx="5923475" cy="1200329"/>
          </a:xfrm>
          <a:prstGeom prst="rect">
            <a:avLst/>
          </a:prstGeom>
          <a:noFill/>
        </p:spPr>
        <p:txBody>
          <a:bodyPr wrap="square">
            <a:spAutoFit/>
          </a:bodyPr>
          <a:lstStyle/>
          <a:p>
            <a:pPr algn="r"/>
            <a:r>
              <a:rPr lang="en-GB" sz="2400" b="0" i="0" dirty="0">
                <a:solidFill>
                  <a:srgbClr val="0F1419"/>
                </a:solidFill>
                <a:effectLst/>
                <a:cs typeface="Arial" panose="020B0604020202020204" pitchFamily="34" charset="0"/>
              </a:rPr>
              <a:t>“We've had people contact us from around the country saying they're interested in running something similar to what we do.”</a:t>
            </a:r>
            <a:endParaRPr lang="en-GB" sz="2400" dirty="0">
              <a:cs typeface="Arial" panose="020B0604020202020204" pitchFamily="34" charset="0"/>
            </a:endParaRPr>
          </a:p>
        </p:txBody>
      </p:sp>
      <p:sp>
        <p:nvSpPr>
          <p:cNvPr id="7" name="Callout: Up Arrow 6">
            <a:extLst>
              <a:ext uri="{FF2B5EF4-FFF2-40B4-BE49-F238E27FC236}">
                <a16:creationId xmlns:a16="http://schemas.microsoft.com/office/drawing/2014/main" id="{BBE83022-4BF8-4342-81B3-E7C29A01C663}"/>
              </a:ext>
            </a:extLst>
          </p:cNvPr>
          <p:cNvSpPr/>
          <p:nvPr/>
        </p:nvSpPr>
        <p:spPr>
          <a:xfrm>
            <a:off x="1081318" y="3714569"/>
            <a:ext cx="3658507" cy="474244"/>
          </a:xfrm>
          <a:prstGeom prst="upArrowCallout">
            <a:avLst/>
          </a:prstGeom>
          <a:solidFill>
            <a:srgbClr val="40BDC9"/>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GB" sz="1400" dirty="0">
                <a:ln w="0"/>
                <a:solidFill>
                  <a:schemeClr val="bg1"/>
                </a:solidFill>
              </a:rPr>
              <a:t>Click on photo to watch short video clip</a:t>
            </a:r>
          </a:p>
        </p:txBody>
      </p:sp>
      <p:sp>
        <p:nvSpPr>
          <p:cNvPr id="11" name="Callout: Down Arrow 10">
            <a:extLst>
              <a:ext uri="{FF2B5EF4-FFF2-40B4-BE49-F238E27FC236}">
                <a16:creationId xmlns:a16="http://schemas.microsoft.com/office/drawing/2014/main" id="{D8458F33-7080-4C9E-B92E-F71A116FB997}"/>
              </a:ext>
            </a:extLst>
          </p:cNvPr>
          <p:cNvSpPr/>
          <p:nvPr/>
        </p:nvSpPr>
        <p:spPr>
          <a:xfrm>
            <a:off x="7695294" y="3259460"/>
            <a:ext cx="3658506" cy="508870"/>
          </a:xfrm>
          <a:prstGeom prst="downArrowCallout">
            <a:avLst/>
          </a:prstGeom>
          <a:solidFill>
            <a:srgbClr val="40BDC9"/>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GB" sz="1400" dirty="0">
                <a:ln w="0">
                  <a:noFill/>
                </a:ln>
                <a:solidFill>
                  <a:schemeClr val="bg1"/>
                </a:solidFill>
              </a:rPr>
              <a:t>Click on photo to watch short video clip</a:t>
            </a:r>
          </a:p>
        </p:txBody>
      </p:sp>
    </p:spTree>
    <p:extLst>
      <p:ext uri="{BB962C8B-B14F-4D97-AF65-F5344CB8AC3E}">
        <p14:creationId xmlns:p14="http://schemas.microsoft.com/office/powerpoint/2010/main" val="238162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77982" y="1563687"/>
            <a:ext cx="11378045" cy="4855047"/>
          </a:xfrm>
        </p:spPr>
        <p:txBody>
          <a:bodyPr vert="horz" lIns="91440" tIns="45720" rIns="91440" bIns="45720" numCol="2" spcCol="720000" rtlCol="0" anchor="t">
            <a:normAutofit/>
          </a:bodyPr>
          <a:lstStyle/>
          <a:p>
            <a:pPr marL="0" indent="0">
              <a:lnSpc>
                <a:spcPct val="110000"/>
              </a:lnSpc>
              <a:spcBef>
                <a:spcPts val="0"/>
              </a:spcBef>
              <a:spcAft>
                <a:spcPts val="600"/>
              </a:spcAft>
              <a:buNone/>
            </a:pPr>
            <a:r>
              <a:rPr lang="en-US" sz="2400" b="1" dirty="0">
                <a:latin typeface="+mn-lt"/>
                <a:cs typeface="Calibri"/>
              </a:rPr>
              <a:t>Employee Owned Businesses</a:t>
            </a:r>
          </a:p>
          <a:p>
            <a:pPr marL="0" indent="0">
              <a:lnSpc>
                <a:spcPct val="110000"/>
              </a:lnSpc>
              <a:spcBef>
                <a:spcPts val="0"/>
              </a:spcBef>
              <a:spcAft>
                <a:spcPts val="600"/>
              </a:spcAft>
              <a:buNone/>
            </a:pPr>
            <a:endParaRPr lang="en-US" sz="500" b="1" dirty="0">
              <a:latin typeface="+mn-lt"/>
              <a:cs typeface="Calibri"/>
            </a:endParaRPr>
          </a:p>
          <a:p>
            <a:pPr>
              <a:lnSpc>
                <a:spcPct val="110000"/>
              </a:lnSpc>
              <a:spcBef>
                <a:spcPts val="0"/>
              </a:spcBef>
              <a:spcAft>
                <a:spcPts val="600"/>
              </a:spcAft>
              <a:buFont typeface="Arial" panose="020B0604020202020204" pitchFamily="34" charset="0"/>
              <a:buChar char="•"/>
            </a:pPr>
            <a:r>
              <a:rPr lang="en-US" sz="2100" b="1" dirty="0">
                <a:latin typeface="+mn-lt"/>
                <a:cs typeface="Calibri"/>
              </a:rPr>
              <a:t>Owned by the employees via a </a:t>
            </a:r>
            <a:r>
              <a:rPr lang="en-US" sz="2100" b="1" dirty="0">
                <a:latin typeface="+mn-lt"/>
                <a:cs typeface="Calibri"/>
                <a:hlinkClick r:id="rId3"/>
              </a:rPr>
              <a:t>company shares model</a:t>
            </a:r>
            <a:r>
              <a:rPr lang="en-US" sz="2100" dirty="0">
                <a:latin typeface="+mn-lt"/>
                <a:cs typeface="Calibri"/>
              </a:rPr>
              <a:t>.  Shares are often held in a Trust on behalf of the employees.  </a:t>
            </a:r>
          </a:p>
          <a:p>
            <a:pPr marL="0" indent="0">
              <a:lnSpc>
                <a:spcPct val="110000"/>
              </a:lnSpc>
              <a:spcBef>
                <a:spcPts val="0"/>
              </a:spcBef>
              <a:spcAft>
                <a:spcPts val="600"/>
              </a:spcAft>
              <a:buNone/>
            </a:pPr>
            <a:endParaRPr lang="en-US" sz="1000" dirty="0">
              <a:latin typeface="+mn-lt"/>
              <a:cs typeface="Calibri"/>
            </a:endParaRPr>
          </a:p>
          <a:p>
            <a:pPr>
              <a:lnSpc>
                <a:spcPct val="110000"/>
              </a:lnSpc>
              <a:spcBef>
                <a:spcPts val="0"/>
              </a:spcBef>
              <a:spcAft>
                <a:spcPts val="600"/>
              </a:spcAft>
              <a:buFont typeface="Arial" panose="020B0604020202020204" pitchFamily="34" charset="0"/>
              <a:buChar char="•"/>
            </a:pPr>
            <a:r>
              <a:rPr lang="en-US" sz="2100" b="1" dirty="0">
                <a:latin typeface="+mn-lt"/>
                <a:cs typeface="Calibri"/>
              </a:rPr>
              <a:t>There’s a minimum of one employee trustee on the Trust Board to represent the views of the employees.  </a:t>
            </a:r>
            <a:r>
              <a:rPr lang="en-US" sz="2100" dirty="0">
                <a:latin typeface="+mn-lt"/>
                <a:cs typeface="Calibri"/>
              </a:rPr>
              <a:t>The employees have a say in the business governance via the employee trustee/s.</a:t>
            </a:r>
          </a:p>
          <a:p>
            <a:pPr marL="0" indent="0">
              <a:lnSpc>
                <a:spcPct val="110000"/>
              </a:lnSpc>
              <a:spcBef>
                <a:spcPts val="0"/>
              </a:spcBef>
              <a:spcAft>
                <a:spcPts val="600"/>
              </a:spcAft>
              <a:buNone/>
            </a:pPr>
            <a:endParaRPr lang="en-US" sz="2400" b="1" dirty="0">
              <a:latin typeface="+mn-lt"/>
              <a:cs typeface="Calibri"/>
            </a:endParaRPr>
          </a:p>
          <a:p>
            <a:pPr marL="0" indent="0">
              <a:lnSpc>
                <a:spcPct val="110000"/>
              </a:lnSpc>
              <a:spcBef>
                <a:spcPts val="0"/>
              </a:spcBef>
              <a:spcAft>
                <a:spcPts val="600"/>
              </a:spcAft>
              <a:buNone/>
            </a:pPr>
            <a:endParaRPr lang="en-US" sz="2400" b="1" dirty="0">
              <a:latin typeface="+mn-lt"/>
              <a:cs typeface="Calibri"/>
            </a:endParaRPr>
          </a:p>
          <a:p>
            <a:pPr marL="0" indent="0">
              <a:lnSpc>
                <a:spcPct val="110000"/>
              </a:lnSpc>
              <a:spcBef>
                <a:spcPts val="0"/>
              </a:spcBef>
              <a:spcAft>
                <a:spcPts val="600"/>
              </a:spcAft>
              <a:buNone/>
            </a:pPr>
            <a:r>
              <a:rPr lang="en-US" sz="2400" b="1" dirty="0">
                <a:latin typeface="+mn-lt"/>
                <a:cs typeface="Calibri"/>
              </a:rPr>
              <a:t>Worker Co-operatives</a:t>
            </a:r>
          </a:p>
          <a:p>
            <a:pPr marL="0" indent="0">
              <a:lnSpc>
                <a:spcPct val="110000"/>
              </a:lnSpc>
              <a:spcBef>
                <a:spcPts val="0"/>
              </a:spcBef>
              <a:spcAft>
                <a:spcPts val="600"/>
              </a:spcAft>
              <a:buNone/>
            </a:pPr>
            <a:endParaRPr lang="en-US" sz="500" b="1" dirty="0">
              <a:latin typeface="+mn-lt"/>
              <a:cs typeface="Calibri"/>
            </a:endParaRPr>
          </a:p>
          <a:p>
            <a:pPr>
              <a:lnSpc>
                <a:spcPct val="110000"/>
              </a:lnSpc>
              <a:spcBef>
                <a:spcPts val="0"/>
              </a:spcBef>
              <a:spcAft>
                <a:spcPts val="600"/>
              </a:spcAft>
              <a:buFont typeface="Arial" panose="020B0604020202020204" pitchFamily="34" charset="0"/>
              <a:buChar char="•"/>
            </a:pPr>
            <a:r>
              <a:rPr lang="en-US" sz="2100" b="1" dirty="0">
                <a:latin typeface="+mn-lt"/>
                <a:cs typeface="Calibri"/>
              </a:rPr>
              <a:t>Owned by the workers via a </a:t>
            </a:r>
            <a:r>
              <a:rPr lang="en-US" sz="2100" b="1" dirty="0">
                <a:latin typeface="+mn-lt"/>
                <a:cs typeface="Calibri"/>
                <a:hlinkClick r:id="rId4"/>
              </a:rPr>
              <a:t>democratic membership model</a:t>
            </a:r>
            <a:r>
              <a:rPr lang="en-US" sz="2100" dirty="0">
                <a:latin typeface="+mn-lt"/>
                <a:cs typeface="Calibri"/>
              </a:rPr>
              <a:t>. Co-operatives follow the </a:t>
            </a:r>
            <a:r>
              <a:rPr lang="en-US" sz="2100" dirty="0">
                <a:latin typeface="+mn-lt"/>
                <a:cs typeface="Calibri"/>
                <a:hlinkClick r:id="rId5"/>
              </a:rPr>
              <a:t>co-operative principles and values</a:t>
            </a:r>
            <a:r>
              <a:rPr lang="en-US" sz="2100" dirty="0">
                <a:latin typeface="+mn-lt"/>
                <a:cs typeface="Calibri"/>
              </a:rPr>
              <a:t>.</a:t>
            </a:r>
          </a:p>
          <a:p>
            <a:pPr marL="0" indent="0">
              <a:lnSpc>
                <a:spcPct val="110000"/>
              </a:lnSpc>
              <a:spcBef>
                <a:spcPts val="0"/>
              </a:spcBef>
              <a:spcAft>
                <a:spcPts val="600"/>
              </a:spcAft>
              <a:buNone/>
            </a:pPr>
            <a:endParaRPr lang="en-US" sz="1000" dirty="0">
              <a:latin typeface="+mn-lt"/>
              <a:cs typeface="Calibri"/>
            </a:endParaRPr>
          </a:p>
          <a:p>
            <a:pPr>
              <a:lnSpc>
                <a:spcPct val="110000"/>
              </a:lnSpc>
              <a:spcBef>
                <a:spcPts val="0"/>
              </a:spcBef>
              <a:spcAft>
                <a:spcPts val="600"/>
              </a:spcAft>
              <a:buFont typeface="Arial" panose="020B0604020202020204" pitchFamily="34" charset="0"/>
              <a:buChar char="•"/>
            </a:pPr>
            <a:r>
              <a:rPr lang="en-US" sz="2100" b="1" dirty="0">
                <a:latin typeface="+mn-lt"/>
                <a:cs typeface="Calibri"/>
              </a:rPr>
              <a:t>Each member has an equal say in the running of the business – one member, one vote.  </a:t>
            </a:r>
            <a:r>
              <a:rPr lang="en-US" sz="2100" dirty="0">
                <a:latin typeface="+mn-lt"/>
                <a:cs typeface="Calibri"/>
              </a:rPr>
              <a:t>Worker members will usually vote on big decisions which affect the co-operative and their working conditions. </a:t>
            </a:r>
          </a:p>
        </p:txBody>
      </p:sp>
      <p:sp>
        <p:nvSpPr>
          <p:cNvPr id="5" name="Title 4">
            <a:extLst>
              <a:ext uri="{FF2B5EF4-FFF2-40B4-BE49-F238E27FC236}">
                <a16:creationId xmlns:a16="http://schemas.microsoft.com/office/drawing/2014/main" id="{2ADD40DF-3F73-4B06-B1F8-4A95BF8B350F}"/>
              </a:ext>
            </a:extLst>
          </p:cNvPr>
          <p:cNvSpPr>
            <a:spLocks noGrp="1"/>
          </p:cNvSpPr>
          <p:nvPr>
            <p:ph type="title"/>
          </p:nvPr>
        </p:nvSpPr>
        <p:spPr>
          <a:xfrm>
            <a:off x="207818" y="1"/>
            <a:ext cx="10505490" cy="1402772"/>
          </a:xfrm>
        </p:spPr>
        <p:txBody>
          <a:bodyPr anchor="ctr">
            <a:normAutofit fontScale="90000"/>
          </a:bodyPr>
          <a:lstStyle/>
          <a:p>
            <a:pPr algn="ctr">
              <a:lnSpc>
                <a:spcPct val="110000"/>
              </a:lnSpc>
            </a:pPr>
            <a:r>
              <a:rPr lang="en-GB" dirty="0">
                <a:latin typeface="Arial"/>
                <a:cs typeface="Arial"/>
              </a:rPr>
              <a:t>What is the difference between </a:t>
            </a:r>
            <a:br>
              <a:rPr lang="en-GB" dirty="0">
                <a:latin typeface="Arial"/>
                <a:cs typeface="Arial"/>
              </a:rPr>
            </a:br>
            <a:r>
              <a:rPr lang="en-GB" dirty="0">
                <a:latin typeface="Arial"/>
                <a:cs typeface="Arial"/>
              </a:rPr>
              <a:t>employee owned businesses and worker co-operatives?</a:t>
            </a:r>
            <a:endParaRPr lang="en-US" dirty="0"/>
          </a:p>
        </p:txBody>
      </p:sp>
    </p:spTree>
    <p:extLst>
      <p:ext uri="{BB962C8B-B14F-4D97-AF65-F5344CB8AC3E}">
        <p14:creationId xmlns:p14="http://schemas.microsoft.com/office/powerpoint/2010/main" val="2521978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A5BF80-C469-4FF8-9C71-5834828221B6}"/>
              </a:ext>
            </a:extLst>
          </p:cNvPr>
          <p:cNvSpPr/>
          <p:nvPr/>
        </p:nvSpPr>
        <p:spPr>
          <a:xfrm>
            <a:off x="10014857" y="5875284"/>
            <a:ext cx="1793396" cy="885765"/>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Text Placeholder 5">
            <a:extLst>
              <a:ext uri="{FF2B5EF4-FFF2-40B4-BE49-F238E27FC236}">
                <a16:creationId xmlns:a16="http://schemas.microsoft.com/office/drawing/2014/main" id="{829E345B-9551-4940-B7B4-2C57AB6A0ABE}"/>
              </a:ext>
            </a:extLst>
          </p:cNvPr>
          <p:cNvSpPr>
            <a:spLocks noGrp="1"/>
          </p:cNvSpPr>
          <p:nvPr>
            <p:ph type="body" sz="quarter" idx="10"/>
          </p:nvPr>
        </p:nvSpPr>
        <p:spPr>
          <a:xfrm>
            <a:off x="576001" y="1571860"/>
            <a:ext cx="6445285" cy="4611226"/>
          </a:xfrm>
        </p:spPr>
        <p:txBody>
          <a:bodyPr>
            <a:normAutofit fontScale="92500" lnSpcReduction="20000"/>
          </a:bodyPr>
          <a:lstStyle/>
          <a:p>
            <a:pPr marL="514350" indent="-514350">
              <a:lnSpc>
                <a:spcPct val="120000"/>
              </a:lnSpc>
              <a:buFont typeface="+mj-lt"/>
              <a:buAutoNum type="arabicPeriod"/>
            </a:pPr>
            <a:r>
              <a:rPr lang="en-GB" sz="2800" b="1" dirty="0">
                <a:latin typeface="+mn-lt"/>
              </a:rPr>
              <a:t>For new and emerging co-operatives</a:t>
            </a:r>
            <a:endParaRPr lang="en-GB" dirty="0">
              <a:latin typeface="+mn-lt"/>
            </a:endParaRPr>
          </a:p>
          <a:p>
            <a:pPr marL="534988" lvl="1" indent="-534988">
              <a:lnSpc>
                <a:spcPct val="120000"/>
              </a:lnSpc>
            </a:pPr>
            <a:r>
              <a:rPr lang="en-GB" sz="2000" dirty="0">
                <a:latin typeface="+mn-lt"/>
              </a:rPr>
              <a:t>Co-operatives UK </a:t>
            </a:r>
            <a:r>
              <a:rPr lang="en-GB" sz="2000" dirty="0">
                <a:latin typeface="+mn-lt"/>
                <a:hlinkClick r:id="rId3"/>
              </a:rPr>
              <a:t>business support programme</a:t>
            </a:r>
            <a:r>
              <a:rPr lang="en-GB" sz="2000" dirty="0">
                <a:latin typeface="+mn-lt"/>
              </a:rPr>
              <a:t> is currently accepting applications.</a:t>
            </a:r>
          </a:p>
          <a:p>
            <a:pPr marL="534988" lvl="1" indent="-534988">
              <a:lnSpc>
                <a:spcPct val="120000"/>
              </a:lnSpc>
            </a:pPr>
            <a:r>
              <a:rPr lang="en-GB" sz="2000" dirty="0">
                <a:latin typeface="+mn-lt"/>
              </a:rPr>
              <a:t>Contact the </a:t>
            </a:r>
            <a:r>
              <a:rPr lang="en-GB" sz="2000" dirty="0">
                <a:latin typeface="+mn-lt"/>
                <a:hlinkClick r:id="rId4"/>
              </a:rPr>
              <a:t>Growth Hub </a:t>
            </a:r>
            <a:r>
              <a:rPr lang="en-GB" sz="2000" dirty="0">
                <a:latin typeface="+mn-lt"/>
              </a:rPr>
              <a:t>to access start-up and early stage support from a </a:t>
            </a:r>
            <a:r>
              <a:rPr lang="en-GB" sz="2000" dirty="0">
                <a:latin typeface="+mn-lt"/>
                <a:hlinkClick r:id="rId5"/>
              </a:rPr>
              <a:t>Launchpad</a:t>
            </a:r>
            <a:r>
              <a:rPr lang="en-GB" sz="2000" dirty="0">
                <a:latin typeface="+mn-lt"/>
              </a:rPr>
              <a:t> business advisor</a:t>
            </a:r>
          </a:p>
          <a:p>
            <a:pPr marL="534988" lvl="1" indent="-534988">
              <a:lnSpc>
                <a:spcPct val="120000"/>
              </a:lnSpc>
            </a:pPr>
            <a:r>
              <a:rPr lang="en-GB" sz="2000" dirty="0">
                <a:latin typeface="+mn-lt"/>
              </a:rPr>
              <a:t>Contact the </a:t>
            </a:r>
            <a:r>
              <a:rPr lang="en-GB" sz="2000" dirty="0">
                <a:latin typeface="+mn-lt"/>
                <a:hlinkClick r:id="rId6"/>
              </a:rPr>
              <a:t>Growth Hub </a:t>
            </a:r>
            <a:r>
              <a:rPr lang="en-GB" sz="2000" dirty="0">
                <a:latin typeface="+mn-lt"/>
              </a:rPr>
              <a:t>to access </a:t>
            </a:r>
            <a:r>
              <a:rPr lang="en-GB" sz="2000" dirty="0">
                <a:latin typeface="+mn-lt"/>
                <a:hlinkClick r:id="rId6"/>
              </a:rPr>
              <a:t>Skillsbank</a:t>
            </a:r>
            <a:r>
              <a:rPr lang="en-GB" sz="2000" dirty="0">
                <a:latin typeface="+mn-lt"/>
              </a:rPr>
              <a:t> or </a:t>
            </a:r>
            <a:r>
              <a:rPr lang="en-GB" sz="2000" dirty="0">
                <a:latin typeface="+mn-lt"/>
                <a:hlinkClick r:id="rId7"/>
              </a:rPr>
              <a:t>Advance</a:t>
            </a:r>
            <a:r>
              <a:rPr lang="en-GB" sz="2000" dirty="0">
                <a:latin typeface="+mn-lt"/>
              </a:rPr>
              <a:t> for skills support and subsidised or free training</a:t>
            </a:r>
          </a:p>
          <a:p>
            <a:pPr marL="534988" lvl="1" indent="-534988">
              <a:lnSpc>
                <a:spcPct val="120000"/>
              </a:lnSpc>
            </a:pPr>
            <a:r>
              <a:rPr lang="en-GB" sz="2000" dirty="0">
                <a:latin typeface="+mn-lt"/>
              </a:rPr>
              <a:t>Contact </a:t>
            </a:r>
            <a:r>
              <a:rPr lang="en-GB" sz="2000" dirty="0">
                <a:latin typeface="+mn-lt"/>
                <a:hlinkClick r:id="rId8"/>
              </a:rPr>
              <a:t>Sheffield Co-operative Development Group</a:t>
            </a:r>
            <a:r>
              <a:rPr lang="en-GB" sz="2000" dirty="0">
                <a:latin typeface="+mn-lt"/>
              </a:rPr>
              <a:t>.</a:t>
            </a:r>
          </a:p>
          <a:p>
            <a:pPr marL="514350" indent="-514350">
              <a:lnSpc>
                <a:spcPct val="120000"/>
              </a:lnSpc>
              <a:buFont typeface="+mj-lt"/>
              <a:buAutoNum type="arabicPeriod"/>
            </a:pPr>
            <a:r>
              <a:rPr lang="en-GB" sz="2800" b="1" dirty="0">
                <a:latin typeface="+mn-lt"/>
              </a:rPr>
              <a:t>For conversion to employee ownership:</a:t>
            </a:r>
            <a:endParaRPr lang="en-GB" dirty="0">
              <a:latin typeface="+mn-lt"/>
            </a:endParaRPr>
          </a:p>
          <a:p>
            <a:pPr marL="534988" lvl="1" indent="-534988">
              <a:lnSpc>
                <a:spcPct val="120000"/>
              </a:lnSpc>
            </a:pPr>
            <a:r>
              <a:rPr lang="en-GB" sz="2000" dirty="0">
                <a:latin typeface="+mn-lt"/>
              </a:rPr>
              <a:t>Contact the </a:t>
            </a:r>
            <a:r>
              <a:rPr lang="en-GB" sz="2000" dirty="0">
                <a:latin typeface="+mn-lt"/>
                <a:hlinkClick r:id="rId4"/>
              </a:rPr>
              <a:t>Growth Hub </a:t>
            </a:r>
            <a:r>
              <a:rPr lang="en-GB" sz="2000" dirty="0">
                <a:latin typeface="+mn-lt"/>
              </a:rPr>
              <a:t>to access confidential support from a business advisor about succession planning</a:t>
            </a:r>
          </a:p>
          <a:p>
            <a:pPr marL="534988" lvl="1" indent="-534988">
              <a:lnSpc>
                <a:spcPct val="120000"/>
              </a:lnSpc>
            </a:pPr>
            <a:r>
              <a:rPr lang="en-GB" sz="2000" dirty="0">
                <a:latin typeface="+mn-lt"/>
              </a:rPr>
              <a:t>Contact the </a:t>
            </a:r>
            <a:r>
              <a:rPr lang="en-GB" sz="2000" dirty="0">
                <a:latin typeface="+mn-lt"/>
                <a:hlinkClick r:id="rId6"/>
              </a:rPr>
              <a:t>Growth Hub </a:t>
            </a:r>
            <a:r>
              <a:rPr lang="en-GB" sz="2000" dirty="0">
                <a:latin typeface="+mn-lt"/>
              </a:rPr>
              <a:t>to access </a:t>
            </a:r>
            <a:r>
              <a:rPr lang="en-GB" sz="2000" dirty="0">
                <a:latin typeface="+mn-lt"/>
                <a:hlinkClick r:id="rId6"/>
              </a:rPr>
              <a:t>Skillsbank</a:t>
            </a:r>
            <a:r>
              <a:rPr lang="en-GB" sz="2000" dirty="0">
                <a:latin typeface="+mn-lt"/>
              </a:rPr>
              <a:t> or </a:t>
            </a:r>
            <a:r>
              <a:rPr lang="en-GB" sz="2000" dirty="0">
                <a:latin typeface="+mn-lt"/>
                <a:hlinkClick r:id="rId7"/>
              </a:rPr>
              <a:t>Advance</a:t>
            </a:r>
            <a:r>
              <a:rPr lang="en-GB" sz="2000" dirty="0">
                <a:latin typeface="+mn-lt"/>
              </a:rPr>
              <a:t> for skills support and subsidised or free training</a:t>
            </a:r>
          </a:p>
        </p:txBody>
      </p:sp>
      <p:pic>
        <p:nvPicPr>
          <p:cNvPr id="5" name="Picture 4">
            <a:hlinkClick r:id="rId3"/>
            <a:extLst>
              <a:ext uri="{FF2B5EF4-FFF2-40B4-BE49-F238E27FC236}">
                <a16:creationId xmlns:a16="http://schemas.microsoft.com/office/drawing/2014/main" id="{8D999EE7-8DBC-4BEA-B8D1-C315E7BE6F38}"/>
              </a:ext>
            </a:extLst>
          </p:cNvPr>
          <p:cNvPicPr>
            <a:picLocks noChangeAspect="1"/>
          </p:cNvPicPr>
          <p:nvPr/>
        </p:nvPicPr>
        <p:blipFill>
          <a:blip r:embed="rId9"/>
          <a:stretch>
            <a:fillRect/>
          </a:stretch>
        </p:blipFill>
        <p:spPr>
          <a:xfrm>
            <a:off x="7489363" y="1484296"/>
            <a:ext cx="3439894" cy="1988247"/>
          </a:xfrm>
          <a:prstGeom prst="rect">
            <a:avLst/>
          </a:prstGeom>
        </p:spPr>
      </p:pic>
      <p:sp>
        <p:nvSpPr>
          <p:cNvPr id="2" name="Title 1">
            <a:extLst>
              <a:ext uri="{FF2B5EF4-FFF2-40B4-BE49-F238E27FC236}">
                <a16:creationId xmlns:a16="http://schemas.microsoft.com/office/drawing/2014/main" id="{93BF834B-2321-43F4-B6A4-9CF21F59D0F7}"/>
              </a:ext>
            </a:extLst>
          </p:cNvPr>
          <p:cNvSpPr>
            <a:spLocks noGrp="1"/>
          </p:cNvSpPr>
          <p:nvPr>
            <p:ph type="title"/>
          </p:nvPr>
        </p:nvSpPr>
        <p:spPr/>
        <p:txBody>
          <a:bodyPr/>
          <a:lstStyle/>
          <a:p>
            <a:pPr algn="ctr"/>
            <a:r>
              <a:rPr lang="en-US" dirty="0"/>
              <a:t>What’s on offer for entrepreneurs &amp; businesses?</a:t>
            </a:r>
            <a:endParaRPr lang="en-GB" dirty="0"/>
          </a:p>
        </p:txBody>
      </p:sp>
      <p:pic>
        <p:nvPicPr>
          <p:cNvPr id="4" name="Picture 3">
            <a:hlinkClick r:id="rId10"/>
            <a:extLst>
              <a:ext uri="{FF2B5EF4-FFF2-40B4-BE49-F238E27FC236}">
                <a16:creationId xmlns:a16="http://schemas.microsoft.com/office/drawing/2014/main" id="{D55AA968-B6CF-4587-B9DC-87E0D3BB03B9}"/>
              </a:ext>
            </a:extLst>
          </p:cNvPr>
          <p:cNvPicPr>
            <a:picLocks noChangeAspect="1"/>
          </p:cNvPicPr>
          <p:nvPr/>
        </p:nvPicPr>
        <p:blipFill>
          <a:blip r:embed="rId11"/>
          <a:stretch>
            <a:fillRect/>
          </a:stretch>
        </p:blipFill>
        <p:spPr>
          <a:xfrm>
            <a:off x="7489363" y="4214634"/>
            <a:ext cx="3439894" cy="2546415"/>
          </a:xfrm>
          <a:prstGeom prst="rect">
            <a:avLst/>
          </a:prstGeom>
          <a:ln>
            <a:solidFill>
              <a:schemeClr val="tx1"/>
            </a:solidFill>
          </a:ln>
        </p:spPr>
      </p:pic>
      <p:sp>
        <p:nvSpPr>
          <p:cNvPr id="7" name="TextBox 6">
            <a:extLst>
              <a:ext uri="{FF2B5EF4-FFF2-40B4-BE49-F238E27FC236}">
                <a16:creationId xmlns:a16="http://schemas.microsoft.com/office/drawing/2014/main" id="{F8763181-747D-487F-A4B3-3B6AEDB9FD67}"/>
              </a:ext>
            </a:extLst>
          </p:cNvPr>
          <p:cNvSpPr txBox="1"/>
          <p:nvPr/>
        </p:nvSpPr>
        <p:spPr>
          <a:xfrm>
            <a:off x="7417681" y="3543422"/>
            <a:ext cx="4412344" cy="646331"/>
          </a:xfrm>
          <a:prstGeom prst="rect">
            <a:avLst/>
          </a:prstGeom>
          <a:noFill/>
        </p:spPr>
        <p:txBody>
          <a:bodyPr wrap="square" rtlCol="0">
            <a:spAutoFit/>
          </a:bodyPr>
          <a:lstStyle/>
          <a:p>
            <a:r>
              <a:rPr lang="en-GB" b="1" dirty="0"/>
              <a:t>All Ownership Hub support is accessed via the SY Business Support Growth Hub:</a:t>
            </a:r>
          </a:p>
        </p:txBody>
      </p:sp>
    </p:spTree>
    <p:extLst>
      <p:ext uri="{BB962C8B-B14F-4D97-AF65-F5344CB8AC3E}">
        <p14:creationId xmlns:p14="http://schemas.microsoft.com/office/powerpoint/2010/main" val="3211295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834B-2321-43F4-B6A4-9CF21F59D0F7}"/>
              </a:ext>
            </a:extLst>
          </p:cNvPr>
          <p:cNvSpPr>
            <a:spLocks noGrp="1"/>
          </p:cNvSpPr>
          <p:nvPr>
            <p:ph type="title"/>
          </p:nvPr>
        </p:nvSpPr>
        <p:spPr/>
        <p:txBody>
          <a:bodyPr/>
          <a:lstStyle/>
          <a:p>
            <a:pPr algn="ctr"/>
            <a:r>
              <a:rPr lang="en-US" dirty="0"/>
              <a:t>What events are coming up?</a:t>
            </a:r>
            <a:endParaRPr lang="en-GB" dirty="0"/>
          </a:p>
        </p:txBody>
      </p:sp>
      <p:sp>
        <p:nvSpPr>
          <p:cNvPr id="6" name="Text Placeholder 5">
            <a:extLst>
              <a:ext uri="{FF2B5EF4-FFF2-40B4-BE49-F238E27FC236}">
                <a16:creationId xmlns:a16="http://schemas.microsoft.com/office/drawing/2014/main" id="{829E345B-9551-4940-B7B4-2C57AB6A0ABE}"/>
              </a:ext>
            </a:extLst>
          </p:cNvPr>
          <p:cNvSpPr>
            <a:spLocks noGrp="1"/>
          </p:cNvSpPr>
          <p:nvPr>
            <p:ph type="body" sz="quarter" idx="10"/>
          </p:nvPr>
        </p:nvSpPr>
        <p:spPr>
          <a:xfrm>
            <a:off x="576000" y="1328020"/>
            <a:ext cx="11006400" cy="4920380"/>
          </a:xfrm>
        </p:spPr>
        <p:txBody>
          <a:bodyPr>
            <a:normAutofit fontScale="92500" lnSpcReduction="20000"/>
          </a:bodyPr>
          <a:lstStyle/>
          <a:p>
            <a:pPr marL="514350" indent="-514350">
              <a:lnSpc>
                <a:spcPct val="120000"/>
              </a:lnSpc>
              <a:buFont typeface="+mj-lt"/>
              <a:buAutoNum type="arabicPeriod"/>
            </a:pPr>
            <a:r>
              <a:rPr lang="en-GB" sz="2800" b="1" dirty="0">
                <a:latin typeface="+mn-lt"/>
              </a:rPr>
              <a:t>Mayoral breakfast. </a:t>
            </a:r>
            <a:r>
              <a:rPr lang="en-GB" sz="1800" dirty="0">
                <a:latin typeface="+mn-lt"/>
              </a:rPr>
              <a:t>Thurs 10 Nov, 10am-12 noon in Doncaster at </a:t>
            </a:r>
            <a:r>
              <a:rPr lang="en-GB" sz="1800" dirty="0" err="1">
                <a:latin typeface="+mn-lt"/>
              </a:rPr>
              <a:t>Danum</a:t>
            </a:r>
            <a:r>
              <a:rPr lang="en-GB" sz="1800" dirty="0">
                <a:latin typeface="+mn-lt"/>
              </a:rPr>
              <a:t> Gallery. Book your place </a:t>
            </a:r>
            <a:r>
              <a:rPr lang="en-GB" sz="1800" dirty="0">
                <a:latin typeface="+mn-lt"/>
                <a:hlinkClick r:id="rId3"/>
              </a:rPr>
              <a:t>here</a:t>
            </a:r>
            <a:r>
              <a:rPr lang="en-GB" sz="1800" dirty="0">
                <a:latin typeface="+mn-lt"/>
              </a:rPr>
              <a:t>.</a:t>
            </a:r>
          </a:p>
          <a:p>
            <a:pPr marL="514350" indent="-514350">
              <a:lnSpc>
                <a:spcPct val="120000"/>
              </a:lnSpc>
              <a:buFont typeface="+mj-lt"/>
              <a:buAutoNum type="arabicPeriod"/>
            </a:pPr>
            <a:r>
              <a:rPr lang="en-GB" sz="2800" b="1" dirty="0">
                <a:latin typeface="+mn-lt"/>
              </a:rPr>
              <a:t>Business Advisor training. </a:t>
            </a:r>
          </a:p>
          <a:p>
            <a:pPr lvl="1">
              <a:lnSpc>
                <a:spcPct val="120000"/>
              </a:lnSpc>
              <a:buFont typeface="Arial" panose="020B0604020202020204" pitchFamily="34" charset="0"/>
              <a:buChar char="•"/>
            </a:pPr>
            <a:r>
              <a:rPr lang="en-GB" dirty="0">
                <a:latin typeface="+mn-lt"/>
              </a:rPr>
              <a:t>How to spot and support a new worker co-operative.</a:t>
            </a:r>
            <a:r>
              <a:rPr lang="en-GB" dirty="0">
                <a:effectLst/>
                <a:latin typeface="+mn-lt"/>
                <a:ea typeface="Calibri" panose="020F0502020204030204" pitchFamily="34" charset="0"/>
              </a:rPr>
              <a:t> Tues 18 Oct, 10am to 11.30am.  Book your place </a:t>
            </a:r>
            <a:r>
              <a:rPr lang="en-GB" dirty="0">
                <a:effectLst/>
                <a:latin typeface="+mn-lt"/>
                <a:ea typeface="Calibri" panose="020F0502020204030204" pitchFamily="34" charset="0"/>
                <a:hlinkClick r:id="rId4"/>
              </a:rPr>
              <a:t>here</a:t>
            </a:r>
            <a:r>
              <a:rPr lang="en-GB" dirty="0">
                <a:effectLst/>
                <a:latin typeface="+mn-lt"/>
                <a:ea typeface="Calibri" panose="020F0502020204030204" pitchFamily="34" charset="0"/>
              </a:rPr>
              <a:t>.</a:t>
            </a:r>
          </a:p>
          <a:p>
            <a:pPr lvl="1">
              <a:lnSpc>
                <a:spcPct val="120000"/>
              </a:lnSpc>
              <a:buFont typeface="Arial" panose="020B0604020202020204" pitchFamily="34" charset="0"/>
              <a:buChar char="•"/>
            </a:pPr>
            <a:r>
              <a:rPr lang="en-GB" dirty="0">
                <a:latin typeface="+mn-lt"/>
              </a:rPr>
              <a:t>How to spot and support employee ownership conversions. Tues 22 Nov, 10am to 11.30am.  Book your place </a:t>
            </a:r>
            <a:r>
              <a:rPr lang="en-GB" dirty="0">
                <a:effectLst/>
                <a:latin typeface="+mn-lt"/>
                <a:ea typeface="Calibri" panose="020F0502020204030204" pitchFamily="34" charset="0"/>
                <a:hlinkClick r:id="rId5"/>
              </a:rPr>
              <a:t>here</a:t>
            </a:r>
            <a:r>
              <a:rPr lang="en-GB" dirty="0">
                <a:effectLst/>
                <a:latin typeface="+mn-lt"/>
                <a:ea typeface="Calibri" panose="020F0502020204030204" pitchFamily="34" charset="0"/>
              </a:rPr>
              <a:t>.</a:t>
            </a:r>
            <a:endParaRPr lang="en-GB" b="1" dirty="0">
              <a:latin typeface="+mn-lt"/>
            </a:endParaRPr>
          </a:p>
          <a:p>
            <a:pPr marL="514350" indent="-514350">
              <a:lnSpc>
                <a:spcPct val="120000"/>
              </a:lnSpc>
              <a:buFont typeface="+mj-lt"/>
              <a:buAutoNum type="arabicPeriod"/>
            </a:pPr>
            <a:r>
              <a:rPr lang="en-GB" sz="2800" b="1" dirty="0">
                <a:latin typeface="+mn-lt"/>
              </a:rPr>
              <a:t>Training workshops for entrepreneurs, sole traders and groups who want to find out more about co-operatives. </a:t>
            </a:r>
            <a:r>
              <a:rPr lang="en-GB" sz="1800" dirty="0">
                <a:latin typeface="+mn-lt"/>
              </a:rPr>
              <a:t>Sign up to the Co-operatives UK newsletter to receive updates on these 3 in-person workshops, which will be held in South Yorkshire, as well as to hear about co-operative news, advice and opportunities.</a:t>
            </a:r>
          </a:p>
          <a:p>
            <a:pPr lvl="1">
              <a:lnSpc>
                <a:spcPct val="120000"/>
              </a:lnSpc>
              <a:buFont typeface="Arial" panose="020B0604020202020204" pitchFamily="34" charset="0"/>
              <a:buChar char="•"/>
            </a:pPr>
            <a:r>
              <a:rPr lang="en-GB" dirty="0">
                <a:latin typeface="+mn-lt"/>
              </a:rPr>
              <a:t>Is starting a co-op right for you?</a:t>
            </a:r>
          </a:p>
          <a:p>
            <a:pPr lvl="1">
              <a:lnSpc>
                <a:spcPct val="120000"/>
              </a:lnSpc>
              <a:buFont typeface="Arial" panose="020B0604020202020204" pitchFamily="34" charset="0"/>
              <a:buChar char="•"/>
            </a:pPr>
            <a:r>
              <a:rPr lang="en-GB" dirty="0">
                <a:latin typeface="+mn-lt"/>
              </a:rPr>
              <a:t>Freelancers Unite! The power of co-ops and joint working</a:t>
            </a:r>
          </a:p>
          <a:p>
            <a:pPr lvl="1">
              <a:lnSpc>
                <a:spcPct val="120000"/>
              </a:lnSpc>
              <a:buFont typeface="Arial" panose="020B0604020202020204" pitchFamily="34" charset="0"/>
              <a:buChar char="•"/>
            </a:pPr>
            <a:r>
              <a:rPr lang="en-GB" dirty="0">
                <a:latin typeface="+mn-lt"/>
              </a:rPr>
              <a:t>Own your job: How starting a co-operative can empower you and your co-workers</a:t>
            </a:r>
          </a:p>
          <a:p>
            <a:pPr marL="514350" indent="-514350">
              <a:lnSpc>
                <a:spcPct val="120000"/>
              </a:lnSpc>
              <a:buFont typeface="+mj-lt"/>
              <a:buAutoNum type="arabicPeriod"/>
            </a:pPr>
            <a:r>
              <a:rPr lang="en-GB" sz="2800" b="1" dirty="0">
                <a:latin typeface="+mn-lt"/>
              </a:rPr>
              <a:t>An introduction to Employee Ownership webinar. </a:t>
            </a:r>
            <a:r>
              <a:rPr lang="en-GB" sz="1800">
                <a:latin typeface="+mn-lt"/>
              </a:rPr>
              <a:t>Weds </a:t>
            </a:r>
            <a:r>
              <a:rPr lang="en-GB" sz="1800" dirty="0">
                <a:latin typeface="+mn-lt"/>
              </a:rPr>
              <a:t>2 Nov</a:t>
            </a:r>
            <a:r>
              <a:rPr lang="en-GB" sz="1800">
                <a:latin typeface="+mn-lt"/>
              </a:rPr>
              <a:t>, 11am-12.30pm</a:t>
            </a:r>
            <a:r>
              <a:rPr lang="en-GB" sz="1800" dirty="0">
                <a:latin typeface="+mn-lt"/>
              </a:rPr>
              <a:t>.  Book your place </a:t>
            </a:r>
            <a:r>
              <a:rPr lang="en-GB" sz="1800" dirty="0">
                <a:latin typeface="+mn-lt"/>
                <a:hlinkClick r:id="rId6"/>
              </a:rPr>
              <a:t>here</a:t>
            </a:r>
            <a:r>
              <a:rPr lang="en-GB" sz="1800" dirty="0">
                <a:latin typeface="+mn-lt"/>
              </a:rPr>
              <a:t>.</a:t>
            </a:r>
          </a:p>
        </p:txBody>
      </p:sp>
      <p:sp>
        <p:nvSpPr>
          <p:cNvPr id="8" name="TextBox 7">
            <a:extLst>
              <a:ext uri="{FF2B5EF4-FFF2-40B4-BE49-F238E27FC236}">
                <a16:creationId xmlns:a16="http://schemas.microsoft.com/office/drawing/2014/main" id="{6E1774F3-F975-4706-ABC0-FF12659B52DC}"/>
              </a:ext>
            </a:extLst>
          </p:cNvPr>
          <p:cNvSpPr txBox="1"/>
          <p:nvPr/>
        </p:nvSpPr>
        <p:spPr>
          <a:xfrm>
            <a:off x="6003758" y="1571860"/>
            <a:ext cx="6097604" cy="369332"/>
          </a:xfrm>
          <a:prstGeom prst="rect">
            <a:avLst/>
          </a:prstGeom>
          <a:noFill/>
        </p:spPr>
        <p:txBody>
          <a:bodyPr wrap="square">
            <a:spAutoFit/>
          </a:bodyPr>
          <a:lstStyle/>
          <a:p>
            <a:endParaRPr lang="en-GB"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03546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38D071F1B3354A951C545EC1B5F8DD" ma:contentTypeVersion="8" ma:contentTypeDescription="Create a new document." ma:contentTypeScope="" ma:versionID="fe2619e060118133496ce8a98b5c9c62">
  <xsd:schema xmlns:xsd="http://www.w3.org/2001/XMLSchema" xmlns:xs="http://www.w3.org/2001/XMLSchema" xmlns:p="http://schemas.microsoft.com/office/2006/metadata/properties" xmlns:ns2="92420e37-274a-4fd8-a33d-6fceed6ff80b" targetNamespace="http://schemas.microsoft.com/office/2006/metadata/properties" ma:root="true" ma:fieldsID="1cec6c04eb269de8abb79c310ccad1ca" ns2:_="">
    <xsd:import namespace="92420e37-274a-4fd8-a33d-6fceed6ff8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420e37-274a-4fd8-a33d-6fceed6ff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BF006A-6F68-4CED-AEA2-A4B809186859}">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2420e37-274a-4fd8-a33d-6fceed6ff80b"/>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78B604B-0439-4555-9181-8399A1D8A751}">
  <ds:schemaRefs>
    <ds:schemaRef ds:uri="http://schemas.microsoft.com/sharepoint/v3/contenttype/forms"/>
  </ds:schemaRefs>
</ds:datastoreItem>
</file>

<file path=customXml/itemProps3.xml><?xml version="1.0" encoding="utf-8"?>
<ds:datastoreItem xmlns:ds="http://schemas.openxmlformats.org/officeDocument/2006/customXml" ds:itemID="{F1B6B899-BEDB-439E-9802-F9A68C5AB3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420e37-274a-4fd8-a33d-6fceed6ff8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1238</TotalTime>
  <Words>1698</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Calibri Light</vt:lpstr>
      <vt:lpstr>Museo</vt:lpstr>
      <vt:lpstr>Office Theme</vt:lpstr>
      <vt:lpstr>1_Office Theme</vt:lpstr>
      <vt:lpstr>South Yorkshire Ownership Hub</vt:lpstr>
      <vt:lpstr>What is the Ownership Hub?</vt:lpstr>
      <vt:lpstr>Employee Ownership</vt:lpstr>
      <vt:lpstr>What do local businesses think? </vt:lpstr>
      <vt:lpstr>Worker  Co-operatives</vt:lpstr>
      <vt:lpstr>What do local businesses think? </vt:lpstr>
      <vt:lpstr>What is the difference between  employee owned businesses and worker co-operatives?</vt:lpstr>
      <vt:lpstr>What’s on offer for entrepreneurs &amp; businesses?</vt:lpstr>
      <vt:lpstr>What events are coming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in here</dc:title>
  <dc:creator>Sabrina Luckmann</dc:creator>
  <cp:lastModifiedBy>Colette Harvey</cp:lastModifiedBy>
  <cp:revision>33</cp:revision>
  <cp:lastPrinted>2022-08-08T11:34:47Z</cp:lastPrinted>
  <dcterms:created xsi:type="dcterms:W3CDTF">2022-01-10T10:37:29Z</dcterms:created>
  <dcterms:modified xsi:type="dcterms:W3CDTF">2022-09-29T11:26:03Z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0x010100BB38D071F1B3354A951C545EC1B5F8DD</vt:lpwstr>
  </property>
</Properties>
</file>