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sldIdLst>
    <p:sldId id="256" r:id="rId2"/>
    <p:sldId id="257" r:id="rId3"/>
    <p:sldId id="258" r:id="rId4"/>
    <p:sldId id="259" r:id="rId5"/>
    <p:sldId id="265" r:id="rId6"/>
    <p:sldId id="262" r:id="rId7"/>
    <p:sldId id="266" r:id="rId8"/>
    <p:sldId id="267" r:id="rId9"/>
    <p:sldId id="268"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02" autoAdjust="0"/>
    <p:restoredTop sz="94660"/>
  </p:normalViewPr>
  <p:slideViewPr>
    <p:cSldViewPr snapToGrid="0">
      <p:cViewPr varScale="1">
        <p:scale>
          <a:sx n="67" d="100"/>
          <a:sy n="67" d="100"/>
        </p:scale>
        <p:origin x="6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67F9AB-1903-4EA4-9823-D59BAEB3A677}" type="datetimeFigureOut">
              <a:rPr lang="en-GB" smtClean="0"/>
              <a:t>30/09/2022</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2209683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67F9AB-1903-4EA4-9823-D59BAEB3A67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220666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7F9AB-1903-4EA4-9823-D59BAEB3A67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3340188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67F9AB-1903-4EA4-9823-D59BAEB3A677}" type="datetimeFigureOut">
              <a:rPr lang="en-GB" smtClean="0"/>
              <a:t>30/09/2022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814894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67F9AB-1903-4EA4-9823-D59BAEB3A677}" type="datetimeFigureOut">
              <a:rPr lang="en-GB" smtClean="0"/>
              <a:t>30/09/2022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1838027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67F9AB-1903-4EA4-9823-D59BAEB3A677}" type="datetimeFigureOut">
              <a:rPr lang="en-GB" smtClean="0"/>
              <a:t>30/09/2022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542835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7F9AB-1903-4EA4-9823-D59BAEB3A677}" type="datetimeFigureOut">
              <a:rPr lang="en-GB" smtClean="0"/>
              <a:t>30/09/2022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2325131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67F9AB-1903-4EA4-9823-D59BAEB3A677}" type="datetimeFigureOut">
              <a:rPr lang="en-GB" smtClean="0"/>
              <a:t>30/09/2022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1368107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67F9AB-1903-4EA4-9823-D59BAEB3A677}" type="datetimeFigureOut">
              <a:rPr lang="en-GB" smtClean="0"/>
              <a:t>30/09/2022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246446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67F9AB-1903-4EA4-9823-D59BAEB3A677}" type="datetimeFigureOut">
              <a:rPr lang="en-GB" smtClean="0"/>
              <a:t>30/09/2022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286637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7F9AB-1903-4EA4-9823-D59BAEB3A67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3480954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7F9AB-1903-4EA4-9823-D59BAEB3A67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3089986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7F9AB-1903-4EA4-9823-D59BAEB3A67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3930630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7F9AB-1903-4EA4-9823-D59BAEB3A67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4132964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7F9AB-1903-4EA4-9823-D59BAEB3A67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3459880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67F9AB-1903-4EA4-9823-D59BAEB3A67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3373838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67F9AB-1903-4EA4-9823-D59BAEB3A67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184FC-13C2-45D6-A851-20D5390CCDCB}" type="slidenum">
              <a:rPr lang="en-GB" smtClean="0"/>
              <a:t>‹#›</a:t>
            </a:fld>
            <a:endParaRPr lang="en-GB"/>
          </a:p>
        </p:txBody>
      </p:sp>
    </p:spTree>
    <p:extLst>
      <p:ext uri="{BB962C8B-B14F-4D97-AF65-F5344CB8AC3E}">
        <p14:creationId xmlns:p14="http://schemas.microsoft.com/office/powerpoint/2010/main" val="2508386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F67F9AB-1903-4EA4-9823-D59BAEB3A677}" type="datetimeFigureOut">
              <a:rPr lang="en-GB" smtClean="0"/>
              <a:t>30/09/2022</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66184FC-13C2-45D6-A851-20D5390CCDCB}" type="slidenum">
              <a:rPr lang="en-GB" smtClean="0"/>
              <a:t>‹#›</a:t>
            </a:fld>
            <a:endParaRPr lang="en-GB"/>
          </a:p>
        </p:txBody>
      </p:sp>
    </p:spTree>
    <p:extLst>
      <p:ext uri="{BB962C8B-B14F-4D97-AF65-F5344CB8AC3E}">
        <p14:creationId xmlns:p14="http://schemas.microsoft.com/office/powerpoint/2010/main" val="102397152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f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17149BA-3C77-AF13-352E-1D55EE14A5A2}"/>
              </a:ext>
            </a:extLst>
          </p:cNvPr>
          <p:cNvPicPr>
            <a:picLocks noChangeAspect="1"/>
          </p:cNvPicPr>
          <p:nvPr/>
        </p:nvPicPr>
        <p:blipFill>
          <a:blip r:embed="rId2"/>
          <a:stretch>
            <a:fillRect/>
          </a:stretch>
        </p:blipFill>
        <p:spPr>
          <a:xfrm>
            <a:off x="4863333" y="1085581"/>
            <a:ext cx="6093474" cy="3486419"/>
          </a:xfrm>
          <a:prstGeom prst="rect">
            <a:avLst/>
          </a:prstGeom>
        </p:spPr>
      </p:pic>
    </p:spTree>
    <p:extLst>
      <p:ext uri="{BB962C8B-B14F-4D97-AF65-F5344CB8AC3E}">
        <p14:creationId xmlns:p14="http://schemas.microsoft.com/office/powerpoint/2010/main" val="44606483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4F353-6186-9400-5BB5-C6283F393FE3}"/>
              </a:ext>
            </a:extLst>
          </p:cNvPr>
          <p:cNvSpPr>
            <a:spLocks noGrp="1"/>
          </p:cNvSpPr>
          <p:nvPr>
            <p:ph type="title"/>
          </p:nvPr>
        </p:nvSpPr>
        <p:spPr>
          <a:xfrm>
            <a:off x="1484311" y="685801"/>
            <a:ext cx="10018713" cy="889000"/>
          </a:xfrm>
        </p:spPr>
        <p:txBody>
          <a:bodyPr/>
          <a:lstStyle/>
          <a:p>
            <a:r>
              <a:rPr lang="en-GB" b="1" dirty="0"/>
              <a:t>Who We Are</a:t>
            </a:r>
          </a:p>
        </p:txBody>
      </p:sp>
      <p:sp>
        <p:nvSpPr>
          <p:cNvPr id="3" name="Content Placeholder 2">
            <a:extLst>
              <a:ext uri="{FF2B5EF4-FFF2-40B4-BE49-F238E27FC236}">
                <a16:creationId xmlns:a16="http://schemas.microsoft.com/office/drawing/2014/main" id="{3179C100-43FB-0ADC-5467-EE17A8A41D4B}"/>
              </a:ext>
            </a:extLst>
          </p:cNvPr>
          <p:cNvSpPr>
            <a:spLocks noGrp="1"/>
          </p:cNvSpPr>
          <p:nvPr>
            <p:ph idx="1"/>
          </p:nvPr>
        </p:nvSpPr>
        <p:spPr>
          <a:xfrm>
            <a:off x="1593368" y="1480772"/>
            <a:ext cx="3842698" cy="3124201"/>
          </a:xfrm>
        </p:spPr>
        <p:txBody>
          <a:bodyPr/>
          <a:lstStyle/>
          <a:p>
            <a:pPr marL="0" indent="0">
              <a:buNone/>
            </a:pPr>
            <a:r>
              <a:rPr lang="en-GB" dirty="0"/>
              <a:t>Training Provider:</a:t>
            </a:r>
          </a:p>
          <a:p>
            <a:r>
              <a:rPr lang="en-GB" dirty="0"/>
              <a:t>Sheffield</a:t>
            </a:r>
          </a:p>
          <a:p>
            <a:r>
              <a:rPr lang="en-GB" dirty="0"/>
              <a:t>Derby</a:t>
            </a:r>
          </a:p>
          <a:p>
            <a:r>
              <a:rPr lang="en-GB" dirty="0"/>
              <a:t>Manchester</a:t>
            </a:r>
          </a:p>
          <a:p>
            <a:r>
              <a:rPr lang="en-GB" dirty="0"/>
              <a:t>Birmingham</a:t>
            </a:r>
          </a:p>
        </p:txBody>
      </p:sp>
      <p:sp>
        <p:nvSpPr>
          <p:cNvPr id="4" name="Content Placeholder 2">
            <a:extLst>
              <a:ext uri="{FF2B5EF4-FFF2-40B4-BE49-F238E27FC236}">
                <a16:creationId xmlns:a16="http://schemas.microsoft.com/office/drawing/2014/main" id="{D1932B6B-B5C9-1F66-9568-5A2A0BF91AD7}"/>
              </a:ext>
            </a:extLst>
          </p:cNvPr>
          <p:cNvSpPr txBox="1">
            <a:spLocks/>
          </p:cNvSpPr>
          <p:nvPr/>
        </p:nvSpPr>
        <p:spPr>
          <a:xfrm>
            <a:off x="7234077" y="2311307"/>
            <a:ext cx="3842698" cy="1872378"/>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Font typeface="Arial"/>
              <a:buNone/>
            </a:pPr>
            <a:endParaRPr lang="en-GB" dirty="0"/>
          </a:p>
        </p:txBody>
      </p:sp>
      <p:sp>
        <p:nvSpPr>
          <p:cNvPr id="5" name="Content Placeholder 2">
            <a:extLst>
              <a:ext uri="{FF2B5EF4-FFF2-40B4-BE49-F238E27FC236}">
                <a16:creationId xmlns:a16="http://schemas.microsoft.com/office/drawing/2014/main" id="{6E15469D-61E6-C40E-8079-77E9DADD2134}"/>
              </a:ext>
            </a:extLst>
          </p:cNvPr>
          <p:cNvSpPr txBox="1">
            <a:spLocks/>
          </p:cNvSpPr>
          <p:nvPr/>
        </p:nvSpPr>
        <p:spPr>
          <a:xfrm>
            <a:off x="6648338" y="3042872"/>
            <a:ext cx="3842698" cy="62544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Font typeface="Arial"/>
              <a:buNone/>
            </a:pPr>
            <a:r>
              <a:rPr lang="en-GB" dirty="0"/>
              <a:t>Recruitment Agency:</a:t>
            </a:r>
          </a:p>
        </p:txBody>
      </p:sp>
      <p:pic>
        <p:nvPicPr>
          <p:cNvPr id="7" name="Picture 6">
            <a:extLst>
              <a:ext uri="{FF2B5EF4-FFF2-40B4-BE49-F238E27FC236}">
                <a16:creationId xmlns:a16="http://schemas.microsoft.com/office/drawing/2014/main" id="{3BC5115B-FCE2-5931-4604-65C8F9C0FF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9674" y="3601874"/>
            <a:ext cx="1895003" cy="1419423"/>
          </a:xfrm>
          <a:prstGeom prst="rect">
            <a:avLst/>
          </a:prstGeom>
        </p:spPr>
      </p:pic>
      <p:pic>
        <p:nvPicPr>
          <p:cNvPr id="9" name="Picture 8">
            <a:extLst>
              <a:ext uri="{FF2B5EF4-FFF2-40B4-BE49-F238E27FC236}">
                <a16:creationId xmlns:a16="http://schemas.microsoft.com/office/drawing/2014/main" id="{B895059B-7978-01D2-1911-6D2D1EBEA2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5554" y="5812425"/>
            <a:ext cx="3985617" cy="719547"/>
          </a:xfrm>
          <a:prstGeom prst="rect">
            <a:avLst/>
          </a:prstGeom>
        </p:spPr>
      </p:pic>
      <p:pic>
        <p:nvPicPr>
          <p:cNvPr id="11" name="Picture 10">
            <a:extLst>
              <a:ext uri="{FF2B5EF4-FFF2-40B4-BE49-F238E27FC236}">
                <a16:creationId xmlns:a16="http://schemas.microsoft.com/office/drawing/2014/main" id="{6500C300-7DD2-DB70-8D89-7E369FD507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08363" y="2900203"/>
            <a:ext cx="2181529" cy="876422"/>
          </a:xfrm>
          <a:prstGeom prst="rect">
            <a:avLst/>
          </a:prstGeom>
        </p:spPr>
      </p:pic>
      <p:pic>
        <p:nvPicPr>
          <p:cNvPr id="13" name="Picture 12">
            <a:extLst>
              <a:ext uri="{FF2B5EF4-FFF2-40B4-BE49-F238E27FC236}">
                <a16:creationId xmlns:a16="http://schemas.microsoft.com/office/drawing/2014/main" id="{310F1D96-DC52-45AA-B128-C6D0CD6EF9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5107" y="1420721"/>
            <a:ext cx="2838846" cy="1181265"/>
          </a:xfrm>
          <a:prstGeom prst="rect">
            <a:avLst/>
          </a:prstGeom>
        </p:spPr>
      </p:pic>
      <p:pic>
        <p:nvPicPr>
          <p:cNvPr id="15" name="Picture 14">
            <a:extLst>
              <a:ext uri="{FF2B5EF4-FFF2-40B4-BE49-F238E27FC236}">
                <a16:creationId xmlns:a16="http://schemas.microsoft.com/office/drawing/2014/main" id="{396CC067-9C1E-3ECA-98F9-26AE3BE458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45125" y="4232275"/>
            <a:ext cx="2857899" cy="1419423"/>
          </a:xfrm>
          <a:prstGeom prst="rect">
            <a:avLst/>
          </a:prstGeom>
        </p:spPr>
      </p:pic>
      <p:pic>
        <p:nvPicPr>
          <p:cNvPr id="1026" name="Picture 2" descr="See the source image">
            <a:extLst>
              <a:ext uri="{FF2B5EF4-FFF2-40B4-BE49-F238E27FC236}">
                <a16:creationId xmlns:a16="http://schemas.microsoft.com/office/drawing/2014/main" id="{1930B7FE-08BE-CD79-4BB1-ABAEACAD8FC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5042" y="5240996"/>
            <a:ext cx="25527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e the source image">
            <a:extLst>
              <a:ext uri="{FF2B5EF4-FFF2-40B4-BE49-F238E27FC236}">
                <a16:creationId xmlns:a16="http://schemas.microsoft.com/office/drawing/2014/main" id="{053A5C93-C9A3-8C37-C5A4-B16807EAAA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94719" y="1580891"/>
            <a:ext cx="1844219" cy="18481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 the source image">
            <a:extLst>
              <a:ext uri="{FF2B5EF4-FFF2-40B4-BE49-F238E27FC236}">
                <a16:creationId xmlns:a16="http://schemas.microsoft.com/office/drawing/2014/main" id="{E2DA1FCC-CE9C-5B17-AD6E-254749BEB3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63345" y="1299173"/>
            <a:ext cx="333375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6859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nodePh="1">
                                  <p:stCondLst>
                                    <p:cond delay="0"/>
                                  </p:stCondLst>
                                  <p:endCondLst>
                                    <p:cond evt="begin" delay="0">
                                      <p:tn val="40"/>
                                    </p:cond>
                                  </p:endCondLst>
                                  <p:childTnLst>
                                    <p:set>
                                      <p:cBhvr>
                                        <p:cTn id="41" dur="1" fill="hold">
                                          <p:stCondLst>
                                            <p:cond delay="0"/>
                                          </p:stCondLst>
                                        </p:cTn>
                                        <p:tgtEl>
                                          <p:spTgt spid="4">
                                            <p:txEl>
                                              <p:pRg st="0" end="0"/>
                                            </p:txEl>
                                          </p:spTgt>
                                        </p:tgtEl>
                                        <p:attrNameLst>
                                          <p:attrName>style.visibility</p:attrName>
                                        </p:attrNameLst>
                                      </p:cBhvr>
                                      <p:to>
                                        <p:strVal val="visible"/>
                                      </p:to>
                                    </p:set>
                                    <p:anim calcmode="lin" valueType="num">
                                      <p:cBhvr>
                                        <p:cTn id="4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4">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0" end="0"/>
                                            </p:txEl>
                                          </p:spTgt>
                                        </p:tgtEl>
                                        <p:attrNameLst>
                                          <p:attrName>style.visibility</p:attrName>
                                        </p:attrNameLst>
                                      </p:cBhvr>
                                      <p:to>
                                        <p:strVal val="visible"/>
                                      </p:to>
                                    </p:set>
                                    <p:anim calcmode="lin" valueType="num">
                                      <p:cBhvr>
                                        <p:cTn id="49"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8DF66-8597-3DC2-F721-E7745252A0C5}"/>
              </a:ext>
            </a:extLst>
          </p:cNvPr>
          <p:cNvSpPr>
            <a:spLocks noGrp="1"/>
          </p:cNvSpPr>
          <p:nvPr>
            <p:ph type="title"/>
          </p:nvPr>
        </p:nvSpPr>
        <p:spPr/>
        <p:txBody>
          <a:bodyPr/>
          <a:lstStyle/>
          <a:p>
            <a:r>
              <a:rPr lang="en-GB" b="1" dirty="0"/>
              <a:t>Our Vision</a:t>
            </a:r>
          </a:p>
        </p:txBody>
      </p:sp>
      <p:sp>
        <p:nvSpPr>
          <p:cNvPr id="3" name="Content Placeholder 2">
            <a:extLst>
              <a:ext uri="{FF2B5EF4-FFF2-40B4-BE49-F238E27FC236}">
                <a16:creationId xmlns:a16="http://schemas.microsoft.com/office/drawing/2014/main" id="{5195B2ED-DB34-0873-3190-F50537187360}"/>
              </a:ext>
            </a:extLst>
          </p:cNvPr>
          <p:cNvSpPr>
            <a:spLocks noGrp="1"/>
          </p:cNvSpPr>
          <p:nvPr>
            <p:ph idx="1"/>
          </p:nvPr>
        </p:nvSpPr>
        <p:spPr>
          <a:xfrm>
            <a:off x="2935285" y="2247900"/>
            <a:ext cx="7116764" cy="1114425"/>
          </a:xfrm>
        </p:spPr>
        <p:txBody>
          <a:bodyPr/>
          <a:lstStyle/>
          <a:p>
            <a:pPr marL="0" indent="0">
              <a:buNone/>
            </a:pPr>
            <a:r>
              <a:rPr lang="en-GB" b="1" u="sng" dirty="0"/>
              <a:t>Breaking Down Barriers to Learning &amp; Employment</a:t>
            </a:r>
            <a:endParaRPr lang="en-GB" dirty="0"/>
          </a:p>
        </p:txBody>
      </p:sp>
      <p:sp>
        <p:nvSpPr>
          <p:cNvPr id="5" name="TextBox 4">
            <a:extLst>
              <a:ext uri="{FF2B5EF4-FFF2-40B4-BE49-F238E27FC236}">
                <a16:creationId xmlns:a16="http://schemas.microsoft.com/office/drawing/2014/main" id="{913FC1A3-81CD-8658-50D4-CC7A3B065352}"/>
              </a:ext>
            </a:extLst>
          </p:cNvPr>
          <p:cNvSpPr txBox="1"/>
          <p:nvPr/>
        </p:nvSpPr>
        <p:spPr>
          <a:xfrm>
            <a:off x="3230284" y="3429000"/>
            <a:ext cx="6207329" cy="2862322"/>
          </a:xfrm>
          <a:prstGeom prst="rect">
            <a:avLst/>
          </a:prstGeom>
          <a:noFill/>
        </p:spPr>
        <p:txBody>
          <a:bodyPr wrap="square" rtlCol="0">
            <a:spAutoFit/>
          </a:bodyPr>
          <a:lstStyle/>
          <a:p>
            <a:pPr marL="285750" indent="-285750" algn="ctr">
              <a:buFont typeface="Arial" panose="020B0604020202020204" pitchFamily="34" charset="0"/>
              <a:buChar char="•"/>
            </a:pPr>
            <a:r>
              <a:rPr lang="en-GB" dirty="0"/>
              <a:t>Referral Partners – lots of them!</a:t>
            </a:r>
          </a:p>
          <a:p>
            <a:pPr algn="ctr"/>
            <a:endParaRPr lang="en-GB" dirty="0"/>
          </a:p>
          <a:p>
            <a:pPr marL="285750" indent="-285750" algn="ctr">
              <a:buFont typeface="Arial" panose="020B0604020202020204" pitchFamily="34" charset="0"/>
              <a:buChar char="•"/>
            </a:pPr>
            <a:r>
              <a:rPr lang="en-GB" dirty="0"/>
              <a:t>Thorough IAG process</a:t>
            </a:r>
          </a:p>
          <a:p>
            <a:pPr marL="285750" indent="-285750" algn="ctr">
              <a:buFont typeface="Arial" panose="020B0604020202020204" pitchFamily="34" charset="0"/>
              <a:buChar char="•"/>
            </a:pPr>
            <a:endParaRPr lang="en-GB" dirty="0"/>
          </a:p>
          <a:p>
            <a:pPr marL="285750" indent="-285750" algn="ctr">
              <a:buFont typeface="Arial" panose="020B0604020202020204" pitchFamily="34" charset="0"/>
              <a:buChar char="•"/>
            </a:pPr>
            <a:r>
              <a:rPr lang="en-GB" dirty="0"/>
              <a:t>Right Person Right Course</a:t>
            </a:r>
          </a:p>
          <a:p>
            <a:pPr marL="285750" indent="-285750" algn="ctr">
              <a:buFont typeface="Arial" panose="020B0604020202020204" pitchFamily="34" charset="0"/>
              <a:buChar char="•"/>
            </a:pPr>
            <a:endParaRPr lang="en-GB" dirty="0"/>
          </a:p>
          <a:p>
            <a:pPr marL="285750" indent="-285750" algn="ctr">
              <a:buFont typeface="Arial" panose="020B0604020202020204" pitchFamily="34" charset="0"/>
              <a:buChar char="•"/>
            </a:pPr>
            <a:r>
              <a:rPr lang="en-GB" dirty="0"/>
              <a:t>Incentives</a:t>
            </a:r>
          </a:p>
          <a:p>
            <a:pPr marL="285750" indent="-285750" algn="ctr">
              <a:buFont typeface="Arial" panose="020B0604020202020204" pitchFamily="34" charset="0"/>
              <a:buChar char="•"/>
            </a:pPr>
            <a:endParaRPr lang="en-GB" dirty="0"/>
          </a:p>
          <a:p>
            <a:pPr marL="285750" indent="-285750" algn="ctr">
              <a:buFont typeface="Arial" panose="020B0604020202020204" pitchFamily="34" charset="0"/>
              <a:buChar char="•"/>
            </a:pPr>
            <a:r>
              <a:rPr lang="en-GB" dirty="0"/>
              <a:t>Employer Interviews</a:t>
            </a:r>
          </a:p>
          <a:p>
            <a:pPr marL="285750" indent="-285750" algn="ctr">
              <a:buFont typeface="Arial" panose="020B0604020202020204" pitchFamily="34" charset="0"/>
              <a:buChar char="•"/>
            </a:pPr>
            <a:endParaRPr lang="en-GB" dirty="0"/>
          </a:p>
        </p:txBody>
      </p:sp>
    </p:spTree>
    <p:extLst>
      <p:ext uri="{BB962C8B-B14F-4D97-AF65-F5344CB8AC3E}">
        <p14:creationId xmlns:p14="http://schemas.microsoft.com/office/powerpoint/2010/main" val="7807057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A5380-6EF6-299A-39E4-869A64DC157D}"/>
              </a:ext>
            </a:extLst>
          </p:cNvPr>
          <p:cNvSpPr>
            <a:spLocks noGrp="1"/>
          </p:cNvSpPr>
          <p:nvPr>
            <p:ph type="title"/>
          </p:nvPr>
        </p:nvSpPr>
        <p:spPr/>
        <p:txBody>
          <a:bodyPr/>
          <a:lstStyle/>
          <a:p>
            <a:r>
              <a:rPr lang="en-GB" b="1" dirty="0"/>
              <a:t>Our Offer - Construction</a:t>
            </a:r>
          </a:p>
        </p:txBody>
      </p:sp>
      <p:sp>
        <p:nvSpPr>
          <p:cNvPr id="7" name="Content Placeholder 2">
            <a:extLst>
              <a:ext uri="{FF2B5EF4-FFF2-40B4-BE49-F238E27FC236}">
                <a16:creationId xmlns:a16="http://schemas.microsoft.com/office/drawing/2014/main" id="{3CCC7CA6-6602-87C8-BC2E-FDFB30013162}"/>
              </a:ext>
            </a:extLst>
          </p:cNvPr>
          <p:cNvSpPr txBox="1">
            <a:spLocks/>
          </p:cNvSpPr>
          <p:nvPr/>
        </p:nvSpPr>
        <p:spPr>
          <a:xfrm>
            <a:off x="1503853" y="1866899"/>
            <a:ext cx="4065152" cy="312420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Font typeface="Arial"/>
              <a:buNone/>
            </a:pPr>
            <a:r>
              <a:rPr lang="en-GB" b="1" dirty="0"/>
              <a:t>Introduction to Construction</a:t>
            </a:r>
          </a:p>
          <a:p>
            <a:pPr marL="0" indent="0">
              <a:buFont typeface="Arial"/>
              <a:buNone/>
            </a:pPr>
            <a:r>
              <a:rPr lang="en-GB" b="1" dirty="0"/>
              <a:t>Health &amp; Safety in a Construction Environment</a:t>
            </a:r>
          </a:p>
          <a:p>
            <a:pPr marL="0" indent="0">
              <a:buFont typeface="Arial"/>
              <a:buNone/>
            </a:pPr>
            <a:r>
              <a:rPr lang="en-GB" b="1" dirty="0"/>
              <a:t>CSCS Test + 1 Resit</a:t>
            </a:r>
          </a:p>
          <a:p>
            <a:pPr marL="0" indent="0">
              <a:buFont typeface="Arial"/>
              <a:buNone/>
            </a:pPr>
            <a:r>
              <a:rPr lang="en-GB" b="1" dirty="0"/>
              <a:t>CSCS Card</a:t>
            </a:r>
          </a:p>
        </p:txBody>
      </p:sp>
      <p:sp>
        <p:nvSpPr>
          <p:cNvPr id="3" name="TextBox 2">
            <a:extLst>
              <a:ext uri="{FF2B5EF4-FFF2-40B4-BE49-F238E27FC236}">
                <a16:creationId xmlns:a16="http://schemas.microsoft.com/office/drawing/2014/main" id="{22A5A23B-30C0-E25C-C89A-DF5899F9449A}"/>
              </a:ext>
            </a:extLst>
          </p:cNvPr>
          <p:cNvSpPr txBox="1"/>
          <p:nvPr/>
        </p:nvSpPr>
        <p:spPr>
          <a:xfrm>
            <a:off x="8353425" y="2157444"/>
            <a:ext cx="3533775" cy="4524315"/>
          </a:xfrm>
          <a:prstGeom prst="rect">
            <a:avLst/>
          </a:prstGeom>
          <a:noFill/>
        </p:spPr>
        <p:txBody>
          <a:bodyPr wrap="square" rtlCol="0">
            <a:spAutoFit/>
          </a:bodyPr>
          <a:lstStyle/>
          <a:p>
            <a:r>
              <a:rPr lang="en-GB" sz="1800" dirty="0">
                <a:solidFill>
                  <a:srgbClr val="757575"/>
                </a:solidFill>
                <a:effectLst/>
                <a:latin typeface="Helvetica" panose="020B0604020202020204" pitchFamily="34" charset="0"/>
                <a:ea typeface="Times New Roman" panose="02020603050405020304" pitchFamily="18" charset="0"/>
                <a:cs typeface="Calibri" panose="020F0502020204030204" pitchFamily="34" charset="0"/>
              </a:rPr>
              <a:t>" I am very grateful for all the support Momentum has given me. Coming on the course was one of the best decisions I've ever made, as it has renewed my confidence and rekindled my passion for construction, with Momentum's help I have successfully managed to obtain my CSCS card and gain employment as a site supervisor. Thank you for all your help, I would recommend Momentum to anyone wanting to get back into work "</a:t>
            </a:r>
            <a:endParaRPr lang="en-GB" dirty="0"/>
          </a:p>
          <a:p>
            <a:endParaRPr lang="en-GB" dirty="0"/>
          </a:p>
        </p:txBody>
      </p:sp>
      <p:pic>
        <p:nvPicPr>
          <p:cNvPr id="5" name="Picture 4">
            <a:extLst>
              <a:ext uri="{FF2B5EF4-FFF2-40B4-BE49-F238E27FC236}">
                <a16:creationId xmlns:a16="http://schemas.microsoft.com/office/drawing/2014/main" id="{A8437A09-94D8-22A4-7BAF-3EBDCF93DF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7489" y="3759979"/>
            <a:ext cx="2857500" cy="1600200"/>
          </a:xfrm>
          <a:prstGeom prst="rect">
            <a:avLst/>
          </a:prstGeom>
        </p:spPr>
      </p:pic>
      <p:sp>
        <p:nvSpPr>
          <p:cNvPr id="4" name="TextBox 3">
            <a:extLst>
              <a:ext uri="{FF2B5EF4-FFF2-40B4-BE49-F238E27FC236}">
                <a16:creationId xmlns:a16="http://schemas.microsoft.com/office/drawing/2014/main" id="{F3352934-B9DE-1E7E-04FC-8BCF4B453496}"/>
              </a:ext>
            </a:extLst>
          </p:cNvPr>
          <p:cNvSpPr txBox="1"/>
          <p:nvPr/>
        </p:nvSpPr>
        <p:spPr>
          <a:xfrm>
            <a:off x="4937489" y="5540206"/>
            <a:ext cx="2857500" cy="646331"/>
          </a:xfrm>
          <a:prstGeom prst="rect">
            <a:avLst/>
          </a:prstGeom>
          <a:noFill/>
        </p:spPr>
        <p:txBody>
          <a:bodyPr wrap="square" rtlCol="0">
            <a:spAutoFit/>
          </a:bodyPr>
          <a:lstStyle/>
          <a:p>
            <a:r>
              <a:rPr lang="en-GB" dirty="0"/>
              <a:t>Upcoming Start Dates:</a:t>
            </a:r>
          </a:p>
          <a:p>
            <a:r>
              <a:rPr lang="en-GB" dirty="0"/>
              <a:t>10</a:t>
            </a:r>
            <a:r>
              <a:rPr lang="en-GB" baseline="30000" dirty="0"/>
              <a:t>th</a:t>
            </a:r>
            <a:r>
              <a:rPr lang="en-GB" dirty="0"/>
              <a:t> October</a:t>
            </a:r>
          </a:p>
        </p:txBody>
      </p:sp>
    </p:spTree>
    <p:extLst>
      <p:ext uri="{BB962C8B-B14F-4D97-AF65-F5344CB8AC3E}">
        <p14:creationId xmlns:p14="http://schemas.microsoft.com/office/powerpoint/2010/main" val="38419137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E0F24DC-87DC-36DE-0B2D-0EFD71A38711}"/>
              </a:ext>
            </a:extLst>
          </p:cNvPr>
          <p:cNvSpPr txBox="1"/>
          <p:nvPr/>
        </p:nvSpPr>
        <p:spPr>
          <a:xfrm>
            <a:off x="1636711" y="2260600"/>
            <a:ext cx="5633546" cy="3046988"/>
          </a:xfrm>
          <a:prstGeom prst="rect">
            <a:avLst/>
          </a:prstGeom>
          <a:noFill/>
        </p:spPr>
        <p:txBody>
          <a:bodyPr wrap="square" rtlCol="0">
            <a:spAutoFit/>
          </a:bodyPr>
          <a:lstStyle/>
          <a:p>
            <a:pPr marL="342900" indent="-342900">
              <a:buFont typeface="Arial" panose="020B0604020202020204" pitchFamily="34" charset="0"/>
              <a:buChar char="•"/>
            </a:pPr>
            <a:r>
              <a:rPr lang="en-GB" sz="2400" b="1" dirty="0"/>
              <a:t>Employability Skills i.e. team leading skills</a:t>
            </a:r>
          </a:p>
          <a:p>
            <a:pPr marL="342900" indent="-342900">
              <a:buFont typeface="Arial" panose="020B0604020202020204" pitchFamily="34" charset="0"/>
              <a:buChar char="•"/>
            </a:pPr>
            <a:r>
              <a:rPr lang="en-GB" sz="2400" b="1" dirty="0"/>
              <a:t>Stewarding Step Off Point</a:t>
            </a:r>
          </a:p>
          <a:p>
            <a:pPr marL="342900" indent="-342900">
              <a:buFont typeface="Arial" panose="020B0604020202020204" pitchFamily="34" charset="0"/>
              <a:buChar char="•"/>
            </a:pPr>
            <a:r>
              <a:rPr lang="en-GB" sz="2400" b="1" dirty="0"/>
              <a:t>First Aid &amp; Door Supervisor</a:t>
            </a:r>
          </a:p>
          <a:p>
            <a:pPr marL="342900" indent="-342900">
              <a:buFont typeface="Arial" panose="020B0604020202020204" pitchFamily="34" charset="0"/>
              <a:buChar char="•"/>
            </a:pPr>
            <a:r>
              <a:rPr lang="en-GB" sz="2400" b="1" dirty="0"/>
              <a:t>2 x Resits</a:t>
            </a:r>
          </a:p>
          <a:p>
            <a:pPr marL="342900" indent="-342900">
              <a:buFont typeface="Arial" panose="020B0604020202020204" pitchFamily="34" charset="0"/>
              <a:buChar char="•"/>
            </a:pPr>
            <a:r>
              <a:rPr lang="en-GB" sz="2400" b="1" dirty="0"/>
              <a:t>SIA Badge</a:t>
            </a:r>
          </a:p>
          <a:p>
            <a:pPr marL="342900" indent="-342900">
              <a:buFont typeface="Arial" panose="020B0604020202020204" pitchFamily="34" charset="0"/>
              <a:buChar char="•"/>
            </a:pPr>
            <a:r>
              <a:rPr lang="en-GB" sz="2400" b="1" dirty="0"/>
              <a:t>Employer Interviews &amp; Application Support</a:t>
            </a:r>
          </a:p>
        </p:txBody>
      </p:sp>
      <p:sp>
        <p:nvSpPr>
          <p:cNvPr id="5" name="Title 1">
            <a:extLst>
              <a:ext uri="{FF2B5EF4-FFF2-40B4-BE49-F238E27FC236}">
                <a16:creationId xmlns:a16="http://schemas.microsoft.com/office/drawing/2014/main" id="{F39D2EE8-A157-E7DA-A2B3-EF76F2DDE4DC}"/>
              </a:ext>
            </a:extLst>
          </p:cNvPr>
          <p:cNvSpPr txBox="1">
            <a:spLocks/>
          </p:cNvSpPr>
          <p:nvPr/>
        </p:nvSpPr>
        <p:spPr>
          <a:xfrm>
            <a:off x="1636711" y="838200"/>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b="1" dirty="0"/>
              <a:t>Our Offer - Security</a:t>
            </a:r>
          </a:p>
        </p:txBody>
      </p:sp>
      <p:pic>
        <p:nvPicPr>
          <p:cNvPr id="1026" name="Picture 2">
            <a:extLst>
              <a:ext uri="{FF2B5EF4-FFF2-40B4-BE49-F238E27FC236}">
                <a16:creationId xmlns:a16="http://schemas.microsoft.com/office/drawing/2014/main" id="{96433194-8229-1177-C586-FD785127F5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2075" y="361950"/>
            <a:ext cx="2847975" cy="37973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16B61C0-C296-48D8-260E-25560FB93E91}"/>
              </a:ext>
            </a:extLst>
          </p:cNvPr>
          <p:cNvSpPr txBox="1"/>
          <p:nvPr/>
        </p:nvSpPr>
        <p:spPr>
          <a:xfrm>
            <a:off x="8601075" y="4329756"/>
            <a:ext cx="3343275" cy="2308324"/>
          </a:xfrm>
          <a:prstGeom prst="rect">
            <a:avLst/>
          </a:prstGeom>
          <a:noFill/>
        </p:spPr>
        <p:txBody>
          <a:bodyPr wrap="square" rtlCol="0">
            <a:spAutoFit/>
          </a:bodyPr>
          <a:lstStyle/>
          <a:p>
            <a:r>
              <a:rPr lang="en-GB" dirty="0"/>
              <a:t>Josh completed his SIA course and got his interview with Carlisle Support Services. He has been working as a security guard for </a:t>
            </a:r>
            <a:r>
              <a:rPr lang="en-GB" dirty="0" err="1"/>
              <a:t>Tescos</a:t>
            </a:r>
            <a:r>
              <a:rPr lang="en-GB" dirty="0"/>
              <a:t> for past 6 months. He recently came to talk to new learners about how they could follow his example!</a:t>
            </a:r>
          </a:p>
        </p:txBody>
      </p:sp>
      <p:sp>
        <p:nvSpPr>
          <p:cNvPr id="2" name="TextBox 1">
            <a:extLst>
              <a:ext uri="{FF2B5EF4-FFF2-40B4-BE49-F238E27FC236}">
                <a16:creationId xmlns:a16="http://schemas.microsoft.com/office/drawing/2014/main" id="{CBE9CFED-497B-F367-FC45-9F22BEBDA7B6}"/>
              </a:ext>
            </a:extLst>
          </p:cNvPr>
          <p:cNvSpPr txBox="1"/>
          <p:nvPr/>
        </p:nvSpPr>
        <p:spPr>
          <a:xfrm>
            <a:off x="5217317" y="5823985"/>
            <a:ext cx="2857500" cy="646331"/>
          </a:xfrm>
          <a:prstGeom prst="rect">
            <a:avLst/>
          </a:prstGeom>
          <a:noFill/>
        </p:spPr>
        <p:txBody>
          <a:bodyPr wrap="square" rtlCol="0">
            <a:spAutoFit/>
          </a:bodyPr>
          <a:lstStyle/>
          <a:p>
            <a:r>
              <a:rPr lang="en-GB" dirty="0"/>
              <a:t>Upcoming Start Dates:</a:t>
            </a:r>
          </a:p>
          <a:p>
            <a:r>
              <a:rPr lang="en-GB" dirty="0"/>
              <a:t>10</a:t>
            </a:r>
            <a:r>
              <a:rPr lang="en-GB" baseline="30000" dirty="0"/>
              <a:t>th</a:t>
            </a:r>
            <a:r>
              <a:rPr lang="en-GB" dirty="0"/>
              <a:t> October</a:t>
            </a:r>
          </a:p>
        </p:txBody>
      </p:sp>
    </p:spTree>
    <p:extLst>
      <p:ext uri="{BB962C8B-B14F-4D97-AF65-F5344CB8AC3E}">
        <p14:creationId xmlns:p14="http://schemas.microsoft.com/office/powerpoint/2010/main" val="315916252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307180-219B-4E09-12D7-98B74B1EA12A}"/>
              </a:ext>
            </a:extLst>
          </p:cNvPr>
          <p:cNvSpPr>
            <a:spLocks noGrp="1"/>
          </p:cNvSpPr>
          <p:nvPr>
            <p:ph idx="1"/>
          </p:nvPr>
        </p:nvSpPr>
        <p:spPr>
          <a:xfrm>
            <a:off x="1484311" y="2476500"/>
            <a:ext cx="4878389" cy="3419476"/>
          </a:xfrm>
        </p:spPr>
        <p:txBody>
          <a:bodyPr anchor="t">
            <a:normAutofit/>
          </a:bodyPr>
          <a:lstStyle/>
          <a:p>
            <a:r>
              <a:rPr lang="en-GB" dirty="0"/>
              <a:t>Employability Skills i.e. team leading skills</a:t>
            </a:r>
          </a:p>
          <a:p>
            <a:r>
              <a:rPr lang="en-GB" dirty="0"/>
              <a:t>Sector Specific Qualification in Warehousing</a:t>
            </a:r>
          </a:p>
          <a:p>
            <a:r>
              <a:rPr lang="en-GB" dirty="0"/>
              <a:t>Counterbalance &amp; Reach FLT Licence</a:t>
            </a:r>
          </a:p>
          <a:p>
            <a:r>
              <a:rPr lang="en-GB" dirty="0"/>
              <a:t>Employer Interviews</a:t>
            </a:r>
          </a:p>
        </p:txBody>
      </p:sp>
      <p:sp>
        <p:nvSpPr>
          <p:cNvPr id="6" name="Title 1">
            <a:extLst>
              <a:ext uri="{FF2B5EF4-FFF2-40B4-BE49-F238E27FC236}">
                <a16:creationId xmlns:a16="http://schemas.microsoft.com/office/drawing/2014/main" id="{EC7222F1-4022-3A8E-BE24-C8A3CD357C85}"/>
              </a:ext>
            </a:extLst>
          </p:cNvPr>
          <p:cNvSpPr txBox="1">
            <a:spLocks/>
          </p:cNvSpPr>
          <p:nvPr/>
        </p:nvSpPr>
        <p:spPr>
          <a:xfrm>
            <a:off x="1636711" y="838200"/>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b="1" dirty="0"/>
              <a:t>Our Offer - Warehousing</a:t>
            </a:r>
          </a:p>
        </p:txBody>
      </p:sp>
      <p:sp>
        <p:nvSpPr>
          <p:cNvPr id="2" name="TextBox 1">
            <a:extLst>
              <a:ext uri="{FF2B5EF4-FFF2-40B4-BE49-F238E27FC236}">
                <a16:creationId xmlns:a16="http://schemas.microsoft.com/office/drawing/2014/main" id="{629FCF11-457C-16BB-712D-B43F255041CC}"/>
              </a:ext>
            </a:extLst>
          </p:cNvPr>
          <p:cNvSpPr txBox="1"/>
          <p:nvPr/>
        </p:nvSpPr>
        <p:spPr>
          <a:xfrm>
            <a:off x="7850189" y="5895976"/>
            <a:ext cx="2857500" cy="646331"/>
          </a:xfrm>
          <a:prstGeom prst="rect">
            <a:avLst/>
          </a:prstGeom>
          <a:noFill/>
        </p:spPr>
        <p:txBody>
          <a:bodyPr wrap="square" rtlCol="0">
            <a:spAutoFit/>
          </a:bodyPr>
          <a:lstStyle/>
          <a:p>
            <a:r>
              <a:rPr lang="en-GB" dirty="0"/>
              <a:t>Upcoming Start Dates:</a:t>
            </a:r>
          </a:p>
          <a:p>
            <a:r>
              <a:rPr lang="en-GB" dirty="0"/>
              <a:t>10</a:t>
            </a:r>
            <a:r>
              <a:rPr lang="en-GB" baseline="30000" dirty="0"/>
              <a:t>th</a:t>
            </a:r>
            <a:r>
              <a:rPr lang="en-GB" dirty="0"/>
              <a:t> October</a:t>
            </a:r>
          </a:p>
        </p:txBody>
      </p:sp>
      <p:pic>
        <p:nvPicPr>
          <p:cNvPr id="8" name="Picture 7">
            <a:extLst>
              <a:ext uri="{FF2B5EF4-FFF2-40B4-BE49-F238E27FC236}">
                <a16:creationId xmlns:a16="http://schemas.microsoft.com/office/drawing/2014/main" id="{CC685E2B-8B6C-4640-6DFF-B5D881E966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0121" y="2835478"/>
            <a:ext cx="5130334" cy="2885813"/>
          </a:xfrm>
          <a:prstGeom prst="rect">
            <a:avLst/>
          </a:prstGeom>
        </p:spPr>
      </p:pic>
    </p:spTree>
    <p:extLst>
      <p:ext uri="{BB962C8B-B14F-4D97-AF65-F5344CB8AC3E}">
        <p14:creationId xmlns:p14="http://schemas.microsoft.com/office/powerpoint/2010/main" val="23126302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A809CB8-CD94-9887-CABF-9E7B49E9F45E}"/>
              </a:ext>
            </a:extLst>
          </p:cNvPr>
          <p:cNvSpPr txBox="1">
            <a:spLocks/>
          </p:cNvSpPr>
          <p:nvPr/>
        </p:nvSpPr>
        <p:spPr>
          <a:xfrm>
            <a:off x="2034379" y="2240674"/>
            <a:ext cx="4611688" cy="3342290"/>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9pPr>
          </a:lstStyle>
          <a:p>
            <a:pPr marL="0" indent="0" algn="ctr">
              <a:buNone/>
            </a:pPr>
            <a:endParaRPr lang="en-GB" dirty="0"/>
          </a:p>
        </p:txBody>
      </p:sp>
      <p:sp>
        <p:nvSpPr>
          <p:cNvPr id="6" name="Title 1">
            <a:extLst>
              <a:ext uri="{FF2B5EF4-FFF2-40B4-BE49-F238E27FC236}">
                <a16:creationId xmlns:a16="http://schemas.microsoft.com/office/drawing/2014/main" id="{6566AD8E-97FB-9088-62D0-034A9B170133}"/>
              </a:ext>
            </a:extLst>
          </p:cNvPr>
          <p:cNvSpPr txBox="1">
            <a:spLocks/>
          </p:cNvSpPr>
          <p:nvPr/>
        </p:nvSpPr>
        <p:spPr>
          <a:xfrm>
            <a:off x="1636711" y="838200"/>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b="1" dirty="0"/>
              <a:t>Our Offer - Welding</a:t>
            </a:r>
          </a:p>
        </p:txBody>
      </p:sp>
      <p:sp>
        <p:nvSpPr>
          <p:cNvPr id="11" name="TextBox 10">
            <a:extLst>
              <a:ext uri="{FF2B5EF4-FFF2-40B4-BE49-F238E27FC236}">
                <a16:creationId xmlns:a16="http://schemas.microsoft.com/office/drawing/2014/main" id="{424AD78C-6BD8-BE73-E8A9-F2FE60054574}"/>
              </a:ext>
            </a:extLst>
          </p:cNvPr>
          <p:cNvSpPr txBox="1"/>
          <p:nvPr/>
        </p:nvSpPr>
        <p:spPr>
          <a:xfrm>
            <a:off x="1905000" y="2733675"/>
            <a:ext cx="4191000" cy="3046988"/>
          </a:xfrm>
          <a:prstGeom prst="rect">
            <a:avLst/>
          </a:prstGeom>
          <a:noFill/>
        </p:spPr>
        <p:txBody>
          <a:bodyPr wrap="square" rtlCol="0">
            <a:spAutoFit/>
          </a:bodyPr>
          <a:lstStyle/>
          <a:p>
            <a:pPr marL="285750" indent="-285750">
              <a:buFont typeface="Arial" panose="020B0604020202020204" pitchFamily="34" charset="0"/>
              <a:buChar char="•"/>
            </a:pPr>
            <a:r>
              <a:rPr lang="en-GB" sz="2400" b="1" dirty="0">
                <a:latin typeface="Corbel (Body)"/>
              </a:rPr>
              <a:t>Specialised Welding Techniques</a:t>
            </a:r>
          </a:p>
          <a:p>
            <a:pPr marL="285750" indent="-285750">
              <a:buFont typeface="Arial" panose="020B0604020202020204" pitchFamily="34" charset="0"/>
              <a:buChar char="•"/>
            </a:pPr>
            <a:r>
              <a:rPr lang="en-GB" sz="2400" b="1" dirty="0">
                <a:latin typeface="Corbel (Body)"/>
              </a:rPr>
              <a:t>TIG, MIG, MMA &amp; Fabrication</a:t>
            </a:r>
          </a:p>
          <a:p>
            <a:pPr marL="285750" indent="-285750">
              <a:buFont typeface="Arial" panose="020B0604020202020204" pitchFamily="34" charset="0"/>
              <a:buChar char="•"/>
            </a:pPr>
            <a:r>
              <a:rPr lang="en-GB" sz="2400" b="1" dirty="0">
                <a:latin typeface="Corbel (Body)"/>
              </a:rPr>
              <a:t>Bespoke Welding Unit</a:t>
            </a:r>
          </a:p>
          <a:p>
            <a:pPr marL="285750" indent="-285750">
              <a:buFont typeface="Arial" panose="020B0604020202020204" pitchFamily="34" charset="0"/>
              <a:buChar char="•"/>
            </a:pPr>
            <a:r>
              <a:rPr lang="en-GB" sz="2400" b="1" dirty="0">
                <a:latin typeface="Corbel (Body)"/>
              </a:rPr>
              <a:t>Virtual Welding Machines</a:t>
            </a:r>
          </a:p>
          <a:p>
            <a:pPr marL="285750" indent="-285750">
              <a:buFont typeface="Arial" panose="020B0604020202020204" pitchFamily="34" charset="0"/>
              <a:buChar char="•"/>
            </a:pPr>
            <a:r>
              <a:rPr lang="en-GB" sz="2400" b="1" dirty="0">
                <a:latin typeface="Corbel (Body)"/>
              </a:rPr>
              <a:t>Guaranteed Employer Interviews</a:t>
            </a:r>
          </a:p>
        </p:txBody>
      </p:sp>
      <p:sp>
        <p:nvSpPr>
          <p:cNvPr id="2" name="TextBox 1">
            <a:extLst>
              <a:ext uri="{FF2B5EF4-FFF2-40B4-BE49-F238E27FC236}">
                <a16:creationId xmlns:a16="http://schemas.microsoft.com/office/drawing/2014/main" id="{BD9A774E-BDE3-CB71-AFC3-9BF2B5D0B157}"/>
              </a:ext>
            </a:extLst>
          </p:cNvPr>
          <p:cNvSpPr txBox="1"/>
          <p:nvPr/>
        </p:nvSpPr>
        <p:spPr>
          <a:xfrm>
            <a:off x="7674180" y="5696634"/>
            <a:ext cx="2857500" cy="646331"/>
          </a:xfrm>
          <a:prstGeom prst="rect">
            <a:avLst/>
          </a:prstGeom>
          <a:noFill/>
        </p:spPr>
        <p:txBody>
          <a:bodyPr wrap="square" rtlCol="0">
            <a:spAutoFit/>
          </a:bodyPr>
          <a:lstStyle/>
          <a:p>
            <a:r>
              <a:rPr lang="en-GB" dirty="0"/>
              <a:t>Upcoming Start Dates:</a:t>
            </a:r>
          </a:p>
          <a:p>
            <a:r>
              <a:rPr lang="en-GB" dirty="0"/>
              <a:t>24</a:t>
            </a:r>
            <a:r>
              <a:rPr lang="en-GB" baseline="30000" dirty="0"/>
              <a:t>th</a:t>
            </a:r>
            <a:r>
              <a:rPr lang="en-GB" dirty="0"/>
              <a:t> October</a:t>
            </a:r>
          </a:p>
        </p:txBody>
      </p:sp>
      <p:pic>
        <p:nvPicPr>
          <p:cNvPr id="4" name="Picture 3">
            <a:extLst>
              <a:ext uri="{FF2B5EF4-FFF2-40B4-BE49-F238E27FC236}">
                <a16:creationId xmlns:a16="http://schemas.microsoft.com/office/drawing/2014/main" id="{2FE768DD-6008-ABF3-53FB-D142FF194B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446" y="2466363"/>
            <a:ext cx="4026716" cy="3020037"/>
          </a:xfrm>
          <a:prstGeom prst="rect">
            <a:avLst/>
          </a:prstGeom>
        </p:spPr>
      </p:pic>
    </p:spTree>
    <p:extLst>
      <p:ext uri="{BB962C8B-B14F-4D97-AF65-F5344CB8AC3E}">
        <p14:creationId xmlns:p14="http://schemas.microsoft.com/office/powerpoint/2010/main" val="41636259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D8102-905A-A047-2FA8-FABDDAB1B208}"/>
              </a:ext>
            </a:extLst>
          </p:cNvPr>
          <p:cNvSpPr>
            <a:spLocks noGrp="1"/>
          </p:cNvSpPr>
          <p:nvPr>
            <p:ph type="title"/>
          </p:nvPr>
        </p:nvSpPr>
        <p:spPr>
          <a:xfrm>
            <a:off x="1375254" y="697293"/>
            <a:ext cx="10018713" cy="1752599"/>
          </a:xfrm>
        </p:spPr>
        <p:txBody>
          <a:bodyPr/>
          <a:lstStyle/>
          <a:p>
            <a:r>
              <a:rPr lang="en-GB" b="1" dirty="0"/>
              <a:t>How to Apply</a:t>
            </a:r>
          </a:p>
        </p:txBody>
      </p:sp>
      <p:sp>
        <p:nvSpPr>
          <p:cNvPr id="7" name="TextBox 6">
            <a:extLst>
              <a:ext uri="{FF2B5EF4-FFF2-40B4-BE49-F238E27FC236}">
                <a16:creationId xmlns:a16="http://schemas.microsoft.com/office/drawing/2014/main" id="{1F2F543C-8B75-0B8F-FF7A-BA99C3631FAD}"/>
              </a:ext>
            </a:extLst>
          </p:cNvPr>
          <p:cNvSpPr txBox="1"/>
          <p:nvPr/>
        </p:nvSpPr>
        <p:spPr>
          <a:xfrm>
            <a:off x="2173288" y="2201882"/>
            <a:ext cx="7932410" cy="1446550"/>
          </a:xfrm>
          <a:prstGeom prst="rect">
            <a:avLst/>
          </a:prstGeom>
          <a:noFill/>
        </p:spPr>
        <p:txBody>
          <a:bodyPr wrap="square" rtlCol="0">
            <a:spAutoFit/>
          </a:bodyPr>
          <a:lstStyle/>
          <a:p>
            <a:pPr algn="ctr"/>
            <a:r>
              <a:rPr lang="en-GB" sz="4000" dirty="0">
                <a:latin typeface="Corbel (Body)"/>
              </a:rPr>
              <a:t>EASY!</a:t>
            </a:r>
          </a:p>
          <a:p>
            <a:pPr algn="ctr"/>
            <a:endParaRPr lang="en-GB" sz="2400" dirty="0">
              <a:latin typeface="Corbel (Body)"/>
            </a:endParaRPr>
          </a:p>
          <a:p>
            <a:pPr algn="ctr"/>
            <a:r>
              <a:rPr lang="en-GB" sz="2400" dirty="0">
                <a:latin typeface="Corbel (Body)"/>
              </a:rPr>
              <a:t>Just scan the QR Code and complete the Application Form!</a:t>
            </a:r>
          </a:p>
        </p:txBody>
      </p:sp>
      <p:pic>
        <p:nvPicPr>
          <p:cNvPr id="3" name="Picture 2">
            <a:extLst>
              <a:ext uri="{FF2B5EF4-FFF2-40B4-BE49-F238E27FC236}">
                <a16:creationId xmlns:a16="http://schemas.microsoft.com/office/drawing/2014/main" id="{A3BC07F2-0006-8F22-A886-F091292193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85548" y="3770328"/>
            <a:ext cx="2390379" cy="2390379"/>
          </a:xfrm>
          <a:prstGeom prst="rect">
            <a:avLst/>
          </a:prstGeom>
          <a:noFill/>
          <a:ln>
            <a:noFill/>
          </a:ln>
        </p:spPr>
      </p:pic>
    </p:spTree>
    <p:extLst>
      <p:ext uri="{BB962C8B-B14F-4D97-AF65-F5344CB8AC3E}">
        <p14:creationId xmlns:p14="http://schemas.microsoft.com/office/powerpoint/2010/main" val="250130700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B9110-2F11-2AA8-7B86-D51044CBFE47}"/>
              </a:ext>
            </a:extLst>
          </p:cNvPr>
          <p:cNvSpPr>
            <a:spLocks noGrp="1"/>
          </p:cNvSpPr>
          <p:nvPr>
            <p:ph type="title"/>
          </p:nvPr>
        </p:nvSpPr>
        <p:spPr/>
        <p:txBody>
          <a:bodyPr/>
          <a:lstStyle/>
          <a:p>
            <a:r>
              <a:rPr lang="en-GB" b="1" dirty="0"/>
              <a:t>What’s Next?</a:t>
            </a:r>
            <a:endParaRPr lang="en-GB" dirty="0"/>
          </a:p>
        </p:txBody>
      </p:sp>
      <p:sp>
        <p:nvSpPr>
          <p:cNvPr id="3" name="Content Placeholder 2">
            <a:extLst>
              <a:ext uri="{FF2B5EF4-FFF2-40B4-BE49-F238E27FC236}">
                <a16:creationId xmlns:a16="http://schemas.microsoft.com/office/drawing/2014/main" id="{343A923F-7EE2-F563-1F06-6B99AA46C6C4}"/>
              </a:ext>
            </a:extLst>
          </p:cNvPr>
          <p:cNvSpPr>
            <a:spLocks noGrp="1"/>
          </p:cNvSpPr>
          <p:nvPr>
            <p:ph sz="half" idx="1"/>
          </p:nvPr>
        </p:nvSpPr>
        <p:spPr>
          <a:xfrm>
            <a:off x="4400933" y="2588171"/>
            <a:ext cx="4895055" cy="3124201"/>
          </a:xfrm>
        </p:spPr>
        <p:txBody>
          <a:bodyPr/>
          <a:lstStyle/>
          <a:p>
            <a:r>
              <a:rPr lang="en-GB" dirty="0"/>
              <a:t>Employer Interviews for Skills Bootcamp Learners</a:t>
            </a:r>
          </a:p>
          <a:p>
            <a:r>
              <a:rPr lang="en-GB" dirty="0"/>
              <a:t>Commercial Courses</a:t>
            </a:r>
          </a:p>
          <a:p>
            <a:r>
              <a:rPr lang="en-GB" dirty="0"/>
              <a:t>Skills Bootcamps in Welding &amp; Engineering</a:t>
            </a:r>
          </a:p>
          <a:p>
            <a:r>
              <a:rPr lang="en-GB" dirty="0"/>
              <a:t>Embedding more digital skills</a:t>
            </a:r>
          </a:p>
        </p:txBody>
      </p:sp>
    </p:spTree>
    <p:extLst>
      <p:ext uri="{BB962C8B-B14F-4D97-AF65-F5344CB8AC3E}">
        <p14:creationId xmlns:p14="http://schemas.microsoft.com/office/powerpoint/2010/main" val="12449336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docProps/app.xml><?xml version="1.0" encoding="utf-8"?>
<Properties xmlns="http://schemas.openxmlformats.org/officeDocument/2006/extended-properties" xmlns:vt="http://schemas.openxmlformats.org/officeDocument/2006/docPropsVTypes">
  <Template>TM03457496[[fn=Parallax]]</Template>
  <TotalTime>3708</TotalTime>
  <Words>327</Words>
  <Application>Microsoft Office PowerPoint</Application>
  <PresentationFormat>Widescreen</PresentationFormat>
  <Paragraphs>60</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Corbel</vt:lpstr>
      <vt:lpstr>Corbel (Body)</vt:lpstr>
      <vt:lpstr>Helvetica</vt:lpstr>
      <vt:lpstr>Parallax</vt:lpstr>
      <vt:lpstr>PowerPoint Presentation</vt:lpstr>
      <vt:lpstr>Who We Are</vt:lpstr>
      <vt:lpstr>Our Vision</vt:lpstr>
      <vt:lpstr>Our Offer - Construction</vt:lpstr>
      <vt:lpstr>PowerPoint Presentation</vt:lpstr>
      <vt:lpstr>PowerPoint Presentation</vt:lpstr>
      <vt:lpstr>PowerPoint Presentation</vt:lpstr>
      <vt:lpstr>How to Apply</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Neelam Rafiq</dc:creator>
  <cp:lastModifiedBy>Duane</cp:lastModifiedBy>
  <cp:revision>10</cp:revision>
  <dcterms:created xsi:type="dcterms:W3CDTF">2022-08-08T11:23:05Z</dcterms:created>
  <dcterms:modified xsi:type="dcterms:W3CDTF">2022-09-30T07:55:09Z</dcterms:modified>
</cp:coreProperties>
</file>