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ags/tag1.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797" r:id="rId5"/>
    <p:sldMasterId id="2147483808" r:id="rId6"/>
    <p:sldMasterId id="2147483820" r:id="rId7"/>
    <p:sldMasterId id="2147483823" r:id="rId8"/>
    <p:sldMasterId id="2147483834" r:id="rId9"/>
    <p:sldMasterId id="2147483848" r:id="rId10"/>
    <p:sldMasterId id="2147483864" r:id="rId11"/>
    <p:sldMasterId id="2147483876" r:id="rId12"/>
    <p:sldMasterId id="2147483889" r:id="rId13"/>
  </p:sldMasterIdLst>
  <p:notesMasterIdLst>
    <p:notesMasterId r:id="rId92"/>
  </p:notesMasterIdLst>
  <p:sldIdLst>
    <p:sldId id="256" r:id="rId14"/>
    <p:sldId id="279" r:id="rId15"/>
    <p:sldId id="281"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82" r:id="rId39"/>
    <p:sldId id="283" r:id="rId40"/>
    <p:sldId id="284" r:id="rId41"/>
    <p:sldId id="285" r:id="rId42"/>
    <p:sldId id="286" r:id="rId43"/>
    <p:sldId id="287" r:id="rId44"/>
    <p:sldId id="288" r:id="rId45"/>
    <p:sldId id="297" r:id="rId46"/>
    <p:sldId id="336" r:id="rId47"/>
    <p:sldId id="333" r:id="rId48"/>
    <p:sldId id="334" r:id="rId49"/>
    <p:sldId id="338" r:id="rId50"/>
    <p:sldId id="340" r:id="rId51"/>
    <p:sldId id="11223" r:id="rId52"/>
    <p:sldId id="294" r:id="rId53"/>
    <p:sldId id="11210" r:id="rId54"/>
    <p:sldId id="11211" r:id="rId55"/>
    <p:sldId id="11212" r:id="rId56"/>
    <p:sldId id="11213" r:id="rId57"/>
    <p:sldId id="11214" r:id="rId58"/>
    <p:sldId id="11215" r:id="rId59"/>
    <p:sldId id="296" r:id="rId60"/>
    <p:sldId id="295" r:id="rId61"/>
    <p:sldId id="11224" r:id="rId62"/>
    <p:sldId id="290" r:id="rId63"/>
    <p:sldId id="377" r:id="rId64"/>
    <p:sldId id="490" r:id="rId65"/>
    <p:sldId id="493" r:id="rId66"/>
    <p:sldId id="1562" r:id="rId67"/>
    <p:sldId id="509" r:id="rId68"/>
    <p:sldId id="508" r:id="rId69"/>
    <p:sldId id="497" r:id="rId70"/>
    <p:sldId id="1557" r:id="rId71"/>
    <p:sldId id="1558" r:id="rId72"/>
    <p:sldId id="501" r:id="rId73"/>
    <p:sldId id="504" r:id="rId74"/>
    <p:sldId id="544" r:id="rId75"/>
    <p:sldId id="539" r:id="rId76"/>
    <p:sldId id="1556" r:id="rId77"/>
    <p:sldId id="11209" r:id="rId78"/>
    <p:sldId id="1560" r:id="rId79"/>
    <p:sldId id="289" r:id="rId80"/>
    <p:sldId id="11165" r:id="rId81"/>
    <p:sldId id="11164" r:id="rId82"/>
    <p:sldId id="11166" r:id="rId83"/>
    <p:sldId id="11168" r:id="rId84"/>
    <p:sldId id="337" r:id="rId85"/>
    <p:sldId id="11071" r:id="rId86"/>
    <p:sldId id="11170" r:id="rId87"/>
    <p:sldId id="11208" r:id="rId88"/>
    <p:sldId id="11207" r:id="rId89"/>
    <p:sldId id="11206" r:id="rId90"/>
    <p:sldId id="11070"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659D"/>
    <a:srgbClr val="AD55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704728-E46F-4475-A59B-A8FFA5627BB5}" v="1" dt="2023-03-24T09:05:09.922"/>
    <p1510:client id="{CDC0D62A-92B0-4B46-BBF5-3D8BB44E3EB9}" v="1" dt="2023-03-23T09:47:23.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94660"/>
  </p:normalViewPr>
  <p:slideViewPr>
    <p:cSldViewPr snapToGrid="0">
      <p:cViewPr varScale="1">
        <p:scale>
          <a:sx n="67" d="100"/>
          <a:sy n="67" d="100"/>
        </p:scale>
        <p:origin x="65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openxmlformats.org/officeDocument/2006/relationships/slide" Target="slides/slide71.xml"/><Relationship Id="rId89" Type="http://schemas.openxmlformats.org/officeDocument/2006/relationships/slide" Target="slides/slide76.xml"/><Relationship Id="rId97"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theme" Target="theme/theme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presProps" Target="presProps.xml"/><Relationship Id="rId98"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Hornblower" userId="31d2ed8f-3582-41d4-8bf9-53ec5d272817" providerId="ADAL" clId="{A1704728-E46F-4475-A59B-A8FFA5627BB5}"/>
    <pc:docChg chg="delSld">
      <pc:chgData name="Emily Hornblower" userId="31d2ed8f-3582-41d4-8bf9-53ec5d272817" providerId="ADAL" clId="{A1704728-E46F-4475-A59B-A8FFA5627BB5}" dt="2023-03-24T09:05:42.492" v="5" actId="47"/>
      <pc:docMkLst>
        <pc:docMk/>
      </pc:docMkLst>
      <pc:sldChg chg="del">
        <pc:chgData name="Emily Hornblower" userId="31d2ed8f-3582-41d4-8bf9-53ec5d272817" providerId="ADAL" clId="{A1704728-E46F-4475-A59B-A8FFA5627BB5}" dt="2023-03-24T09:05:42.492" v="5" actId="47"/>
        <pc:sldMkLst>
          <pc:docMk/>
          <pc:sldMk cId="501098209" sldId="280"/>
        </pc:sldMkLst>
      </pc:sldChg>
      <pc:sldChg chg="del">
        <pc:chgData name="Emily Hornblower" userId="31d2ed8f-3582-41d4-8bf9-53ec5d272817" providerId="ADAL" clId="{A1704728-E46F-4475-A59B-A8FFA5627BB5}" dt="2023-03-24T09:05:07.456" v="0" actId="47"/>
        <pc:sldMkLst>
          <pc:docMk/>
          <pc:sldMk cId="1610990664" sldId="293"/>
        </pc:sldMkLst>
      </pc:sldChg>
      <pc:sldChg chg="del">
        <pc:chgData name="Emily Hornblower" userId="31d2ed8f-3582-41d4-8bf9-53ec5d272817" providerId="ADAL" clId="{A1704728-E46F-4475-A59B-A8FFA5627BB5}" dt="2023-03-24T09:05:32.407" v="2" actId="47"/>
        <pc:sldMkLst>
          <pc:docMk/>
          <pc:sldMk cId="2616035922" sldId="11218"/>
        </pc:sldMkLst>
      </pc:sldChg>
      <pc:sldChg chg="del">
        <pc:chgData name="Emily Hornblower" userId="31d2ed8f-3582-41d4-8bf9-53ec5d272817" providerId="ADAL" clId="{A1704728-E46F-4475-A59B-A8FFA5627BB5}" dt="2023-03-24T09:05:33.457" v="3" actId="47"/>
        <pc:sldMkLst>
          <pc:docMk/>
          <pc:sldMk cId="471607128" sldId="11219"/>
        </pc:sldMkLst>
      </pc:sldChg>
      <pc:sldChg chg="del">
        <pc:chgData name="Emily Hornblower" userId="31d2ed8f-3582-41d4-8bf9-53ec5d272817" providerId="ADAL" clId="{A1704728-E46F-4475-A59B-A8FFA5627BB5}" dt="2023-03-24T09:05:12.421" v="1" actId="47"/>
        <pc:sldMkLst>
          <pc:docMk/>
          <pc:sldMk cId="3498023393" sldId="11221"/>
        </pc:sldMkLst>
      </pc:sldChg>
      <pc:sldChg chg="del">
        <pc:chgData name="Emily Hornblower" userId="31d2ed8f-3582-41d4-8bf9-53ec5d272817" providerId="ADAL" clId="{A1704728-E46F-4475-A59B-A8FFA5627BB5}" dt="2023-03-24T09:05:37.313" v="4" actId="47"/>
        <pc:sldMkLst>
          <pc:docMk/>
          <pc:sldMk cId="2146621355" sldId="11222"/>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svg"/><Relationship Id="rId1" Type="http://schemas.openxmlformats.org/officeDocument/2006/relationships/image" Target="../media/image84.png"/><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8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svg"/><Relationship Id="rId1" Type="http://schemas.openxmlformats.org/officeDocument/2006/relationships/image" Target="../media/image84.png"/><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87.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F07FB5-AE50-4758-87DC-C575C9CE6CE6}"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65C25C98-B596-4172-AA2D-AAAAE2ED73F8}">
      <dgm:prSet/>
      <dgm:spPr/>
      <dgm:t>
        <a:bodyPr/>
        <a:lstStyle/>
        <a:p>
          <a:r>
            <a:rPr lang="en-GB" dirty="0">
              <a:latin typeface="Century Gothic" panose="020B0502020202020204" pitchFamily="34" charset="0"/>
            </a:rPr>
            <a:t>To reach adults aged 19+ to raise awareness of the benefits of understanding numeracy and regenerate people’s interest in maths.</a:t>
          </a:r>
          <a:endParaRPr lang="en-US" dirty="0">
            <a:latin typeface="Century Gothic" panose="020B0502020202020204" pitchFamily="34" charset="0"/>
          </a:endParaRPr>
        </a:p>
      </dgm:t>
    </dgm:pt>
    <dgm:pt modelId="{155391ED-5E32-47AC-BFE3-227F1FCEAB67}" type="parTrans" cxnId="{6931C1C4-A745-413A-B0F3-8DBB1D5BD446}">
      <dgm:prSet/>
      <dgm:spPr/>
      <dgm:t>
        <a:bodyPr/>
        <a:lstStyle/>
        <a:p>
          <a:endParaRPr lang="en-US"/>
        </a:p>
      </dgm:t>
    </dgm:pt>
    <dgm:pt modelId="{DF1D821A-187A-46A0-9124-C8EB9E6A7C2C}" type="sibTrans" cxnId="{6931C1C4-A745-413A-B0F3-8DBB1D5BD446}">
      <dgm:prSet/>
      <dgm:spPr/>
      <dgm:t>
        <a:bodyPr/>
        <a:lstStyle/>
        <a:p>
          <a:endParaRPr lang="en-US"/>
        </a:p>
      </dgm:t>
    </dgm:pt>
    <dgm:pt modelId="{BF92EC5B-3029-49A1-931E-C88151751068}">
      <dgm:prSet/>
      <dgm:spPr/>
      <dgm:t>
        <a:bodyPr/>
        <a:lstStyle/>
        <a:p>
          <a:r>
            <a:rPr lang="en-GB" dirty="0">
              <a:latin typeface="Century Gothic" panose="020B0502020202020204" pitchFamily="34" charset="0"/>
            </a:rPr>
            <a:t>It will support people to overcome their barriers to maths and enable them to be more functional with numeracy in everyday life</a:t>
          </a:r>
          <a:endParaRPr lang="en-US" dirty="0">
            <a:latin typeface="Century Gothic" panose="020B0502020202020204" pitchFamily="34" charset="0"/>
          </a:endParaRPr>
        </a:p>
      </dgm:t>
    </dgm:pt>
    <dgm:pt modelId="{A8414F93-B0F5-4B57-9843-9492326F1450}" type="parTrans" cxnId="{95048F3E-77DD-43A3-AB16-F18001991C5E}">
      <dgm:prSet/>
      <dgm:spPr/>
      <dgm:t>
        <a:bodyPr/>
        <a:lstStyle/>
        <a:p>
          <a:endParaRPr lang="en-US"/>
        </a:p>
      </dgm:t>
    </dgm:pt>
    <dgm:pt modelId="{084090C2-CB85-491E-9591-0431075AAD80}" type="sibTrans" cxnId="{95048F3E-77DD-43A3-AB16-F18001991C5E}">
      <dgm:prSet/>
      <dgm:spPr/>
      <dgm:t>
        <a:bodyPr/>
        <a:lstStyle/>
        <a:p>
          <a:endParaRPr lang="en-US"/>
        </a:p>
      </dgm:t>
    </dgm:pt>
    <dgm:pt modelId="{C406FB7D-EAC3-47FA-9E74-A48F506D97E1}">
      <dgm:prSet/>
      <dgm:spPr/>
      <dgm:t>
        <a:bodyPr/>
        <a:lstStyle/>
        <a:p>
          <a:r>
            <a:rPr lang="en-GB" dirty="0">
              <a:latin typeface="Century Gothic" panose="020B0502020202020204" pitchFamily="34" charset="0"/>
            </a:rPr>
            <a:t>Enable progression on a pathway to gain a qualification up to level 2 in maths</a:t>
          </a:r>
          <a:endParaRPr lang="en-US" dirty="0">
            <a:latin typeface="Century Gothic" panose="020B0502020202020204" pitchFamily="34" charset="0"/>
          </a:endParaRPr>
        </a:p>
      </dgm:t>
    </dgm:pt>
    <dgm:pt modelId="{BABEE611-4E4C-4608-B9AA-A335236E8C92}" type="parTrans" cxnId="{68ECD00F-51A2-4B3A-9A01-10ED5D97483B}">
      <dgm:prSet/>
      <dgm:spPr/>
      <dgm:t>
        <a:bodyPr/>
        <a:lstStyle/>
        <a:p>
          <a:endParaRPr lang="en-US"/>
        </a:p>
      </dgm:t>
    </dgm:pt>
    <dgm:pt modelId="{C5D03699-08B8-4BEB-8E6F-AB0FA85C1B35}" type="sibTrans" cxnId="{68ECD00F-51A2-4B3A-9A01-10ED5D97483B}">
      <dgm:prSet/>
      <dgm:spPr/>
      <dgm:t>
        <a:bodyPr/>
        <a:lstStyle/>
        <a:p>
          <a:endParaRPr lang="en-US"/>
        </a:p>
      </dgm:t>
    </dgm:pt>
    <dgm:pt modelId="{CCE63F64-7DDF-4C33-8962-FAFAFA316D38}">
      <dgm:prSet/>
      <dgm:spPr/>
      <dgm:t>
        <a:bodyPr/>
        <a:lstStyle/>
        <a:p>
          <a:r>
            <a:rPr lang="en-GB" dirty="0">
              <a:latin typeface="Century Gothic" panose="020B0502020202020204" pitchFamily="34" charset="0"/>
            </a:rPr>
            <a:t>Equipping with skills that will enable people to progress in life, work and their career</a:t>
          </a:r>
          <a:endParaRPr lang="en-US" dirty="0">
            <a:latin typeface="Century Gothic" panose="020B0502020202020204" pitchFamily="34" charset="0"/>
          </a:endParaRPr>
        </a:p>
      </dgm:t>
    </dgm:pt>
    <dgm:pt modelId="{93F75FED-80D1-46E3-85A7-9EA9ED8A1FB3}" type="parTrans" cxnId="{9592E484-B968-457C-B1E8-85B4D2D41C2E}">
      <dgm:prSet/>
      <dgm:spPr/>
      <dgm:t>
        <a:bodyPr/>
        <a:lstStyle/>
        <a:p>
          <a:endParaRPr lang="en-US"/>
        </a:p>
      </dgm:t>
    </dgm:pt>
    <dgm:pt modelId="{22932AAF-1052-4779-A200-8AB39369284F}" type="sibTrans" cxnId="{9592E484-B968-457C-B1E8-85B4D2D41C2E}">
      <dgm:prSet/>
      <dgm:spPr/>
      <dgm:t>
        <a:bodyPr/>
        <a:lstStyle/>
        <a:p>
          <a:endParaRPr lang="en-US"/>
        </a:p>
      </dgm:t>
    </dgm:pt>
    <dgm:pt modelId="{D2C8F583-F56B-419F-AE00-08E066E45DDB}">
      <dgm:prSet/>
      <dgm:spPr/>
      <dgm:t>
        <a:bodyPr/>
        <a:lstStyle/>
        <a:p>
          <a:r>
            <a:rPr lang="en-GB" dirty="0">
              <a:latin typeface="Century Gothic" panose="020B0502020202020204" pitchFamily="34" charset="0"/>
            </a:rPr>
            <a:t>To help people improve their ability to understand and use maths in daily life, home, and work. </a:t>
          </a:r>
          <a:endParaRPr lang="en-US" dirty="0">
            <a:latin typeface="Century Gothic" panose="020B0502020202020204" pitchFamily="34" charset="0"/>
          </a:endParaRPr>
        </a:p>
      </dgm:t>
    </dgm:pt>
    <dgm:pt modelId="{AAD25D1B-DBDA-4641-8673-D597EB6C9041}" type="parTrans" cxnId="{0743AF7D-B5CD-452F-9E8E-8815243049D0}">
      <dgm:prSet/>
      <dgm:spPr/>
      <dgm:t>
        <a:bodyPr/>
        <a:lstStyle/>
        <a:p>
          <a:endParaRPr lang="en-US"/>
        </a:p>
      </dgm:t>
    </dgm:pt>
    <dgm:pt modelId="{0C59F6AF-D6B6-400B-A990-048DF928CAFD}" type="sibTrans" cxnId="{0743AF7D-B5CD-452F-9E8E-8815243049D0}">
      <dgm:prSet/>
      <dgm:spPr/>
      <dgm:t>
        <a:bodyPr/>
        <a:lstStyle/>
        <a:p>
          <a:endParaRPr lang="en-US"/>
        </a:p>
      </dgm:t>
    </dgm:pt>
    <dgm:pt modelId="{2066BC27-7E2C-4E31-BA66-AFBD98F644E8}">
      <dgm:prSet/>
      <dgm:spPr/>
      <dgm:t>
        <a:bodyPr/>
        <a:lstStyle/>
        <a:p>
          <a:r>
            <a:rPr lang="en-GB" dirty="0">
              <a:latin typeface="Century Gothic" panose="020B0502020202020204" pitchFamily="34" charset="0"/>
            </a:rPr>
            <a:t>Themes and topics such as: household finances, helping children with homework, making more sense of the facts in the media, or improving numeracy skills specific to a key sector or specific line of work.</a:t>
          </a:r>
          <a:endParaRPr lang="en-US" dirty="0">
            <a:latin typeface="Century Gothic" panose="020B0502020202020204" pitchFamily="34" charset="0"/>
          </a:endParaRPr>
        </a:p>
      </dgm:t>
    </dgm:pt>
    <dgm:pt modelId="{41095520-D4F8-4718-B159-7FDF3B7B8C85}" type="parTrans" cxnId="{EEA29D93-E5FC-4584-A214-9F8DDAC3FDCB}">
      <dgm:prSet/>
      <dgm:spPr/>
      <dgm:t>
        <a:bodyPr/>
        <a:lstStyle/>
        <a:p>
          <a:endParaRPr lang="en-US"/>
        </a:p>
      </dgm:t>
    </dgm:pt>
    <dgm:pt modelId="{3F4CA44A-476D-4AB6-86B8-60FDB9E01A1F}" type="sibTrans" cxnId="{EEA29D93-E5FC-4584-A214-9F8DDAC3FDCB}">
      <dgm:prSet/>
      <dgm:spPr/>
      <dgm:t>
        <a:bodyPr/>
        <a:lstStyle/>
        <a:p>
          <a:endParaRPr lang="en-US"/>
        </a:p>
      </dgm:t>
    </dgm:pt>
    <dgm:pt modelId="{84A79510-BD41-4976-A71E-999D71A67F33}" type="pres">
      <dgm:prSet presAssocID="{B7F07FB5-AE50-4758-87DC-C575C9CE6CE6}" presName="vert0" presStyleCnt="0">
        <dgm:presLayoutVars>
          <dgm:dir/>
          <dgm:animOne val="branch"/>
          <dgm:animLvl val="lvl"/>
        </dgm:presLayoutVars>
      </dgm:prSet>
      <dgm:spPr/>
    </dgm:pt>
    <dgm:pt modelId="{7B803D66-BCCB-4B27-A274-18E2E7B2E40E}" type="pres">
      <dgm:prSet presAssocID="{65C25C98-B596-4172-AA2D-AAAAE2ED73F8}" presName="thickLine" presStyleLbl="alignNode1" presStyleIdx="0" presStyleCnt="6"/>
      <dgm:spPr/>
    </dgm:pt>
    <dgm:pt modelId="{B5D0CD6D-791F-4B26-A454-DBAD0C8FD397}" type="pres">
      <dgm:prSet presAssocID="{65C25C98-B596-4172-AA2D-AAAAE2ED73F8}" presName="horz1" presStyleCnt="0"/>
      <dgm:spPr/>
    </dgm:pt>
    <dgm:pt modelId="{B872375C-F387-4EA0-B985-BB4DFA16CE2A}" type="pres">
      <dgm:prSet presAssocID="{65C25C98-B596-4172-AA2D-AAAAE2ED73F8}" presName="tx1" presStyleLbl="revTx" presStyleIdx="0" presStyleCnt="6"/>
      <dgm:spPr/>
    </dgm:pt>
    <dgm:pt modelId="{B9AFB42F-9349-463D-87D0-15F93DB4DFE3}" type="pres">
      <dgm:prSet presAssocID="{65C25C98-B596-4172-AA2D-AAAAE2ED73F8}" presName="vert1" presStyleCnt="0"/>
      <dgm:spPr/>
    </dgm:pt>
    <dgm:pt modelId="{B571CDD4-C54A-405E-B553-65C209248F42}" type="pres">
      <dgm:prSet presAssocID="{BF92EC5B-3029-49A1-931E-C88151751068}" presName="thickLine" presStyleLbl="alignNode1" presStyleIdx="1" presStyleCnt="6"/>
      <dgm:spPr/>
    </dgm:pt>
    <dgm:pt modelId="{97348F60-DF13-467C-A32E-9FD2D6B264B8}" type="pres">
      <dgm:prSet presAssocID="{BF92EC5B-3029-49A1-931E-C88151751068}" presName="horz1" presStyleCnt="0"/>
      <dgm:spPr/>
    </dgm:pt>
    <dgm:pt modelId="{1404049F-8E27-4C4B-AC79-A09733BF570C}" type="pres">
      <dgm:prSet presAssocID="{BF92EC5B-3029-49A1-931E-C88151751068}" presName="tx1" presStyleLbl="revTx" presStyleIdx="1" presStyleCnt="6"/>
      <dgm:spPr/>
    </dgm:pt>
    <dgm:pt modelId="{BD5505B6-7AA2-4596-AF62-992377BC26E4}" type="pres">
      <dgm:prSet presAssocID="{BF92EC5B-3029-49A1-931E-C88151751068}" presName="vert1" presStyleCnt="0"/>
      <dgm:spPr/>
    </dgm:pt>
    <dgm:pt modelId="{7CA25C29-91CB-467F-94A7-332846823704}" type="pres">
      <dgm:prSet presAssocID="{C406FB7D-EAC3-47FA-9E74-A48F506D97E1}" presName="thickLine" presStyleLbl="alignNode1" presStyleIdx="2" presStyleCnt="6"/>
      <dgm:spPr/>
    </dgm:pt>
    <dgm:pt modelId="{BBC36252-F989-4947-9F21-94735BED44D0}" type="pres">
      <dgm:prSet presAssocID="{C406FB7D-EAC3-47FA-9E74-A48F506D97E1}" presName="horz1" presStyleCnt="0"/>
      <dgm:spPr/>
    </dgm:pt>
    <dgm:pt modelId="{EC17AA64-B1D7-4AF8-AFD8-775E6C920153}" type="pres">
      <dgm:prSet presAssocID="{C406FB7D-EAC3-47FA-9E74-A48F506D97E1}" presName="tx1" presStyleLbl="revTx" presStyleIdx="2" presStyleCnt="6"/>
      <dgm:spPr/>
    </dgm:pt>
    <dgm:pt modelId="{D4116ED1-9C7B-4745-A5AA-52AADE6E618C}" type="pres">
      <dgm:prSet presAssocID="{C406FB7D-EAC3-47FA-9E74-A48F506D97E1}" presName="vert1" presStyleCnt="0"/>
      <dgm:spPr/>
    </dgm:pt>
    <dgm:pt modelId="{78A93EEA-D641-470C-A7CD-9359B5D1DDFC}" type="pres">
      <dgm:prSet presAssocID="{CCE63F64-7DDF-4C33-8962-FAFAFA316D38}" presName="thickLine" presStyleLbl="alignNode1" presStyleIdx="3" presStyleCnt="6"/>
      <dgm:spPr/>
    </dgm:pt>
    <dgm:pt modelId="{7515FA7F-CAA0-4ED8-9AC4-E6F821A9CE91}" type="pres">
      <dgm:prSet presAssocID="{CCE63F64-7DDF-4C33-8962-FAFAFA316D38}" presName="horz1" presStyleCnt="0"/>
      <dgm:spPr/>
    </dgm:pt>
    <dgm:pt modelId="{B7021062-FD9D-4384-8144-2724F69FBF49}" type="pres">
      <dgm:prSet presAssocID="{CCE63F64-7DDF-4C33-8962-FAFAFA316D38}" presName="tx1" presStyleLbl="revTx" presStyleIdx="3" presStyleCnt="6"/>
      <dgm:spPr/>
    </dgm:pt>
    <dgm:pt modelId="{BC712218-D76F-4414-B966-F1E59434D75A}" type="pres">
      <dgm:prSet presAssocID="{CCE63F64-7DDF-4C33-8962-FAFAFA316D38}" presName="vert1" presStyleCnt="0"/>
      <dgm:spPr/>
    </dgm:pt>
    <dgm:pt modelId="{F066D456-8551-471D-91CE-509162E0C7E6}" type="pres">
      <dgm:prSet presAssocID="{D2C8F583-F56B-419F-AE00-08E066E45DDB}" presName="thickLine" presStyleLbl="alignNode1" presStyleIdx="4" presStyleCnt="6"/>
      <dgm:spPr/>
    </dgm:pt>
    <dgm:pt modelId="{A3DC91BA-16B6-499E-AC04-5E8834154F04}" type="pres">
      <dgm:prSet presAssocID="{D2C8F583-F56B-419F-AE00-08E066E45DDB}" presName="horz1" presStyleCnt="0"/>
      <dgm:spPr/>
    </dgm:pt>
    <dgm:pt modelId="{054072F7-C96D-4032-9F8D-46C755CD2CA7}" type="pres">
      <dgm:prSet presAssocID="{D2C8F583-F56B-419F-AE00-08E066E45DDB}" presName="tx1" presStyleLbl="revTx" presStyleIdx="4" presStyleCnt="6"/>
      <dgm:spPr/>
    </dgm:pt>
    <dgm:pt modelId="{02D41820-7FC1-489B-9E2A-A93EAA7A5CE4}" type="pres">
      <dgm:prSet presAssocID="{D2C8F583-F56B-419F-AE00-08E066E45DDB}" presName="vert1" presStyleCnt="0"/>
      <dgm:spPr/>
    </dgm:pt>
    <dgm:pt modelId="{950978F0-8CF1-4F2F-B9AE-2E0FFA099F0D}" type="pres">
      <dgm:prSet presAssocID="{2066BC27-7E2C-4E31-BA66-AFBD98F644E8}" presName="thickLine" presStyleLbl="alignNode1" presStyleIdx="5" presStyleCnt="6"/>
      <dgm:spPr/>
    </dgm:pt>
    <dgm:pt modelId="{007D1C41-4C8A-4D09-9BC8-0F43F1D2AE6F}" type="pres">
      <dgm:prSet presAssocID="{2066BC27-7E2C-4E31-BA66-AFBD98F644E8}" presName="horz1" presStyleCnt="0"/>
      <dgm:spPr/>
    </dgm:pt>
    <dgm:pt modelId="{A07650C2-ACC4-46B9-BA16-40A26FC07C06}" type="pres">
      <dgm:prSet presAssocID="{2066BC27-7E2C-4E31-BA66-AFBD98F644E8}" presName="tx1" presStyleLbl="revTx" presStyleIdx="5" presStyleCnt="6"/>
      <dgm:spPr/>
    </dgm:pt>
    <dgm:pt modelId="{733BF541-B7E9-465A-B41A-F2AF1F4E9BEC}" type="pres">
      <dgm:prSet presAssocID="{2066BC27-7E2C-4E31-BA66-AFBD98F644E8}" presName="vert1" presStyleCnt="0"/>
      <dgm:spPr/>
    </dgm:pt>
  </dgm:ptLst>
  <dgm:cxnLst>
    <dgm:cxn modelId="{4359A606-957C-4BE3-8E7F-61A9411D6681}" type="presOf" srcId="{C406FB7D-EAC3-47FA-9E74-A48F506D97E1}" destId="{EC17AA64-B1D7-4AF8-AFD8-775E6C920153}" srcOrd="0" destOrd="0" presId="urn:microsoft.com/office/officeart/2008/layout/LinedList"/>
    <dgm:cxn modelId="{68ECD00F-51A2-4B3A-9A01-10ED5D97483B}" srcId="{B7F07FB5-AE50-4758-87DC-C575C9CE6CE6}" destId="{C406FB7D-EAC3-47FA-9E74-A48F506D97E1}" srcOrd="2" destOrd="0" parTransId="{BABEE611-4E4C-4608-B9AA-A335236E8C92}" sibTransId="{C5D03699-08B8-4BEB-8E6F-AB0FA85C1B35}"/>
    <dgm:cxn modelId="{E8336C28-98B3-4EC7-91A3-76786556D96E}" type="presOf" srcId="{2066BC27-7E2C-4E31-BA66-AFBD98F644E8}" destId="{A07650C2-ACC4-46B9-BA16-40A26FC07C06}" srcOrd="0" destOrd="0" presId="urn:microsoft.com/office/officeart/2008/layout/LinedList"/>
    <dgm:cxn modelId="{95048F3E-77DD-43A3-AB16-F18001991C5E}" srcId="{B7F07FB5-AE50-4758-87DC-C575C9CE6CE6}" destId="{BF92EC5B-3029-49A1-931E-C88151751068}" srcOrd="1" destOrd="0" parTransId="{A8414F93-B0F5-4B57-9843-9492326F1450}" sibTransId="{084090C2-CB85-491E-9591-0431075AAD80}"/>
    <dgm:cxn modelId="{0BC5ED60-A281-478D-930E-FC5B48474B37}" type="presOf" srcId="{65C25C98-B596-4172-AA2D-AAAAE2ED73F8}" destId="{B872375C-F387-4EA0-B985-BB4DFA16CE2A}" srcOrd="0" destOrd="0" presId="urn:microsoft.com/office/officeart/2008/layout/LinedList"/>
    <dgm:cxn modelId="{E2C2D86B-1B4F-4C56-94E5-31BCC7E1665C}" type="presOf" srcId="{D2C8F583-F56B-419F-AE00-08E066E45DDB}" destId="{054072F7-C96D-4032-9F8D-46C755CD2CA7}" srcOrd="0" destOrd="0" presId="urn:microsoft.com/office/officeart/2008/layout/LinedList"/>
    <dgm:cxn modelId="{0743AF7D-B5CD-452F-9E8E-8815243049D0}" srcId="{B7F07FB5-AE50-4758-87DC-C575C9CE6CE6}" destId="{D2C8F583-F56B-419F-AE00-08E066E45DDB}" srcOrd="4" destOrd="0" parTransId="{AAD25D1B-DBDA-4641-8673-D597EB6C9041}" sibTransId="{0C59F6AF-D6B6-400B-A990-048DF928CAFD}"/>
    <dgm:cxn modelId="{9592E484-B968-457C-B1E8-85B4D2D41C2E}" srcId="{B7F07FB5-AE50-4758-87DC-C575C9CE6CE6}" destId="{CCE63F64-7DDF-4C33-8962-FAFAFA316D38}" srcOrd="3" destOrd="0" parTransId="{93F75FED-80D1-46E3-85A7-9EA9ED8A1FB3}" sibTransId="{22932AAF-1052-4779-A200-8AB39369284F}"/>
    <dgm:cxn modelId="{EEA29D93-E5FC-4584-A214-9F8DDAC3FDCB}" srcId="{B7F07FB5-AE50-4758-87DC-C575C9CE6CE6}" destId="{2066BC27-7E2C-4E31-BA66-AFBD98F644E8}" srcOrd="5" destOrd="0" parTransId="{41095520-D4F8-4718-B159-7FDF3B7B8C85}" sibTransId="{3F4CA44A-476D-4AB6-86B8-60FDB9E01A1F}"/>
    <dgm:cxn modelId="{10F2E29C-E82D-4AF4-9FCA-CB4D68C84791}" type="presOf" srcId="{BF92EC5B-3029-49A1-931E-C88151751068}" destId="{1404049F-8E27-4C4B-AC79-A09733BF570C}" srcOrd="0" destOrd="0" presId="urn:microsoft.com/office/officeart/2008/layout/LinedList"/>
    <dgm:cxn modelId="{15D27CB4-F249-4A67-9874-340A2B1062EE}" type="presOf" srcId="{B7F07FB5-AE50-4758-87DC-C575C9CE6CE6}" destId="{84A79510-BD41-4976-A71E-999D71A67F33}" srcOrd="0" destOrd="0" presId="urn:microsoft.com/office/officeart/2008/layout/LinedList"/>
    <dgm:cxn modelId="{6931C1C4-A745-413A-B0F3-8DBB1D5BD446}" srcId="{B7F07FB5-AE50-4758-87DC-C575C9CE6CE6}" destId="{65C25C98-B596-4172-AA2D-AAAAE2ED73F8}" srcOrd="0" destOrd="0" parTransId="{155391ED-5E32-47AC-BFE3-227F1FCEAB67}" sibTransId="{DF1D821A-187A-46A0-9124-C8EB9E6A7C2C}"/>
    <dgm:cxn modelId="{8B562AE8-BC2B-4323-BCD0-ADBD0CB8C2AC}" type="presOf" srcId="{CCE63F64-7DDF-4C33-8962-FAFAFA316D38}" destId="{B7021062-FD9D-4384-8144-2724F69FBF49}" srcOrd="0" destOrd="0" presId="urn:microsoft.com/office/officeart/2008/layout/LinedList"/>
    <dgm:cxn modelId="{61ABAD03-8FAC-4481-89B2-23011E7E6C80}" type="presParOf" srcId="{84A79510-BD41-4976-A71E-999D71A67F33}" destId="{7B803D66-BCCB-4B27-A274-18E2E7B2E40E}" srcOrd="0" destOrd="0" presId="urn:microsoft.com/office/officeart/2008/layout/LinedList"/>
    <dgm:cxn modelId="{69664CCD-5C3B-4023-823C-C182078E5AC0}" type="presParOf" srcId="{84A79510-BD41-4976-A71E-999D71A67F33}" destId="{B5D0CD6D-791F-4B26-A454-DBAD0C8FD397}" srcOrd="1" destOrd="0" presId="urn:microsoft.com/office/officeart/2008/layout/LinedList"/>
    <dgm:cxn modelId="{8277DC05-EF35-47BA-87F1-8600E12EBF68}" type="presParOf" srcId="{B5D0CD6D-791F-4B26-A454-DBAD0C8FD397}" destId="{B872375C-F387-4EA0-B985-BB4DFA16CE2A}" srcOrd="0" destOrd="0" presId="urn:microsoft.com/office/officeart/2008/layout/LinedList"/>
    <dgm:cxn modelId="{0103C479-5B7E-4402-842D-4932AAE8E9C1}" type="presParOf" srcId="{B5D0CD6D-791F-4B26-A454-DBAD0C8FD397}" destId="{B9AFB42F-9349-463D-87D0-15F93DB4DFE3}" srcOrd="1" destOrd="0" presId="urn:microsoft.com/office/officeart/2008/layout/LinedList"/>
    <dgm:cxn modelId="{951E1AAA-0FE5-4C08-9250-B890B4E8DA07}" type="presParOf" srcId="{84A79510-BD41-4976-A71E-999D71A67F33}" destId="{B571CDD4-C54A-405E-B553-65C209248F42}" srcOrd="2" destOrd="0" presId="urn:microsoft.com/office/officeart/2008/layout/LinedList"/>
    <dgm:cxn modelId="{6F4BDCEE-737F-4AEF-ADC9-997741EACAA9}" type="presParOf" srcId="{84A79510-BD41-4976-A71E-999D71A67F33}" destId="{97348F60-DF13-467C-A32E-9FD2D6B264B8}" srcOrd="3" destOrd="0" presId="urn:microsoft.com/office/officeart/2008/layout/LinedList"/>
    <dgm:cxn modelId="{4CDA20C6-680E-4548-91AA-A5C2EF20605B}" type="presParOf" srcId="{97348F60-DF13-467C-A32E-9FD2D6B264B8}" destId="{1404049F-8E27-4C4B-AC79-A09733BF570C}" srcOrd="0" destOrd="0" presId="urn:microsoft.com/office/officeart/2008/layout/LinedList"/>
    <dgm:cxn modelId="{A5C9E9D8-654E-4FA9-878C-AAE32977977A}" type="presParOf" srcId="{97348F60-DF13-467C-A32E-9FD2D6B264B8}" destId="{BD5505B6-7AA2-4596-AF62-992377BC26E4}" srcOrd="1" destOrd="0" presId="urn:microsoft.com/office/officeart/2008/layout/LinedList"/>
    <dgm:cxn modelId="{6CB5EB8D-A316-4837-A46B-938CA43B1882}" type="presParOf" srcId="{84A79510-BD41-4976-A71E-999D71A67F33}" destId="{7CA25C29-91CB-467F-94A7-332846823704}" srcOrd="4" destOrd="0" presId="urn:microsoft.com/office/officeart/2008/layout/LinedList"/>
    <dgm:cxn modelId="{6CF38236-A402-4520-A984-70A7F4BF17B0}" type="presParOf" srcId="{84A79510-BD41-4976-A71E-999D71A67F33}" destId="{BBC36252-F989-4947-9F21-94735BED44D0}" srcOrd="5" destOrd="0" presId="urn:microsoft.com/office/officeart/2008/layout/LinedList"/>
    <dgm:cxn modelId="{7EDD9C60-0C0F-4D3F-A147-153260ABFFE4}" type="presParOf" srcId="{BBC36252-F989-4947-9F21-94735BED44D0}" destId="{EC17AA64-B1D7-4AF8-AFD8-775E6C920153}" srcOrd="0" destOrd="0" presId="urn:microsoft.com/office/officeart/2008/layout/LinedList"/>
    <dgm:cxn modelId="{B3BB70D2-1336-4BAF-8DAE-66F42D29FD9F}" type="presParOf" srcId="{BBC36252-F989-4947-9F21-94735BED44D0}" destId="{D4116ED1-9C7B-4745-A5AA-52AADE6E618C}" srcOrd="1" destOrd="0" presId="urn:microsoft.com/office/officeart/2008/layout/LinedList"/>
    <dgm:cxn modelId="{2E457EE4-11DE-4383-A253-C6FC947C9C61}" type="presParOf" srcId="{84A79510-BD41-4976-A71E-999D71A67F33}" destId="{78A93EEA-D641-470C-A7CD-9359B5D1DDFC}" srcOrd="6" destOrd="0" presId="urn:microsoft.com/office/officeart/2008/layout/LinedList"/>
    <dgm:cxn modelId="{10B7767C-3BFC-4524-A8CA-81D8A5FE2AA5}" type="presParOf" srcId="{84A79510-BD41-4976-A71E-999D71A67F33}" destId="{7515FA7F-CAA0-4ED8-9AC4-E6F821A9CE91}" srcOrd="7" destOrd="0" presId="urn:microsoft.com/office/officeart/2008/layout/LinedList"/>
    <dgm:cxn modelId="{7C99AE2E-CB0A-4716-9F86-F9B329B4CCF1}" type="presParOf" srcId="{7515FA7F-CAA0-4ED8-9AC4-E6F821A9CE91}" destId="{B7021062-FD9D-4384-8144-2724F69FBF49}" srcOrd="0" destOrd="0" presId="urn:microsoft.com/office/officeart/2008/layout/LinedList"/>
    <dgm:cxn modelId="{AB58FB52-7AC2-4775-A2D6-CBE7527A05D5}" type="presParOf" srcId="{7515FA7F-CAA0-4ED8-9AC4-E6F821A9CE91}" destId="{BC712218-D76F-4414-B966-F1E59434D75A}" srcOrd="1" destOrd="0" presId="urn:microsoft.com/office/officeart/2008/layout/LinedList"/>
    <dgm:cxn modelId="{588E2CFE-9DC2-45E6-88E0-D0B4938E2DDC}" type="presParOf" srcId="{84A79510-BD41-4976-A71E-999D71A67F33}" destId="{F066D456-8551-471D-91CE-509162E0C7E6}" srcOrd="8" destOrd="0" presId="urn:microsoft.com/office/officeart/2008/layout/LinedList"/>
    <dgm:cxn modelId="{C1FD4481-0A0B-467F-A617-10DAD547BAEA}" type="presParOf" srcId="{84A79510-BD41-4976-A71E-999D71A67F33}" destId="{A3DC91BA-16B6-499E-AC04-5E8834154F04}" srcOrd="9" destOrd="0" presId="urn:microsoft.com/office/officeart/2008/layout/LinedList"/>
    <dgm:cxn modelId="{48483EBD-C8F4-4C9F-9600-E0A2F64F2053}" type="presParOf" srcId="{A3DC91BA-16B6-499E-AC04-5E8834154F04}" destId="{054072F7-C96D-4032-9F8D-46C755CD2CA7}" srcOrd="0" destOrd="0" presId="urn:microsoft.com/office/officeart/2008/layout/LinedList"/>
    <dgm:cxn modelId="{68DEC57F-B66D-47F7-91E2-816B2A2796D5}" type="presParOf" srcId="{A3DC91BA-16B6-499E-AC04-5E8834154F04}" destId="{02D41820-7FC1-489B-9E2A-A93EAA7A5CE4}" srcOrd="1" destOrd="0" presId="urn:microsoft.com/office/officeart/2008/layout/LinedList"/>
    <dgm:cxn modelId="{53629DBF-2622-4574-B0D8-91B7FF3AF472}" type="presParOf" srcId="{84A79510-BD41-4976-A71E-999D71A67F33}" destId="{950978F0-8CF1-4F2F-B9AE-2E0FFA099F0D}" srcOrd="10" destOrd="0" presId="urn:microsoft.com/office/officeart/2008/layout/LinedList"/>
    <dgm:cxn modelId="{AAE573F1-BE59-4E5B-AD17-87B4B9198B36}" type="presParOf" srcId="{84A79510-BD41-4976-A71E-999D71A67F33}" destId="{007D1C41-4C8A-4D09-9BC8-0F43F1D2AE6F}" srcOrd="11" destOrd="0" presId="urn:microsoft.com/office/officeart/2008/layout/LinedList"/>
    <dgm:cxn modelId="{CC6A83E5-9402-4108-AF31-823ADC806E3D}" type="presParOf" srcId="{007D1C41-4C8A-4D09-9BC8-0F43F1D2AE6F}" destId="{A07650C2-ACC4-46B9-BA16-40A26FC07C06}" srcOrd="0" destOrd="0" presId="urn:microsoft.com/office/officeart/2008/layout/LinedList"/>
    <dgm:cxn modelId="{AD383BDB-ABD1-4761-8E6E-0813BED630FF}" type="presParOf" srcId="{007D1C41-4C8A-4D09-9BC8-0F43F1D2AE6F}" destId="{733BF541-B7E9-465A-B41A-F2AF1F4E9B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59F626-5863-43A9-8B6E-D733DF94EA6A}"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AD448F9E-0A0D-4DF3-A023-519300ACFD21}">
      <dgm:prSet/>
      <dgm:spPr/>
      <dgm:t>
        <a:bodyPr/>
        <a:lstStyle/>
        <a:p>
          <a:r>
            <a:rPr lang="en-GB"/>
            <a:t>Since 6</a:t>
          </a:r>
          <a:r>
            <a:rPr lang="en-GB" baseline="30000"/>
            <a:t>th</a:t>
          </a:r>
          <a:r>
            <a:rPr lang="en-GB"/>
            <a:t> January 2023</a:t>
          </a:r>
          <a:endParaRPr lang="en-US"/>
        </a:p>
      </dgm:t>
    </dgm:pt>
    <dgm:pt modelId="{37CD0C01-6EB0-4C8C-B3BB-DFBE57729F83}" type="parTrans" cxnId="{31524775-E8FE-4503-9DFB-403AC9F6C9BE}">
      <dgm:prSet/>
      <dgm:spPr/>
      <dgm:t>
        <a:bodyPr/>
        <a:lstStyle/>
        <a:p>
          <a:endParaRPr lang="en-US"/>
        </a:p>
      </dgm:t>
    </dgm:pt>
    <dgm:pt modelId="{20D864BC-A0F4-485B-A496-50FD3C09D621}" type="sibTrans" cxnId="{31524775-E8FE-4503-9DFB-403AC9F6C9BE}">
      <dgm:prSet/>
      <dgm:spPr/>
      <dgm:t>
        <a:bodyPr/>
        <a:lstStyle/>
        <a:p>
          <a:endParaRPr lang="en-US"/>
        </a:p>
      </dgm:t>
    </dgm:pt>
    <dgm:pt modelId="{0C468D7C-355A-4F71-B018-DEEA993CABF5}">
      <dgm:prSet/>
      <dgm:spPr/>
      <dgm:t>
        <a:bodyPr/>
        <a:lstStyle/>
        <a:p>
          <a:r>
            <a:rPr lang="en-GB"/>
            <a:t>We have engaged over 300 people in the Multiply project </a:t>
          </a:r>
          <a:endParaRPr lang="en-US"/>
        </a:p>
      </dgm:t>
    </dgm:pt>
    <dgm:pt modelId="{F11EF84E-FB42-43BC-8EDA-CD651F67B8FC}" type="parTrans" cxnId="{F16499D4-DDB3-4177-8EC5-D9BA002647C3}">
      <dgm:prSet/>
      <dgm:spPr/>
      <dgm:t>
        <a:bodyPr/>
        <a:lstStyle/>
        <a:p>
          <a:endParaRPr lang="en-US"/>
        </a:p>
      </dgm:t>
    </dgm:pt>
    <dgm:pt modelId="{7CED56B1-C19D-4EEF-8994-1FFBF8906314}" type="sibTrans" cxnId="{F16499D4-DDB3-4177-8EC5-D9BA002647C3}">
      <dgm:prSet/>
      <dgm:spPr/>
      <dgm:t>
        <a:bodyPr/>
        <a:lstStyle/>
        <a:p>
          <a:endParaRPr lang="en-US"/>
        </a:p>
      </dgm:t>
    </dgm:pt>
    <dgm:pt modelId="{4DB9F18B-2D7D-4476-BDCD-F6B0B70C7725}">
      <dgm:prSet/>
      <dgm:spPr/>
      <dgm:t>
        <a:bodyPr/>
        <a:lstStyle/>
        <a:p>
          <a:r>
            <a:rPr lang="en-GB"/>
            <a:t>Of these 180 participants have moved on to courses</a:t>
          </a:r>
          <a:endParaRPr lang="en-US"/>
        </a:p>
      </dgm:t>
    </dgm:pt>
    <dgm:pt modelId="{CB2D179A-6F6E-456C-AFF0-38A41CBE17A2}" type="parTrans" cxnId="{A44770A3-59F3-4A64-982D-C6902E32A7FF}">
      <dgm:prSet/>
      <dgm:spPr/>
      <dgm:t>
        <a:bodyPr/>
        <a:lstStyle/>
        <a:p>
          <a:endParaRPr lang="en-US"/>
        </a:p>
      </dgm:t>
    </dgm:pt>
    <dgm:pt modelId="{604ADED4-1CE2-4CA2-9D5C-E55720C35A63}" type="sibTrans" cxnId="{A44770A3-59F3-4A64-982D-C6902E32A7FF}">
      <dgm:prSet/>
      <dgm:spPr/>
      <dgm:t>
        <a:bodyPr/>
        <a:lstStyle/>
        <a:p>
          <a:endParaRPr lang="en-US"/>
        </a:p>
      </dgm:t>
    </dgm:pt>
    <dgm:pt modelId="{B6371889-7141-4609-B1FA-9DA88F65719B}" type="pres">
      <dgm:prSet presAssocID="{F059F626-5863-43A9-8B6E-D733DF94EA6A}" presName="root" presStyleCnt="0">
        <dgm:presLayoutVars>
          <dgm:dir/>
          <dgm:resizeHandles val="exact"/>
        </dgm:presLayoutVars>
      </dgm:prSet>
      <dgm:spPr/>
    </dgm:pt>
    <dgm:pt modelId="{BE2439BD-99DC-40A7-8C04-88B2D23C909D}" type="pres">
      <dgm:prSet presAssocID="{AD448F9E-0A0D-4DF3-A023-519300ACFD21}" presName="compNode" presStyleCnt="0"/>
      <dgm:spPr/>
    </dgm:pt>
    <dgm:pt modelId="{CDB70B4C-A252-4EE0-B90C-DA29409C30FA}" type="pres">
      <dgm:prSet presAssocID="{AD448F9E-0A0D-4DF3-A023-519300ACFD2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0C1488C-093C-4358-BEED-D24EACB1B9EE}" type="pres">
      <dgm:prSet presAssocID="{AD448F9E-0A0D-4DF3-A023-519300ACFD21}" presName="spaceRect" presStyleCnt="0"/>
      <dgm:spPr/>
    </dgm:pt>
    <dgm:pt modelId="{15FAB074-CB84-4B5D-9DDC-9BFBBB8CEAB1}" type="pres">
      <dgm:prSet presAssocID="{AD448F9E-0A0D-4DF3-A023-519300ACFD21}" presName="textRect" presStyleLbl="revTx" presStyleIdx="0" presStyleCnt="3">
        <dgm:presLayoutVars>
          <dgm:chMax val="1"/>
          <dgm:chPref val="1"/>
        </dgm:presLayoutVars>
      </dgm:prSet>
      <dgm:spPr/>
    </dgm:pt>
    <dgm:pt modelId="{BECD3C2A-C3D1-4A9F-B7CC-7308F3B8445F}" type="pres">
      <dgm:prSet presAssocID="{20D864BC-A0F4-485B-A496-50FD3C09D621}" presName="sibTrans" presStyleCnt="0"/>
      <dgm:spPr/>
    </dgm:pt>
    <dgm:pt modelId="{41FA8510-E972-4237-A58F-F4F45281D8E2}" type="pres">
      <dgm:prSet presAssocID="{0C468D7C-355A-4F71-B018-DEEA993CABF5}" presName="compNode" presStyleCnt="0"/>
      <dgm:spPr/>
    </dgm:pt>
    <dgm:pt modelId="{88CC6C94-2AD4-4901-A0D4-3EF770BD2743}" type="pres">
      <dgm:prSet presAssocID="{0C468D7C-355A-4F71-B018-DEEA993CABF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E2F26B8C-73A5-4A4E-97EE-C73153DD45C7}" type="pres">
      <dgm:prSet presAssocID="{0C468D7C-355A-4F71-B018-DEEA993CABF5}" presName="spaceRect" presStyleCnt="0"/>
      <dgm:spPr/>
    </dgm:pt>
    <dgm:pt modelId="{B94ACF2D-0B4E-46EF-8E49-FBF09E56452C}" type="pres">
      <dgm:prSet presAssocID="{0C468D7C-355A-4F71-B018-DEEA993CABF5}" presName="textRect" presStyleLbl="revTx" presStyleIdx="1" presStyleCnt="3">
        <dgm:presLayoutVars>
          <dgm:chMax val="1"/>
          <dgm:chPref val="1"/>
        </dgm:presLayoutVars>
      </dgm:prSet>
      <dgm:spPr/>
    </dgm:pt>
    <dgm:pt modelId="{3614FFFC-FCE4-4832-BB6A-B6677C9DCE3D}" type="pres">
      <dgm:prSet presAssocID="{7CED56B1-C19D-4EEF-8994-1FFBF8906314}" presName="sibTrans" presStyleCnt="0"/>
      <dgm:spPr/>
    </dgm:pt>
    <dgm:pt modelId="{CE41B9B6-3EBA-418E-9C91-392E9737C959}" type="pres">
      <dgm:prSet presAssocID="{4DB9F18B-2D7D-4476-BDCD-F6B0B70C7725}" presName="compNode" presStyleCnt="0"/>
      <dgm:spPr/>
    </dgm:pt>
    <dgm:pt modelId="{A26ED784-50F5-4154-A68A-6262F92AA7EB}" type="pres">
      <dgm:prSet presAssocID="{4DB9F18B-2D7D-4476-BDCD-F6B0B70C772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EB222CAA-37FB-46F6-A919-0B4DF55079B4}" type="pres">
      <dgm:prSet presAssocID="{4DB9F18B-2D7D-4476-BDCD-F6B0B70C7725}" presName="spaceRect" presStyleCnt="0"/>
      <dgm:spPr/>
    </dgm:pt>
    <dgm:pt modelId="{DE316B0F-76D1-4423-AA29-ABB72B6B44C7}" type="pres">
      <dgm:prSet presAssocID="{4DB9F18B-2D7D-4476-BDCD-F6B0B70C7725}" presName="textRect" presStyleLbl="revTx" presStyleIdx="2" presStyleCnt="3">
        <dgm:presLayoutVars>
          <dgm:chMax val="1"/>
          <dgm:chPref val="1"/>
        </dgm:presLayoutVars>
      </dgm:prSet>
      <dgm:spPr/>
    </dgm:pt>
  </dgm:ptLst>
  <dgm:cxnLst>
    <dgm:cxn modelId="{10D05D03-8078-46FF-84BF-DB5BC1D7BF44}" type="presOf" srcId="{4DB9F18B-2D7D-4476-BDCD-F6B0B70C7725}" destId="{DE316B0F-76D1-4423-AA29-ABB72B6B44C7}" srcOrd="0" destOrd="0" presId="urn:microsoft.com/office/officeart/2018/2/layout/IconLabelList"/>
    <dgm:cxn modelId="{31524775-E8FE-4503-9DFB-403AC9F6C9BE}" srcId="{F059F626-5863-43A9-8B6E-D733DF94EA6A}" destId="{AD448F9E-0A0D-4DF3-A023-519300ACFD21}" srcOrd="0" destOrd="0" parTransId="{37CD0C01-6EB0-4C8C-B3BB-DFBE57729F83}" sibTransId="{20D864BC-A0F4-485B-A496-50FD3C09D621}"/>
    <dgm:cxn modelId="{27100C82-6544-40A6-AD75-5A6CD74C6AC2}" type="presOf" srcId="{F059F626-5863-43A9-8B6E-D733DF94EA6A}" destId="{B6371889-7141-4609-B1FA-9DA88F65719B}" srcOrd="0" destOrd="0" presId="urn:microsoft.com/office/officeart/2018/2/layout/IconLabelList"/>
    <dgm:cxn modelId="{A44770A3-59F3-4A64-982D-C6902E32A7FF}" srcId="{F059F626-5863-43A9-8B6E-D733DF94EA6A}" destId="{4DB9F18B-2D7D-4476-BDCD-F6B0B70C7725}" srcOrd="2" destOrd="0" parTransId="{CB2D179A-6F6E-456C-AFF0-38A41CBE17A2}" sibTransId="{604ADED4-1CE2-4CA2-9D5C-E55720C35A63}"/>
    <dgm:cxn modelId="{1A516BA4-26B0-4B86-8EFB-7242707B7DCD}" type="presOf" srcId="{AD448F9E-0A0D-4DF3-A023-519300ACFD21}" destId="{15FAB074-CB84-4B5D-9DDC-9BFBBB8CEAB1}" srcOrd="0" destOrd="0" presId="urn:microsoft.com/office/officeart/2018/2/layout/IconLabelList"/>
    <dgm:cxn modelId="{DC0848BD-62D0-4AB3-A824-B8D5402B08D9}" type="presOf" srcId="{0C468D7C-355A-4F71-B018-DEEA993CABF5}" destId="{B94ACF2D-0B4E-46EF-8E49-FBF09E56452C}" srcOrd="0" destOrd="0" presId="urn:microsoft.com/office/officeart/2018/2/layout/IconLabelList"/>
    <dgm:cxn modelId="{F16499D4-DDB3-4177-8EC5-D9BA002647C3}" srcId="{F059F626-5863-43A9-8B6E-D733DF94EA6A}" destId="{0C468D7C-355A-4F71-B018-DEEA993CABF5}" srcOrd="1" destOrd="0" parTransId="{F11EF84E-FB42-43BC-8EDA-CD651F67B8FC}" sibTransId="{7CED56B1-C19D-4EEF-8994-1FFBF8906314}"/>
    <dgm:cxn modelId="{16A2971E-A464-4C78-922A-CAB9C652B12E}" type="presParOf" srcId="{B6371889-7141-4609-B1FA-9DA88F65719B}" destId="{BE2439BD-99DC-40A7-8C04-88B2D23C909D}" srcOrd="0" destOrd="0" presId="urn:microsoft.com/office/officeart/2018/2/layout/IconLabelList"/>
    <dgm:cxn modelId="{3B7B139C-2812-4951-9BBF-77E94016C9B6}" type="presParOf" srcId="{BE2439BD-99DC-40A7-8C04-88B2D23C909D}" destId="{CDB70B4C-A252-4EE0-B90C-DA29409C30FA}" srcOrd="0" destOrd="0" presId="urn:microsoft.com/office/officeart/2018/2/layout/IconLabelList"/>
    <dgm:cxn modelId="{CD360AEA-9464-4F8D-85C1-8FCEE1126046}" type="presParOf" srcId="{BE2439BD-99DC-40A7-8C04-88B2D23C909D}" destId="{40C1488C-093C-4358-BEED-D24EACB1B9EE}" srcOrd="1" destOrd="0" presId="urn:microsoft.com/office/officeart/2018/2/layout/IconLabelList"/>
    <dgm:cxn modelId="{A35953F6-88CA-406A-A02F-428EE6EF4911}" type="presParOf" srcId="{BE2439BD-99DC-40A7-8C04-88B2D23C909D}" destId="{15FAB074-CB84-4B5D-9DDC-9BFBBB8CEAB1}" srcOrd="2" destOrd="0" presId="urn:microsoft.com/office/officeart/2018/2/layout/IconLabelList"/>
    <dgm:cxn modelId="{B83E0A19-2115-46C7-BC4A-CE3C630B92FD}" type="presParOf" srcId="{B6371889-7141-4609-B1FA-9DA88F65719B}" destId="{BECD3C2A-C3D1-4A9F-B7CC-7308F3B8445F}" srcOrd="1" destOrd="0" presId="urn:microsoft.com/office/officeart/2018/2/layout/IconLabelList"/>
    <dgm:cxn modelId="{68C630CC-FA97-461C-872D-39A13E7F6E61}" type="presParOf" srcId="{B6371889-7141-4609-B1FA-9DA88F65719B}" destId="{41FA8510-E972-4237-A58F-F4F45281D8E2}" srcOrd="2" destOrd="0" presId="urn:microsoft.com/office/officeart/2018/2/layout/IconLabelList"/>
    <dgm:cxn modelId="{049407C6-EDD2-4E95-994E-FF282B61DE4C}" type="presParOf" srcId="{41FA8510-E972-4237-A58F-F4F45281D8E2}" destId="{88CC6C94-2AD4-4901-A0D4-3EF770BD2743}" srcOrd="0" destOrd="0" presId="urn:microsoft.com/office/officeart/2018/2/layout/IconLabelList"/>
    <dgm:cxn modelId="{59A9DE2D-6A0E-48C9-B320-BDA361A8A068}" type="presParOf" srcId="{41FA8510-E972-4237-A58F-F4F45281D8E2}" destId="{E2F26B8C-73A5-4A4E-97EE-C73153DD45C7}" srcOrd="1" destOrd="0" presId="urn:microsoft.com/office/officeart/2018/2/layout/IconLabelList"/>
    <dgm:cxn modelId="{04BEA692-2F70-4BF8-921C-F77872DAAD97}" type="presParOf" srcId="{41FA8510-E972-4237-A58F-F4F45281D8E2}" destId="{B94ACF2D-0B4E-46EF-8E49-FBF09E56452C}" srcOrd="2" destOrd="0" presId="urn:microsoft.com/office/officeart/2018/2/layout/IconLabelList"/>
    <dgm:cxn modelId="{1C3406E2-E7DE-4A5A-A80A-56B23CF61C27}" type="presParOf" srcId="{B6371889-7141-4609-B1FA-9DA88F65719B}" destId="{3614FFFC-FCE4-4832-BB6A-B6677C9DCE3D}" srcOrd="3" destOrd="0" presId="urn:microsoft.com/office/officeart/2018/2/layout/IconLabelList"/>
    <dgm:cxn modelId="{65EF7F36-F528-41C4-8FA8-C9D613681E08}" type="presParOf" srcId="{B6371889-7141-4609-B1FA-9DA88F65719B}" destId="{CE41B9B6-3EBA-418E-9C91-392E9737C959}" srcOrd="4" destOrd="0" presId="urn:microsoft.com/office/officeart/2018/2/layout/IconLabelList"/>
    <dgm:cxn modelId="{72CA8465-4865-4DFA-9F26-69468A8A433D}" type="presParOf" srcId="{CE41B9B6-3EBA-418E-9C91-392E9737C959}" destId="{A26ED784-50F5-4154-A68A-6262F92AA7EB}" srcOrd="0" destOrd="0" presId="urn:microsoft.com/office/officeart/2018/2/layout/IconLabelList"/>
    <dgm:cxn modelId="{CCF4C051-5662-4CDB-9D32-D27BD700443D}" type="presParOf" srcId="{CE41B9B6-3EBA-418E-9C91-392E9737C959}" destId="{EB222CAA-37FB-46F6-A919-0B4DF55079B4}" srcOrd="1" destOrd="0" presId="urn:microsoft.com/office/officeart/2018/2/layout/IconLabelList"/>
    <dgm:cxn modelId="{C92C0F7C-A14E-43CB-924B-14F19E28D667}" type="presParOf" srcId="{CE41B9B6-3EBA-418E-9C91-392E9737C959}" destId="{DE316B0F-76D1-4423-AA29-ABB72B6B44C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03D66-BCCB-4B27-A274-18E2E7B2E40E}">
      <dsp:nvSpPr>
        <dsp:cNvPr id="0" name=""/>
        <dsp:cNvSpPr/>
      </dsp:nvSpPr>
      <dsp:spPr>
        <a:xfrm>
          <a:off x="0" y="2663"/>
          <a:ext cx="5000124" cy="0"/>
        </a:xfrm>
        <a:prstGeom prst="lin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872375C-F387-4EA0-B985-BB4DFA16CE2A}">
      <dsp:nvSpPr>
        <dsp:cNvPr id="0" name=""/>
        <dsp:cNvSpPr/>
      </dsp:nvSpPr>
      <dsp:spPr>
        <a:xfrm>
          <a:off x="0" y="2663"/>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To reach adults aged 19+ to raise awareness of the benefits of understanding numeracy and regenerate people’s interest in maths.</a:t>
          </a:r>
          <a:endParaRPr lang="en-US" sz="1400" kern="1200" dirty="0">
            <a:latin typeface="Century Gothic" panose="020B0502020202020204" pitchFamily="34" charset="0"/>
          </a:endParaRPr>
        </a:p>
      </dsp:txBody>
      <dsp:txXfrm>
        <a:off x="0" y="2663"/>
        <a:ext cx="5000124" cy="908098"/>
      </dsp:txXfrm>
    </dsp:sp>
    <dsp:sp modelId="{B571CDD4-C54A-405E-B553-65C209248F42}">
      <dsp:nvSpPr>
        <dsp:cNvPr id="0" name=""/>
        <dsp:cNvSpPr/>
      </dsp:nvSpPr>
      <dsp:spPr>
        <a:xfrm>
          <a:off x="0" y="910762"/>
          <a:ext cx="5000124" cy="0"/>
        </a:xfrm>
        <a:prstGeom prst="line">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w="9525" cap="flat" cmpd="sng" algn="ctr">
          <a:solidFill>
            <a:schemeClr val="accent5">
              <a:hueOff val="-1986775"/>
              <a:satOff val="7962"/>
              <a:lumOff val="172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404049F-8E27-4C4B-AC79-A09733BF570C}">
      <dsp:nvSpPr>
        <dsp:cNvPr id="0" name=""/>
        <dsp:cNvSpPr/>
      </dsp:nvSpPr>
      <dsp:spPr>
        <a:xfrm>
          <a:off x="0" y="910762"/>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It will support people to overcome their barriers to maths and enable them to be more functional with numeracy in everyday life</a:t>
          </a:r>
          <a:endParaRPr lang="en-US" sz="1400" kern="1200" dirty="0">
            <a:latin typeface="Century Gothic" panose="020B0502020202020204" pitchFamily="34" charset="0"/>
          </a:endParaRPr>
        </a:p>
      </dsp:txBody>
      <dsp:txXfrm>
        <a:off x="0" y="910762"/>
        <a:ext cx="5000124" cy="908098"/>
      </dsp:txXfrm>
    </dsp:sp>
    <dsp:sp modelId="{7CA25C29-91CB-467F-94A7-332846823704}">
      <dsp:nvSpPr>
        <dsp:cNvPr id="0" name=""/>
        <dsp:cNvSpPr/>
      </dsp:nvSpPr>
      <dsp:spPr>
        <a:xfrm>
          <a:off x="0" y="1818861"/>
          <a:ext cx="5000124" cy="0"/>
        </a:xfrm>
        <a:prstGeom prst="line">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w="9525" cap="flat" cmpd="sng" algn="ctr">
          <a:solidFill>
            <a:schemeClr val="accent5">
              <a:hueOff val="-3973551"/>
              <a:satOff val="15924"/>
              <a:lumOff val="3451"/>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C17AA64-B1D7-4AF8-AFD8-775E6C920153}">
      <dsp:nvSpPr>
        <dsp:cNvPr id="0" name=""/>
        <dsp:cNvSpPr/>
      </dsp:nvSpPr>
      <dsp:spPr>
        <a:xfrm>
          <a:off x="0" y="1818861"/>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Enable progression on a pathway to gain a qualification up to level 2 in maths</a:t>
          </a:r>
          <a:endParaRPr lang="en-US" sz="1400" kern="1200" dirty="0">
            <a:latin typeface="Century Gothic" panose="020B0502020202020204" pitchFamily="34" charset="0"/>
          </a:endParaRPr>
        </a:p>
      </dsp:txBody>
      <dsp:txXfrm>
        <a:off x="0" y="1818861"/>
        <a:ext cx="5000124" cy="908098"/>
      </dsp:txXfrm>
    </dsp:sp>
    <dsp:sp modelId="{78A93EEA-D641-470C-A7CD-9359B5D1DDFC}">
      <dsp:nvSpPr>
        <dsp:cNvPr id="0" name=""/>
        <dsp:cNvSpPr/>
      </dsp:nvSpPr>
      <dsp:spPr>
        <a:xfrm>
          <a:off x="0" y="2726960"/>
          <a:ext cx="5000124" cy="0"/>
        </a:xfrm>
        <a:prstGeom prst="line">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w="9525" cap="flat" cmpd="sng" algn="ctr">
          <a:solidFill>
            <a:schemeClr val="accent5">
              <a:hueOff val="-5960326"/>
              <a:satOff val="23887"/>
              <a:lumOff val="5177"/>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7021062-FD9D-4384-8144-2724F69FBF49}">
      <dsp:nvSpPr>
        <dsp:cNvPr id="0" name=""/>
        <dsp:cNvSpPr/>
      </dsp:nvSpPr>
      <dsp:spPr>
        <a:xfrm>
          <a:off x="0" y="2726960"/>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Equipping with skills that will enable people to progress in life, work and their career</a:t>
          </a:r>
          <a:endParaRPr lang="en-US" sz="1400" kern="1200" dirty="0">
            <a:latin typeface="Century Gothic" panose="020B0502020202020204" pitchFamily="34" charset="0"/>
          </a:endParaRPr>
        </a:p>
      </dsp:txBody>
      <dsp:txXfrm>
        <a:off x="0" y="2726960"/>
        <a:ext cx="5000124" cy="908098"/>
      </dsp:txXfrm>
    </dsp:sp>
    <dsp:sp modelId="{F066D456-8551-471D-91CE-509162E0C7E6}">
      <dsp:nvSpPr>
        <dsp:cNvPr id="0" name=""/>
        <dsp:cNvSpPr/>
      </dsp:nvSpPr>
      <dsp:spPr>
        <a:xfrm>
          <a:off x="0" y="3635058"/>
          <a:ext cx="5000124" cy="0"/>
        </a:xfrm>
        <a:prstGeom prst="line">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w="9525" cap="flat" cmpd="sng" algn="ctr">
          <a:solidFill>
            <a:schemeClr val="accent5">
              <a:hueOff val="-7947101"/>
              <a:satOff val="31849"/>
              <a:lumOff val="6902"/>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54072F7-C96D-4032-9F8D-46C755CD2CA7}">
      <dsp:nvSpPr>
        <dsp:cNvPr id="0" name=""/>
        <dsp:cNvSpPr/>
      </dsp:nvSpPr>
      <dsp:spPr>
        <a:xfrm>
          <a:off x="0" y="3635058"/>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To help people improve their ability to understand and use maths in daily life, home, and work. </a:t>
          </a:r>
          <a:endParaRPr lang="en-US" sz="1400" kern="1200" dirty="0">
            <a:latin typeface="Century Gothic" panose="020B0502020202020204" pitchFamily="34" charset="0"/>
          </a:endParaRPr>
        </a:p>
      </dsp:txBody>
      <dsp:txXfrm>
        <a:off x="0" y="3635058"/>
        <a:ext cx="5000124" cy="908098"/>
      </dsp:txXfrm>
    </dsp:sp>
    <dsp:sp modelId="{950978F0-8CF1-4F2F-B9AE-2E0FFA099F0D}">
      <dsp:nvSpPr>
        <dsp:cNvPr id="0" name=""/>
        <dsp:cNvSpPr/>
      </dsp:nvSpPr>
      <dsp:spPr>
        <a:xfrm>
          <a:off x="0" y="4543157"/>
          <a:ext cx="5000124" cy="0"/>
        </a:xfrm>
        <a:prstGeom prst="lin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07650C2-ACC4-46B9-BA16-40A26FC07C06}">
      <dsp:nvSpPr>
        <dsp:cNvPr id="0" name=""/>
        <dsp:cNvSpPr/>
      </dsp:nvSpPr>
      <dsp:spPr>
        <a:xfrm>
          <a:off x="0" y="4543157"/>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Century Gothic" panose="020B0502020202020204" pitchFamily="34" charset="0"/>
            </a:rPr>
            <a:t>Themes and topics such as: household finances, helping children with homework, making more sense of the facts in the media, or improving numeracy skills specific to a key sector or specific line of work.</a:t>
          </a:r>
          <a:endParaRPr lang="en-US" sz="1400" kern="1200" dirty="0">
            <a:latin typeface="Century Gothic" panose="020B0502020202020204" pitchFamily="34" charset="0"/>
          </a:endParaRPr>
        </a:p>
      </dsp:txBody>
      <dsp:txXfrm>
        <a:off x="0" y="4543157"/>
        <a:ext cx="5000124" cy="9080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70B4C-A252-4EE0-B90C-DA29409C30FA}">
      <dsp:nvSpPr>
        <dsp:cNvPr id="0" name=""/>
        <dsp:cNvSpPr/>
      </dsp:nvSpPr>
      <dsp:spPr>
        <a:xfrm>
          <a:off x="890763" y="1174902"/>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FAB074-CB84-4B5D-9DDC-9BFBBB8CEAB1}">
      <dsp:nvSpPr>
        <dsp:cNvPr id="0" name=""/>
        <dsp:cNvSpPr/>
      </dsp:nvSpPr>
      <dsp:spPr>
        <a:xfrm>
          <a:off x="291148"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Since 6</a:t>
          </a:r>
          <a:r>
            <a:rPr lang="en-GB" sz="1700" kern="1200" baseline="30000"/>
            <a:t>th</a:t>
          </a:r>
          <a:r>
            <a:rPr lang="en-GB" sz="1700" kern="1200"/>
            <a:t> January 2023</a:t>
          </a:r>
          <a:endParaRPr lang="en-US" sz="1700" kern="1200"/>
        </a:p>
      </dsp:txBody>
      <dsp:txXfrm>
        <a:off x="291148" y="2456435"/>
        <a:ext cx="2180418" cy="720000"/>
      </dsp:txXfrm>
    </dsp:sp>
    <dsp:sp modelId="{88CC6C94-2AD4-4901-A0D4-3EF770BD2743}">
      <dsp:nvSpPr>
        <dsp:cNvPr id="0" name=""/>
        <dsp:cNvSpPr/>
      </dsp:nvSpPr>
      <dsp:spPr>
        <a:xfrm>
          <a:off x="3452755" y="1174902"/>
          <a:ext cx="981188" cy="9811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4ACF2D-0B4E-46EF-8E49-FBF09E56452C}">
      <dsp:nvSpPr>
        <dsp:cNvPr id="0" name=""/>
        <dsp:cNvSpPr/>
      </dsp:nvSpPr>
      <dsp:spPr>
        <a:xfrm>
          <a:off x="2853140"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We have engaged over 300 people in the Multiply project </a:t>
          </a:r>
          <a:endParaRPr lang="en-US" sz="1700" kern="1200"/>
        </a:p>
      </dsp:txBody>
      <dsp:txXfrm>
        <a:off x="2853140" y="2456435"/>
        <a:ext cx="2180418" cy="720000"/>
      </dsp:txXfrm>
    </dsp:sp>
    <dsp:sp modelId="{A26ED784-50F5-4154-A68A-6262F92AA7EB}">
      <dsp:nvSpPr>
        <dsp:cNvPr id="0" name=""/>
        <dsp:cNvSpPr/>
      </dsp:nvSpPr>
      <dsp:spPr>
        <a:xfrm>
          <a:off x="6014747" y="1174902"/>
          <a:ext cx="981188" cy="9811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316B0F-76D1-4423-AA29-ABB72B6B44C7}">
      <dsp:nvSpPr>
        <dsp:cNvPr id="0" name=""/>
        <dsp:cNvSpPr/>
      </dsp:nvSpPr>
      <dsp:spPr>
        <a:xfrm>
          <a:off x="5415132"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Of these 180 participants have moved on to courses</a:t>
          </a:r>
          <a:endParaRPr lang="en-US" sz="1700" kern="1200"/>
        </a:p>
      </dsp:txBody>
      <dsp:txXfrm>
        <a:off x="5415132" y="2456435"/>
        <a:ext cx="2180418" cy="720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E3D99-4747-4B89-825A-D1FB1B5B2946}" type="datetimeFigureOut">
              <a:rPr lang="en-GB" smtClean="0"/>
              <a:t>24/03/2023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3C1A3-C838-4BBF-B99F-31E00FA34090}" type="slidenum">
              <a:rPr lang="en-GB" smtClean="0"/>
              <a:t>‹#›</a:t>
            </a:fld>
            <a:endParaRPr lang="en-GB"/>
          </a:p>
        </p:txBody>
      </p:sp>
    </p:spTree>
    <p:extLst>
      <p:ext uri="{BB962C8B-B14F-4D97-AF65-F5344CB8AC3E}">
        <p14:creationId xmlns:p14="http://schemas.microsoft.com/office/powerpoint/2010/main" val="3026080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a4b3d89dc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 name="Google Shape;50;ga4b3d89dc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endParaRPr sz="1500">
              <a:solidFill>
                <a:srgbClr val="004B88"/>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a5c52f56b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a5c52f56b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SemiBold"/>
              <a:ea typeface="Open Sans SemiBold"/>
              <a:cs typeface="Open Sans SemiBold"/>
              <a:sym typeface="Open Sans SemiBo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27f5c457e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27f5c457e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27f5c457e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27f5c457e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a5c52f56ba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a5c52f56ba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a5c52f56b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a5c52f56b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a5c52f56ba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a5c52f56ba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a5c52f56ba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a5c52f56ba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27f5c457e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27f5c457e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562211dc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3562211dc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1ce2a949f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1ce2a949f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27f5c457e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27f5c457e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3562211dcc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3562211dcc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2739909a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2739909a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27f9ac6cb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27f9ac6c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2bec1179e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2bec1179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5c52f56ba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5c52f56ba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dk1"/>
                </a:solidFill>
                <a:latin typeface="Open Sans"/>
                <a:ea typeface="Open Sans"/>
                <a:cs typeface="Open Sans"/>
                <a:sym typeface="Open Sans"/>
              </a:rPr>
              <a:t>More than 83% of benefit clients reported their problem as completely, mostly, or partly solved</a:t>
            </a:r>
            <a:endParaRPr sz="1200">
              <a:solidFill>
                <a:schemeClr val="dk1"/>
              </a:solidFill>
              <a:latin typeface="Open Sans"/>
              <a:ea typeface="Open Sans"/>
              <a:cs typeface="Open Sans"/>
              <a:sym typeface="Open Sans"/>
            </a:endParaRPr>
          </a:p>
          <a:p>
            <a:pPr marL="0" lvl="0" indent="0" algn="l" rtl="0">
              <a:spcBef>
                <a:spcPts val="600"/>
              </a:spcBef>
              <a:spcAft>
                <a:spcPts val="0"/>
              </a:spcAft>
              <a:buNone/>
            </a:pPr>
            <a:r>
              <a:rPr lang="en-GB" sz="1200">
                <a:solidFill>
                  <a:schemeClr val="dk1"/>
                </a:solidFill>
                <a:latin typeface="Open Sans"/>
                <a:ea typeface="Open Sans"/>
                <a:cs typeface="Open Sans"/>
                <a:sym typeface="Open Sans"/>
              </a:rPr>
              <a:t>79% of debt clients reported their problem as solved - 89% reported as resolved with attribution</a:t>
            </a:r>
            <a:endParaRPr sz="1200">
              <a:solidFill>
                <a:schemeClr val="dk1"/>
              </a:solidFill>
              <a:latin typeface="Open Sans"/>
              <a:ea typeface="Open Sans"/>
              <a:cs typeface="Open Sans"/>
              <a:sym typeface="Open Sans"/>
            </a:endParaRPr>
          </a:p>
          <a:p>
            <a:pPr marL="0" lvl="0" indent="0" algn="l" rtl="0">
              <a:spcBef>
                <a:spcPts val="600"/>
              </a:spcBef>
              <a:spcAft>
                <a:spcPts val="600"/>
              </a:spcAft>
              <a:buNone/>
            </a:pPr>
            <a:endParaRPr sz="1200">
              <a:solidFill>
                <a:schemeClr val="dk1"/>
              </a:solidFill>
              <a:latin typeface="Open Sans"/>
              <a:ea typeface="Open Sans"/>
              <a:cs typeface="Open Sans"/>
              <a:sym typeface="Ope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2850290599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1285029059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600"/>
              </a:spcAft>
              <a:buClr>
                <a:schemeClr val="dk1"/>
              </a:buClr>
              <a:buSzPts val="1100"/>
              <a:buFont typeface="Arial"/>
              <a:buNone/>
            </a:pP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7fbe4f1df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7fbe4f1df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600"/>
              </a:spcAft>
              <a:buNone/>
            </a:pPr>
            <a:endParaRPr sz="1200">
              <a:solidFill>
                <a:schemeClr val="dk1"/>
              </a:solidFill>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285029059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285029059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b40900566e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b40900566e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4B88"/>
              </a:buClr>
              <a:buSzPts val="1100"/>
              <a:buFont typeface="Arial"/>
              <a:buNone/>
            </a:pP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b="1">
                <a:solidFill>
                  <a:srgbClr val="004B88"/>
                </a:solidFill>
                <a:latin typeface="Open Sans"/>
                <a:ea typeface="Open Sans"/>
                <a:cs typeface="Open Sans"/>
                <a:sym typeface="Open Sans"/>
              </a:rPr>
              <a:t>Our financial value is credible </a:t>
            </a:r>
            <a:endParaRPr sz="1200" b="1">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a:solidFill>
                  <a:srgbClr val="004B88"/>
                </a:solidFill>
                <a:latin typeface="Open Sans"/>
                <a:ea typeface="Open Sans"/>
                <a:cs typeface="Open Sans"/>
                <a:sym typeface="Open Sans"/>
              </a:rPr>
              <a:t>We know this because we use a set of calculations, or </a:t>
            </a:r>
            <a:r>
              <a:rPr lang="en-GB" sz="1200" i="1">
                <a:solidFill>
                  <a:srgbClr val="004B88"/>
                </a:solidFill>
                <a:latin typeface="Open Sans"/>
                <a:ea typeface="Open Sans"/>
                <a:cs typeface="Open Sans"/>
                <a:sym typeface="Open Sans"/>
              </a:rPr>
              <a:t>methodology</a:t>
            </a:r>
            <a:r>
              <a:rPr lang="en-GB" sz="1200">
                <a:solidFill>
                  <a:srgbClr val="004B88"/>
                </a:solidFill>
                <a:latin typeface="Open Sans"/>
                <a:ea typeface="Open Sans"/>
                <a:cs typeface="Open Sans"/>
                <a:sym typeface="Open Sans"/>
              </a:rPr>
              <a:t>, that has been developed by an organisation called the New Economy. Their model is approved by the economists in the Treasury who are experts in financial value. By using a methodology they approve, we are “appealing to their authority” in this area. </a:t>
            </a: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a:solidFill>
                  <a:srgbClr val="004B88"/>
                </a:solidFill>
                <a:latin typeface="Open Sans"/>
                <a:ea typeface="Open Sans"/>
                <a:cs typeface="Open Sans"/>
                <a:sym typeface="Open Sans"/>
              </a:rPr>
              <a:t>The figures in our model come from the latest evidence and data. Our evidence comes from experts: such as an University who provide an in-depth analysis of how much homelessness costs a local authority. By referring to expert opinions and using up-to-date research we know that our model is as correct as it can be. </a:t>
            </a: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b="1">
                <a:solidFill>
                  <a:srgbClr val="004B88"/>
                </a:solidFill>
                <a:latin typeface="Open Sans"/>
                <a:ea typeface="Open Sans"/>
                <a:cs typeface="Open Sans"/>
                <a:sym typeface="Open Sans"/>
              </a:rPr>
              <a:t>Our financial value is conservative  </a:t>
            </a:r>
            <a:endParaRPr sz="1200" b="1">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a:solidFill>
                  <a:srgbClr val="004B88"/>
                </a:solidFill>
                <a:latin typeface="Open Sans"/>
                <a:ea typeface="Open Sans"/>
                <a:cs typeface="Open Sans"/>
                <a:sym typeface="Open Sans"/>
              </a:rPr>
              <a:t>We only calculate financial value where we have credible evidence. Even when we do have that evidence, the calculations we make, especially the deadweight and the optimism bias provides us with a conservative estimate.  It is likely that our financial value is much higher. Taking a conservative approach to our financial value helps us to provide credible figures.</a:t>
            </a: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200">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b="1">
                <a:solidFill>
                  <a:srgbClr val="004B88"/>
                </a:solidFill>
                <a:latin typeface="Open Sans"/>
                <a:ea typeface="Open Sans"/>
                <a:cs typeface="Open Sans"/>
                <a:sym typeface="Open Sans"/>
              </a:rPr>
              <a:t>Our financial value is a minimum return on the value of Citizens Advice</a:t>
            </a:r>
            <a:endParaRPr sz="1200" b="1">
              <a:solidFill>
                <a:srgbClr val="004B88"/>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GB" sz="1200">
                <a:solidFill>
                  <a:srgbClr val="004B88"/>
                </a:solidFill>
                <a:latin typeface="Open Sans"/>
                <a:ea typeface="Open Sans"/>
                <a:cs typeface="Open Sans"/>
                <a:sym typeface="Open Sans"/>
              </a:rPr>
              <a:t>Because our model of financial value is conservative, we can provide a figure to our funders that is a ‘minimum return’. This means that our calculations of our financial value is the lowest that it can be. It is likely that we produce much more financial value. Once again we are being very conservative with our approach to produce figures that are credible.</a:t>
            </a:r>
            <a:endParaRPr sz="1200">
              <a:solidFill>
                <a:srgbClr val="004B88"/>
              </a:solidFill>
              <a:latin typeface="Open Sans"/>
              <a:ea typeface="Open Sans"/>
              <a:cs typeface="Open Sans"/>
              <a:sym typeface="Open Sans"/>
            </a:endParaRPr>
          </a:p>
          <a:p>
            <a:pPr marL="0" lvl="0" indent="0" algn="l" rtl="0">
              <a:spcBef>
                <a:spcPts val="0"/>
              </a:spcBef>
              <a:spcAft>
                <a:spcPts val="0"/>
              </a:spcAft>
              <a:buClr>
                <a:srgbClr val="004B88"/>
              </a:buClr>
              <a:buSzPts val="1100"/>
              <a:buFont typeface="Arial"/>
              <a:buNone/>
            </a:pPr>
            <a:endParaRPr sz="1200">
              <a:solidFill>
                <a:srgbClr val="004B88"/>
              </a:solidFill>
              <a:latin typeface="Open Sans SemiBold"/>
              <a:ea typeface="Open Sans SemiBold"/>
              <a:cs typeface="Open Sans SemiBold"/>
              <a:sym typeface="Open Sans SemiBold"/>
            </a:endParaRPr>
          </a:p>
          <a:p>
            <a:pPr marL="0" lvl="0" indent="0" algn="l" rtl="0">
              <a:spcBef>
                <a:spcPts val="0"/>
              </a:spcBef>
              <a:spcAft>
                <a:spcPts val="0"/>
              </a:spcAft>
              <a:buClr>
                <a:srgbClr val="004B88"/>
              </a:buClr>
              <a:buSzPts val="1100"/>
              <a:buFont typeface="Arial"/>
              <a:buNone/>
            </a:pPr>
            <a:endParaRPr sz="1200">
              <a:solidFill>
                <a:srgbClr val="004B88"/>
              </a:solidFill>
              <a:latin typeface="Open Sans SemiBold"/>
              <a:ea typeface="Open Sans SemiBold"/>
              <a:cs typeface="Open Sans SemiBold"/>
              <a:sym typeface="Open Sans SemiBold"/>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a5c52f56ba_2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a5c52f56ba_2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b0e59dd85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b0e59dd85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285029059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285029059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27fbe4f1d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27fbe4f1d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b0e59dd851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b0e59dd851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60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b0e59dd851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b0e59dd851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2e8b18aa0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2e8b18aa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a5c52f56ba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a5c52f56ba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2739909ab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12739909abd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endParaRPr sz="1200">
              <a:solidFill>
                <a:srgbClr val="004B88"/>
              </a:solidFill>
              <a:latin typeface="Open Sans"/>
              <a:ea typeface="Open Sans"/>
              <a:cs typeface="Open Sans"/>
              <a:sym typeface="Open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DD44-0789-456D-9D27-EE9D8BA777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382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Where people live unfairly affects their chances of getting on in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Century Gothic" panose="020B0502020202020204" pitchFamily="34" charset="0"/>
              </a:rPr>
              <a:t>In England, this will lead to 200,000 more people successfully completing high-quality skills training annually, driven by 80,000 more people completing courses in the lowest skilled areas.”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35BD3D-2F94-4BAB-A2E5-404C48A220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6261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35BD3D-2F94-4BAB-A2E5-404C48A220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048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Nova" panose="020B05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AC3EC3-6646-42E3-B471-8E89A467C5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1835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C42AC6-95DA-4840-8D4A-65F8B4F97526}"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92010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333333"/>
                </a:solidFill>
                <a:effectLst/>
                <a:highlight>
                  <a:srgbClr val="FFFF00"/>
                </a:highlight>
                <a:latin typeface="Arial" panose="020B0604020202020204" pitchFamily="34" charset="0"/>
                <a:ea typeface="Times New Roman" panose="02020603050405020304" pitchFamily="18" charset="0"/>
                <a:cs typeface="Calibri" panose="020F0502020204030204" pitchFamily="34" charset="0"/>
              </a:rPr>
              <a:t>Comprehensive tobacco control programmes aim to involve a mix of coordinated interventions that complement each other at both a city, regional and international level.  One intervention cannot achieve the required reductions in isolation as smoking is a system wide,  global epidemic that requires a multicomponent approach in order to be effective; this approach must  prevents children from starting smoking, support adults to quit, addresses the supply and demand of cheap and illicit, educates tobacco users of the harm and encourages quitting and change social norms around smoking and increase smokefree environments, in addition to this a range of national fiscal and policy measures are required.  If you remove one component this undermines the effectiveness of the whole approach as they are interdependent.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sz="1200" dirty="0">
                <a:latin typeface="Arial" panose="020B0604020202020204" pitchFamily="34" charset="0"/>
                <a:ea typeface="Times New Roman" panose="02020603050405020304" pitchFamily="18" charset="0"/>
                <a:cs typeface="Times New Roman" panose="02020603050405020304" pitchFamily="18" charset="0"/>
              </a:rPr>
              <a:t>Comprehensive tobacco control includes a range of interventions which are designed to achieve two goals - stopping people (particularly children and young people) from starting to smoke and getting those that are smoking to quit.</a:t>
            </a:r>
          </a:p>
          <a:p>
            <a:pPr marL="0" indent="0">
              <a:buNone/>
            </a:pPr>
            <a:endParaRPr lang="en-GB" sz="1200" dirty="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US" sz="1200" dirty="0">
                <a:uFill>
                  <a:solidFill>
                    <a:srgbClr val="000000"/>
                  </a:solidFill>
                </a:uFill>
                <a:latin typeface="Arial" panose="020B0604020202020204" pitchFamily="34" charset="0"/>
                <a:ea typeface="Calibri" panose="020F0502020204030204" pitchFamily="34" charset="0"/>
                <a:cs typeface="Arial" panose="020B0604020202020204" pitchFamily="34" charset="0"/>
              </a:rPr>
              <a:t>There are  six strands within the MPOWER model, and our approach is based on these: </a:t>
            </a:r>
            <a:endParaRPr lang="en-GB" sz="1200" dirty="0">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stopping the promotion of tobacco; </a:t>
            </a:r>
            <a:endParaRPr lang="en-GB"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making tobacco less affordable; </a:t>
            </a:r>
            <a:endParaRPr lang="en-GB"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effective regulation of tobacco products; </a:t>
            </a:r>
            <a:endParaRPr lang="en-GB"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helping tobacco users to quit; </a:t>
            </a:r>
            <a:endParaRPr lang="en-GB"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reducing exposure to second-hand smoke; </a:t>
            </a:r>
            <a:endParaRPr lang="en-GB"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pPr marL="342891" indent="-342891" fontAlgn="base">
              <a:buClr>
                <a:srgbClr val="000000"/>
              </a:buClr>
              <a:buFont typeface="Symbol" panose="05050102010706020507" pitchFamily="18" charset="2"/>
              <a:buChar char="-"/>
            </a:pPr>
            <a:r>
              <a:rPr lang="en-US" sz="1200" kern="0" dirty="0">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rPr>
              <a:t>effective communications for tobacco control.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C42AC6-95DA-4840-8D4A-65F8B4F97526}"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260842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793823-4894-4A61-AF88-1CC6B1E3461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78694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D736F9-DE6C-4FF5-BAD7-20C92BD8499D}"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574902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dirty="0">
                <a:solidFill>
                  <a:srgbClr val="002060"/>
                </a:solidFill>
                <a:effectLst/>
                <a:latin typeface="Arial"/>
                <a:cs typeface="Times New Roman"/>
              </a:rPr>
              <a:t>Through this programme </a:t>
            </a:r>
            <a:r>
              <a:rPr lang="en-US" b="0" i="0" dirty="0">
                <a:solidFill>
                  <a:srgbClr val="222221"/>
                </a:solidFill>
                <a:effectLst/>
                <a:latin typeface="ProximaNova"/>
              </a:rPr>
              <a:t>We facilitate change across the UK by brokering and nurturing connections between our members and community organisations.</a:t>
            </a:r>
          </a:p>
          <a:p>
            <a:pPr algn="l"/>
            <a:r>
              <a:rPr lang="en-US" b="0" i="0" dirty="0">
                <a:solidFill>
                  <a:srgbClr val="222221"/>
                </a:solidFill>
                <a:effectLst/>
                <a:latin typeface="ProximaNova"/>
              </a:rPr>
              <a:t>The Skills Exchange </a:t>
            </a:r>
            <a:r>
              <a:rPr lang="en-US" b="0" i="0" dirty="0" err="1">
                <a:solidFill>
                  <a:srgbClr val="222221"/>
                </a:solidFill>
                <a:effectLst/>
                <a:latin typeface="ProximaNova"/>
              </a:rPr>
              <a:t>programme</a:t>
            </a:r>
            <a:r>
              <a:rPr lang="en-US" b="0" i="0" dirty="0">
                <a:solidFill>
                  <a:srgbClr val="222221"/>
                </a:solidFill>
                <a:effectLst/>
                <a:latin typeface="ProximaNova"/>
              </a:rPr>
              <a:t> provides community organisations with free one-to-one support, consultancy, pro-bono services and skills training (webinars) through the support of skilled volunteers </a:t>
            </a:r>
            <a:endParaRPr lang="en-GB" sz="1200" dirty="0">
              <a:solidFill>
                <a:srgbClr val="002060"/>
              </a:solidFill>
              <a:latin typeface="Arial"/>
              <a:ea typeface="Calibri"/>
              <a:cs typeface="Times New Roman"/>
            </a:endParaRPr>
          </a:p>
          <a:p>
            <a:pPr hangingPunct="0"/>
            <a:endParaRPr lang="en-GB" sz="1200" dirty="0">
              <a:solidFill>
                <a:srgbClr val="002060"/>
              </a:solidFill>
              <a:latin typeface="Arial"/>
              <a:ea typeface="Calibri"/>
              <a:cs typeface="Times New Roman"/>
            </a:endParaRPr>
          </a:p>
          <a:p>
            <a:pPr hangingPunct="0"/>
            <a:endParaRPr lang="en-GB" sz="1200" dirty="0">
              <a:solidFill>
                <a:srgbClr val="002060"/>
              </a:solidFill>
              <a:latin typeface="Arial"/>
              <a:ea typeface="Calibri"/>
              <a:cs typeface="Times New Roman"/>
            </a:endParaRPr>
          </a:p>
          <a:p>
            <a:pPr hangingPunct="0"/>
            <a:r>
              <a:rPr lang="en-GB" sz="1200" dirty="0">
                <a:solidFill>
                  <a:srgbClr val="002060"/>
                </a:solidFill>
                <a:latin typeface="Arial"/>
                <a:ea typeface="Calibri"/>
                <a:cs typeface="Times New Roman"/>
              </a:rPr>
              <a:t>All too frequently these small organisations lack the budget, time and resources needed to deliver services efficiently and at scale. That’s why volunteers like you are so important in helping these organisations to scale their reach and impact. </a:t>
            </a:r>
          </a:p>
          <a:p>
            <a:pPr hangingPunct="0"/>
            <a:endParaRPr lang="en-GB" sz="1200" b="1" dirty="0">
              <a:solidFill>
                <a:srgbClr val="002060"/>
              </a:solidFill>
              <a:latin typeface="Arial"/>
              <a:ea typeface="Calibri"/>
              <a:cs typeface="Times New Roman"/>
            </a:endParaRPr>
          </a:p>
          <a:p>
            <a:r>
              <a:rPr lang="en-US" b="1" dirty="0"/>
              <a:t>What is Skills Exchange?</a:t>
            </a:r>
          </a:p>
          <a:p>
            <a:endParaRPr lang="en-US" dirty="0"/>
          </a:p>
          <a:p>
            <a:r>
              <a:rPr lang="en-US" dirty="0"/>
              <a:t>BITC’s Skills Exchange volunteering </a:t>
            </a:r>
            <a:r>
              <a:rPr lang="en-US" dirty="0" err="1"/>
              <a:t>programme</a:t>
            </a:r>
            <a:r>
              <a:rPr lang="en-US" dirty="0"/>
              <a:t> has been developed to connect the experience and expertise of skilled business volunteers with community organisations like yourselves.</a:t>
            </a:r>
          </a:p>
          <a:p>
            <a:endParaRPr lang="en-US" dirty="0"/>
          </a:p>
          <a:p>
            <a:r>
              <a:rPr lang="en-US" dirty="0"/>
              <a:t>Through Skills Exchange, community organisations, CIC’s, CIO’s and charities can access free one-to-one support and consultancy from a business volunteer</a:t>
            </a:r>
          </a:p>
          <a:p>
            <a:r>
              <a:rPr lang="en-US" dirty="0"/>
              <a:t>It could be a short engagement such as a one-off meeting or telephone conversation or a larger piece of work, such support with a project over a period of time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47660-E344-9944-A9C6-AE208E0F39B9}"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7364267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47660-E344-9944-A9C6-AE208E0F39B9}"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5107339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47660-E344-9944-A9C6-AE208E0F39B9}"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933899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47660-E344-9944-A9C6-AE208E0F39B9}"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646854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B47660-E344-9944-A9C6-AE208E0F39B9}"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2660889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9.xml"/><Relationship Id="rId1" Type="http://schemas.openxmlformats.org/officeDocument/2006/relationships/tags" Target="../tags/tag1.xml"/><Relationship Id="rId4" Type="http://schemas.openxmlformats.org/officeDocument/2006/relationships/image" Target="../media/image29.emf"/></Relationships>
</file>

<file path=ppt/slideLayouts/_rels/slideLayout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695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6852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0658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64858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73716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8217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84748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80072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27629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0208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28122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30415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 Title slide">
  <p:cSld name="1. Title slide">
    <p:bg>
      <p:bgPr>
        <a:solidFill>
          <a:srgbClr val="FCBB69"/>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9548" y="287867"/>
            <a:ext cx="7232800" cy="3026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4B88"/>
              </a:buClr>
              <a:buSzPts val="3000"/>
              <a:buFont typeface="Open Sans ExtraBold"/>
              <a:buNone/>
              <a:defRPr sz="5867" b="0" i="0" u="none" strike="noStrike" cap="none">
                <a:solidFill>
                  <a:srgbClr val="004B88"/>
                </a:solidFill>
                <a:latin typeface="Open Sans ExtraBold"/>
                <a:ea typeface="Open Sans ExtraBold"/>
                <a:cs typeface="Open Sans ExtraBold"/>
                <a:sym typeface="Open Sans ExtraBold"/>
              </a:defRPr>
            </a:lvl1pPr>
            <a:lvl2pPr lvl="1" indent="0" rtl="0">
              <a:spcBef>
                <a:spcPts val="0"/>
              </a:spcBef>
              <a:spcAft>
                <a:spcPts val="0"/>
              </a:spcAft>
              <a:buSzPts val="2800"/>
              <a:buFont typeface="Arial"/>
              <a:buNone/>
              <a:defRPr sz="2400"/>
            </a:lvl2pPr>
            <a:lvl3pPr lvl="2" indent="0" rtl="0">
              <a:spcBef>
                <a:spcPts val="0"/>
              </a:spcBef>
              <a:spcAft>
                <a:spcPts val="0"/>
              </a:spcAft>
              <a:buSzPts val="2800"/>
              <a:buFont typeface="Arial"/>
              <a:buNone/>
              <a:defRPr sz="2400"/>
            </a:lvl3pPr>
            <a:lvl4pPr lvl="3" indent="0" rtl="0">
              <a:spcBef>
                <a:spcPts val="0"/>
              </a:spcBef>
              <a:spcAft>
                <a:spcPts val="0"/>
              </a:spcAft>
              <a:buSzPts val="2800"/>
              <a:buFont typeface="Arial"/>
              <a:buNone/>
              <a:defRPr sz="2400"/>
            </a:lvl4pPr>
            <a:lvl5pPr lvl="4" indent="0" rtl="0">
              <a:spcBef>
                <a:spcPts val="0"/>
              </a:spcBef>
              <a:spcAft>
                <a:spcPts val="0"/>
              </a:spcAft>
              <a:buSzPts val="2800"/>
              <a:buFont typeface="Arial"/>
              <a:buNone/>
              <a:defRPr sz="2400"/>
            </a:lvl5pPr>
            <a:lvl6pPr lvl="5" indent="0" rtl="0">
              <a:spcBef>
                <a:spcPts val="0"/>
              </a:spcBef>
              <a:spcAft>
                <a:spcPts val="0"/>
              </a:spcAft>
              <a:buSzPts val="2800"/>
              <a:buFont typeface="Arial"/>
              <a:buNone/>
              <a:defRPr sz="2400"/>
            </a:lvl6pPr>
            <a:lvl7pPr lvl="6" indent="0" rtl="0">
              <a:spcBef>
                <a:spcPts val="0"/>
              </a:spcBef>
              <a:spcAft>
                <a:spcPts val="0"/>
              </a:spcAft>
              <a:buSzPts val="2800"/>
              <a:buFont typeface="Arial"/>
              <a:buNone/>
              <a:defRPr sz="2400"/>
            </a:lvl7pPr>
            <a:lvl8pPr lvl="7" indent="0" rtl="0">
              <a:spcBef>
                <a:spcPts val="0"/>
              </a:spcBef>
              <a:spcAft>
                <a:spcPts val="0"/>
              </a:spcAft>
              <a:buSzPts val="2800"/>
              <a:buFont typeface="Arial"/>
              <a:buNone/>
              <a:defRPr sz="2400"/>
            </a:lvl8pPr>
            <a:lvl9pPr lvl="8" indent="0" rtl="0">
              <a:spcBef>
                <a:spcPts val="0"/>
              </a:spcBef>
              <a:spcAft>
                <a:spcPts val="0"/>
              </a:spcAft>
              <a:buSzPts val="2800"/>
              <a:buFont typeface="Arial"/>
              <a:buNone/>
              <a:defRPr sz="2400"/>
            </a:lvl9pPr>
          </a:lstStyle>
          <a:p>
            <a:endParaRPr/>
          </a:p>
        </p:txBody>
      </p:sp>
      <p:sp>
        <p:nvSpPr>
          <p:cNvPr id="11" name="Google Shape;11;p2"/>
          <p:cNvSpPr txBox="1">
            <a:spLocks noGrp="1"/>
          </p:cNvSpPr>
          <p:nvPr>
            <p:ph type="body" idx="1"/>
          </p:nvPr>
        </p:nvSpPr>
        <p:spPr>
          <a:xfrm>
            <a:off x="7700213" y="5231509"/>
            <a:ext cx="4260000" cy="1384400"/>
          </a:xfrm>
          <a:prstGeom prst="rect">
            <a:avLst/>
          </a:prstGeom>
          <a:noFill/>
          <a:ln>
            <a:noFill/>
          </a:ln>
        </p:spPr>
        <p:txBody>
          <a:bodyPr spcFirstLastPara="1" wrap="square" lIns="91425" tIns="91425" rIns="91425" bIns="91425" anchor="b" anchorCtr="0">
            <a:noAutofit/>
          </a:bodyPr>
          <a:lstStyle>
            <a:lvl1pPr marL="609585" marR="0" lvl="0" indent="-304792" rtl="0">
              <a:lnSpc>
                <a:spcPct val="100000"/>
              </a:lnSpc>
              <a:spcBef>
                <a:spcPts val="533"/>
              </a:spcBef>
              <a:spcAft>
                <a:spcPts val="0"/>
              </a:spcAft>
              <a:buClr>
                <a:srgbClr val="004B88"/>
              </a:buClr>
              <a:buSzPts val="1800"/>
              <a:buNone/>
              <a:defRPr sz="2667" i="0" u="none" strike="noStrike" cap="none">
                <a:solidFill>
                  <a:srgbClr val="004B88"/>
                </a:solidFill>
              </a:defRPr>
            </a:lvl1pPr>
            <a:lvl2pPr marL="1219170" marR="0" lvl="1" indent="-541853" rtl="0">
              <a:lnSpc>
                <a:spcPct val="100000"/>
              </a:lnSpc>
              <a:spcBef>
                <a:spcPts val="747"/>
              </a:spcBef>
              <a:spcAft>
                <a:spcPts val="0"/>
              </a:spcAft>
              <a:buClr>
                <a:srgbClr val="004B88"/>
              </a:buClr>
              <a:buSzPts val="2800"/>
              <a:buChar char="–"/>
              <a:defRPr sz="3733" i="0" u="none" strike="noStrike" cap="none">
                <a:solidFill>
                  <a:srgbClr val="004B88"/>
                </a:solidFill>
              </a:defRPr>
            </a:lvl2pPr>
            <a:lvl3pPr marL="1828754" marR="0" lvl="2" indent="-507987" rtl="0">
              <a:lnSpc>
                <a:spcPct val="100000"/>
              </a:lnSpc>
              <a:spcBef>
                <a:spcPts val="640"/>
              </a:spcBef>
              <a:spcAft>
                <a:spcPts val="0"/>
              </a:spcAft>
              <a:buClr>
                <a:srgbClr val="004B88"/>
              </a:buClr>
              <a:buSzPts val="2400"/>
              <a:buChar char="•"/>
              <a:defRPr sz="3200" i="0" u="none" strike="noStrike" cap="none">
                <a:solidFill>
                  <a:srgbClr val="004B88"/>
                </a:solidFill>
              </a:defRPr>
            </a:lvl3pPr>
            <a:lvl4pPr marL="2438339" marR="0" lvl="3" indent="-474121" rtl="0">
              <a:lnSpc>
                <a:spcPct val="100000"/>
              </a:lnSpc>
              <a:spcBef>
                <a:spcPts val="533"/>
              </a:spcBef>
              <a:spcAft>
                <a:spcPts val="0"/>
              </a:spcAft>
              <a:buClr>
                <a:srgbClr val="004B88"/>
              </a:buClr>
              <a:buSzPts val="2000"/>
              <a:buChar char="–"/>
              <a:defRPr sz="2667" i="0" u="none" strike="noStrike" cap="none">
                <a:solidFill>
                  <a:srgbClr val="004B88"/>
                </a:solidFill>
              </a:defRPr>
            </a:lvl4pPr>
            <a:lvl5pPr marL="3047924" marR="0" lvl="4" indent="-474121" rtl="0">
              <a:lnSpc>
                <a:spcPct val="100000"/>
              </a:lnSpc>
              <a:spcBef>
                <a:spcPts val="533"/>
              </a:spcBef>
              <a:spcAft>
                <a:spcPts val="0"/>
              </a:spcAft>
              <a:buClr>
                <a:srgbClr val="004B88"/>
              </a:buClr>
              <a:buSzPts val="2000"/>
              <a:buChar char="»"/>
              <a:defRPr sz="2667" i="0" u="none" strike="noStrike" cap="none">
                <a:solidFill>
                  <a:srgbClr val="004B88"/>
                </a:solidFill>
              </a:defRPr>
            </a:lvl5pPr>
            <a:lvl6pPr marL="3657509" marR="0" lvl="5" indent="-474121" rtl="0">
              <a:lnSpc>
                <a:spcPct val="100000"/>
              </a:lnSpc>
              <a:spcBef>
                <a:spcPts val="533"/>
              </a:spcBef>
              <a:spcAft>
                <a:spcPts val="0"/>
              </a:spcAft>
              <a:buClr>
                <a:srgbClr val="004B88"/>
              </a:buClr>
              <a:buSzPts val="2000"/>
              <a:buChar char="•"/>
              <a:defRPr sz="2667" i="0" u="none" strike="noStrike" cap="none">
                <a:solidFill>
                  <a:srgbClr val="004B88"/>
                </a:solidFill>
              </a:defRPr>
            </a:lvl6pPr>
            <a:lvl7pPr marL="4267093" marR="0" lvl="6" indent="-474121" rtl="0">
              <a:lnSpc>
                <a:spcPct val="100000"/>
              </a:lnSpc>
              <a:spcBef>
                <a:spcPts val="533"/>
              </a:spcBef>
              <a:spcAft>
                <a:spcPts val="0"/>
              </a:spcAft>
              <a:buClr>
                <a:srgbClr val="004B88"/>
              </a:buClr>
              <a:buSzPts val="2000"/>
              <a:buChar char="•"/>
              <a:defRPr sz="2667" i="0" u="none" strike="noStrike" cap="none">
                <a:solidFill>
                  <a:srgbClr val="004B88"/>
                </a:solidFill>
              </a:defRPr>
            </a:lvl7pPr>
            <a:lvl8pPr marL="4876678" marR="0" lvl="7" indent="-474121" rtl="0">
              <a:lnSpc>
                <a:spcPct val="100000"/>
              </a:lnSpc>
              <a:spcBef>
                <a:spcPts val="533"/>
              </a:spcBef>
              <a:spcAft>
                <a:spcPts val="0"/>
              </a:spcAft>
              <a:buClr>
                <a:srgbClr val="004B88"/>
              </a:buClr>
              <a:buSzPts val="2000"/>
              <a:buChar char="•"/>
              <a:defRPr sz="2667" i="0" u="none" strike="noStrike" cap="none">
                <a:solidFill>
                  <a:srgbClr val="004B88"/>
                </a:solidFill>
              </a:defRPr>
            </a:lvl8pPr>
            <a:lvl9pPr marL="5486263" marR="0" lvl="8" indent="-474121" rtl="0">
              <a:lnSpc>
                <a:spcPct val="100000"/>
              </a:lnSpc>
              <a:spcBef>
                <a:spcPts val="533"/>
              </a:spcBef>
              <a:spcAft>
                <a:spcPts val="0"/>
              </a:spcAft>
              <a:buClr>
                <a:srgbClr val="004B88"/>
              </a:buClr>
              <a:buSzPts val="2000"/>
              <a:buChar char="•"/>
              <a:defRPr sz="2667" i="0" u="none" strike="noStrike" cap="none">
                <a:solidFill>
                  <a:srgbClr val="004B88"/>
                </a:solidFill>
              </a:defRPr>
            </a:lvl9pPr>
          </a:lstStyle>
          <a:p>
            <a:endParaRPr/>
          </a:p>
        </p:txBody>
      </p:sp>
    </p:spTree>
    <p:extLst>
      <p:ext uri="{BB962C8B-B14F-4D97-AF65-F5344CB8AC3E}">
        <p14:creationId xmlns:p14="http://schemas.microsoft.com/office/powerpoint/2010/main" val="3535260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 Text – 1 column on yellow">
  <p:cSld name="2. Text – 1 column on yellow">
    <p:bg>
      <p:bgPr>
        <a:solidFill>
          <a:srgbClr val="FCBB69"/>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4B88"/>
              </a:buClr>
              <a:buSzPts val="3000"/>
              <a:buFont typeface="Open Sans ExtraBold"/>
              <a:buNone/>
              <a:defRPr sz="4000" b="0">
                <a:solidFill>
                  <a:srgbClr val="004B88"/>
                </a:solidFill>
                <a:latin typeface="Open Sans ExtraBold"/>
                <a:ea typeface="Open Sans ExtraBold"/>
                <a:cs typeface="Open Sans ExtraBold"/>
                <a:sym typeface="Open Sans ExtraBold"/>
              </a:defRPr>
            </a:lvl1pPr>
            <a:lvl2pPr lvl="1" rtl="0">
              <a:spcBef>
                <a:spcPts val="0"/>
              </a:spcBef>
              <a:spcAft>
                <a:spcPts val="0"/>
              </a:spcAft>
              <a:buClr>
                <a:srgbClr val="004B88"/>
              </a:buClr>
              <a:buSzPts val="3000"/>
              <a:buNone/>
              <a:defRPr sz="4000">
                <a:solidFill>
                  <a:srgbClr val="004B88"/>
                </a:solidFill>
              </a:defRPr>
            </a:lvl2pPr>
            <a:lvl3pPr lvl="2" rtl="0">
              <a:spcBef>
                <a:spcPts val="0"/>
              </a:spcBef>
              <a:spcAft>
                <a:spcPts val="0"/>
              </a:spcAft>
              <a:buClr>
                <a:srgbClr val="004B88"/>
              </a:buClr>
              <a:buSzPts val="3000"/>
              <a:buNone/>
              <a:defRPr sz="4000">
                <a:solidFill>
                  <a:srgbClr val="004B88"/>
                </a:solidFill>
              </a:defRPr>
            </a:lvl3pPr>
            <a:lvl4pPr lvl="3" rtl="0">
              <a:spcBef>
                <a:spcPts val="0"/>
              </a:spcBef>
              <a:spcAft>
                <a:spcPts val="0"/>
              </a:spcAft>
              <a:buClr>
                <a:srgbClr val="004B88"/>
              </a:buClr>
              <a:buSzPts val="3000"/>
              <a:buNone/>
              <a:defRPr sz="4000">
                <a:solidFill>
                  <a:srgbClr val="004B88"/>
                </a:solidFill>
              </a:defRPr>
            </a:lvl4pPr>
            <a:lvl5pPr lvl="4" rtl="0">
              <a:spcBef>
                <a:spcPts val="0"/>
              </a:spcBef>
              <a:spcAft>
                <a:spcPts val="0"/>
              </a:spcAft>
              <a:buClr>
                <a:srgbClr val="004B88"/>
              </a:buClr>
              <a:buSzPts val="3000"/>
              <a:buNone/>
              <a:defRPr sz="4000">
                <a:solidFill>
                  <a:srgbClr val="004B88"/>
                </a:solidFill>
              </a:defRPr>
            </a:lvl5pPr>
            <a:lvl6pPr lvl="5" rtl="0">
              <a:spcBef>
                <a:spcPts val="0"/>
              </a:spcBef>
              <a:spcAft>
                <a:spcPts val="0"/>
              </a:spcAft>
              <a:buClr>
                <a:srgbClr val="004B88"/>
              </a:buClr>
              <a:buSzPts val="3000"/>
              <a:buNone/>
              <a:defRPr sz="4000">
                <a:solidFill>
                  <a:srgbClr val="004B88"/>
                </a:solidFill>
              </a:defRPr>
            </a:lvl6pPr>
            <a:lvl7pPr lvl="6" rtl="0">
              <a:spcBef>
                <a:spcPts val="0"/>
              </a:spcBef>
              <a:spcAft>
                <a:spcPts val="0"/>
              </a:spcAft>
              <a:buClr>
                <a:srgbClr val="004B88"/>
              </a:buClr>
              <a:buSzPts val="3000"/>
              <a:buNone/>
              <a:defRPr sz="4000">
                <a:solidFill>
                  <a:srgbClr val="004B88"/>
                </a:solidFill>
              </a:defRPr>
            </a:lvl7pPr>
            <a:lvl8pPr lvl="7" rtl="0">
              <a:spcBef>
                <a:spcPts val="0"/>
              </a:spcBef>
              <a:spcAft>
                <a:spcPts val="0"/>
              </a:spcAft>
              <a:buClr>
                <a:srgbClr val="004B88"/>
              </a:buClr>
              <a:buSzPts val="3000"/>
              <a:buNone/>
              <a:defRPr sz="4000">
                <a:solidFill>
                  <a:srgbClr val="004B88"/>
                </a:solidFill>
              </a:defRPr>
            </a:lvl8pPr>
            <a:lvl9pPr lvl="8" rtl="0">
              <a:spcBef>
                <a:spcPts val="0"/>
              </a:spcBef>
              <a:spcAft>
                <a:spcPts val="0"/>
              </a:spcAft>
              <a:buClr>
                <a:srgbClr val="004B88"/>
              </a:buClr>
              <a:buSzPts val="3000"/>
              <a:buNone/>
              <a:defRPr sz="4000">
                <a:solidFill>
                  <a:srgbClr val="004B88"/>
                </a:solidFill>
              </a:defRPr>
            </a:lvl9pPr>
          </a:lstStyle>
          <a:p>
            <a:endParaRPr/>
          </a:p>
        </p:txBody>
      </p:sp>
      <p:sp>
        <p:nvSpPr>
          <p:cNvPr id="14" name="Google Shape;14;p3"/>
          <p:cNvSpPr txBox="1">
            <a:spLocks noGrp="1"/>
          </p:cNvSpPr>
          <p:nvPr>
            <p:ph type="body" idx="1"/>
          </p:nvPr>
        </p:nvSpPr>
        <p:spPr>
          <a:xfrm>
            <a:off x="804333" y="1662433"/>
            <a:ext cx="10541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Tree>
    <p:extLst>
      <p:ext uri="{BB962C8B-B14F-4D97-AF65-F5344CB8AC3E}">
        <p14:creationId xmlns:p14="http://schemas.microsoft.com/office/powerpoint/2010/main" val="51925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 Text – 2 columns on yellow">
  <p:cSld name="5. Text – 2 columns on yellow">
    <p:bg>
      <p:bgPr>
        <a:solidFill>
          <a:srgbClr val="FCBB69"/>
        </a:solid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4B88"/>
              </a:buClr>
              <a:buSzPts val="3000"/>
              <a:buFont typeface="Open Sans ExtraBold"/>
              <a:buNone/>
              <a:defRPr sz="4000" b="0">
                <a:solidFill>
                  <a:srgbClr val="004B88"/>
                </a:solidFill>
                <a:latin typeface="Open Sans ExtraBold"/>
                <a:ea typeface="Open Sans ExtraBold"/>
                <a:cs typeface="Open Sans ExtraBold"/>
                <a:sym typeface="Open Sans ExtraBold"/>
              </a:defRPr>
            </a:lvl1pPr>
            <a:lvl2pPr lvl="1"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2pPr>
            <a:lvl3pPr lvl="2"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3pPr>
            <a:lvl4pPr lvl="3"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4pPr>
            <a:lvl5pPr lvl="4"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5pPr>
            <a:lvl6pPr lvl="5"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6pPr>
            <a:lvl7pPr lvl="6"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7pPr>
            <a:lvl8pPr lvl="7"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8pPr>
            <a:lvl9pPr lvl="8" rtl="0">
              <a:spcBef>
                <a:spcPts val="0"/>
              </a:spcBef>
              <a:spcAft>
                <a:spcPts val="0"/>
              </a:spcAft>
              <a:buClr>
                <a:srgbClr val="004B88"/>
              </a:buClr>
              <a:buSzPts val="3000"/>
              <a:buFont typeface="Open Sans ExtraBold"/>
              <a:buNone/>
              <a:defRPr sz="4000">
                <a:solidFill>
                  <a:srgbClr val="004B88"/>
                </a:solidFill>
                <a:latin typeface="Open Sans ExtraBold"/>
                <a:ea typeface="Open Sans ExtraBold"/>
                <a:cs typeface="Open Sans ExtraBold"/>
                <a:sym typeface="Open Sans ExtraBold"/>
              </a:defRPr>
            </a:lvl9pPr>
          </a:lstStyle>
          <a:p>
            <a:endParaRPr/>
          </a:p>
        </p:txBody>
      </p:sp>
      <p:sp>
        <p:nvSpPr>
          <p:cNvPr id="17" name="Google Shape;17;p4"/>
          <p:cNvSpPr txBox="1">
            <a:spLocks noGrp="1"/>
          </p:cNvSpPr>
          <p:nvPr>
            <p:ph type="body" idx="1"/>
          </p:nvPr>
        </p:nvSpPr>
        <p:spPr>
          <a:xfrm>
            <a:off x="804333" y="1662433"/>
            <a:ext cx="4987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
        <p:nvSpPr>
          <p:cNvPr id="18" name="Google Shape;18;p4"/>
          <p:cNvSpPr txBox="1">
            <a:spLocks noGrp="1"/>
          </p:cNvSpPr>
          <p:nvPr>
            <p:ph type="body" idx="2"/>
          </p:nvPr>
        </p:nvSpPr>
        <p:spPr>
          <a:xfrm>
            <a:off x="6358333" y="1662433"/>
            <a:ext cx="4987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Tree>
    <p:extLst>
      <p:ext uri="{BB962C8B-B14F-4D97-AF65-F5344CB8AC3E}">
        <p14:creationId xmlns:p14="http://schemas.microsoft.com/office/powerpoint/2010/main" val="3010369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Text – 1 column on blue">
  <p:cSld name="3. Text – 1 column on blue">
    <p:bg>
      <p:bgPr>
        <a:solidFill>
          <a:srgbClr val="004B88"/>
        </a:solidFill>
        <a:effectLst/>
      </p:bgPr>
    </p:bg>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CBB69"/>
              </a:buClr>
              <a:buSzPts val="3000"/>
              <a:buFont typeface="Open Sans ExtraBold"/>
              <a:buNone/>
              <a:defRPr sz="4000" b="0">
                <a:solidFill>
                  <a:srgbClr val="FCBB69"/>
                </a:solidFill>
                <a:latin typeface="Open Sans ExtraBold"/>
                <a:ea typeface="Open Sans ExtraBold"/>
                <a:cs typeface="Open Sans ExtraBold"/>
                <a:sym typeface="Open Sans ExtraBold"/>
              </a:defRPr>
            </a:lvl1pPr>
            <a:lvl2pPr lvl="1"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2pPr>
            <a:lvl3pPr lvl="2"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3pPr>
            <a:lvl4pPr lvl="3"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4pPr>
            <a:lvl5pPr lvl="4"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5pPr>
            <a:lvl6pPr lvl="5"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6pPr>
            <a:lvl7pPr lvl="6"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7pPr>
            <a:lvl8pPr lvl="7"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8pPr>
            <a:lvl9pPr lvl="8"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9pPr>
          </a:lstStyle>
          <a:p>
            <a:endParaRPr/>
          </a:p>
        </p:txBody>
      </p:sp>
      <p:sp>
        <p:nvSpPr>
          <p:cNvPr id="21" name="Google Shape;21;p5"/>
          <p:cNvSpPr txBox="1">
            <a:spLocks noGrp="1"/>
          </p:cNvSpPr>
          <p:nvPr>
            <p:ph type="body" idx="1"/>
          </p:nvPr>
        </p:nvSpPr>
        <p:spPr>
          <a:xfrm>
            <a:off x="804333" y="1662433"/>
            <a:ext cx="10541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FCBB69"/>
              </a:buClr>
              <a:buSzPts val="1800"/>
              <a:buChar char="●"/>
              <a:defRPr>
                <a:solidFill>
                  <a:srgbClr val="FCBB69"/>
                </a:solidFill>
              </a:defRPr>
            </a:lvl1pPr>
            <a:lvl2pPr marL="1219170" lvl="1" indent="-457189" rtl="0">
              <a:spcBef>
                <a:spcPts val="1333"/>
              </a:spcBef>
              <a:spcAft>
                <a:spcPts val="0"/>
              </a:spcAft>
              <a:buClr>
                <a:srgbClr val="FCBB69"/>
              </a:buClr>
              <a:buSzPts val="1800"/>
              <a:buChar char="○"/>
              <a:defRPr>
                <a:solidFill>
                  <a:srgbClr val="FCBB69"/>
                </a:solidFill>
              </a:defRPr>
            </a:lvl2pPr>
            <a:lvl3pPr marL="1828754" lvl="2" indent="-457189" rtl="0">
              <a:spcBef>
                <a:spcPts val="1333"/>
              </a:spcBef>
              <a:spcAft>
                <a:spcPts val="0"/>
              </a:spcAft>
              <a:buClr>
                <a:srgbClr val="FCBB69"/>
              </a:buClr>
              <a:buSzPts val="1800"/>
              <a:buChar char="■"/>
              <a:defRPr>
                <a:solidFill>
                  <a:srgbClr val="FCBB69"/>
                </a:solidFill>
              </a:defRPr>
            </a:lvl3pPr>
            <a:lvl4pPr marL="2438339" lvl="3" indent="-457189" rtl="0">
              <a:spcBef>
                <a:spcPts val="1333"/>
              </a:spcBef>
              <a:spcAft>
                <a:spcPts val="0"/>
              </a:spcAft>
              <a:buClr>
                <a:srgbClr val="FCBB69"/>
              </a:buClr>
              <a:buSzPts val="1800"/>
              <a:buChar char="●"/>
              <a:defRPr>
                <a:solidFill>
                  <a:srgbClr val="FCBB69"/>
                </a:solidFill>
              </a:defRPr>
            </a:lvl4pPr>
            <a:lvl5pPr marL="3047924" lvl="4" indent="-457189" rtl="0">
              <a:spcBef>
                <a:spcPts val="1333"/>
              </a:spcBef>
              <a:spcAft>
                <a:spcPts val="0"/>
              </a:spcAft>
              <a:buClr>
                <a:srgbClr val="FCBB69"/>
              </a:buClr>
              <a:buSzPts val="1800"/>
              <a:buChar char="○"/>
              <a:defRPr>
                <a:solidFill>
                  <a:srgbClr val="FCBB69"/>
                </a:solidFill>
              </a:defRPr>
            </a:lvl5pPr>
            <a:lvl6pPr marL="3657509" lvl="5" indent="-457189" rtl="0">
              <a:spcBef>
                <a:spcPts val="1333"/>
              </a:spcBef>
              <a:spcAft>
                <a:spcPts val="0"/>
              </a:spcAft>
              <a:buClr>
                <a:srgbClr val="FCBB69"/>
              </a:buClr>
              <a:buSzPts val="1800"/>
              <a:buChar char="■"/>
              <a:defRPr>
                <a:solidFill>
                  <a:srgbClr val="FCBB69"/>
                </a:solidFill>
              </a:defRPr>
            </a:lvl6pPr>
            <a:lvl7pPr marL="4267093" lvl="6" indent="-457189" rtl="0">
              <a:spcBef>
                <a:spcPts val="1333"/>
              </a:spcBef>
              <a:spcAft>
                <a:spcPts val="0"/>
              </a:spcAft>
              <a:buClr>
                <a:srgbClr val="FCBB69"/>
              </a:buClr>
              <a:buSzPts val="1800"/>
              <a:buChar char="●"/>
              <a:defRPr>
                <a:solidFill>
                  <a:srgbClr val="FCBB69"/>
                </a:solidFill>
              </a:defRPr>
            </a:lvl7pPr>
            <a:lvl8pPr marL="4876678" lvl="7" indent="-457189" rtl="0">
              <a:spcBef>
                <a:spcPts val="1333"/>
              </a:spcBef>
              <a:spcAft>
                <a:spcPts val="0"/>
              </a:spcAft>
              <a:buClr>
                <a:srgbClr val="FCBB69"/>
              </a:buClr>
              <a:buSzPts val="1800"/>
              <a:buChar char="○"/>
              <a:defRPr>
                <a:solidFill>
                  <a:srgbClr val="FCBB69"/>
                </a:solidFill>
              </a:defRPr>
            </a:lvl8pPr>
            <a:lvl9pPr marL="5486263" lvl="8" indent="-457189" rtl="0">
              <a:spcBef>
                <a:spcPts val="1333"/>
              </a:spcBef>
              <a:spcAft>
                <a:spcPts val="1333"/>
              </a:spcAft>
              <a:buClr>
                <a:srgbClr val="FCBB69"/>
              </a:buClr>
              <a:buSzPts val="1800"/>
              <a:buChar char="■"/>
              <a:defRPr>
                <a:solidFill>
                  <a:srgbClr val="FCBB69"/>
                </a:solidFill>
              </a:defRPr>
            </a:lvl9pPr>
          </a:lstStyle>
          <a:p>
            <a:endParaRPr/>
          </a:p>
        </p:txBody>
      </p:sp>
    </p:spTree>
    <p:extLst>
      <p:ext uri="{BB962C8B-B14F-4D97-AF65-F5344CB8AC3E}">
        <p14:creationId xmlns:p14="http://schemas.microsoft.com/office/powerpoint/2010/main" val="3314390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 Text – 2 columns on blue">
  <p:cSld name="6. Text – 2 columns on blue">
    <p:bg>
      <p:bgPr>
        <a:solidFill>
          <a:srgbClr val="004B88"/>
        </a:solidFill>
        <a:effectLst/>
      </p:bgPr>
    </p:bg>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CBB69"/>
              </a:buClr>
              <a:buSzPts val="3000"/>
              <a:buFont typeface="Open Sans ExtraBold"/>
              <a:buNone/>
              <a:defRPr sz="4000" b="0">
                <a:solidFill>
                  <a:srgbClr val="FCBB69"/>
                </a:solidFill>
                <a:latin typeface="Open Sans ExtraBold"/>
                <a:ea typeface="Open Sans ExtraBold"/>
                <a:cs typeface="Open Sans ExtraBold"/>
                <a:sym typeface="Open Sans ExtraBold"/>
              </a:defRPr>
            </a:lvl1pPr>
            <a:lvl2pPr lvl="1"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2pPr>
            <a:lvl3pPr lvl="2"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3pPr>
            <a:lvl4pPr lvl="3"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4pPr>
            <a:lvl5pPr lvl="4"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5pPr>
            <a:lvl6pPr lvl="5"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6pPr>
            <a:lvl7pPr lvl="6"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7pPr>
            <a:lvl8pPr lvl="7"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8pPr>
            <a:lvl9pPr lvl="8" rtl="0">
              <a:spcBef>
                <a:spcPts val="0"/>
              </a:spcBef>
              <a:spcAft>
                <a:spcPts val="0"/>
              </a:spcAft>
              <a:buSzPts val="3000"/>
              <a:buFont typeface="Open Sans ExtraBold"/>
              <a:buNone/>
              <a:defRPr sz="4000">
                <a:latin typeface="Open Sans ExtraBold"/>
                <a:ea typeface="Open Sans ExtraBold"/>
                <a:cs typeface="Open Sans ExtraBold"/>
                <a:sym typeface="Open Sans ExtraBold"/>
              </a:defRPr>
            </a:lvl9pPr>
          </a:lstStyle>
          <a:p>
            <a:endParaRPr/>
          </a:p>
        </p:txBody>
      </p:sp>
      <p:sp>
        <p:nvSpPr>
          <p:cNvPr id="24" name="Google Shape;24;p6"/>
          <p:cNvSpPr txBox="1">
            <a:spLocks noGrp="1"/>
          </p:cNvSpPr>
          <p:nvPr>
            <p:ph type="body" idx="1"/>
          </p:nvPr>
        </p:nvSpPr>
        <p:spPr>
          <a:xfrm>
            <a:off x="804333" y="1662433"/>
            <a:ext cx="4987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FCBB69"/>
              </a:buClr>
              <a:buSzPts val="1800"/>
              <a:buChar char="●"/>
              <a:defRPr>
                <a:solidFill>
                  <a:srgbClr val="FCBB69"/>
                </a:solidFill>
              </a:defRPr>
            </a:lvl1pPr>
            <a:lvl2pPr marL="1219170" lvl="1" indent="-457189" rtl="0">
              <a:spcBef>
                <a:spcPts val="1333"/>
              </a:spcBef>
              <a:spcAft>
                <a:spcPts val="0"/>
              </a:spcAft>
              <a:buClr>
                <a:srgbClr val="FCBB69"/>
              </a:buClr>
              <a:buSzPts val="1800"/>
              <a:buChar char="○"/>
              <a:defRPr>
                <a:solidFill>
                  <a:srgbClr val="FCBB69"/>
                </a:solidFill>
              </a:defRPr>
            </a:lvl2pPr>
            <a:lvl3pPr marL="1828754" lvl="2" indent="-457189" rtl="0">
              <a:spcBef>
                <a:spcPts val="1333"/>
              </a:spcBef>
              <a:spcAft>
                <a:spcPts val="0"/>
              </a:spcAft>
              <a:buClr>
                <a:srgbClr val="FCBB69"/>
              </a:buClr>
              <a:buSzPts val="1800"/>
              <a:buChar char="■"/>
              <a:defRPr>
                <a:solidFill>
                  <a:srgbClr val="FCBB69"/>
                </a:solidFill>
              </a:defRPr>
            </a:lvl3pPr>
            <a:lvl4pPr marL="2438339" lvl="3" indent="-457189" rtl="0">
              <a:spcBef>
                <a:spcPts val="1333"/>
              </a:spcBef>
              <a:spcAft>
                <a:spcPts val="0"/>
              </a:spcAft>
              <a:buClr>
                <a:srgbClr val="FCBB69"/>
              </a:buClr>
              <a:buSzPts val="1800"/>
              <a:buChar char="●"/>
              <a:defRPr>
                <a:solidFill>
                  <a:srgbClr val="FCBB69"/>
                </a:solidFill>
              </a:defRPr>
            </a:lvl4pPr>
            <a:lvl5pPr marL="3047924" lvl="4" indent="-457189" rtl="0">
              <a:spcBef>
                <a:spcPts val="1333"/>
              </a:spcBef>
              <a:spcAft>
                <a:spcPts val="0"/>
              </a:spcAft>
              <a:buClr>
                <a:srgbClr val="FCBB69"/>
              </a:buClr>
              <a:buSzPts val="1800"/>
              <a:buChar char="○"/>
              <a:defRPr>
                <a:solidFill>
                  <a:srgbClr val="FCBB69"/>
                </a:solidFill>
              </a:defRPr>
            </a:lvl5pPr>
            <a:lvl6pPr marL="3657509" lvl="5" indent="-457189" rtl="0">
              <a:spcBef>
                <a:spcPts val="1333"/>
              </a:spcBef>
              <a:spcAft>
                <a:spcPts val="0"/>
              </a:spcAft>
              <a:buClr>
                <a:srgbClr val="FCBB69"/>
              </a:buClr>
              <a:buSzPts val="1800"/>
              <a:buChar char="■"/>
              <a:defRPr>
                <a:solidFill>
                  <a:srgbClr val="FCBB69"/>
                </a:solidFill>
              </a:defRPr>
            </a:lvl6pPr>
            <a:lvl7pPr marL="4267093" lvl="6" indent="-457189" rtl="0">
              <a:spcBef>
                <a:spcPts val="1333"/>
              </a:spcBef>
              <a:spcAft>
                <a:spcPts val="0"/>
              </a:spcAft>
              <a:buClr>
                <a:srgbClr val="FCBB69"/>
              </a:buClr>
              <a:buSzPts val="1800"/>
              <a:buChar char="●"/>
              <a:defRPr>
                <a:solidFill>
                  <a:srgbClr val="FCBB69"/>
                </a:solidFill>
              </a:defRPr>
            </a:lvl7pPr>
            <a:lvl8pPr marL="4876678" lvl="7" indent="-457189" rtl="0">
              <a:spcBef>
                <a:spcPts val="1333"/>
              </a:spcBef>
              <a:spcAft>
                <a:spcPts val="0"/>
              </a:spcAft>
              <a:buClr>
                <a:srgbClr val="FCBB69"/>
              </a:buClr>
              <a:buSzPts val="1800"/>
              <a:buChar char="○"/>
              <a:defRPr>
                <a:solidFill>
                  <a:srgbClr val="FCBB69"/>
                </a:solidFill>
              </a:defRPr>
            </a:lvl8pPr>
            <a:lvl9pPr marL="5486263" lvl="8" indent="-457189" rtl="0">
              <a:spcBef>
                <a:spcPts val="1333"/>
              </a:spcBef>
              <a:spcAft>
                <a:spcPts val="1333"/>
              </a:spcAft>
              <a:buClr>
                <a:srgbClr val="FCBB69"/>
              </a:buClr>
              <a:buSzPts val="1800"/>
              <a:buChar char="■"/>
              <a:defRPr>
                <a:solidFill>
                  <a:srgbClr val="FCBB69"/>
                </a:solidFill>
              </a:defRPr>
            </a:lvl9pPr>
          </a:lstStyle>
          <a:p>
            <a:endParaRPr/>
          </a:p>
        </p:txBody>
      </p:sp>
      <p:sp>
        <p:nvSpPr>
          <p:cNvPr id="25" name="Google Shape;25;p6"/>
          <p:cNvSpPr txBox="1">
            <a:spLocks noGrp="1"/>
          </p:cNvSpPr>
          <p:nvPr>
            <p:ph type="body" idx="2"/>
          </p:nvPr>
        </p:nvSpPr>
        <p:spPr>
          <a:xfrm>
            <a:off x="6358333" y="1662433"/>
            <a:ext cx="49872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FCBB69"/>
              </a:buClr>
              <a:buSzPts val="1800"/>
              <a:buChar char="●"/>
              <a:defRPr>
                <a:solidFill>
                  <a:srgbClr val="FCBB69"/>
                </a:solidFill>
              </a:defRPr>
            </a:lvl1pPr>
            <a:lvl2pPr marL="1219170" lvl="1" indent="-457189" rtl="0">
              <a:spcBef>
                <a:spcPts val="1333"/>
              </a:spcBef>
              <a:spcAft>
                <a:spcPts val="0"/>
              </a:spcAft>
              <a:buClr>
                <a:srgbClr val="FCBB69"/>
              </a:buClr>
              <a:buSzPts val="1800"/>
              <a:buChar char="○"/>
              <a:defRPr>
                <a:solidFill>
                  <a:srgbClr val="FCBB69"/>
                </a:solidFill>
              </a:defRPr>
            </a:lvl2pPr>
            <a:lvl3pPr marL="1828754" lvl="2" indent="-457189" rtl="0">
              <a:spcBef>
                <a:spcPts val="1333"/>
              </a:spcBef>
              <a:spcAft>
                <a:spcPts val="0"/>
              </a:spcAft>
              <a:buClr>
                <a:srgbClr val="FCBB69"/>
              </a:buClr>
              <a:buSzPts val="1800"/>
              <a:buChar char="■"/>
              <a:defRPr>
                <a:solidFill>
                  <a:srgbClr val="FCBB69"/>
                </a:solidFill>
              </a:defRPr>
            </a:lvl3pPr>
            <a:lvl4pPr marL="2438339" lvl="3" indent="-457189" rtl="0">
              <a:spcBef>
                <a:spcPts val="1333"/>
              </a:spcBef>
              <a:spcAft>
                <a:spcPts val="0"/>
              </a:spcAft>
              <a:buClr>
                <a:srgbClr val="FCBB69"/>
              </a:buClr>
              <a:buSzPts val="1800"/>
              <a:buChar char="●"/>
              <a:defRPr>
                <a:solidFill>
                  <a:srgbClr val="FCBB69"/>
                </a:solidFill>
              </a:defRPr>
            </a:lvl4pPr>
            <a:lvl5pPr marL="3047924" lvl="4" indent="-457189" rtl="0">
              <a:spcBef>
                <a:spcPts val="1333"/>
              </a:spcBef>
              <a:spcAft>
                <a:spcPts val="0"/>
              </a:spcAft>
              <a:buClr>
                <a:srgbClr val="FCBB69"/>
              </a:buClr>
              <a:buSzPts val="1800"/>
              <a:buChar char="○"/>
              <a:defRPr>
                <a:solidFill>
                  <a:srgbClr val="FCBB69"/>
                </a:solidFill>
              </a:defRPr>
            </a:lvl5pPr>
            <a:lvl6pPr marL="3657509" lvl="5" indent="-457189" rtl="0">
              <a:spcBef>
                <a:spcPts val="1333"/>
              </a:spcBef>
              <a:spcAft>
                <a:spcPts val="0"/>
              </a:spcAft>
              <a:buClr>
                <a:srgbClr val="FCBB69"/>
              </a:buClr>
              <a:buSzPts val="1800"/>
              <a:buChar char="■"/>
              <a:defRPr>
                <a:solidFill>
                  <a:srgbClr val="FCBB69"/>
                </a:solidFill>
              </a:defRPr>
            </a:lvl6pPr>
            <a:lvl7pPr marL="4267093" lvl="6" indent="-457189" rtl="0">
              <a:spcBef>
                <a:spcPts val="1333"/>
              </a:spcBef>
              <a:spcAft>
                <a:spcPts val="0"/>
              </a:spcAft>
              <a:buClr>
                <a:srgbClr val="FCBB69"/>
              </a:buClr>
              <a:buSzPts val="1800"/>
              <a:buChar char="●"/>
              <a:defRPr>
                <a:solidFill>
                  <a:srgbClr val="FCBB69"/>
                </a:solidFill>
              </a:defRPr>
            </a:lvl7pPr>
            <a:lvl8pPr marL="4876678" lvl="7" indent="-457189" rtl="0">
              <a:spcBef>
                <a:spcPts val="1333"/>
              </a:spcBef>
              <a:spcAft>
                <a:spcPts val="0"/>
              </a:spcAft>
              <a:buClr>
                <a:srgbClr val="FCBB69"/>
              </a:buClr>
              <a:buSzPts val="1800"/>
              <a:buChar char="○"/>
              <a:defRPr>
                <a:solidFill>
                  <a:srgbClr val="FCBB69"/>
                </a:solidFill>
              </a:defRPr>
            </a:lvl8pPr>
            <a:lvl9pPr marL="5486263" lvl="8" indent="-457189" rtl="0">
              <a:spcBef>
                <a:spcPts val="1333"/>
              </a:spcBef>
              <a:spcAft>
                <a:spcPts val="1333"/>
              </a:spcAft>
              <a:buClr>
                <a:srgbClr val="FCBB69"/>
              </a:buClr>
              <a:buSzPts val="1800"/>
              <a:buChar char="■"/>
              <a:defRPr>
                <a:solidFill>
                  <a:srgbClr val="FCBB69"/>
                </a:solidFill>
              </a:defRPr>
            </a:lvl9pPr>
          </a:lstStyle>
          <a:p>
            <a:endParaRPr/>
          </a:p>
        </p:txBody>
      </p:sp>
    </p:spTree>
    <p:extLst>
      <p:ext uri="{BB962C8B-B14F-4D97-AF65-F5344CB8AC3E}">
        <p14:creationId xmlns:p14="http://schemas.microsoft.com/office/powerpoint/2010/main" val="2792649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9. Text – split white and yellow">
  <p:cSld name="9. Text – split white and yellow">
    <p:spTree>
      <p:nvGrpSpPr>
        <p:cNvPr id="1" name="Shape 26"/>
        <p:cNvGrpSpPr/>
        <p:nvPr/>
      </p:nvGrpSpPr>
      <p:grpSpPr>
        <a:xfrm>
          <a:off x="0" y="0"/>
          <a:ext cx="0" cy="0"/>
          <a:chOff x="0" y="0"/>
          <a:chExt cx="0" cy="0"/>
        </a:xfrm>
      </p:grpSpPr>
      <p:sp>
        <p:nvSpPr>
          <p:cNvPr id="27" name="Google Shape;27;p7"/>
          <p:cNvSpPr/>
          <p:nvPr/>
        </p:nvSpPr>
        <p:spPr>
          <a:xfrm flipH="1">
            <a:off x="6096000" y="-15567"/>
            <a:ext cx="6096000" cy="6873600"/>
          </a:xfrm>
          <a:prstGeom prst="rect">
            <a:avLst/>
          </a:prstGeom>
          <a:solidFill>
            <a:srgbClr val="FCBB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7"/>
          <p:cNvSpPr txBox="1">
            <a:spLocks noGrp="1"/>
          </p:cNvSpPr>
          <p:nvPr>
            <p:ph type="title"/>
          </p:nvPr>
        </p:nvSpPr>
        <p:spPr>
          <a:xfrm>
            <a:off x="804333" y="593367"/>
            <a:ext cx="4472000" cy="1493200"/>
          </a:xfrm>
          <a:prstGeom prst="rect">
            <a:avLst/>
          </a:prstGeom>
          <a:noFill/>
        </p:spPr>
        <p:txBody>
          <a:bodyPr spcFirstLastPara="1" wrap="square" lIns="91425" tIns="91425" rIns="91425" bIns="91425" anchor="t" anchorCtr="0">
            <a:noAutofit/>
          </a:bodyPr>
          <a:lstStyle>
            <a:lvl1pPr lvl="0" rtl="0">
              <a:spcBef>
                <a:spcPts val="0"/>
              </a:spcBef>
              <a:spcAft>
                <a:spcPts val="0"/>
              </a:spcAft>
              <a:buNone/>
              <a:defRPr b="0">
                <a:solidFill>
                  <a:srgbClr val="004B88"/>
                </a:solidFill>
                <a:latin typeface="Open Sans ExtraBold"/>
                <a:ea typeface="Open Sans ExtraBold"/>
                <a:cs typeface="Open Sans ExtraBold"/>
                <a:sym typeface="Open Sans ExtraBold"/>
              </a:defRPr>
            </a:lvl1pPr>
            <a:lvl2pPr lvl="1" rtl="0">
              <a:spcBef>
                <a:spcPts val="0"/>
              </a:spcBef>
              <a:spcAft>
                <a:spcPts val="0"/>
              </a:spcAft>
              <a:buNone/>
              <a:defRPr b="0">
                <a:latin typeface="Open Sans ExtraBold"/>
                <a:ea typeface="Open Sans ExtraBold"/>
                <a:cs typeface="Open Sans ExtraBold"/>
                <a:sym typeface="Open Sans ExtraBold"/>
              </a:defRPr>
            </a:lvl2pPr>
            <a:lvl3pPr lvl="2" rtl="0">
              <a:spcBef>
                <a:spcPts val="0"/>
              </a:spcBef>
              <a:spcAft>
                <a:spcPts val="0"/>
              </a:spcAft>
              <a:buNone/>
              <a:defRPr b="0">
                <a:latin typeface="Open Sans ExtraBold"/>
                <a:ea typeface="Open Sans ExtraBold"/>
                <a:cs typeface="Open Sans ExtraBold"/>
                <a:sym typeface="Open Sans ExtraBold"/>
              </a:defRPr>
            </a:lvl3pPr>
            <a:lvl4pPr lvl="3" rtl="0">
              <a:spcBef>
                <a:spcPts val="0"/>
              </a:spcBef>
              <a:spcAft>
                <a:spcPts val="0"/>
              </a:spcAft>
              <a:buNone/>
              <a:defRPr b="0">
                <a:latin typeface="Open Sans ExtraBold"/>
                <a:ea typeface="Open Sans ExtraBold"/>
                <a:cs typeface="Open Sans ExtraBold"/>
                <a:sym typeface="Open Sans ExtraBold"/>
              </a:defRPr>
            </a:lvl4pPr>
            <a:lvl5pPr lvl="4" rtl="0">
              <a:spcBef>
                <a:spcPts val="0"/>
              </a:spcBef>
              <a:spcAft>
                <a:spcPts val="0"/>
              </a:spcAft>
              <a:buNone/>
              <a:defRPr b="0">
                <a:latin typeface="Open Sans ExtraBold"/>
                <a:ea typeface="Open Sans ExtraBold"/>
                <a:cs typeface="Open Sans ExtraBold"/>
                <a:sym typeface="Open Sans ExtraBold"/>
              </a:defRPr>
            </a:lvl5pPr>
            <a:lvl6pPr lvl="5" rtl="0">
              <a:spcBef>
                <a:spcPts val="0"/>
              </a:spcBef>
              <a:spcAft>
                <a:spcPts val="0"/>
              </a:spcAft>
              <a:buNone/>
              <a:defRPr b="0">
                <a:latin typeface="Open Sans ExtraBold"/>
                <a:ea typeface="Open Sans ExtraBold"/>
                <a:cs typeface="Open Sans ExtraBold"/>
                <a:sym typeface="Open Sans ExtraBold"/>
              </a:defRPr>
            </a:lvl6pPr>
            <a:lvl7pPr lvl="6" rtl="0">
              <a:spcBef>
                <a:spcPts val="0"/>
              </a:spcBef>
              <a:spcAft>
                <a:spcPts val="0"/>
              </a:spcAft>
              <a:buNone/>
              <a:defRPr b="0">
                <a:latin typeface="Open Sans ExtraBold"/>
                <a:ea typeface="Open Sans ExtraBold"/>
                <a:cs typeface="Open Sans ExtraBold"/>
                <a:sym typeface="Open Sans ExtraBold"/>
              </a:defRPr>
            </a:lvl7pPr>
            <a:lvl8pPr lvl="7" rtl="0">
              <a:spcBef>
                <a:spcPts val="0"/>
              </a:spcBef>
              <a:spcAft>
                <a:spcPts val="0"/>
              </a:spcAft>
              <a:buNone/>
              <a:defRPr b="0">
                <a:latin typeface="Open Sans ExtraBold"/>
                <a:ea typeface="Open Sans ExtraBold"/>
                <a:cs typeface="Open Sans ExtraBold"/>
                <a:sym typeface="Open Sans ExtraBold"/>
              </a:defRPr>
            </a:lvl8pPr>
            <a:lvl9pPr lvl="8" rtl="0">
              <a:spcBef>
                <a:spcPts val="0"/>
              </a:spcBef>
              <a:spcAft>
                <a:spcPts val="0"/>
              </a:spcAft>
              <a:buNone/>
              <a:defRPr b="0">
                <a:latin typeface="Open Sans ExtraBold"/>
                <a:ea typeface="Open Sans ExtraBold"/>
                <a:cs typeface="Open Sans ExtraBold"/>
                <a:sym typeface="Open Sans ExtraBold"/>
              </a:defRPr>
            </a:lvl9pPr>
          </a:lstStyle>
          <a:p>
            <a:endParaRPr/>
          </a:p>
        </p:txBody>
      </p:sp>
      <p:sp>
        <p:nvSpPr>
          <p:cNvPr id="29" name="Google Shape;29;p7"/>
          <p:cNvSpPr txBox="1">
            <a:spLocks noGrp="1"/>
          </p:cNvSpPr>
          <p:nvPr>
            <p:ph type="body" idx="1"/>
          </p:nvPr>
        </p:nvSpPr>
        <p:spPr>
          <a:xfrm>
            <a:off x="804635" y="1660800"/>
            <a:ext cx="4472000" cy="4555200"/>
          </a:xfrm>
          <a:prstGeom prst="rect">
            <a:avLst/>
          </a:prstGeom>
        </p:spPr>
        <p:txBody>
          <a:bodyPr spcFirstLastPara="1" wrap="square" lIns="91425" tIns="91425" rIns="91425" bIns="91425" anchor="t" anchorCtr="0">
            <a:noAutofit/>
          </a:bodyPr>
          <a:lstStyle>
            <a:lvl1pPr marL="609585" lvl="0" indent="-440256" rtl="0">
              <a:spcBef>
                <a:spcPts val="0"/>
              </a:spcBef>
              <a:spcAft>
                <a:spcPts val="0"/>
              </a:spcAft>
              <a:buClr>
                <a:srgbClr val="004B88"/>
              </a:buClr>
              <a:buSzPts val="1600"/>
              <a:buChar char="●"/>
              <a:defRPr sz="2133">
                <a:solidFill>
                  <a:srgbClr val="004B88"/>
                </a:solidFill>
              </a:defRPr>
            </a:lvl1pPr>
            <a:lvl2pPr marL="1219170" lvl="1" indent="-440256" rtl="0">
              <a:spcBef>
                <a:spcPts val="2133"/>
              </a:spcBef>
              <a:spcAft>
                <a:spcPts val="0"/>
              </a:spcAft>
              <a:buClr>
                <a:srgbClr val="004B88"/>
              </a:buClr>
              <a:buSzPts val="1600"/>
              <a:buChar char="○"/>
              <a:defRPr sz="2133">
                <a:solidFill>
                  <a:srgbClr val="004B88"/>
                </a:solidFill>
              </a:defRPr>
            </a:lvl2pPr>
            <a:lvl3pPr marL="1828754" lvl="2" indent="-440256" rtl="0">
              <a:spcBef>
                <a:spcPts val="2133"/>
              </a:spcBef>
              <a:spcAft>
                <a:spcPts val="0"/>
              </a:spcAft>
              <a:buClr>
                <a:srgbClr val="004B88"/>
              </a:buClr>
              <a:buSzPts val="1600"/>
              <a:buChar char="■"/>
              <a:defRPr sz="2133">
                <a:solidFill>
                  <a:srgbClr val="004B88"/>
                </a:solidFill>
              </a:defRPr>
            </a:lvl3pPr>
            <a:lvl4pPr marL="2438339" lvl="3" indent="-440256" rtl="0">
              <a:spcBef>
                <a:spcPts val="2133"/>
              </a:spcBef>
              <a:spcAft>
                <a:spcPts val="0"/>
              </a:spcAft>
              <a:buClr>
                <a:srgbClr val="004B88"/>
              </a:buClr>
              <a:buSzPts val="1600"/>
              <a:buChar char="●"/>
              <a:defRPr sz="2133">
                <a:solidFill>
                  <a:srgbClr val="004B88"/>
                </a:solidFill>
              </a:defRPr>
            </a:lvl4pPr>
            <a:lvl5pPr marL="3047924" lvl="4" indent="-440256" rtl="0">
              <a:spcBef>
                <a:spcPts val="2133"/>
              </a:spcBef>
              <a:spcAft>
                <a:spcPts val="0"/>
              </a:spcAft>
              <a:buClr>
                <a:srgbClr val="004B88"/>
              </a:buClr>
              <a:buSzPts val="1600"/>
              <a:buChar char="○"/>
              <a:defRPr sz="2133">
                <a:solidFill>
                  <a:srgbClr val="004B88"/>
                </a:solidFill>
              </a:defRPr>
            </a:lvl5pPr>
            <a:lvl6pPr marL="3657509" lvl="5" indent="-440256" rtl="0">
              <a:spcBef>
                <a:spcPts val="2133"/>
              </a:spcBef>
              <a:spcAft>
                <a:spcPts val="0"/>
              </a:spcAft>
              <a:buClr>
                <a:srgbClr val="004B88"/>
              </a:buClr>
              <a:buSzPts val="1600"/>
              <a:buChar char="■"/>
              <a:defRPr sz="2133">
                <a:solidFill>
                  <a:srgbClr val="004B88"/>
                </a:solidFill>
              </a:defRPr>
            </a:lvl6pPr>
            <a:lvl7pPr marL="4267093" lvl="6" indent="-440256" rtl="0">
              <a:spcBef>
                <a:spcPts val="2133"/>
              </a:spcBef>
              <a:spcAft>
                <a:spcPts val="0"/>
              </a:spcAft>
              <a:buClr>
                <a:srgbClr val="004B88"/>
              </a:buClr>
              <a:buSzPts val="1600"/>
              <a:buChar char="●"/>
              <a:defRPr sz="2133">
                <a:solidFill>
                  <a:srgbClr val="004B88"/>
                </a:solidFill>
              </a:defRPr>
            </a:lvl7pPr>
            <a:lvl8pPr marL="4876678" lvl="7" indent="-440256" rtl="0">
              <a:spcBef>
                <a:spcPts val="2133"/>
              </a:spcBef>
              <a:spcAft>
                <a:spcPts val="0"/>
              </a:spcAft>
              <a:buClr>
                <a:srgbClr val="004B88"/>
              </a:buClr>
              <a:buSzPts val="1600"/>
              <a:buChar char="○"/>
              <a:defRPr sz="2133">
                <a:solidFill>
                  <a:srgbClr val="004B88"/>
                </a:solidFill>
              </a:defRPr>
            </a:lvl8pPr>
            <a:lvl9pPr marL="5486263" lvl="8" indent="-440256" rtl="0">
              <a:spcBef>
                <a:spcPts val="2133"/>
              </a:spcBef>
              <a:spcAft>
                <a:spcPts val="2133"/>
              </a:spcAft>
              <a:buClr>
                <a:srgbClr val="004B88"/>
              </a:buClr>
              <a:buSzPts val="1600"/>
              <a:buChar char="■"/>
              <a:defRPr sz="2133">
                <a:solidFill>
                  <a:srgbClr val="004B88"/>
                </a:solidFill>
              </a:defRPr>
            </a:lvl9pPr>
          </a:lstStyle>
          <a:p>
            <a:endParaRPr/>
          </a:p>
        </p:txBody>
      </p:sp>
    </p:spTree>
    <p:extLst>
      <p:ext uri="{BB962C8B-B14F-4D97-AF65-F5344CB8AC3E}">
        <p14:creationId xmlns:p14="http://schemas.microsoft.com/office/powerpoint/2010/main" val="1991972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8. Text – split white and blue">
  <p:cSld name="8. Text – split white and blue">
    <p:spTree>
      <p:nvGrpSpPr>
        <p:cNvPr id="1" name="Shape 30"/>
        <p:cNvGrpSpPr/>
        <p:nvPr/>
      </p:nvGrpSpPr>
      <p:grpSpPr>
        <a:xfrm>
          <a:off x="0" y="0"/>
          <a:ext cx="0" cy="0"/>
          <a:chOff x="0" y="0"/>
          <a:chExt cx="0" cy="0"/>
        </a:xfrm>
      </p:grpSpPr>
      <p:sp>
        <p:nvSpPr>
          <p:cNvPr id="31" name="Google Shape;31;p8"/>
          <p:cNvSpPr/>
          <p:nvPr/>
        </p:nvSpPr>
        <p:spPr>
          <a:xfrm flipH="1">
            <a:off x="6096000" y="-15567"/>
            <a:ext cx="6096000" cy="6873600"/>
          </a:xfrm>
          <a:prstGeom prst="rect">
            <a:avLst/>
          </a:prstGeom>
          <a:solidFill>
            <a:srgbClr val="004B8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04B88"/>
              </a:solidFill>
            </a:endParaRPr>
          </a:p>
        </p:txBody>
      </p:sp>
      <p:sp>
        <p:nvSpPr>
          <p:cNvPr id="32" name="Google Shape;32;p8"/>
          <p:cNvSpPr txBox="1">
            <a:spLocks noGrp="1"/>
          </p:cNvSpPr>
          <p:nvPr>
            <p:ph type="title"/>
          </p:nvPr>
        </p:nvSpPr>
        <p:spPr>
          <a:xfrm>
            <a:off x="804333" y="593367"/>
            <a:ext cx="4472000" cy="1493200"/>
          </a:xfrm>
          <a:prstGeom prst="rect">
            <a:avLst/>
          </a:prstGeom>
          <a:noFill/>
        </p:spPr>
        <p:txBody>
          <a:bodyPr spcFirstLastPara="1" wrap="square" lIns="91425" tIns="91425" rIns="91425" bIns="91425" anchor="t" anchorCtr="0">
            <a:noAutofit/>
          </a:bodyPr>
          <a:lstStyle>
            <a:lvl1pPr lvl="0" rtl="0">
              <a:spcBef>
                <a:spcPts val="0"/>
              </a:spcBef>
              <a:spcAft>
                <a:spcPts val="0"/>
              </a:spcAft>
              <a:buNone/>
              <a:defRPr b="0">
                <a:solidFill>
                  <a:srgbClr val="004B88"/>
                </a:solidFill>
                <a:latin typeface="Open Sans ExtraBold"/>
                <a:ea typeface="Open Sans ExtraBold"/>
                <a:cs typeface="Open Sans ExtraBold"/>
                <a:sym typeface="Open Sans ExtraBold"/>
              </a:defRPr>
            </a:lvl1pPr>
            <a:lvl2pPr lvl="1" rtl="0">
              <a:spcBef>
                <a:spcPts val="0"/>
              </a:spcBef>
              <a:spcAft>
                <a:spcPts val="0"/>
              </a:spcAft>
              <a:buNone/>
              <a:defRPr b="0">
                <a:latin typeface="Open Sans ExtraBold"/>
                <a:ea typeface="Open Sans ExtraBold"/>
                <a:cs typeface="Open Sans ExtraBold"/>
                <a:sym typeface="Open Sans ExtraBold"/>
              </a:defRPr>
            </a:lvl2pPr>
            <a:lvl3pPr lvl="2" rtl="0">
              <a:spcBef>
                <a:spcPts val="0"/>
              </a:spcBef>
              <a:spcAft>
                <a:spcPts val="0"/>
              </a:spcAft>
              <a:buNone/>
              <a:defRPr b="0">
                <a:latin typeface="Open Sans ExtraBold"/>
                <a:ea typeface="Open Sans ExtraBold"/>
                <a:cs typeface="Open Sans ExtraBold"/>
                <a:sym typeface="Open Sans ExtraBold"/>
              </a:defRPr>
            </a:lvl3pPr>
            <a:lvl4pPr lvl="3" rtl="0">
              <a:spcBef>
                <a:spcPts val="0"/>
              </a:spcBef>
              <a:spcAft>
                <a:spcPts val="0"/>
              </a:spcAft>
              <a:buNone/>
              <a:defRPr b="0">
                <a:latin typeface="Open Sans ExtraBold"/>
                <a:ea typeface="Open Sans ExtraBold"/>
                <a:cs typeface="Open Sans ExtraBold"/>
                <a:sym typeface="Open Sans ExtraBold"/>
              </a:defRPr>
            </a:lvl4pPr>
            <a:lvl5pPr lvl="4" rtl="0">
              <a:spcBef>
                <a:spcPts val="0"/>
              </a:spcBef>
              <a:spcAft>
                <a:spcPts val="0"/>
              </a:spcAft>
              <a:buNone/>
              <a:defRPr b="0">
                <a:latin typeface="Open Sans ExtraBold"/>
                <a:ea typeface="Open Sans ExtraBold"/>
                <a:cs typeface="Open Sans ExtraBold"/>
                <a:sym typeface="Open Sans ExtraBold"/>
              </a:defRPr>
            </a:lvl5pPr>
            <a:lvl6pPr lvl="5" rtl="0">
              <a:spcBef>
                <a:spcPts val="0"/>
              </a:spcBef>
              <a:spcAft>
                <a:spcPts val="0"/>
              </a:spcAft>
              <a:buNone/>
              <a:defRPr b="0">
                <a:latin typeface="Open Sans ExtraBold"/>
                <a:ea typeface="Open Sans ExtraBold"/>
                <a:cs typeface="Open Sans ExtraBold"/>
                <a:sym typeface="Open Sans ExtraBold"/>
              </a:defRPr>
            </a:lvl6pPr>
            <a:lvl7pPr lvl="6" rtl="0">
              <a:spcBef>
                <a:spcPts val="0"/>
              </a:spcBef>
              <a:spcAft>
                <a:spcPts val="0"/>
              </a:spcAft>
              <a:buNone/>
              <a:defRPr b="0">
                <a:latin typeface="Open Sans ExtraBold"/>
                <a:ea typeface="Open Sans ExtraBold"/>
                <a:cs typeface="Open Sans ExtraBold"/>
                <a:sym typeface="Open Sans ExtraBold"/>
              </a:defRPr>
            </a:lvl7pPr>
            <a:lvl8pPr lvl="7" rtl="0">
              <a:spcBef>
                <a:spcPts val="0"/>
              </a:spcBef>
              <a:spcAft>
                <a:spcPts val="0"/>
              </a:spcAft>
              <a:buNone/>
              <a:defRPr b="0">
                <a:latin typeface="Open Sans ExtraBold"/>
                <a:ea typeface="Open Sans ExtraBold"/>
                <a:cs typeface="Open Sans ExtraBold"/>
                <a:sym typeface="Open Sans ExtraBold"/>
              </a:defRPr>
            </a:lvl8pPr>
            <a:lvl9pPr lvl="8" rtl="0">
              <a:spcBef>
                <a:spcPts val="0"/>
              </a:spcBef>
              <a:spcAft>
                <a:spcPts val="0"/>
              </a:spcAft>
              <a:buNone/>
              <a:defRPr b="0">
                <a:latin typeface="Open Sans ExtraBold"/>
                <a:ea typeface="Open Sans ExtraBold"/>
                <a:cs typeface="Open Sans ExtraBold"/>
                <a:sym typeface="Open Sans ExtraBold"/>
              </a:defRPr>
            </a:lvl9pPr>
          </a:lstStyle>
          <a:p>
            <a:endParaRPr/>
          </a:p>
        </p:txBody>
      </p:sp>
      <p:sp>
        <p:nvSpPr>
          <p:cNvPr id="33" name="Google Shape;33;p8"/>
          <p:cNvSpPr txBox="1">
            <a:spLocks noGrp="1"/>
          </p:cNvSpPr>
          <p:nvPr>
            <p:ph type="body" idx="1"/>
          </p:nvPr>
        </p:nvSpPr>
        <p:spPr>
          <a:xfrm>
            <a:off x="804635" y="1660800"/>
            <a:ext cx="4472000" cy="4555200"/>
          </a:xfrm>
          <a:prstGeom prst="rect">
            <a:avLst/>
          </a:prstGeom>
        </p:spPr>
        <p:txBody>
          <a:bodyPr spcFirstLastPara="1" wrap="square" lIns="91425" tIns="91425" rIns="91425" bIns="91425" anchor="t" anchorCtr="0">
            <a:noAutofit/>
          </a:bodyPr>
          <a:lstStyle>
            <a:lvl1pPr marL="609585" lvl="0" indent="-440256" rtl="0">
              <a:spcBef>
                <a:spcPts val="0"/>
              </a:spcBef>
              <a:spcAft>
                <a:spcPts val="0"/>
              </a:spcAft>
              <a:buClr>
                <a:srgbClr val="004B88"/>
              </a:buClr>
              <a:buSzPts val="1600"/>
              <a:buChar char="●"/>
              <a:defRPr sz="2133">
                <a:solidFill>
                  <a:srgbClr val="004B88"/>
                </a:solidFill>
              </a:defRPr>
            </a:lvl1pPr>
            <a:lvl2pPr marL="1219170" lvl="1" indent="-440256" rtl="0">
              <a:spcBef>
                <a:spcPts val="2133"/>
              </a:spcBef>
              <a:spcAft>
                <a:spcPts val="0"/>
              </a:spcAft>
              <a:buClr>
                <a:srgbClr val="004B88"/>
              </a:buClr>
              <a:buSzPts val="1600"/>
              <a:buChar char="○"/>
              <a:defRPr sz="2133">
                <a:solidFill>
                  <a:srgbClr val="004B88"/>
                </a:solidFill>
              </a:defRPr>
            </a:lvl2pPr>
            <a:lvl3pPr marL="1828754" lvl="2" indent="-440256" rtl="0">
              <a:spcBef>
                <a:spcPts val="2133"/>
              </a:spcBef>
              <a:spcAft>
                <a:spcPts val="0"/>
              </a:spcAft>
              <a:buClr>
                <a:srgbClr val="004B88"/>
              </a:buClr>
              <a:buSzPts val="1600"/>
              <a:buChar char="■"/>
              <a:defRPr sz="2133">
                <a:solidFill>
                  <a:srgbClr val="004B88"/>
                </a:solidFill>
              </a:defRPr>
            </a:lvl3pPr>
            <a:lvl4pPr marL="2438339" lvl="3" indent="-440256" rtl="0">
              <a:spcBef>
                <a:spcPts val="2133"/>
              </a:spcBef>
              <a:spcAft>
                <a:spcPts val="0"/>
              </a:spcAft>
              <a:buClr>
                <a:srgbClr val="004B88"/>
              </a:buClr>
              <a:buSzPts val="1600"/>
              <a:buChar char="●"/>
              <a:defRPr sz="2133">
                <a:solidFill>
                  <a:srgbClr val="004B88"/>
                </a:solidFill>
              </a:defRPr>
            </a:lvl4pPr>
            <a:lvl5pPr marL="3047924" lvl="4" indent="-440256" rtl="0">
              <a:spcBef>
                <a:spcPts val="2133"/>
              </a:spcBef>
              <a:spcAft>
                <a:spcPts val="0"/>
              </a:spcAft>
              <a:buClr>
                <a:srgbClr val="004B88"/>
              </a:buClr>
              <a:buSzPts val="1600"/>
              <a:buChar char="○"/>
              <a:defRPr sz="2133">
                <a:solidFill>
                  <a:srgbClr val="004B88"/>
                </a:solidFill>
              </a:defRPr>
            </a:lvl5pPr>
            <a:lvl6pPr marL="3657509" lvl="5" indent="-440256" rtl="0">
              <a:spcBef>
                <a:spcPts val="2133"/>
              </a:spcBef>
              <a:spcAft>
                <a:spcPts val="0"/>
              </a:spcAft>
              <a:buClr>
                <a:srgbClr val="004B88"/>
              </a:buClr>
              <a:buSzPts val="1600"/>
              <a:buChar char="■"/>
              <a:defRPr sz="2133">
                <a:solidFill>
                  <a:srgbClr val="004B88"/>
                </a:solidFill>
              </a:defRPr>
            </a:lvl6pPr>
            <a:lvl7pPr marL="4267093" lvl="6" indent="-440256" rtl="0">
              <a:spcBef>
                <a:spcPts val="2133"/>
              </a:spcBef>
              <a:spcAft>
                <a:spcPts val="0"/>
              </a:spcAft>
              <a:buClr>
                <a:srgbClr val="004B88"/>
              </a:buClr>
              <a:buSzPts val="1600"/>
              <a:buChar char="●"/>
              <a:defRPr sz="2133">
                <a:solidFill>
                  <a:srgbClr val="004B88"/>
                </a:solidFill>
              </a:defRPr>
            </a:lvl7pPr>
            <a:lvl8pPr marL="4876678" lvl="7" indent="-440256" rtl="0">
              <a:spcBef>
                <a:spcPts val="2133"/>
              </a:spcBef>
              <a:spcAft>
                <a:spcPts val="0"/>
              </a:spcAft>
              <a:buClr>
                <a:srgbClr val="004B88"/>
              </a:buClr>
              <a:buSzPts val="1600"/>
              <a:buChar char="○"/>
              <a:defRPr sz="2133">
                <a:solidFill>
                  <a:srgbClr val="004B88"/>
                </a:solidFill>
              </a:defRPr>
            </a:lvl8pPr>
            <a:lvl9pPr marL="5486263" lvl="8" indent="-440256" rtl="0">
              <a:spcBef>
                <a:spcPts val="2133"/>
              </a:spcBef>
              <a:spcAft>
                <a:spcPts val="2133"/>
              </a:spcAft>
              <a:buClr>
                <a:srgbClr val="004B88"/>
              </a:buClr>
              <a:buSzPts val="1600"/>
              <a:buChar char="■"/>
              <a:defRPr sz="2133">
                <a:solidFill>
                  <a:srgbClr val="004B88"/>
                </a:solidFill>
              </a:defRPr>
            </a:lvl9pPr>
          </a:lstStyle>
          <a:p>
            <a:endParaRPr/>
          </a:p>
        </p:txBody>
      </p:sp>
    </p:spTree>
    <p:extLst>
      <p:ext uri="{BB962C8B-B14F-4D97-AF65-F5344CB8AC3E}">
        <p14:creationId xmlns:p14="http://schemas.microsoft.com/office/powerpoint/2010/main" val="4277424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0. Final slide">
  <p:cSld name="10. Final slide">
    <p:bg>
      <p:bgPr>
        <a:solidFill>
          <a:srgbClr val="FCBB69"/>
        </a:solidFill>
        <a:effectLst/>
      </p:bgPr>
    </p:bg>
    <p:spTree>
      <p:nvGrpSpPr>
        <p:cNvPr id="1" name="Shape 34"/>
        <p:cNvGrpSpPr/>
        <p:nvPr/>
      </p:nvGrpSpPr>
      <p:grpSpPr>
        <a:xfrm>
          <a:off x="0" y="0"/>
          <a:ext cx="0" cy="0"/>
          <a:chOff x="0" y="0"/>
          <a:chExt cx="0" cy="0"/>
        </a:xfrm>
      </p:grpSpPr>
      <p:pic>
        <p:nvPicPr>
          <p:cNvPr id="35" name="Google Shape;35;p9" descr="socialmedia_youtube.png"/>
          <p:cNvPicPr preferRelativeResize="0"/>
          <p:nvPr/>
        </p:nvPicPr>
        <p:blipFill rotWithShape="1">
          <a:blip r:embed="rId2">
            <a:alphaModFix/>
          </a:blip>
          <a:srcRect/>
          <a:stretch/>
        </p:blipFill>
        <p:spPr>
          <a:xfrm>
            <a:off x="647700" y="5240867"/>
            <a:ext cx="1022400" cy="1094400"/>
          </a:xfrm>
          <a:prstGeom prst="rect">
            <a:avLst/>
          </a:prstGeom>
          <a:noFill/>
          <a:ln>
            <a:noFill/>
          </a:ln>
        </p:spPr>
      </p:pic>
      <p:pic>
        <p:nvPicPr>
          <p:cNvPr id="36" name="Google Shape;36;p9"/>
          <p:cNvPicPr preferRelativeResize="0"/>
          <p:nvPr/>
        </p:nvPicPr>
        <p:blipFill rotWithShape="1">
          <a:blip r:embed="rId3">
            <a:alphaModFix/>
          </a:blip>
          <a:srcRect/>
          <a:stretch/>
        </p:blipFill>
        <p:spPr>
          <a:xfrm>
            <a:off x="1894416" y="5240867"/>
            <a:ext cx="1022400" cy="1094400"/>
          </a:xfrm>
          <a:prstGeom prst="rect">
            <a:avLst/>
          </a:prstGeom>
          <a:noFill/>
          <a:ln>
            <a:noFill/>
          </a:ln>
        </p:spPr>
      </p:pic>
      <p:pic>
        <p:nvPicPr>
          <p:cNvPr id="37" name="Google Shape;37;p9"/>
          <p:cNvPicPr preferRelativeResize="0"/>
          <p:nvPr/>
        </p:nvPicPr>
        <p:blipFill rotWithShape="1">
          <a:blip r:embed="rId4">
            <a:alphaModFix/>
          </a:blip>
          <a:srcRect/>
          <a:stretch/>
        </p:blipFill>
        <p:spPr>
          <a:xfrm>
            <a:off x="3141133" y="5240867"/>
            <a:ext cx="1022400" cy="1094400"/>
          </a:xfrm>
          <a:prstGeom prst="rect">
            <a:avLst/>
          </a:prstGeom>
          <a:noFill/>
          <a:ln>
            <a:noFill/>
          </a:ln>
        </p:spPr>
      </p:pic>
      <p:sp>
        <p:nvSpPr>
          <p:cNvPr id="38" name="Google Shape;38;p9"/>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4B88"/>
              </a:buClr>
              <a:buSzPts val="3000"/>
              <a:buFont typeface="Open Sans ExtraBold"/>
              <a:buNone/>
              <a:defRPr sz="4000" b="0">
                <a:solidFill>
                  <a:srgbClr val="004B88"/>
                </a:solidFill>
                <a:latin typeface="Open Sans ExtraBold"/>
                <a:ea typeface="Open Sans ExtraBold"/>
                <a:cs typeface="Open Sans ExtraBold"/>
                <a:sym typeface="Open Sans ExtraBold"/>
              </a:defRPr>
            </a:lvl1pPr>
            <a:lvl2pPr lvl="1" rtl="0">
              <a:spcBef>
                <a:spcPts val="0"/>
              </a:spcBef>
              <a:spcAft>
                <a:spcPts val="0"/>
              </a:spcAft>
              <a:buClr>
                <a:srgbClr val="004B88"/>
              </a:buClr>
              <a:buSzPts val="3000"/>
              <a:buNone/>
              <a:defRPr sz="4000">
                <a:solidFill>
                  <a:srgbClr val="004B88"/>
                </a:solidFill>
              </a:defRPr>
            </a:lvl2pPr>
            <a:lvl3pPr lvl="2" rtl="0">
              <a:spcBef>
                <a:spcPts val="0"/>
              </a:spcBef>
              <a:spcAft>
                <a:spcPts val="0"/>
              </a:spcAft>
              <a:buClr>
                <a:srgbClr val="004B88"/>
              </a:buClr>
              <a:buSzPts val="3000"/>
              <a:buNone/>
              <a:defRPr sz="4000">
                <a:solidFill>
                  <a:srgbClr val="004B88"/>
                </a:solidFill>
              </a:defRPr>
            </a:lvl3pPr>
            <a:lvl4pPr lvl="3" rtl="0">
              <a:spcBef>
                <a:spcPts val="0"/>
              </a:spcBef>
              <a:spcAft>
                <a:spcPts val="0"/>
              </a:spcAft>
              <a:buClr>
                <a:srgbClr val="004B88"/>
              </a:buClr>
              <a:buSzPts val="3000"/>
              <a:buNone/>
              <a:defRPr sz="4000">
                <a:solidFill>
                  <a:srgbClr val="004B88"/>
                </a:solidFill>
              </a:defRPr>
            </a:lvl4pPr>
            <a:lvl5pPr lvl="4" rtl="0">
              <a:spcBef>
                <a:spcPts val="0"/>
              </a:spcBef>
              <a:spcAft>
                <a:spcPts val="0"/>
              </a:spcAft>
              <a:buClr>
                <a:srgbClr val="004B88"/>
              </a:buClr>
              <a:buSzPts val="3000"/>
              <a:buNone/>
              <a:defRPr sz="4000">
                <a:solidFill>
                  <a:srgbClr val="004B88"/>
                </a:solidFill>
              </a:defRPr>
            </a:lvl5pPr>
            <a:lvl6pPr lvl="5" rtl="0">
              <a:spcBef>
                <a:spcPts val="0"/>
              </a:spcBef>
              <a:spcAft>
                <a:spcPts val="0"/>
              </a:spcAft>
              <a:buClr>
                <a:srgbClr val="004B88"/>
              </a:buClr>
              <a:buSzPts val="3000"/>
              <a:buNone/>
              <a:defRPr sz="4000">
                <a:solidFill>
                  <a:srgbClr val="004B88"/>
                </a:solidFill>
              </a:defRPr>
            </a:lvl6pPr>
            <a:lvl7pPr lvl="6" rtl="0">
              <a:spcBef>
                <a:spcPts val="0"/>
              </a:spcBef>
              <a:spcAft>
                <a:spcPts val="0"/>
              </a:spcAft>
              <a:buClr>
                <a:srgbClr val="004B88"/>
              </a:buClr>
              <a:buSzPts val="3000"/>
              <a:buNone/>
              <a:defRPr sz="4000">
                <a:solidFill>
                  <a:srgbClr val="004B88"/>
                </a:solidFill>
              </a:defRPr>
            </a:lvl7pPr>
            <a:lvl8pPr lvl="7" rtl="0">
              <a:spcBef>
                <a:spcPts val="0"/>
              </a:spcBef>
              <a:spcAft>
                <a:spcPts val="0"/>
              </a:spcAft>
              <a:buClr>
                <a:srgbClr val="004B88"/>
              </a:buClr>
              <a:buSzPts val="3000"/>
              <a:buNone/>
              <a:defRPr sz="4000">
                <a:solidFill>
                  <a:srgbClr val="004B88"/>
                </a:solidFill>
              </a:defRPr>
            </a:lvl8pPr>
            <a:lvl9pPr lvl="8" rtl="0">
              <a:spcBef>
                <a:spcPts val="0"/>
              </a:spcBef>
              <a:spcAft>
                <a:spcPts val="0"/>
              </a:spcAft>
              <a:buClr>
                <a:srgbClr val="004B88"/>
              </a:buClr>
              <a:buSzPts val="3000"/>
              <a:buNone/>
              <a:defRPr sz="4000">
                <a:solidFill>
                  <a:srgbClr val="004B88"/>
                </a:solidFill>
              </a:defRPr>
            </a:lvl9pPr>
          </a:lstStyle>
          <a:p>
            <a:endParaRPr/>
          </a:p>
        </p:txBody>
      </p:sp>
      <p:sp>
        <p:nvSpPr>
          <p:cNvPr id="39" name="Google Shape;39;p9"/>
          <p:cNvSpPr txBox="1">
            <a:spLocks noGrp="1"/>
          </p:cNvSpPr>
          <p:nvPr>
            <p:ph type="body" idx="1"/>
          </p:nvPr>
        </p:nvSpPr>
        <p:spPr>
          <a:xfrm>
            <a:off x="804333" y="1662433"/>
            <a:ext cx="10541200" cy="31304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Tree>
    <p:extLst>
      <p:ext uri="{BB962C8B-B14F-4D97-AF65-F5344CB8AC3E}">
        <p14:creationId xmlns:p14="http://schemas.microsoft.com/office/powerpoint/2010/main" val="1865123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 Text – 1 column on white">
  <p:cSld name="4. Text – 1 column on white">
    <p:bg>
      <p:bgPr>
        <a:solidFill>
          <a:srgbClr val="FFFFFF"/>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804333" y="1662433"/>
            <a:ext cx="10541200" cy="6780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
        <p:nvSpPr>
          <p:cNvPr id="42" name="Google Shape;42;p10"/>
          <p:cNvSpPr txBox="1">
            <a:spLocks noGrp="1"/>
          </p:cNvSpPr>
          <p:nvPr>
            <p:ph type="title"/>
          </p:nvPr>
        </p:nvSpPr>
        <p:spPr>
          <a:xfrm>
            <a:off x="815767" y="588100"/>
            <a:ext cx="10529600" cy="806400"/>
          </a:xfrm>
          <a:prstGeom prst="rect">
            <a:avLst/>
          </a:prstGeom>
        </p:spPr>
        <p:txBody>
          <a:bodyPr spcFirstLastPara="1" wrap="square" lIns="91425" tIns="91425" rIns="91425" bIns="91425" anchor="t" anchorCtr="0">
            <a:noAutofit/>
          </a:bodyPr>
          <a:lstStyle>
            <a:lvl1pPr lvl="0" rtl="0">
              <a:spcBef>
                <a:spcPts val="0"/>
              </a:spcBef>
              <a:spcAft>
                <a:spcPts val="0"/>
              </a:spcAft>
              <a:buNone/>
              <a:defRPr b="0">
                <a:solidFill>
                  <a:srgbClr val="004B88"/>
                </a:solidFill>
                <a:latin typeface="Open Sans ExtraBold"/>
                <a:ea typeface="Open Sans ExtraBold"/>
                <a:cs typeface="Open Sans ExtraBold"/>
                <a:sym typeface="Open Sans ExtraBold"/>
              </a:defRPr>
            </a:lvl1pPr>
            <a:lvl2pPr lvl="1" rtl="0">
              <a:spcBef>
                <a:spcPts val="0"/>
              </a:spcBef>
              <a:spcAft>
                <a:spcPts val="0"/>
              </a:spcAft>
              <a:buNone/>
              <a:defRPr>
                <a:solidFill>
                  <a:srgbClr val="004B88"/>
                </a:solidFill>
              </a:defRPr>
            </a:lvl2pPr>
            <a:lvl3pPr lvl="2" rtl="0">
              <a:spcBef>
                <a:spcPts val="0"/>
              </a:spcBef>
              <a:spcAft>
                <a:spcPts val="0"/>
              </a:spcAft>
              <a:buNone/>
              <a:defRPr>
                <a:solidFill>
                  <a:srgbClr val="004B88"/>
                </a:solidFill>
              </a:defRPr>
            </a:lvl3pPr>
            <a:lvl4pPr lvl="3" rtl="0">
              <a:spcBef>
                <a:spcPts val="0"/>
              </a:spcBef>
              <a:spcAft>
                <a:spcPts val="0"/>
              </a:spcAft>
              <a:buNone/>
              <a:defRPr>
                <a:solidFill>
                  <a:srgbClr val="004B88"/>
                </a:solidFill>
              </a:defRPr>
            </a:lvl4pPr>
            <a:lvl5pPr lvl="4" rtl="0">
              <a:spcBef>
                <a:spcPts val="0"/>
              </a:spcBef>
              <a:spcAft>
                <a:spcPts val="0"/>
              </a:spcAft>
              <a:buNone/>
              <a:defRPr>
                <a:solidFill>
                  <a:srgbClr val="004B88"/>
                </a:solidFill>
              </a:defRPr>
            </a:lvl5pPr>
            <a:lvl6pPr lvl="5" rtl="0">
              <a:spcBef>
                <a:spcPts val="0"/>
              </a:spcBef>
              <a:spcAft>
                <a:spcPts val="0"/>
              </a:spcAft>
              <a:buNone/>
              <a:defRPr>
                <a:solidFill>
                  <a:srgbClr val="004B88"/>
                </a:solidFill>
              </a:defRPr>
            </a:lvl6pPr>
            <a:lvl7pPr lvl="6" rtl="0">
              <a:spcBef>
                <a:spcPts val="0"/>
              </a:spcBef>
              <a:spcAft>
                <a:spcPts val="0"/>
              </a:spcAft>
              <a:buNone/>
              <a:defRPr>
                <a:solidFill>
                  <a:srgbClr val="004B88"/>
                </a:solidFill>
              </a:defRPr>
            </a:lvl7pPr>
            <a:lvl8pPr lvl="7" rtl="0">
              <a:spcBef>
                <a:spcPts val="0"/>
              </a:spcBef>
              <a:spcAft>
                <a:spcPts val="0"/>
              </a:spcAft>
              <a:buNone/>
              <a:defRPr>
                <a:solidFill>
                  <a:srgbClr val="004B88"/>
                </a:solidFill>
              </a:defRPr>
            </a:lvl8pPr>
            <a:lvl9pPr lvl="8" rtl="0">
              <a:spcBef>
                <a:spcPts val="0"/>
              </a:spcBef>
              <a:spcAft>
                <a:spcPts val="0"/>
              </a:spcAft>
              <a:buNone/>
              <a:defRPr>
                <a:solidFill>
                  <a:srgbClr val="004B88"/>
                </a:solidFill>
              </a:defRPr>
            </a:lvl9pPr>
          </a:lstStyle>
          <a:p>
            <a:endParaRPr/>
          </a:p>
        </p:txBody>
      </p:sp>
    </p:spTree>
    <p:extLst>
      <p:ext uri="{BB962C8B-B14F-4D97-AF65-F5344CB8AC3E}">
        <p14:creationId xmlns:p14="http://schemas.microsoft.com/office/powerpoint/2010/main" val="3808551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7. Text – 2 columns on white">
  <p:cSld name="7. Text – 2 columns on white">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804333" y="593367"/>
            <a:ext cx="10541200" cy="81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4B88"/>
              </a:buClr>
              <a:buSzPts val="3000"/>
              <a:buFont typeface="Open Sans ExtraBold"/>
              <a:buNone/>
              <a:defRPr sz="4000" b="0">
                <a:solidFill>
                  <a:srgbClr val="004B88"/>
                </a:solidFill>
                <a:latin typeface="Open Sans ExtraBold"/>
                <a:ea typeface="Open Sans ExtraBold"/>
                <a:cs typeface="Open Sans ExtraBold"/>
                <a:sym typeface="Open Sans ExtraBold"/>
              </a:defRPr>
            </a:lvl1pPr>
            <a:lvl2pPr lvl="1" rtl="0">
              <a:spcBef>
                <a:spcPts val="0"/>
              </a:spcBef>
              <a:spcAft>
                <a:spcPts val="0"/>
              </a:spcAft>
              <a:buClr>
                <a:srgbClr val="004B88"/>
              </a:buClr>
              <a:buSzPts val="3000"/>
              <a:buNone/>
              <a:defRPr sz="4000">
                <a:solidFill>
                  <a:srgbClr val="004B88"/>
                </a:solidFill>
              </a:defRPr>
            </a:lvl2pPr>
            <a:lvl3pPr lvl="2" rtl="0">
              <a:spcBef>
                <a:spcPts val="0"/>
              </a:spcBef>
              <a:spcAft>
                <a:spcPts val="0"/>
              </a:spcAft>
              <a:buClr>
                <a:srgbClr val="004B88"/>
              </a:buClr>
              <a:buSzPts val="3000"/>
              <a:buNone/>
              <a:defRPr sz="4000">
                <a:solidFill>
                  <a:srgbClr val="004B88"/>
                </a:solidFill>
              </a:defRPr>
            </a:lvl3pPr>
            <a:lvl4pPr lvl="3" rtl="0">
              <a:spcBef>
                <a:spcPts val="0"/>
              </a:spcBef>
              <a:spcAft>
                <a:spcPts val="0"/>
              </a:spcAft>
              <a:buClr>
                <a:srgbClr val="004B88"/>
              </a:buClr>
              <a:buSzPts val="3000"/>
              <a:buNone/>
              <a:defRPr sz="4000">
                <a:solidFill>
                  <a:srgbClr val="004B88"/>
                </a:solidFill>
              </a:defRPr>
            </a:lvl4pPr>
            <a:lvl5pPr lvl="4" rtl="0">
              <a:spcBef>
                <a:spcPts val="0"/>
              </a:spcBef>
              <a:spcAft>
                <a:spcPts val="0"/>
              </a:spcAft>
              <a:buClr>
                <a:srgbClr val="004B88"/>
              </a:buClr>
              <a:buSzPts val="3000"/>
              <a:buNone/>
              <a:defRPr sz="4000">
                <a:solidFill>
                  <a:srgbClr val="004B88"/>
                </a:solidFill>
              </a:defRPr>
            </a:lvl5pPr>
            <a:lvl6pPr lvl="5" rtl="0">
              <a:spcBef>
                <a:spcPts val="0"/>
              </a:spcBef>
              <a:spcAft>
                <a:spcPts val="0"/>
              </a:spcAft>
              <a:buClr>
                <a:srgbClr val="004B88"/>
              </a:buClr>
              <a:buSzPts val="3000"/>
              <a:buNone/>
              <a:defRPr sz="4000">
                <a:solidFill>
                  <a:srgbClr val="004B88"/>
                </a:solidFill>
              </a:defRPr>
            </a:lvl6pPr>
            <a:lvl7pPr lvl="6" rtl="0">
              <a:spcBef>
                <a:spcPts val="0"/>
              </a:spcBef>
              <a:spcAft>
                <a:spcPts val="0"/>
              </a:spcAft>
              <a:buClr>
                <a:srgbClr val="004B88"/>
              </a:buClr>
              <a:buSzPts val="3000"/>
              <a:buNone/>
              <a:defRPr sz="4000">
                <a:solidFill>
                  <a:srgbClr val="004B88"/>
                </a:solidFill>
              </a:defRPr>
            </a:lvl7pPr>
            <a:lvl8pPr lvl="7" rtl="0">
              <a:spcBef>
                <a:spcPts val="0"/>
              </a:spcBef>
              <a:spcAft>
                <a:spcPts val="0"/>
              </a:spcAft>
              <a:buClr>
                <a:srgbClr val="004B88"/>
              </a:buClr>
              <a:buSzPts val="3000"/>
              <a:buNone/>
              <a:defRPr sz="4000">
                <a:solidFill>
                  <a:srgbClr val="004B88"/>
                </a:solidFill>
              </a:defRPr>
            </a:lvl8pPr>
            <a:lvl9pPr lvl="8" rtl="0">
              <a:spcBef>
                <a:spcPts val="0"/>
              </a:spcBef>
              <a:spcAft>
                <a:spcPts val="0"/>
              </a:spcAft>
              <a:buClr>
                <a:srgbClr val="004B88"/>
              </a:buClr>
              <a:buSzPts val="3000"/>
              <a:buNone/>
              <a:defRPr sz="4000">
                <a:solidFill>
                  <a:srgbClr val="004B88"/>
                </a:solidFill>
              </a:defRPr>
            </a:lvl9pPr>
          </a:lstStyle>
          <a:p>
            <a:endParaRPr/>
          </a:p>
        </p:txBody>
      </p:sp>
      <p:sp>
        <p:nvSpPr>
          <p:cNvPr id="45" name="Google Shape;45;p11"/>
          <p:cNvSpPr txBox="1">
            <a:spLocks noGrp="1"/>
          </p:cNvSpPr>
          <p:nvPr>
            <p:ph type="body" idx="1"/>
          </p:nvPr>
        </p:nvSpPr>
        <p:spPr>
          <a:xfrm>
            <a:off x="804333" y="1662433"/>
            <a:ext cx="49884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
        <p:nvSpPr>
          <p:cNvPr id="46" name="Google Shape;46;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47" name="Google Shape;47;p11"/>
          <p:cNvSpPr txBox="1">
            <a:spLocks noGrp="1"/>
          </p:cNvSpPr>
          <p:nvPr>
            <p:ph type="body" idx="2"/>
          </p:nvPr>
        </p:nvSpPr>
        <p:spPr>
          <a:xfrm>
            <a:off x="6357133" y="1662433"/>
            <a:ext cx="49884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Clr>
                <a:srgbClr val="004B88"/>
              </a:buClr>
              <a:buSzPts val="1800"/>
              <a:buChar char="●"/>
              <a:defRPr>
                <a:solidFill>
                  <a:srgbClr val="004B88"/>
                </a:solidFill>
              </a:defRPr>
            </a:lvl1pPr>
            <a:lvl2pPr marL="1219170" lvl="1" indent="-457189" rtl="0">
              <a:spcBef>
                <a:spcPts val="1333"/>
              </a:spcBef>
              <a:spcAft>
                <a:spcPts val="0"/>
              </a:spcAft>
              <a:buClr>
                <a:srgbClr val="004B88"/>
              </a:buClr>
              <a:buSzPts val="1800"/>
              <a:buChar char="○"/>
              <a:defRPr>
                <a:solidFill>
                  <a:srgbClr val="004B88"/>
                </a:solidFill>
              </a:defRPr>
            </a:lvl2pPr>
            <a:lvl3pPr marL="1828754" lvl="2" indent="-457189" rtl="0">
              <a:spcBef>
                <a:spcPts val="1333"/>
              </a:spcBef>
              <a:spcAft>
                <a:spcPts val="0"/>
              </a:spcAft>
              <a:buClr>
                <a:srgbClr val="004B88"/>
              </a:buClr>
              <a:buSzPts val="1800"/>
              <a:buChar char="■"/>
              <a:defRPr>
                <a:solidFill>
                  <a:srgbClr val="004B88"/>
                </a:solidFill>
              </a:defRPr>
            </a:lvl3pPr>
            <a:lvl4pPr marL="2438339" lvl="3" indent="-457189" rtl="0">
              <a:spcBef>
                <a:spcPts val="1333"/>
              </a:spcBef>
              <a:spcAft>
                <a:spcPts val="0"/>
              </a:spcAft>
              <a:buClr>
                <a:srgbClr val="004B88"/>
              </a:buClr>
              <a:buSzPts val="1800"/>
              <a:buChar char="●"/>
              <a:defRPr>
                <a:solidFill>
                  <a:srgbClr val="004B88"/>
                </a:solidFill>
              </a:defRPr>
            </a:lvl4pPr>
            <a:lvl5pPr marL="3047924" lvl="4" indent="-457189" rtl="0">
              <a:spcBef>
                <a:spcPts val="1333"/>
              </a:spcBef>
              <a:spcAft>
                <a:spcPts val="0"/>
              </a:spcAft>
              <a:buClr>
                <a:srgbClr val="004B88"/>
              </a:buClr>
              <a:buSzPts val="1800"/>
              <a:buChar char="○"/>
              <a:defRPr>
                <a:solidFill>
                  <a:srgbClr val="004B88"/>
                </a:solidFill>
              </a:defRPr>
            </a:lvl5pPr>
            <a:lvl6pPr marL="3657509" lvl="5" indent="-457189" rtl="0">
              <a:spcBef>
                <a:spcPts val="1333"/>
              </a:spcBef>
              <a:spcAft>
                <a:spcPts val="0"/>
              </a:spcAft>
              <a:buClr>
                <a:srgbClr val="004B88"/>
              </a:buClr>
              <a:buSzPts val="1800"/>
              <a:buChar char="■"/>
              <a:defRPr>
                <a:solidFill>
                  <a:srgbClr val="004B88"/>
                </a:solidFill>
              </a:defRPr>
            </a:lvl6pPr>
            <a:lvl7pPr marL="4267093" lvl="6" indent="-457189" rtl="0">
              <a:spcBef>
                <a:spcPts val="1333"/>
              </a:spcBef>
              <a:spcAft>
                <a:spcPts val="0"/>
              </a:spcAft>
              <a:buClr>
                <a:srgbClr val="004B88"/>
              </a:buClr>
              <a:buSzPts val="1800"/>
              <a:buChar char="●"/>
              <a:defRPr>
                <a:solidFill>
                  <a:srgbClr val="004B88"/>
                </a:solidFill>
              </a:defRPr>
            </a:lvl7pPr>
            <a:lvl8pPr marL="4876678" lvl="7" indent="-457189" rtl="0">
              <a:spcBef>
                <a:spcPts val="1333"/>
              </a:spcBef>
              <a:spcAft>
                <a:spcPts val="0"/>
              </a:spcAft>
              <a:buClr>
                <a:srgbClr val="004B88"/>
              </a:buClr>
              <a:buSzPts val="1800"/>
              <a:buChar char="○"/>
              <a:defRPr>
                <a:solidFill>
                  <a:srgbClr val="004B88"/>
                </a:solidFill>
              </a:defRPr>
            </a:lvl8pPr>
            <a:lvl9pPr marL="5486263" lvl="8" indent="-457189" rtl="0">
              <a:spcBef>
                <a:spcPts val="1333"/>
              </a:spcBef>
              <a:spcAft>
                <a:spcPts val="1333"/>
              </a:spcAft>
              <a:buClr>
                <a:srgbClr val="004B88"/>
              </a:buClr>
              <a:buSzPts val="1800"/>
              <a:buChar char="■"/>
              <a:defRPr>
                <a:solidFill>
                  <a:srgbClr val="004B88"/>
                </a:solidFill>
              </a:defRPr>
            </a:lvl9pPr>
          </a:lstStyle>
          <a:p>
            <a:endParaRPr/>
          </a:p>
        </p:txBody>
      </p:sp>
    </p:spTree>
    <p:extLst>
      <p:ext uri="{BB962C8B-B14F-4D97-AF65-F5344CB8AC3E}">
        <p14:creationId xmlns:p14="http://schemas.microsoft.com/office/powerpoint/2010/main" val="531825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with box emphasi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72DCDF-6E27-4F63-BA30-D8F1C9FB578D}"/>
              </a:ext>
            </a:extLst>
          </p:cNvPr>
          <p:cNvSpPr/>
          <p:nvPr userDrawn="1"/>
        </p:nvSpPr>
        <p:spPr>
          <a:xfrm>
            <a:off x="88649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14328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7" name="Rectangle 6">
            <a:extLst>
              <a:ext uri="{FF2B5EF4-FFF2-40B4-BE49-F238E27FC236}">
                <a16:creationId xmlns:a16="http://schemas.microsoft.com/office/drawing/2014/main" id="{1CC51EBC-A3E6-4453-9452-31B0EA591FA1}"/>
              </a:ext>
            </a:extLst>
          </p:cNvPr>
          <p:cNvSpPr/>
          <p:nvPr userDrawn="1"/>
        </p:nvSpPr>
        <p:spPr>
          <a:xfrm>
            <a:off x="448534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446BDCAF-9D73-49AE-B8B1-8DE1CF5B3D06}"/>
              </a:ext>
            </a:extLst>
          </p:cNvPr>
          <p:cNvSpPr>
            <a:spLocks noGrp="1"/>
          </p:cNvSpPr>
          <p:nvPr>
            <p:ph type="body" sz="half" idx="14" hasCustomPrompt="1"/>
          </p:nvPr>
        </p:nvSpPr>
        <p:spPr>
          <a:xfrm>
            <a:off x="503168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2" name="Text Placeholder 3">
            <a:extLst>
              <a:ext uri="{FF2B5EF4-FFF2-40B4-BE49-F238E27FC236}">
                <a16:creationId xmlns:a16="http://schemas.microsoft.com/office/drawing/2014/main" id="{FE2B0004-1204-4EEF-BB0E-96E59A5D0DE4}"/>
              </a:ext>
            </a:extLst>
          </p:cNvPr>
          <p:cNvSpPr>
            <a:spLocks noGrp="1"/>
          </p:cNvSpPr>
          <p:nvPr>
            <p:ph type="body" sz="half" idx="15" hasCustomPrompt="1"/>
          </p:nvPr>
        </p:nvSpPr>
        <p:spPr>
          <a:xfrm>
            <a:off x="448534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5" name="Rectangle 14">
            <a:extLst>
              <a:ext uri="{FF2B5EF4-FFF2-40B4-BE49-F238E27FC236}">
                <a16:creationId xmlns:a16="http://schemas.microsoft.com/office/drawing/2014/main" id="{CF7D70F4-C41A-4B0F-A4C8-341A351B6452}"/>
              </a:ext>
            </a:extLst>
          </p:cNvPr>
          <p:cNvSpPr/>
          <p:nvPr userDrawn="1"/>
        </p:nvSpPr>
        <p:spPr>
          <a:xfrm>
            <a:off x="808419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3">
            <a:extLst>
              <a:ext uri="{FF2B5EF4-FFF2-40B4-BE49-F238E27FC236}">
                <a16:creationId xmlns:a16="http://schemas.microsoft.com/office/drawing/2014/main" id="{72ECF214-C1A1-4359-A194-35EF894CCDDC}"/>
              </a:ext>
            </a:extLst>
          </p:cNvPr>
          <p:cNvSpPr>
            <a:spLocks noGrp="1"/>
          </p:cNvSpPr>
          <p:nvPr>
            <p:ph type="body" sz="half" idx="16" hasCustomPrompt="1"/>
          </p:nvPr>
        </p:nvSpPr>
        <p:spPr>
          <a:xfrm>
            <a:off x="86305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7" name="Text Placeholder 3">
            <a:extLst>
              <a:ext uri="{FF2B5EF4-FFF2-40B4-BE49-F238E27FC236}">
                <a16:creationId xmlns:a16="http://schemas.microsoft.com/office/drawing/2014/main" id="{15CD840F-AF43-48FF-ABF7-D1E1F17D356D}"/>
              </a:ext>
            </a:extLst>
          </p:cNvPr>
          <p:cNvSpPr>
            <a:spLocks noGrp="1"/>
          </p:cNvSpPr>
          <p:nvPr>
            <p:ph type="body" sz="half" idx="17" hasCustomPrompt="1"/>
          </p:nvPr>
        </p:nvSpPr>
        <p:spPr>
          <a:xfrm>
            <a:off x="8084198" y="2789932"/>
            <a:ext cx="3331820"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27214839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with box emphasis">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14328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0" name="Text Placeholder 3">
            <a:extLst>
              <a:ext uri="{FF2B5EF4-FFF2-40B4-BE49-F238E27FC236}">
                <a16:creationId xmlns:a16="http://schemas.microsoft.com/office/drawing/2014/main" id="{446BDCAF-9D73-49AE-B8B1-8DE1CF5B3D06}"/>
              </a:ext>
            </a:extLst>
          </p:cNvPr>
          <p:cNvSpPr>
            <a:spLocks noGrp="1"/>
          </p:cNvSpPr>
          <p:nvPr>
            <p:ph type="body" sz="half" idx="14" hasCustomPrompt="1"/>
          </p:nvPr>
        </p:nvSpPr>
        <p:spPr>
          <a:xfrm>
            <a:off x="503168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2" name="Text Placeholder 3">
            <a:extLst>
              <a:ext uri="{FF2B5EF4-FFF2-40B4-BE49-F238E27FC236}">
                <a16:creationId xmlns:a16="http://schemas.microsoft.com/office/drawing/2014/main" id="{FE2B0004-1204-4EEF-BB0E-96E59A5D0DE4}"/>
              </a:ext>
            </a:extLst>
          </p:cNvPr>
          <p:cNvSpPr>
            <a:spLocks noGrp="1"/>
          </p:cNvSpPr>
          <p:nvPr>
            <p:ph type="body" sz="half" idx="15" hasCustomPrompt="1"/>
          </p:nvPr>
        </p:nvSpPr>
        <p:spPr>
          <a:xfrm>
            <a:off x="448534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6" name="Text Placeholder 3">
            <a:extLst>
              <a:ext uri="{FF2B5EF4-FFF2-40B4-BE49-F238E27FC236}">
                <a16:creationId xmlns:a16="http://schemas.microsoft.com/office/drawing/2014/main" id="{72ECF214-C1A1-4359-A194-35EF894CCDDC}"/>
              </a:ext>
            </a:extLst>
          </p:cNvPr>
          <p:cNvSpPr>
            <a:spLocks noGrp="1"/>
          </p:cNvSpPr>
          <p:nvPr>
            <p:ph type="body" sz="half" idx="16" hasCustomPrompt="1"/>
          </p:nvPr>
        </p:nvSpPr>
        <p:spPr>
          <a:xfrm>
            <a:off x="86305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3B16F7A3-80F5-42E1-B17D-0DF9543BC603}"/>
              </a:ext>
            </a:extLst>
          </p:cNvPr>
          <p:cNvSpPr>
            <a:spLocks noGrp="1"/>
          </p:cNvSpPr>
          <p:nvPr>
            <p:ph type="body" sz="half" idx="17" hasCustomPrompt="1"/>
          </p:nvPr>
        </p:nvSpPr>
        <p:spPr>
          <a:xfrm>
            <a:off x="8084198" y="2789932"/>
            <a:ext cx="3331820"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4199550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with box emphasi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80CB887-727E-4531-AC71-108E57C50896}"/>
              </a:ext>
            </a:extLst>
          </p:cNvPr>
          <p:cNvSpPr/>
          <p:nvPr userDrawn="1"/>
        </p:nvSpPr>
        <p:spPr>
          <a:xfrm>
            <a:off x="886498"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4509CB3-781B-4419-B71A-8C0379FB48EA}"/>
              </a:ext>
            </a:extLst>
          </p:cNvPr>
          <p:cNvSpPr/>
          <p:nvPr userDrawn="1"/>
        </p:nvSpPr>
        <p:spPr>
          <a:xfrm>
            <a:off x="3586662"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F591227-B49D-4CD4-920D-A4E436BBC27A}"/>
              </a:ext>
            </a:extLst>
          </p:cNvPr>
          <p:cNvSpPr/>
          <p:nvPr userDrawn="1"/>
        </p:nvSpPr>
        <p:spPr>
          <a:xfrm>
            <a:off x="6286826"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D0CBCDF-3753-47C9-8054-551C1C4A6DA0}"/>
              </a:ext>
            </a:extLst>
          </p:cNvPr>
          <p:cNvSpPr/>
          <p:nvPr userDrawn="1"/>
        </p:nvSpPr>
        <p:spPr>
          <a:xfrm>
            <a:off x="8986992"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974199"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6" name="Text Placeholder 3">
            <a:extLst>
              <a:ext uri="{FF2B5EF4-FFF2-40B4-BE49-F238E27FC236}">
                <a16:creationId xmlns:a16="http://schemas.microsoft.com/office/drawing/2014/main" id="{95285EAF-E9DE-46CD-80C9-1CDC4A9C4F0C}"/>
              </a:ext>
            </a:extLst>
          </p:cNvPr>
          <p:cNvSpPr>
            <a:spLocks noGrp="1"/>
          </p:cNvSpPr>
          <p:nvPr>
            <p:ph type="body" sz="half" idx="14" hasCustomPrompt="1"/>
          </p:nvPr>
        </p:nvSpPr>
        <p:spPr>
          <a:xfrm>
            <a:off x="8986992" y="2789932"/>
            <a:ext cx="2414543"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7" name="Text Placeholder 3">
            <a:extLst>
              <a:ext uri="{FF2B5EF4-FFF2-40B4-BE49-F238E27FC236}">
                <a16:creationId xmlns:a16="http://schemas.microsoft.com/office/drawing/2014/main" id="{822EED78-29D1-4DF2-BAB5-BDB8C7C454F1}"/>
              </a:ext>
            </a:extLst>
          </p:cNvPr>
          <p:cNvSpPr>
            <a:spLocks noGrp="1"/>
          </p:cNvSpPr>
          <p:nvPr>
            <p:ph type="body" sz="half" idx="15" hasCustomPrompt="1"/>
          </p:nvPr>
        </p:nvSpPr>
        <p:spPr>
          <a:xfrm>
            <a:off x="9074693"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F5FED5EF-85D9-4AC6-829B-C19D6CCF13FB}"/>
              </a:ext>
            </a:extLst>
          </p:cNvPr>
          <p:cNvSpPr>
            <a:spLocks noGrp="1"/>
          </p:cNvSpPr>
          <p:nvPr>
            <p:ph type="body" sz="half" idx="16" hasCustomPrompt="1"/>
          </p:nvPr>
        </p:nvSpPr>
        <p:spPr>
          <a:xfrm>
            <a:off x="628682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9" name="Text Placeholder 3">
            <a:extLst>
              <a:ext uri="{FF2B5EF4-FFF2-40B4-BE49-F238E27FC236}">
                <a16:creationId xmlns:a16="http://schemas.microsoft.com/office/drawing/2014/main" id="{DF3277A9-6890-4283-9929-DFE8B4699A8C}"/>
              </a:ext>
            </a:extLst>
          </p:cNvPr>
          <p:cNvSpPr>
            <a:spLocks noGrp="1"/>
          </p:cNvSpPr>
          <p:nvPr>
            <p:ph type="body" sz="half" idx="17" hasCustomPrompt="1"/>
          </p:nvPr>
        </p:nvSpPr>
        <p:spPr>
          <a:xfrm>
            <a:off x="637452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0" name="Text Placeholder 3">
            <a:extLst>
              <a:ext uri="{FF2B5EF4-FFF2-40B4-BE49-F238E27FC236}">
                <a16:creationId xmlns:a16="http://schemas.microsoft.com/office/drawing/2014/main" id="{DE4537B3-D4CD-4116-8143-CA7F95070763}"/>
              </a:ext>
            </a:extLst>
          </p:cNvPr>
          <p:cNvSpPr>
            <a:spLocks noGrp="1"/>
          </p:cNvSpPr>
          <p:nvPr>
            <p:ph type="body" sz="half" idx="18" hasCustomPrompt="1"/>
          </p:nvPr>
        </p:nvSpPr>
        <p:spPr>
          <a:xfrm>
            <a:off x="3586663"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21" name="Text Placeholder 3">
            <a:extLst>
              <a:ext uri="{FF2B5EF4-FFF2-40B4-BE49-F238E27FC236}">
                <a16:creationId xmlns:a16="http://schemas.microsoft.com/office/drawing/2014/main" id="{FDD634A8-1272-4DB9-AED4-A1D48BB5C536}"/>
              </a:ext>
            </a:extLst>
          </p:cNvPr>
          <p:cNvSpPr>
            <a:spLocks noGrp="1"/>
          </p:cNvSpPr>
          <p:nvPr>
            <p:ph type="body" sz="half" idx="19" hasCustomPrompt="1"/>
          </p:nvPr>
        </p:nvSpPr>
        <p:spPr>
          <a:xfrm>
            <a:off x="3674364"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Tree>
    <p:extLst>
      <p:ext uri="{BB962C8B-B14F-4D97-AF65-F5344CB8AC3E}">
        <p14:creationId xmlns:p14="http://schemas.microsoft.com/office/powerpoint/2010/main" val="3842490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with box emphasis">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974199"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7" name="Text Placeholder 3">
            <a:extLst>
              <a:ext uri="{FF2B5EF4-FFF2-40B4-BE49-F238E27FC236}">
                <a16:creationId xmlns:a16="http://schemas.microsoft.com/office/drawing/2014/main" id="{822EED78-29D1-4DF2-BAB5-BDB8C7C454F1}"/>
              </a:ext>
            </a:extLst>
          </p:cNvPr>
          <p:cNvSpPr>
            <a:spLocks noGrp="1"/>
          </p:cNvSpPr>
          <p:nvPr>
            <p:ph type="body" sz="half" idx="15" hasCustomPrompt="1"/>
          </p:nvPr>
        </p:nvSpPr>
        <p:spPr>
          <a:xfrm>
            <a:off x="9074693"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F5FED5EF-85D9-4AC6-829B-C19D6CCF13FB}"/>
              </a:ext>
            </a:extLst>
          </p:cNvPr>
          <p:cNvSpPr>
            <a:spLocks noGrp="1"/>
          </p:cNvSpPr>
          <p:nvPr>
            <p:ph type="body" sz="half" idx="16" hasCustomPrompt="1"/>
          </p:nvPr>
        </p:nvSpPr>
        <p:spPr>
          <a:xfrm>
            <a:off x="628682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9" name="Text Placeholder 3">
            <a:extLst>
              <a:ext uri="{FF2B5EF4-FFF2-40B4-BE49-F238E27FC236}">
                <a16:creationId xmlns:a16="http://schemas.microsoft.com/office/drawing/2014/main" id="{DF3277A9-6890-4283-9929-DFE8B4699A8C}"/>
              </a:ext>
            </a:extLst>
          </p:cNvPr>
          <p:cNvSpPr>
            <a:spLocks noGrp="1"/>
          </p:cNvSpPr>
          <p:nvPr>
            <p:ph type="body" sz="half" idx="17" hasCustomPrompt="1"/>
          </p:nvPr>
        </p:nvSpPr>
        <p:spPr>
          <a:xfrm>
            <a:off x="637452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0" name="Text Placeholder 3">
            <a:extLst>
              <a:ext uri="{FF2B5EF4-FFF2-40B4-BE49-F238E27FC236}">
                <a16:creationId xmlns:a16="http://schemas.microsoft.com/office/drawing/2014/main" id="{DE4537B3-D4CD-4116-8143-CA7F95070763}"/>
              </a:ext>
            </a:extLst>
          </p:cNvPr>
          <p:cNvSpPr>
            <a:spLocks noGrp="1"/>
          </p:cNvSpPr>
          <p:nvPr>
            <p:ph type="body" sz="half" idx="18" hasCustomPrompt="1"/>
          </p:nvPr>
        </p:nvSpPr>
        <p:spPr>
          <a:xfrm>
            <a:off x="3586663"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21" name="Text Placeholder 3">
            <a:extLst>
              <a:ext uri="{FF2B5EF4-FFF2-40B4-BE49-F238E27FC236}">
                <a16:creationId xmlns:a16="http://schemas.microsoft.com/office/drawing/2014/main" id="{FDD634A8-1272-4DB9-AED4-A1D48BB5C536}"/>
              </a:ext>
            </a:extLst>
          </p:cNvPr>
          <p:cNvSpPr>
            <a:spLocks noGrp="1"/>
          </p:cNvSpPr>
          <p:nvPr>
            <p:ph type="body" sz="half" idx="19" hasCustomPrompt="1"/>
          </p:nvPr>
        </p:nvSpPr>
        <p:spPr>
          <a:xfrm>
            <a:off x="3674364"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6" name="Text Placeholder 3">
            <a:extLst>
              <a:ext uri="{FF2B5EF4-FFF2-40B4-BE49-F238E27FC236}">
                <a16:creationId xmlns:a16="http://schemas.microsoft.com/office/drawing/2014/main" id="{4E5F177E-1450-495C-B2FA-262804322075}"/>
              </a:ext>
            </a:extLst>
          </p:cNvPr>
          <p:cNvSpPr>
            <a:spLocks noGrp="1"/>
          </p:cNvSpPr>
          <p:nvPr>
            <p:ph type="body" sz="half" idx="14" hasCustomPrompt="1"/>
          </p:nvPr>
        </p:nvSpPr>
        <p:spPr>
          <a:xfrm>
            <a:off x="8986992" y="2789932"/>
            <a:ext cx="2414543"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22711388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ith text and side panel">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475677"/>
            <a:ext cx="5209502"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759125" y="1522631"/>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
        <p:nvSpPr>
          <p:cNvPr id="7" name="Rectangle 6">
            <a:extLst>
              <a:ext uri="{FF2B5EF4-FFF2-40B4-BE49-F238E27FC236}">
                <a16:creationId xmlns:a16="http://schemas.microsoft.com/office/drawing/2014/main" id="{51A44A5F-EA4F-4D9C-9877-7E6FC340F4AC}"/>
              </a:ext>
            </a:extLst>
          </p:cNvPr>
          <p:cNvSpPr/>
          <p:nvPr userDrawn="1"/>
        </p:nvSpPr>
        <p:spPr>
          <a:xfrm>
            <a:off x="6844937" y="0"/>
            <a:ext cx="5347063" cy="6858000"/>
          </a:xfrm>
          <a:prstGeom prst="rect">
            <a:avLst/>
          </a:prstGeom>
          <a:pattFill prst="ltDnDiag">
            <a:fgClr>
              <a:schemeClr val="tx2">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7B55FF63-FFE9-4AAA-8A4B-77BD82FCD55B}"/>
              </a:ext>
            </a:extLst>
          </p:cNvPr>
          <p:cNvSpPr>
            <a:spLocks noGrp="1"/>
          </p:cNvSpPr>
          <p:nvPr>
            <p:ph type="body" sz="half" idx="13" hasCustomPrompt="1"/>
          </p:nvPr>
        </p:nvSpPr>
        <p:spPr>
          <a:xfrm>
            <a:off x="7372350" y="1522631"/>
            <a:ext cx="4326273" cy="4826406"/>
          </a:xfrm>
          <a:prstGeom prst="rect">
            <a:avLst/>
          </a:prstGeom>
        </p:spPr>
        <p:txBody>
          <a:bodyPr/>
          <a:lstStyle>
            <a:lvl1pPr marL="0" indent="0">
              <a:buFont typeface="Wingdings" panose="05000000000000000000" pitchFamily="2" charset="2"/>
              <a:buNone/>
              <a:defRPr sz="1800" b="0">
                <a:solidFill>
                  <a:schemeClr val="bg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86798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ith text and image">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5209502"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759125" y="1095014"/>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5209502"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3" name="Picture Placeholder 2">
            <a:extLst>
              <a:ext uri="{FF2B5EF4-FFF2-40B4-BE49-F238E27FC236}">
                <a16:creationId xmlns:a16="http://schemas.microsoft.com/office/drawing/2014/main" id="{78984F4C-A86F-4C61-8ACD-0E2922326DC8}"/>
              </a:ext>
            </a:extLst>
          </p:cNvPr>
          <p:cNvSpPr>
            <a:spLocks noGrp="1"/>
          </p:cNvSpPr>
          <p:nvPr>
            <p:ph type="pic" sz="quarter" idx="13" hasCustomPrompt="1"/>
          </p:nvPr>
        </p:nvSpPr>
        <p:spPr>
          <a:xfrm>
            <a:off x="6467475" y="2789238"/>
            <a:ext cx="5210175" cy="3559175"/>
          </a:xfrm>
          <a:prstGeom prst="rect">
            <a:avLst/>
          </a:prstGeom>
        </p:spPr>
        <p:txBody>
          <a:bodyPr/>
          <a:lstStyle>
            <a:lvl1pPr>
              <a:buClr>
                <a:schemeClr val="bg2"/>
              </a:buClr>
              <a:buSzPct val="130000"/>
              <a:defRPr sz="1800">
                <a:solidFill>
                  <a:schemeClr val="accent6">
                    <a:lumMod val="50000"/>
                  </a:schemeClr>
                </a:solidFill>
              </a:defRPr>
            </a:lvl1pPr>
          </a:lstStyle>
          <a:p>
            <a:r>
              <a:rPr lang="en-GB"/>
              <a:t>Add image / table / chart</a:t>
            </a:r>
          </a:p>
        </p:txBody>
      </p:sp>
    </p:spTree>
    <p:extLst>
      <p:ext uri="{BB962C8B-B14F-4D97-AF65-F5344CB8AC3E}">
        <p14:creationId xmlns:p14="http://schemas.microsoft.com/office/powerpoint/2010/main" val="2269052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91236624-DAFC-499E-89F1-E8853D7D5D60}"/>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Tree>
    <p:extLst>
      <p:ext uri="{BB962C8B-B14F-4D97-AF65-F5344CB8AC3E}">
        <p14:creationId xmlns:p14="http://schemas.microsoft.com/office/powerpoint/2010/main" val="165124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8513A17-F900-449C-9043-5D5E421A7FC5}"/>
              </a:ext>
            </a:extLst>
          </p:cNvPr>
          <p:cNvSpPr>
            <a:spLocks noGrp="1"/>
          </p:cNvSpPr>
          <p:nvPr>
            <p:ph type="body" sz="half" idx="12" hasCustomPrompt="1"/>
          </p:nvPr>
        </p:nvSpPr>
        <p:spPr>
          <a:xfrm>
            <a:off x="759125" y="1095014"/>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Tree>
    <p:extLst>
      <p:ext uri="{BB962C8B-B14F-4D97-AF65-F5344CB8AC3E}">
        <p14:creationId xmlns:p14="http://schemas.microsoft.com/office/powerpoint/2010/main" val="23871156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F2AF7B-4D48-4544-9289-83D22CFB70C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41">
            <a:extLst>
              <a:ext uri="{FF2B5EF4-FFF2-40B4-BE49-F238E27FC236}">
                <a16:creationId xmlns:a16="http://schemas.microsoft.com/office/drawing/2014/main" id="{245DD0DA-FD96-1B44-9B46-865A00C840CF}"/>
              </a:ext>
            </a:extLst>
          </p:cNvPr>
          <p:cNvSpPr/>
          <p:nvPr userDrawn="1"/>
        </p:nvSpPr>
        <p:spPr>
          <a:xfrm>
            <a:off x="10764732" y="5826371"/>
            <a:ext cx="826744" cy="81292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8" name="Picture 7">
            <a:extLst>
              <a:ext uri="{FF2B5EF4-FFF2-40B4-BE49-F238E27FC236}">
                <a16:creationId xmlns:a16="http://schemas.microsoft.com/office/drawing/2014/main" id="{16D9C65F-F594-4644-A26B-853A62AAC6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017" y="5599607"/>
            <a:ext cx="2377440" cy="937336"/>
          </a:xfrm>
          <a:prstGeom prst="rect">
            <a:avLst/>
          </a:prstGeom>
        </p:spPr>
      </p:pic>
    </p:spTree>
    <p:extLst>
      <p:ext uri="{BB962C8B-B14F-4D97-AF65-F5344CB8AC3E}">
        <p14:creationId xmlns:p14="http://schemas.microsoft.com/office/powerpoint/2010/main" val="3598575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74A99-F9FA-0747-BA62-50359A0749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FD6F826-92BD-5D2D-55B8-FF85D8074C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B24F46-BD02-04B5-3573-759C6D4A8704}"/>
              </a:ext>
            </a:extLst>
          </p:cNvPr>
          <p:cNvSpPr>
            <a:spLocks noGrp="1"/>
          </p:cNvSpPr>
          <p:nvPr>
            <p:ph type="dt" sz="half" idx="10"/>
          </p:nvPr>
        </p:nvSpPr>
        <p:spPr/>
        <p:txBody>
          <a:bodyPr/>
          <a:lstStyle/>
          <a:p>
            <a:fld id="{002D1E05-F85C-4D9A-8139-578ED76E276D}" type="datetimeFigureOut">
              <a:rPr lang="en-GB" smtClean="0"/>
              <a:t>24/03/2023</a:t>
            </a:fld>
            <a:endParaRPr lang="en-GB"/>
          </a:p>
        </p:txBody>
      </p:sp>
      <p:sp>
        <p:nvSpPr>
          <p:cNvPr id="5" name="Footer Placeholder 4">
            <a:extLst>
              <a:ext uri="{FF2B5EF4-FFF2-40B4-BE49-F238E27FC236}">
                <a16:creationId xmlns:a16="http://schemas.microsoft.com/office/drawing/2014/main" id="{08D81621-4251-6520-78EA-6E2478491B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540FEE-BC15-E46B-924D-97228AD635AB}"/>
              </a:ext>
            </a:extLst>
          </p:cNvPr>
          <p:cNvSpPr>
            <a:spLocks noGrp="1"/>
          </p:cNvSpPr>
          <p:nvPr>
            <p:ph type="sldNum" sz="quarter" idx="12"/>
          </p:nvPr>
        </p:nvSpPr>
        <p:spPr/>
        <p:txBody>
          <a:bodyPr/>
          <a:lstStyle/>
          <a:p>
            <a:fld id="{A49E17F8-3D50-4285-A8B8-412143D153DE}" type="slidenum">
              <a:rPr lang="en-GB" smtClean="0"/>
              <a:t>‹#›</a:t>
            </a:fld>
            <a:endParaRPr lang="en-GB"/>
          </a:p>
        </p:txBody>
      </p:sp>
    </p:spTree>
    <p:extLst>
      <p:ext uri="{BB962C8B-B14F-4D97-AF65-F5344CB8AC3E}">
        <p14:creationId xmlns:p14="http://schemas.microsoft.com/office/powerpoint/2010/main" val="21793519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8513A17-F900-449C-9043-5D5E421A7FC5}"/>
              </a:ext>
            </a:extLst>
          </p:cNvPr>
          <p:cNvSpPr>
            <a:spLocks noGrp="1"/>
          </p:cNvSpPr>
          <p:nvPr>
            <p:ph type="body" sz="half" idx="12" hasCustomPrompt="1"/>
          </p:nvPr>
        </p:nvSpPr>
        <p:spPr>
          <a:xfrm>
            <a:off x="759125" y="1448697"/>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
        <p:nvSpPr>
          <p:cNvPr id="3" name="Text Placeholder 3">
            <a:extLst>
              <a:ext uri="{FF2B5EF4-FFF2-40B4-BE49-F238E27FC236}">
                <a16:creationId xmlns:a16="http://schemas.microsoft.com/office/drawing/2014/main" id="{D7660FE0-2FDA-FAE8-4B39-A22E8D62456B}"/>
              </a:ext>
            </a:extLst>
          </p:cNvPr>
          <p:cNvSpPr>
            <a:spLocks noGrp="1"/>
          </p:cNvSpPr>
          <p:nvPr>
            <p:ph type="body" sz="half" idx="10" hasCustomPrompt="1"/>
          </p:nvPr>
        </p:nvSpPr>
        <p:spPr>
          <a:xfrm>
            <a:off x="759125" y="2772680"/>
            <a:ext cx="5209502"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3710839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2">
            <a:extLst>
              <a:ext uri="{FF2B5EF4-FFF2-40B4-BE49-F238E27FC236}">
                <a16:creationId xmlns:a16="http://schemas.microsoft.com/office/drawing/2014/main" id="{DAFA100E-E49F-4B43-B114-D9DF9E9ABBF2}"/>
              </a:ext>
            </a:extLst>
          </p:cNvPr>
          <p:cNvSpPr>
            <a:spLocks noGrp="1"/>
          </p:cNvSpPr>
          <p:nvPr>
            <p:ph type="pic" sz="quarter" idx="11" hasCustomPrompt="1"/>
          </p:nvPr>
        </p:nvSpPr>
        <p:spPr>
          <a:xfrm>
            <a:off x="7712344" y="2996631"/>
            <a:ext cx="4086578" cy="3863127"/>
          </a:xfrm>
          <a:prstGeom prst="rect">
            <a:avLst/>
          </a:prstGeom>
        </p:spPr>
        <p:txBody>
          <a:bodyPr/>
          <a:lstStyle>
            <a:lvl1pPr marL="0" indent="0" algn="l">
              <a:buNone/>
              <a:defRPr sz="1400">
                <a:solidFill>
                  <a:srgbClr val="FF0000"/>
                </a:solidFill>
              </a:defRPr>
            </a:lvl1pPr>
          </a:lstStyle>
          <a:p>
            <a:r>
              <a:rPr lang="en-US"/>
              <a:t>Click icon to insert black and white isolated image here. You may need to adjust ‘crop’ to ensure image fits. If you are looking to source an image please: 1) search the image bank 2) Talk with Help-desk Design 3) Search </a:t>
            </a:r>
            <a:r>
              <a:rPr lang="en-US" err="1"/>
              <a:t>www.alamy.com</a:t>
            </a:r>
            <a:endParaRPr lang="en-US"/>
          </a:p>
        </p:txBody>
      </p:sp>
      <p:sp>
        <p:nvSpPr>
          <p:cNvPr id="4" name="Holder 2">
            <a:extLst>
              <a:ext uri="{FF2B5EF4-FFF2-40B4-BE49-F238E27FC236}">
                <a16:creationId xmlns:a16="http://schemas.microsoft.com/office/drawing/2014/main" id="{1E43D4A2-30A3-B04D-9635-3EC0067BF79D}"/>
              </a:ext>
            </a:extLst>
          </p:cNvPr>
          <p:cNvSpPr>
            <a:spLocks noGrp="1"/>
          </p:cNvSpPr>
          <p:nvPr>
            <p:ph type="title" hasCustomPrompt="1"/>
          </p:nvPr>
        </p:nvSpPr>
        <p:spPr>
          <a:xfrm>
            <a:off x="1808426" y="2205831"/>
            <a:ext cx="7529884" cy="2494185"/>
          </a:xfrm>
          <a:prstGeom prst="rect">
            <a:avLst/>
          </a:prstGeom>
        </p:spPr>
        <p:txBody>
          <a:bodyPr lIns="0" tIns="0" rIns="0" bIns="0"/>
          <a:lstStyle>
            <a:lvl1pPr>
              <a:defRPr sz="6600" b="0" i="0" cap="all" baseline="0">
                <a:solidFill>
                  <a:schemeClr val="tx1"/>
                </a:solidFill>
                <a:latin typeface="+mj-lt"/>
                <a:cs typeface="Arial Black" panose="020B0604020202020204" pitchFamily="34" charset="0"/>
              </a:defRPr>
            </a:lvl1pPr>
          </a:lstStyle>
          <a:p>
            <a:r>
              <a:rPr lang="en-US"/>
              <a:t>TITLE TO GO HERE ALL CAPS</a:t>
            </a:r>
            <a:endParaRPr/>
          </a:p>
        </p:txBody>
      </p:sp>
      <p:sp>
        <p:nvSpPr>
          <p:cNvPr id="5" name="Holder 3">
            <a:extLst>
              <a:ext uri="{FF2B5EF4-FFF2-40B4-BE49-F238E27FC236}">
                <a16:creationId xmlns:a16="http://schemas.microsoft.com/office/drawing/2014/main" id="{EBB2D7F1-F753-AD4E-89B0-62D401979C6D}"/>
              </a:ext>
            </a:extLst>
          </p:cNvPr>
          <p:cNvSpPr>
            <a:spLocks noGrp="1"/>
          </p:cNvSpPr>
          <p:nvPr>
            <p:ph sz="half" idx="2" hasCustomPrompt="1"/>
          </p:nvPr>
        </p:nvSpPr>
        <p:spPr>
          <a:xfrm>
            <a:off x="2473732" y="1780791"/>
            <a:ext cx="5306234" cy="207749"/>
          </a:xfrm>
          <a:prstGeom prst="rect">
            <a:avLst/>
          </a:prstGeom>
        </p:spPr>
        <p:txBody>
          <a:bodyPr wrap="square" lIns="0" tIns="0" rIns="0" bIns="0">
            <a:spAutoFit/>
          </a:bodyPr>
          <a:lstStyle>
            <a:lvl1pPr marL="0" indent="0">
              <a:buNone/>
              <a:defRPr sz="1500" b="1">
                <a:solidFill>
                  <a:schemeClr val="bg2"/>
                </a:solidFill>
                <a:latin typeface="Arial" panose="020B0604020202020204" pitchFamily="34" charset="0"/>
                <a:cs typeface="Arial" panose="020B0604020202020204" pitchFamily="34" charset="0"/>
              </a:defRPr>
            </a:lvl1pPr>
          </a:lstStyle>
          <a:p>
            <a:pPr lvl="0"/>
            <a:r>
              <a:rPr lang="en-US"/>
              <a:t>Description to go here</a:t>
            </a:r>
          </a:p>
        </p:txBody>
      </p:sp>
      <p:sp>
        <p:nvSpPr>
          <p:cNvPr id="6" name="Holder 3">
            <a:extLst>
              <a:ext uri="{FF2B5EF4-FFF2-40B4-BE49-F238E27FC236}">
                <a16:creationId xmlns:a16="http://schemas.microsoft.com/office/drawing/2014/main" id="{F804CDE5-9E8C-CE4D-9CC1-DE30B9FAE7E3}"/>
              </a:ext>
            </a:extLst>
          </p:cNvPr>
          <p:cNvSpPr>
            <a:spLocks noGrp="1"/>
          </p:cNvSpPr>
          <p:nvPr>
            <p:ph sz="half" idx="10" hasCustomPrompt="1"/>
          </p:nvPr>
        </p:nvSpPr>
        <p:spPr>
          <a:xfrm>
            <a:off x="4948909" y="4813432"/>
            <a:ext cx="2300198" cy="207749"/>
          </a:xfrm>
          <a:prstGeom prst="rect">
            <a:avLst/>
          </a:prstGeom>
        </p:spPr>
        <p:txBody>
          <a:bodyPr wrap="square" lIns="0" tIns="0" rIns="0" bIns="0">
            <a:spAutoFit/>
          </a:bodyPr>
          <a:lstStyle>
            <a:lvl1pPr marL="0" indent="0" algn="r">
              <a:buNone/>
              <a:defRPr sz="1500" b="1">
                <a:solidFill>
                  <a:schemeClr val="tx2"/>
                </a:solidFill>
                <a:latin typeface="Arial" panose="020B0604020202020204" pitchFamily="34" charset="0"/>
                <a:cs typeface="Arial" panose="020B0604020202020204" pitchFamily="34" charset="0"/>
              </a:defRPr>
            </a:lvl1pPr>
          </a:lstStyle>
          <a:p>
            <a:pPr lvl="0"/>
            <a:r>
              <a:rPr lang="en-GB"/>
              <a:t>September 2018</a:t>
            </a:r>
            <a:endParaRPr lang="en-US"/>
          </a:p>
        </p:txBody>
      </p:sp>
      <p:sp>
        <p:nvSpPr>
          <p:cNvPr id="7" name="Picture Placeholder 2">
            <a:extLst>
              <a:ext uri="{FF2B5EF4-FFF2-40B4-BE49-F238E27FC236}">
                <a16:creationId xmlns:a16="http://schemas.microsoft.com/office/drawing/2014/main" id="{21F63EB8-AAF8-0C4D-87F1-784DFB2C2E63}"/>
              </a:ext>
            </a:extLst>
          </p:cNvPr>
          <p:cNvSpPr>
            <a:spLocks noGrp="1"/>
          </p:cNvSpPr>
          <p:nvPr>
            <p:ph type="pic" sz="quarter" idx="12" hasCustomPrompt="1"/>
          </p:nvPr>
        </p:nvSpPr>
        <p:spPr>
          <a:xfrm>
            <a:off x="1817382" y="5587647"/>
            <a:ext cx="1476375" cy="881063"/>
          </a:xfrm>
          <a:prstGeom prst="rect">
            <a:avLst/>
          </a:prstGeom>
        </p:spPr>
        <p:txBody>
          <a:bodyPr/>
          <a:lstStyle>
            <a:lvl1pPr marL="0" indent="0">
              <a:buNone/>
              <a:defRPr sz="1600">
                <a:solidFill>
                  <a:srgbClr val="FF0000"/>
                </a:solidFill>
              </a:defRPr>
            </a:lvl1pPr>
          </a:lstStyle>
          <a:p>
            <a:r>
              <a:rPr lang="en-US"/>
              <a:t>Insert partner logo here if required</a:t>
            </a:r>
          </a:p>
        </p:txBody>
      </p:sp>
      <p:sp>
        <p:nvSpPr>
          <p:cNvPr id="8" name="Picture Placeholder 2">
            <a:extLst>
              <a:ext uri="{FF2B5EF4-FFF2-40B4-BE49-F238E27FC236}">
                <a16:creationId xmlns:a16="http://schemas.microsoft.com/office/drawing/2014/main" id="{034D25E1-4A9A-2149-A1F2-7FF0B4FED68B}"/>
              </a:ext>
            </a:extLst>
          </p:cNvPr>
          <p:cNvSpPr>
            <a:spLocks noGrp="1"/>
          </p:cNvSpPr>
          <p:nvPr>
            <p:ph type="pic" sz="quarter" idx="13" hasCustomPrompt="1"/>
          </p:nvPr>
        </p:nvSpPr>
        <p:spPr>
          <a:xfrm>
            <a:off x="3650474" y="5587646"/>
            <a:ext cx="1476375" cy="881063"/>
          </a:xfrm>
          <a:prstGeom prst="rect">
            <a:avLst/>
          </a:prstGeom>
        </p:spPr>
        <p:txBody>
          <a:bodyPr/>
          <a:lstStyle>
            <a:lvl1pPr marL="0" marR="0" indent="0" algn="l" defTabSz="885688" rtl="0" eaLnBrk="1" fontAlgn="auto" latinLnBrk="0" hangingPunct="1">
              <a:lnSpc>
                <a:spcPct val="90000"/>
              </a:lnSpc>
              <a:spcBef>
                <a:spcPts val="969"/>
              </a:spcBef>
              <a:spcAft>
                <a:spcPts val="0"/>
              </a:spcAft>
              <a:buClrTx/>
              <a:buSzTx/>
              <a:buFont typeface="Arial" panose="020B0604020202020204" pitchFamily="34" charset="0"/>
              <a:buNone/>
              <a:tabLst/>
              <a:defRPr sz="1600">
                <a:solidFill>
                  <a:srgbClr val="FF0000"/>
                </a:solidFill>
              </a:defRPr>
            </a:lvl1pPr>
          </a:lstStyle>
          <a:p>
            <a:pPr marL="0" marR="0" lvl="0" indent="0" algn="l" defTabSz="885688" rtl="0" eaLnBrk="1" fontAlgn="auto" latinLnBrk="0" hangingPunct="1">
              <a:lnSpc>
                <a:spcPct val="90000"/>
              </a:lnSpc>
              <a:spcBef>
                <a:spcPts val="969"/>
              </a:spcBef>
              <a:spcAft>
                <a:spcPts val="0"/>
              </a:spcAft>
              <a:buClrTx/>
              <a:buSzTx/>
              <a:buFont typeface="Arial" panose="020B0604020202020204" pitchFamily="34" charset="0"/>
              <a:buNone/>
              <a:tabLst/>
              <a:defRPr/>
            </a:pPr>
            <a:r>
              <a:rPr lang="en-US"/>
              <a:t>Insert partner logo here if required</a:t>
            </a:r>
          </a:p>
          <a:p>
            <a:endParaRPr lang="en-US"/>
          </a:p>
        </p:txBody>
      </p:sp>
      <p:sp>
        <p:nvSpPr>
          <p:cNvPr id="9" name="Picture Placeholder 2">
            <a:extLst>
              <a:ext uri="{FF2B5EF4-FFF2-40B4-BE49-F238E27FC236}">
                <a16:creationId xmlns:a16="http://schemas.microsoft.com/office/drawing/2014/main" id="{B4ADE1DF-D32F-2049-B567-828C2861455F}"/>
              </a:ext>
            </a:extLst>
          </p:cNvPr>
          <p:cNvSpPr>
            <a:spLocks noGrp="1"/>
          </p:cNvSpPr>
          <p:nvPr>
            <p:ph type="pic" sz="quarter" idx="14" hasCustomPrompt="1"/>
          </p:nvPr>
        </p:nvSpPr>
        <p:spPr>
          <a:xfrm>
            <a:off x="5483566" y="5587646"/>
            <a:ext cx="1476375" cy="881063"/>
          </a:xfrm>
          <a:prstGeom prst="rect">
            <a:avLst/>
          </a:prstGeom>
        </p:spPr>
        <p:txBody>
          <a:bodyPr/>
          <a:lstStyle>
            <a:lvl1pPr marL="0" indent="0">
              <a:buNone/>
              <a:defRPr sz="1600">
                <a:solidFill>
                  <a:srgbClr val="FF0000"/>
                </a:solidFill>
              </a:defRPr>
            </a:lvl1pPr>
          </a:lstStyle>
          <a:p>
            <a:r>
              <a:rPr lang="en-US" sz="1600"/>
              <a:t>Insert partner logo here if required</a:t>
            </a:r>
            <a:endParaRPr lang="en-US"/>
          </a:p>
        </p:txBody>
      </p:sp>
    </p:spTree>
    <p:extLst>
      <p:ext uri="{BB962C8B-B14F-4D97-AF65-F5344CB8AC3E}">
        <p14:creationId xmlns:p14="http://schemas.microsoft.com/office/powerpoint/2010/main" val="88929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asic Header with Copy">
    <p:spTree>
      <p:nvGrpSpPr>
        <p:cNvPr id="1" name=""/>
        <p:cNvGrpSpPr/>
        <p:nvPr/>
      </p:nvGrpSpPr>
      <p:grpSpPr>
        <a:xfrm>
          <a:off x="0" y="0"/>
          <a:ext cx="0" cy="0"/>
          <a:chOff x="0" y="0"/>
          <a:chExt cx="0" cy="0"/>
        </a:xfrm>
      </p:grpSpPr>
      <p:sp>
        <p:nvSpPr>
          <p:cNvPr id="7" name="Holder 4">
            <a:extLst>
              <a:ext uri="{FF2B5EF4-FFF2-40B4-BE49-F238E27FC236}">
                <a16:creationId xmlns:a16="http://schemas.microsoft.com/office/drawing/2014/main" id="{1579E3F3-8093-5948-B68F-8D250B97D80E}"/>
              </a:ext>
            </a:extLst>
          </p:cNvPr>
          <p:cNvSpPr txBox="1">
            <a:spLocks/>
          </p:cNvSpPr>
          <p:nvPr userDrawn="1"/>
        </p:nvSpPr>
        <p:spPr>
          <a:xfrm>
            <a:off x="8794162" y="6537958"/>
            <a:ext cx="2805595" cy="160021"/>
          </a:xfrm>
          <a:prstGeom prst="rect">
            <a:avLst/>
          </a:prstGeom>
        </p:spPr>
        <p:txBody>
          <a:bodyPr lIns="0" tIns="0" rIns="0" bIns="0"/>
          <a:lstStyle>
            <a:defPPr>
              <a:defRPr lang="en-US"/>
            </a:defPPr>
            <a:lvl1pPr marL="0" algn="r" defTabSz="914400" rtl="0" eaLnBrk="1" latinLnBrk="0" hangingPunct="1">
              <a:defRPr sz="8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C85F12-A286-A94F-8EFA-738C35154872}" type="datetime1">
              <a:rPr lang="en-GB" b="0" smtClean="0"/>
              <a:t>24/03/2023</a:t>
            </a:fld>
            <a:endParaRPr lang="en-US" b="0" dirty="0"/>
          </a:p>
        </p:txBody>
      </p:sp>
      <p:sp>
        <p:nvSpPr>
          <p:cNvPr id="20" name="Footer Placeholder 24">
            <a:extLst>
              <a:ext uri="{FF2B5EF4-FFF2-40B4-BE49-F238E27FC236}">
                <a16:creationId xmlns:a16="http://schemas.microsoft.com/office/drawing/2014/main" id="{315A4516-4DE9-8D4F-BBC3-7ECDC97A111B}"/>
              </a:ext>
            </a:extLst>
          </p:cNvPr>
          <p:cNvSpPr>
            <a:spLocks noGrp="1"/>
          </p:cNvSpPr>
          <p:nvPr>
            <p:ph type="ftr" sz="quarter" idx="3"/>
          </p:nvPr>
        </p:nvSpPr>
        <p:spPr>
          <a:xfrm>
            <a:off x="7569366" y="6239126"/>
            <a:ext cx="4114800" cy="365125"/>
          </a:xfrm>
          <a:prstGeom prst="rect">
            <a:avLst/>
          </a:prstGeom>
        </p:spPr>
        <p:txBody>
          <a:bodyPr vert="horz" lIns="91440" tIns="45720" rIns="91440" bIns="45720" rtlCol="0" anchor="ctr"/>
          <a:lstStyle>
            <a:lvl1pPr algn="r">
              <a:defRPr sz="800" b="1">
                <a:solidFill>
                  <a:srgbClr val="222065"/>
                </a:solidFill>
              </a:defRPr>
            </a:lvl1pPr>
          </a:lstStyle>
          <a:p>
            <a:r>
              <a:rPr lang="en-US"/>
              <a:t>National Business Response Network</a:t>
            </a:r>
            <a:endParaRPr lang="en-US" dirty="0"/>
          </a:p>
        </p:txBody>
      </p:sp>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493376" y="2168831"/>
            <a:ext cx="11131751" cy="991058"/>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  |  18pt  |  Always Black</a:t>
            </a:r>
          </a:p>
        </p:txBody>
      </p:sp>
      <p:sp>
        <p:nvSpPr>
          <p:cNvPr id="12" name="Text Placeholder 12"/>
          <p:cNvSpPr>
            <a:spLocks noGrp="1"/>
          </p:cNvSpPr>
          <p:nvPr>
            <p:ph type="body" sz="quarter" idx="11" hasCustomPrompt="1"/>
          </p:nvPr>
        </p:nvSpPr>
        <p:spPr>
          <a:xfrm>
            <a:off x="493377" y="3334610"/>
            <a:ext cx="11190789" cy="2336986"/>
          </a:xfrm>
          <a:prstGeom prst="rect">
            <a:avLst/>
          </a:prstGeom>
          <a:noFill/>
          <a:ln>
            <a:noFill/>
          </a:ln>
        </p:spPr>
        <p:style>
          <a:lnRef idx="2">
            <a:schemeClr val="accent2"/>
          </a:lnRef>
          <a:fillRef idx="1">
            <a:schemeClr val="lt1"/>
          </a:fillRef>
          <a:effectRef idx="0">
            <a:schemeClr val="accent2"/>
          </a:effectRef>
          <a:fontRef idx="none"/>
        </p:style>
        <p:txBody>
          <a:bodyPr/>
          <a:lstStyle>
            <a:lvl1pPr marL="285750" indent="-285750">
              <a:buClr>
                <a:schemeClr val="bg2"/>
              </a:buClr>
              <a:buFont typeface="Arial" charset="0"/>
              <a:buChar char="•"/>
              <a:defRPr sz="1800" baseline="0">
                <a:solidFill>
                  <a:schemeClr val="accent6">
                    <a:lumMod val="50000"/>
                  </a:schemeClr>
                </a:solidFill>
              </a:defRPr>
            </a:lvl1pPr>
            <a:lvl2pPr marL="664266" indent="-221422">
              <a:buClr>
                <a:schemeClr val="bg2"/>
              </a:buClr>
              <a:buFont typeface="AppleSymbols" charset="0"/>
              <a:buChar char="⎻"/>
              <a:defRPr sz="1800">
                <a:solidFill>
                  <a:schemeClr val="accent6">
                    <a:lumMod val="50000"/>
                  </a:schemeClr>
                </a:solidFill>
                <a:latin typeface="+mn-lt"/>
              </a:defRPr>
            </a:lvl2pPr>
            <a:lvl3pPr marL="1107110" indent="-221422">
              <a:buClr>
                <a:schemeClr val="bg2"/>
              </a:buClr>
              <a:buFont typeface="AppleSymbols" charset="0"/>
              <a:buChar char="⎻"/>
              <a:defRPr sz="1800">
                <a:solidFill>
                  <a:schemeClr val="accent6">
                    <a:lumMod val="50000"/>
                  </a:schemeClr>
                </a:solidFill>
                <a:latin typeface="+mn-lt"/>
              </a:defRPr>
            </a:lvl3pPr>
            <a:lvl4pPr marL="1549954" indent="-221422">
              <a:buClr>
                <a:schemeClr val="tx2"/>
              </a:buClr>
              <a:buFont typeface="AppleSymbols" charset="0"/>
              <a:buChar char="⎻"/>
              <a:defRPr sz="1800">
                <a:solidFill>
                  <a:schemeClr val="accent6">
                    <a:lumMod val="50000"/>
                  </a:schemeClr>
                </a:solidFill>
                <a:latin typeface="+mn-lt"/>
              </a:defRPr>
            </a:lvl4pPr>
            <a:lvl5pPr marL="1992798" indent="-221422">
              <a:buClr>
                <a:schemeClr val="tx2"/>
              </a:buClr>
              <a:buFont typeface="AppleSymbols" charset="0"/>
              <a:buChar char="⎻"/>
              <a:defRPr sz="1800">
                <a:solidFill>
                  <a:schemeClr val="accent6">
                    <a:lumMod val="50000"/>
                  </a:schemeClr>
                </a:solidFill>
                <a:latin typeface="+mn-lt"/>
              </a:defRPr>
            </a:lvl5pPr>
          </a:lstStyle>
          <a:p>
            <a:pPr lvl="0"/>
            <a:r>
              <a:rPr lang="en-US" dirty="0"/>
              <a:t>Click to edit text styles</a:t>
            </a:r>
          </a:p>
          <a:p>
            <a:pPr lvl="0"/>
            <a:r>
              <a:rPr lang="en-US" dirty="0"/>
              <a:t>Click to edit Master text styles</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594360"/>
            <a:ext cx="11131751" cy="427617"/>
          </a:xfrm>
          <a:prstGeom prst="rect">
            <a:avLst/>
          </a:prstGeom>
        </p:spPr>
        <p:txBody>
          <a:bodyPr/>
          <a:lstStyle>
            <a:lvl1pPr marL="0" indent="0">
              <a:buNone/>
              <a:defRPr sz="2800" b="1"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MAIN HEADING | 28 – 35pt | choose from </a:t>
            </a:r>
            <a:r>
              <a:rPr lang="en-US" dirty="0" err="1"/>
              <a:t>bitc</a:t>
            </a:r>
            <a:r>
              <a:rPr lang="en-US" dirty="0"/>
              <a:t> </a:t>
            </a:r>
            <a:r>
              <a:rPr lang="en-US" dirty="0" err="1"/>
              <a:t>colours</a:t>
            </a:r>
            <a:r>
              <a:rPr lang="en-US" dirty="0"/>
              <a:t> blue, magenta or cyan</a:t>
            </a:r>
          </a:p>
        </p:txBody>
      </p:sp>
    </p:spTree>
    <p:extLst>
      <p:ext uri="{BB962C8B-B14F-4D97-AF65-F5344CB8AC3E}">
        <p14:creationId xmlns:p14="http://schemas.microsoft.com/office/powerpoint/2010/main" val="38166034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with box emphasi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72DCDF-6E27-4F63-BA30-D8F1C9FB578D}"/>
              </a:ext>
            </a:extLst>
          </p:cNvPr>
          <p:cNvSpPr/>
          <p:nvPr userDrawn="1"/>
        </p:nvSpPr>
        <p:spPr>
          <a:xfrm>
            <a:off x="88649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14328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7" name="Rectangle 6">
            <a:extLst>
              <a:ext uri="{FF2B5EF4-FFF2-40B4-BE49-F238E27FC236}">
                <a16:creationId xmlns:a16="http://schemas.microsoft.com/office/drawing/2014/main" id="{1CC51EBC-A3E6-4453-9452-31B0EA591FA1}"/>
              </a:ext>
            </a:extLst>
          </p:cNvPr>
          <p:cNvSpPr/>
          <p:nvPr userDrawn="1"/>
        </p:nvSpPr>
        <p:spPr>
          <a:xfrm>
            <a:off x="448534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446BDCAF-9D73-49AE-B8B1-8DE1CF5B3D06}"/>
              </a:ext>
            </a:extLst>
          </p:cNvPr>
          <p:cNvSpPr>
            <a:spLocks noGrp="1"/>
          </p:cNvSpPr>
          <p:nvPr>
            <p:ph type="body" sz="half" idx="14" hasCustomPrompt="1"/>
          </p:nvPr>
        </p:nvSpPr>
        <p:spPr>
          <a:xfrm>
            <a:off x="503168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2" name="Text Placeholder 3">
            <a:extLst>
              <a:ext uri="{FF2B5EF4-FFF2-40B4-BE49-F238E27FC236}">
                <a16:creationId xmlns:a16="http://schemas.microsoft.com/office/drawing/2014/main" id="{FE2B0004-1204-4EEF-BB0E-96E59A5D0DE4}"/>
              </a:ext>
            </a:extLst>
          </p:cNvPr>
          <p:cNvSpPr>
            <a:spLocks noGrp="1"/>
          </p:cNvSpPr>
          <p:nvPr>
            <p:ph type="body" sz="half" idx="15" hasCustomPrompt="1"/>
          </p:nvPr>
        </p:nvSpPr>
        <p:spPr>
          <a:xfrm>
            <a:off x="448534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5" name="Rectangle 14">
            <a:extLst>
              <a:ext uri="{FF2B5EF4-FFF2-40B4-BE49-F238E27FC236}">
                <a16:creationId xmlns:a16="http://schemas.microsoft.com/office/drawing/2014/main" id="{CF7D70F4-C41A-4B0F-A4C8-341A351B6452}"/>
              </a:ext>
            </a:extLst>
          </p:cNvPr>
          <p:cNvSpPr/>
          <p:nvPr userDrawn="1"/>
        </p:nvSpPr>
        <p:spPr>
          <a:xfrm>
            <a:off x="8084198" y="2595156"/>
            <a:ext cx="3331820"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3">
            <a:extLst>
              <a:ext uri="{FF2B5EF4-FFF2-40B4-BE49-F238E27FC236}">
                <a16:creationId xmlns:a16="http://schemas.microsoft.com/office/drawing/2014/main" id="{72ECF214-C1A1-4359-A194-35EF894CCDDC}"/>
              </a:ext>
            </a:extLst>
          </p:cNvPr>
          <p:cNvSpPr>
            <a:spLocks noGrp="1"/>
          </p:cNvSpPr>
          <p:nvPr>
            <p:ph type="body" sz="half" idx="16" hasCustomPrompt="1"/>
          </p:nvPr>
        </p:nvSpPr>
        <p:spPr>
          <a:xfrm>
            <a:off x="86305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7" name="Text Placeholder 3">
            <a:extLst>
              <a:ext uri="{FF2B5EF4-FFF2-40B4-BE49-F238E27FC236}">
                <a16:creationId xmlns:a16="http://schemas.microsoft.com/office/drawing/2014/main" id="{15CD840F-AF43-48FF-ABF7-D1E1F17D356D}"/>
              </a:ext>
            </a:extLst>
          </p:cNvPr>
          <p:cNvSpPr>
            <a:spLocks noGrp="1"/>
          </p:cNvSpPr>
          <p:nvPr>
            <p:ph type="body" sz="half" idx="17" hasCustomPrompt="1"/>
          </p:nvPr>
        </p:nvSpPr>
        <p:spPr>
          <a:xfrm>
            <a:off x="8084198" y="2789932"/>
            <a:ext cx="3331820"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21016565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with box emphasis">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14328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0" name="Text Placeholder 3">
            <a:extLst>
              <a:ext uri="{FF2B5EF4-FFF2-40B4-BE49-F238E27FC236}">
                <a16:creationId xmlns:a16="http://schemas.microsoft.com/office/drawing/2014/main" id="{446BDCAF-9D73-49AE-B8B1-8DE1CF5B3D06}"/>
              </a:ext>
            </a:extLst>
          </p:cNvPr>
          <p:cNvSpPr>
            <a:spLocks noGrp="1"/>
          </p:cNvSpPr>
          <p:nvPr>
            <p:ph type="body" sz="half" idx="14" hasCustomPrompt="1"/>
          </p:nvPr>
        </p:nvSpPr>
        <p:spPr>
          <a:xfrm>
            <a:off x="503168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2" name="Text Placeholder 3">
            <a:extLst>
              <a:ext uri="{FF2B5EF4-FFF2-40B4-BE49-F238E27FC236}">
                <a16:creationId xmlns:a16="http://schemas.microsoft.com/office/drawing/2014/main" id="{FE2B0004-1204-4EEF-BB0E-96E59A5D0DE4}"/>
              </a:ext>
            </a:extLst>
          </p:cNvPr>
          <p:cNvSpPr>
            <a:spLocks noGrp="1"/>
          </p:cNvSpPr>
          <p:nvPr>
            <p:ph type="body" sz="half" idx="15" hasCustomPrompt="1"/>
          </p:nvPr>
        </p:nvSpPr>
        <p:spPr>
          <a:xfrm>
            <a:off x="4485348" y="2789932"/>
            <a:ext cx="3331820"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6" name="Text Placeholder 3">
            <a:extLst>
              <a:ext uri="{FF2B5EF4-FFF2-40B4-BE49-F238E27FC236}">
                <a16:creationId xmlns:a16="http://schemas.microsoft.com/office/drawing/2014/main" id="{72ECF214-C1A1-4359-A194-35EF894CCDDC}"/>
              </a:ext>
            </a:extLst>
          </p:cNvPr>
          <p:cNvSpPr>
            <a:spLocks noGrp="1"/>
          </p:cNvSpPr>
          <p:nvPr>
            <p:ph type="body" sz="half" idx="16" hasCustomPrompt="1"/>
          </p:nvPr>
        </p:nvSpPr>
        <p:spPr>
          <a:xfrm>
            <a:off x="863053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3B16F7A3-80F5-42E1-B17D-0DF9543BC603}"/>
              </a:ext>
            </a:extLst>
          </p:cNvPr>
          <p:cNvSpPr>
            <a:spLocks noGrp="1"/>
          </p:cNvSpPr>
          <p:nvPr>
            <p:ph type="body" sz="half" idx="17" hasCustomPrompt="1"/>
          </p:nvPr>
        </p:nvSpPr>
        <p:spPr>
          <a:xfrm>
            <a:off x="8084198" y="2789932"/>
            <a:ext cx="3331820"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40581053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with box emphasi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80CB887-727E-4531-AC71-108E57C50896}"/>
              </a:ext>
            </a:extLst>
          </p:cNvPr>
          <p:cNvSpPr/>
          <p:nvPr userDrawn="1"/>
        </p:nvSpPr>
        <p:spPr>
          <a:xfrm>
            <a:off x="886498"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4509CB3-781B-4419-B71A-8C0379FB48EA}"/>
              </a:ext>
            </a:extLst>
          </p:cNvPr>
          <p:cNvSpPr/>
          <p:nvPr userDrawn="1"/>
        </p:nvSpPr>
        <p:spPr>
          <a:xfrm>
            <a:off x="3586662"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F591227-B49D-4CD4-920D-A4E436BBC27A}"/>
              </a:ext>
            </a:extLst>
          </p:cNvPr>
          <p:cNvSpPr/>
          <p:nvPr userDrawn="1"/>
        </p:nvSpPr>
        <p:spPr>
          <a:xfrm>
            <a:off x="6286826"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D0CBCDF-3753-47C9-8054-551C1C4A6DA0}"/>
              </a:ext>
            </a:extLst>
          </p:cNvPr>
          <p:cNvSpPr/>
          <p:nvPr userDrawn="1"/>
        </p:nvSpPr>
        <p:spPr>
          <a:xfrm>
            <a:off x="8986992" y="2595156"/>
            <a:ext cx="2414543" cy="3780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974199"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6" name="Text Placeholder 3">
            <a:extLst>
              <a:ext uri="{FF2B5EF4-FFF2-40B4-BE49-F238E27FC236}">
                <a16:creationId xmlns:a16="http://schemas.microsoft.com/office/drawing/2014/main" id="{95285EAF-E9DE-46CD-80C9-1CDC4A9C4F0C}"/>
              </a:ext>
            </a:extLst>
          </p:cNvPr>
          <p:cNvSpPr>
            <a:spLocks noGrp="1"/>
          </p:cNvSpPr>
          <p:nvPr>
            <p:ph type="body" sz="half" idx="14" hasCustomPrompt="1"/>
          </p:nvPr>
        </p:nvSpPr>
        <p:spPr>
          <a:xfrm>
            <a:off x="8986992" y="2789932"/>
            <a:ext cx="2414543"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7" name="Text Placeholder 3">
            <a:extLst>
              <a:ext uri="{FF2B5EF4-FFF2-40B4-BE49-F238E27FC236}">
                <a16:creationId xmlns:a16="http://schemas.microsoft.com/office/drawing/2014/main" id="{822EED78-29D1-4DF2-BAB5-BDB8C7C454F1}"/>
              </a:ext>
            </a:extLst>
          </p:cNvPr>
          <p:cNvSpPr>
            <a:spLocks noGrp="1"/>
          </p:cNvSpPr>
          <p:nvPr>
            <p:ph type="body" sz="half" idx="15" hasCustomPrompt="1"/>
          </p:nvPr>
        </p:nvSpPr>
        <p:spPr>
          <a:xfrm>
            <a:off x="9074693"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F5FED5EF-85D9-4AC6-829B-C19D6CCF13FB}"/>
              </a:ext>
            </a:extLst>
          </p:cNvPr>
          <p:cNvSpPr>
            <a:spLocks noGrp="1"/>
          </p:cNvSpPr>
          <p:nvPr>
            <p:ph type="body" sz="half" idx="16" hasCustomPrompt="1"/>
          </p:nvPr>
        </p:nvSpPr>
        <p:spPr>
          <a:xfrm>
            <a:off x="628682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9" name="Text Placeholder 3">
            <a:extLst>
              <a:ext uri="{FF2B5EF4-FFF2-40B4-BE49-F238E27FC236}">
                <a16:creationId xmlns:a16="http://schemas.microsoft.com/office/drawing/2014/main" id="{DF3277A9-6890-4283-9929-DFE8B4699A8C}"/>
              </a:ext>
            </a:extLst>
          </p:cNvPr>
          <p:cNvSpPr>
            <a:spLocks noGrp="1"/>
          </p:cNvSpPr>
          <p:nvPr>
            <p:ph type="body" sz="half" idx="17" hasCustomPrompt="1"/>
          </p:nvPr>
        </p:nvSpPr>
        <p:spPr>
          <a:xfrm>
            <a:off x="637452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0" name="Text Placeholder 3">
            <a:extLst>
              <a:ext uri="{FF2B5EF4-FFF2-40B4-BE49-F238E27FC236}">
                <a16:creationId xmlns:a16="http://schemas.microsoft.com/office/drawing/2014/main" id="{DE4537B3-D4CD-4116-8143-CA7F95070763}"/>
              </a:ext>
            </a:extLst>
          </p:cNvPr>
          <p:cNvSpPr>
            <a:spLocks noGrp="1"/>
          </p:cNvSpPr>
          <p:nvPr>
            <p:ph type="body" sz="half" idx="18" hasCustomPrompt="1"/>
          </p:nvPr>
        </p:nvSpPr>
        <p:spPr>
          <a:xfrm>
            <a:off x="3586663"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21" name="Text Placeholder 3">
            <a:extLst>
              <a:ext uri="{FF2B5EF4-FFF2-40B4-BE49-F238E27FC236}">
                <a16:creationId xmlns:a16="http://schemas.microsoft.com/office/drawing/2014/main" id="{FDD634A8-1272-4DB9-AED4-A1D48BB5C536}"/>
              </a:ext>
            </a:extLst>
          </p:cNvPr>
          <p:cNvSpPr>
            <a:spLocks noGrp="1"/>
          </p:cNvSpPr>
          <p:nvPr>
            <p:ph type="body" sz="half" idx="19" hasCustomPrompt="1"/>
          </p:nvPr>
        </p:nvSpPr>
        <p:spPr>
          <a:xfrm>
            <a:off x="3674364"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Tree>
    <p:extLst>
      <p:ext uri="{BB962C8B-B14F-4D97-AF65-F5344CB8AC3E}">
        <p14:creationId xmlns:p14="http://schemas.microsoft.com/office/powerpoint/2010/main" val="13508424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with box emphasis">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10515037"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8" name="Text Placeholder 3">
            <a:extLst>
              <a:ext uri="{FF2B5EF4-FFF2-40B4-BE49-F238E27FC236}">
                <a16:creationId xmlns:a16="http://schemas.microsoft.com/office/drawing/2014/main" id="{A3F193B8-0380-471C-9A88-678C1B451399}"/>
              </a:ext>
            </a:extLst>
          </p:cNvPr>
          <p:cNvSpPr>
            <a:spLocks noGrp="1"/>
          </p:cNvSpPr>
          <p:nvPr>
            <p:ph type="body" sz="half" idx="13" hasCustomPrompt="1"/>
          </p:nvPr>
        </p:nvSpPr>
        <p:spPr>
          <a:xfrm>
            <a:off x="974199"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7" name="Text Placeholder 3">
            <a:extLst>
              <a:ext uri="{FF2B5EF4-FFF2-40B4-BE49-F238E27FC236}">
                <a16:creationId xmlns:a16="http://schemas.microsoft.com/office/drawing/2014/main" id="{822EED78-29D1-4DF2-BAB5-BDB8C7C454F1}"/>
              </a:ext>
            </a:extLst>
          </p:cNvPr>
          <p:cNvSpPr>
            <a:spLocks noGrp="1"/>
          </p:cNvSpPr>
          <p:nvPr>
            <p:ph type="body" sz="half" idx="15" hasCustomPrompt="1"/>
          </p:nvPr>
        </p:nvSpPr>
        <p:spPr>
          <a:xfrm>
            <a:off x="9074693"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18" name="Text Placeholder 3">
            <a:extLst>
              <a:ext uri="{FF2B5EF4-FFF2-40B4-BE49-F238E27FC236}">
                <a16:creationId xmlns:a16="http://schemas.microsoft.com/office/drawing/2014/main" id="{F5FED5EF-85D9-4AC6-829B-C19D6CCF13FB}"/>
              </a:ext>
            </a:extLst>
          </p:cNvPr>
          <p:cNvSpPr>
            <a:spLocks noGrp="1"/>
          </p:cNvSpPr>
          <p:nvPr>
            <p:ph type="body" sz="half" idx="16" hasCustomPrompt="1"/>
          </p:nvPr>
        </p:nvSpPr>
        <p:spPr>
          <a:xfrm>
            <a:off x="6286828"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9" name="Text Placeholder 3">
            <a:extLst>
              <a:ext uri="{FF2B5EF4-FFF2-40B4-BE49-F238E27FC236}">
                <a16:creationId xmlns:a16="http://schemas.microsoft.com/office/drawing/2014/main" id="{DF3277A9-6890-4283-9929-DFE8B4699A8C}"/>
              </a:ext>
            </a:extLst>
          </p:cNvPr>
          <p:cNvSpPr>
            <a:spLocks noGrp="1"/>
          </p:cNvSpPr>
          <p:nvPr>
            <p:ph type="body" sz="half" idx="17" hasCustomPrompt="1"/>
          </p:nvPr>
        </p:nvSpPr>
        <p:spPr>
          <a:xfrm>
            <a:off x="6374528"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0" name="Text Placeholder 3">
            <a:extLst>
              <a:ext uri="{FF2B5EF4-FFF2-40B4-BE49-F238E27FC236}">
                <a16:creationId xmlns:a16="http://schemas.microsoft.com/office/drawing/2014/main" id="{DE4537B3-D4CD-4116-8143-CA7F95070763}"/>
              </a:ext>
            </a:extLst>
          </p:cNvPr>
          <p:cNvSpPr>
            <a:spLocks noGrp="1"/>
          </p:cNvSpPr>
          <p:nvPr>
            <p:ph type="body" sz="half" idx="18" hasCustomPrompt="1"/>
          </p:nvPr>
        </p:nvSpPr>
        <p:spPr>
          <a:xfrm>
            <a:off x="3586663" y="2789932"/>
            <a:ext cx="2414543"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21" name="Text Placeholder 3">
            <a:extLst>
              <a:ext uri="{FF2B5EF4-FFF2-40B4-BE49-F238E27FC236}">
                <a16:creationId xmlns:a16="http://schemas.microsoft.com/office/drawing/2014/main" id="{FDD634A8-1272-4DB9-AED4-A1D48BB5C536}"/>
              </a:ext>
            </a:extLst>
          </p:cNvPr>
          <p:cNvSpPr>
            <a:spLocks noGrp="1"/>
          </p:cNvSpPr>
          <p:nvPr>
            <p:ph type="body" sz="half" idx="19" hasCustomPrompt="1"/>
          </p:nvPr>
        </p:nvSpPr>
        <p:spPr>
          <a:xfrm>
            <a:off x="3674364" y="2102054"/>
            <a:ext cx="2239140" cy="345052"/>
          </a:xfrm>
          <a:prstGeom prst="rect">
            <a:avLst/>
          </a:prstGeom>
        </p:spPr>
        <p:txBody>
          <a:bodyPr/>
          <a:lstStyle>
            <a:lvl1pPr marL="0" indent="0" algn="ctr">
              <a:buNone/>
              <a:defRPr sz="1800" b="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TITLE</a:t>
            </a:r>
          </a:p>
        </p:txBody>
      </p:sp>
      <p:sp>
        <p:nvSpPr>
          <p:cNvPr id="26" name="Text Placeholder 3">
            <a:extLst>
              <a:ext uri="{FF2B5EF4-FFF2-40B4-BE49-F238E27FC236}">
                <a16:creationId xmlns:a16="http://schemas.microsoft.com/office/drawing/2014/main" id="{4E5F177E-1450-495C-B2FA-262804322075}"/>
              </a:ext>
            </a:extLst>
          </p:cNvPr>
          <p:cNvSpPr>
            <a:spLocks noGrp="1"/>
          </p:cNvSpPr>
          <p:nvPr>
            <p:ph type="body" sz="half" idx="14" hasCustomPrompt="1"/>
          </p:nvPr>
        </p:nvSpPr>
        <p:spPr>
          <a:xfrm>
            <a:off x="8986992" y="2789932"/>
            <a:ext cx="2414543" cy="3559105"/>
          </a:xfrm>
          <a:prstGeom prst="rect">
            <a:avLst/>
          </a:prstGeom>
        </p:spPr>
        <p:txBody>
          <a:bodyPr/>
          <a:lstStyle>
            <a:lvl1pPr marL="285750" indent="-285750">
              <a:buClr>
                <a:schemeClr val="bg2"/>
              </a:buClr>
              <a:buSzPct val="130000"/>
              <a:buFont typeface="Arial" panose="020B0604020202020204" pitchFamily="34" charset="0"/>
              <a:buChar char="•"/>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Tree>
    <p:extLst>
      <p:ext uri="{BB962C8B-B14F-4D97-AF65-F5344CB8AC3E}">
        <p14:creationId xmlns:p14="http://schemas.microsoft.com/office/powerpoint/2010/main" val="3754823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with text and side panel">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475677"/>
            <a:ext cx="5209502"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759125" y="1522631"/>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
        <p:nvSpPr>
          <p:cNvPr id="7" name="Rectangle 6">
            <a:extLst>
              <a:ext uri="{FF2B5EF4-FFF2-40B4-BE49-F238E27FC236}">
                <a16:creationId xmlns:a16="http://schemas.microsoft.com/office/drawing/2014/main" id="{51A44A5F-EA4F-4D9C-9877-7E6FC340F4AC}"/>
              </a:ext>
            </a:extLst>
          </p:cNvPr>
          <p:cNvSpPr/>
          <p:nvPr userDrawn="1"/>
        </p:nvSpPr>
        <p:spPr>
          <a:xfrm>
            <a:off x="6844937" y="0"/>
            <a:ext cx="5347063" cy="6858000"/>
          </a:xfrm>
          <a:prstGeom prst="rect">
            <a:avLst/>
          </a:prstGeom>
          <a:pattFill prst="ltDnDiag">
            <a:fgClr>
              <a:schemeClr val="tx2">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7B55FF63-FFE9-4AAA-8A4B-77BD82FCD55B}"/>
              </a:ext>
            </a:extLst>
          </p:cNvPr>
          <p:cNvSpPr>
            <a:spLocks noGrp="1"/>
          </p:cNvSpPr>
          <p:nvPr>
            <p:ph type="body" sz="half" idx="13" hasCustomPrompt="1"/>
          </p:nvPr>
        </p:nvSpPr>
        <p:spPr>
          <a:xfrm>
            <a:off x="7372350" y="1522631"/>
            <a:ext cx="4326273" cy="4826406"/>
          </a:xfrm>
          <a:prstGeom prst="rect">
            <a:avLst/>
          </a:prstGeom>
        </p:spPr>
        <p:txBody>
          <a:bodyPr/>
          <a:lstStyle>
            <a:lvl1pPr marL="0" indent="0">
              <a:buFont typeface="Wingdings" panose="05000000000000000000" pitchFamily="2" charset="2"/>
              <a:buNone/>
              <a:defRPr sz="1800" b="0">
                <a:solidFill>
                  <a:schemeClr val="bg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2039561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with text and image">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DF538235-51B5-4846-96D8-1C541D887522}"/>
              </a:ext>
            </a:extLst>
          </p:cNvPr>
          <p:cNvSpPr>
            <a:spLocks noGrp="1"/>
          </p:cNvSpPr>
          <p:nvPr>
            <p:ph type="body" sz="half" idx="10" hasCustomPrompt="1"/>
          </p:nvPr>
        </p:nvSpPr>
        <p:spPr>
          <a:xfrm>
            <a:off x="886498" y="2789932"/>
            <a:ext cx="5209502" cy="3559105"/>
          </a:xfrm>
          <a:prstGeom prst="rect">
            <a:avLst/>
          </a:prstGeom>
        </p:spPr>
        <p:txBody>
          <a:bodyPr/>
          <a:lstStyle>
            <a:lvl1pPr marL="0" indent="0">
              <a:buNone/>
              <a:defRPr sz="1800" b="0">
                <a:solidFill>
                  <a:schemeClr val="accent6">
                    <a:lumMod val="50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  |  Reduce font size to stay within bounds of box</a:t>
            </a:r>
          </a:p>
        </p:txBody>
      </p:sp>
      <p:sp>
        <p:nvSpPr>
          <p:cNvPr id="13" name="Text Placeholder 3">
            <a:extLst>
              <a:ext uri="{FF2B5EF4-FFF2-40B4-BE49-F238E27FC236}">
                <a16:creationId xmlns:a16="http://schemas.microsoft.com/office/drawing/2014/main" id="{4761FB45-658F-384E-9240-C054461B7185}"/>
              </a:ext>
            </a:extLst>
          </p:cNvPr>
          <p:cNvSpPr>
            <a:spLocks noGrp="1"/>
          </p:cNvSpPr>
          <p:nvPr>
            <p:ph type="body" sz="half" idx="12" hasCustomPrompt="1"/>
          </p:nvPr>
        </p:nvSpPr>
        <p:spPr>
          <a:xfrm>
            <a:off x="759125" y="1095014"/>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cxnSp>
        <p:nvCxnSpPr>
          <p:cNvPr id="14" name="Straight Connector 13">
            <a:extLst>
              <a:ext uri="{FF2B5EF4-FFF2-40B4-BE49-F238E27FC236}">
                <a16:creationId xmlns:a16="http://schemas.microsoft.com/office/drawing/2014/main" id="{799574D1-6B4B-4A02-B1A3-160B1A11988B}"/>
              </a:ext>
            </a:extLst>
          </p:cNvPr>
          <p:cNvCxnSpPr>
            <a:cxnSpLocks/>
          </p:cNvCxnSpPr>
          <p:nvPr userDrawn="1"/>
        </p:nvCxnSpPr>
        <p:spPr>
          <a:xfrm>
            <a:off x="886498" y="2561381"/>
            <a:ext cx="5209502" cy="0"/>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3" name="Picture Placeholder 2">
            <a:extLst>
              <a:ext uri="{FF2B5EF4-FFF2-40B4-BE49-F238E27FC236}">
                <a16:creationId xmlns:a16="http://schemas.microsoft.com/office/drawing/2014/main" id="{78984F4C-A86F-4C61-8ACD-0E2922326DC8}"/>
              </a:ext>
            </a:extLst>
          </p:cNvPr>
          <p:cNvSpPr>
            <a:spLocks noGrp="1"/>
          </p:cNvSpPr>
          <p:nvPr>
            <p:ph type="pic" sz="quarter" idx="13" hasCustomPrompt="1"/>
          </p:nvPr>
        </p:nvSpPr>
        <p:spPr>
          <a:xfrm>
            <a:off x="6467475" y="2789238"/>
            <a:ext cx="5210175" cy="3559175"/>
          </a:xfrm>
          <a:prstGeom prst="rect">
            <a:avLst/>
          </a:prstGeom>
        </p:spPr>
        <p:txBody>
          <a:bodyPr/>
          <a:lstStyle>
            <a:lvl1pPr>
              <a:buClr>
                <a:schemeClr val="bg2"/>
              </a:buClr>
              <a:buSzPct val="130000"/>
              <a:defRPr sz="1800">
                <a:solidFill>
                  <a:schemeClr val="accent6">
                    <a:lumMod val="50000"/>
                  </a:schemeClr>
                </a:solidFill>
              </a:defRPr>
            </a:lvl1pPr>
          </a:lstStyle>
          <a:p>
            <a:r>
              <a:rPr lang="en-GB"/>
              <a:t>Add image / table / chart</a:t>
            </a:r>
          </a:p>
        </p:txBody>
      </p:sp>
    </p:spTree>
    <p:extLst>
      <p:ext uri="{BB962C8B-B14F-4D97-AF65-F5344CB8AC3E}">
        <p14:creationId xmlns:p14="http://schemas.microsoft.com/office/powerpoint/2010/main" val="3585800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91236624-DAFC-499E-89F1-E8853D7D5D60}"/>
              </a:ext>
            </a:extLst>
          </p:cNvPr>
          <p:cNvSpPr>
            <a:spLocks noGrp="1"/>
          </p:cNvSpPr>
          <p:nvPr>
            <p:ph type="body" sz="half" idx="12" hasCustomPrompt="1"/>
          </p:nvPr>
        </p:nvSpPr>
        <p:spPr>
          <a:xfrm>
            <a:off x="468007" y="1095014"/>
            <a:ext cx="11131751" cy="427617"/>
          </a:xfrm>
          <a:prstGeom prst="rect">
            <a:avLst/>
          </a:prstGeom>
        </p:spPr>
        <p:txBody>
          <a:bodyPr/>
          <a:lstStyle>
            <a:lvl1pPr marL="0" indent="0" algn="ctr">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Tree>
    <p:extLst>
      <p:ext uri="{BB962C8B-B14F-4D97-AF65-F5344CB8AC3E}">
        <p14:creationId xmlns:p14="http://schemas.microsoft.com/office/powerpoint/2010/main" val="33132239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8513A17-F900-449C-9043-5D5E421A7FC5}"/>
              </a:ext>
            </a:extLst>
          </p:cNvPr>
          <p:cNvSpPr>
            <a:spLocks noGrp="1"/>
          </p:cNvSpPr>
          <p:nvPr>
            <p:ph type="body" sz="half" idx="12" hasCustomPrompt="1"/>
          </p:nvPr>
        </p:nvSpPr>
        <p:spPr>
          <a:xfrm>
            <a:off x="759125" y="1095014"/>
            <a:ext cx="5633049" cy="427617"/>
          </a:xfrm>
          <a:prstGeom prst="rect">
            <a:avLst/>
          </a:prstGeom>
        </p:spPr>
        <p:txBody>
          <a:bodyPr/>
          <a:lstStyle>
            <a:lvl1pPr marL="0" indent="0" algn="l">
              <a:buNone/>
              <a:defRPr sz="2800" b="0" cap="all" baseline="0">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MAIN HEADING | 28 – 35pt | choose from </a:t>
            </a:r>
            <a:r>
              <a:rPr lang="en-US" err="1"/>
              <a:t>bitc</a:t>
            </a:r>
            <a:r>
              <a:rPr lang="en-US"/>
              <a:t> </a:t>
            </a:r>
            <a:r>
              <a:rPr lang="en-US" err="1"/>
              <a:t>colours</a:t>
            </a:r>
            <a:r>
              <a:rPr lang="en-US"/>
              <a:t> blue, magenta or cyan</a:t>
            </a:r>
          </a:p>
        </p:txBody>
      </p:sp>
    </p:spTree>
    <p:extLst>
      <p:ext uri="{BB962C8B-B14F-4D97-AF65-F5344CB8AC3E}">
        <p14:creationId xmlns:p14="http://schemas.microsoft.com/office/powerpoint/2010/main" val="3445425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F2AF7B-4D48-4544-9289-83D22CFB70C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41">
            <a:extLst>
              <a:ext uri="{FF2B5EF4-FFF2-40B4-BE49-F238E27FC236}">
                <a16:creationId xmlns:a16="http://schemas.microsoft.com/office/drawing/2014/main" id="{245DD0DA-FD96-1B44-9B46-865A00C840CF}"/>
              </a:ext>
            </a:extLst>
          </p:cNvPr>
          <p:cNvSpPr/>
          <p:nvPr userDrawn="1"/>
        </p:nvSpPr>
        <p:spPr>
          <a:xfrm>
            <a:off x="10764732" y="5826371"/>
            <a:ext cx="826744" cy="81292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8" name="Picture 7">
            <a:extLst>
              <a:ext uri="{FF2B5EF4-FFF2-40B4-BE49-F238E27FC236}">
                <a16:creationId xmlns:a16="http://schemas.microsoft.com/office/drawing/2014/main" id="{16D9C65F-F594-4644-A26B-853A62AAC6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017" y="5599607"/>
            <a:ext cx="2377440" cy="937336"/>
          </a:xfrm>
          <a:prstGeom prst="rect">
            <a:avLst/>
          </a:prstGeom>
        </p:spPr>
      </p:pic>
    </p:spTree>
    <p:extLst>
      <p:ext uri="{BB962C8B-B14F-4D97-AF65-F5344CB8AC3E}">
        <p14:creationId xmlns:p14="http://schemas.microsoft.com/office/powerpoint/2010/main" val="8266436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678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3" y="2130428"/>
            <a:ext cx="10363200" cy="1470025"/>
          </a:xfrm>
        </p:spPr>
        <p:txBody>
          <a:bodyPr/>
          <a:lstStyle/>
          <a:p>
            <a:r>
              <a:rPr lang="en-GB" dirty="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r>
              <a:rPr lang="en-US" dirty="0" err="1"/>
              <a:t>Smokefree</a:t>
            </a:r>
            <a:r>
              <a:rPr lang="en-US" dirty="0"/>
              <a:t> Sheffield</a:t>
            </a:r>
          </a:p>
        </p:txBody>
      </p:sp>
      <p:sp>
        <p:nvSpPr>
          <p:cNvPr id="6" name="Slide Number Placeholder 5"/>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8776646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r>
              <a:rPr lang="en-US" dirty="0" err="1"/>
              <a:t>Smokefree</a:t>
            </a:r>
            <a:r>
              <a:rPr lang="en-US" dirty="0"/>
              <a:t> Sheffield</a:t>
            </a:r>
          </a:p>
        </p:txBody>
      </p:sp>
      <p:sp>
        <p:nvSpPr>
          <p:cNvPr id="6" name="Slide Number Placeholder 5"/>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4935567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5" y="2290296"/>
            <a:ext cx="10363200" cy="1362075"/>
          </a:xfrm>
        </p:spPr>
        <p:txBody>
          <a:bodyPr anchor="t"/>
          <a:lstStyle>
            <a:lvl1pPr algn="l">
              <a:defRPr sz="5333" b="1" cap="all"/>
            </a:lvl1pPr>
          </a:lstStyle>
          <a:p>
            <a:r>
              <a:rPr lang="en-GB" dirty="0"/>
              <a:t>Click to edit Master title style</a:t>
            </a:r>
            <a:endParaRPr lang="en-US" dirty="0"/>
          </a:p>
        </p:txBody>
      </p:sp>
      <p:sp>
        <p:nvSpPr>
          <p:cNvPr id="3" name="Text Placeholder 2"/>
          <p:cNvSpPr>
            <a:spLocks noGrp="1"/>
          </p:cNvSpPr>
          <p:nvPr>
            <p:ph type="body" idx="1"/>
          </p:nvPr>
        </p:nvSpPr>
        <p:spPr>
          <a:xfrm>
            <a:off x="963085" y="790109"/>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p>
            <a:r>
              <a:rPr lang="en-US" dirty="0" err="1"/>
              <a:t>Smokefree</a:t>
            </a:r>
            <a:r>
              <a:rPr lang="en-US" dirty="0"/>
              <a:t> Sheffield</a:t>
            </a:r>
          </a:p>
        </p:txBody>
      </p:sp>
      <p:sp>
        <p:nvSpPr>
          <p:cNvPr id="6" name="Slide Number Placeholder 5"/>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6427278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2" y="2212450"/>
            <a:ext cx="5384801" cy="346644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1" y="2212450"/>
            <a:ext cx="5384801" cy="346644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r>
              <a:rPr lang="en-US" dirty="0" err="1"/>
              <a:t>Smokefree</a:t>
            </a:r>
            <a:r>
              <a:rPr lang="en-US" dirty="0"/>
              <a:t> Sheffield</a:t>
            </a:r>
          </a:p>
        </p:txBody>
      </p:sp>
      <p:sp>
        <p:nvSpPr>
          <p:cNvPr id="7" name="Slide Number Placeholder 6"/>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17935838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dirty="0"/>
              <a:t>Click to edit Master text styles</a:t>
            </a:r>
          </a:p>
        </p:txBody>
      </p:sp>
      <p:sp>
        <p:nvSpPr>
          <p:cNvPr id="4" name="Content Placeholder 3"/>
          <p:cNvSpPr>
            <a:spLocks noGrp="1"/>
          </p:cNvSpPr>
          <p:nvPr>
            <p:ph sz="half" idx="2"/>
          </p:nvPr>
        </p:nvSpPr>
        <p:spPr>
          <a:xfrm>
            <a:off x="609600" y="2174877"/>
            <a:ext cx="5386917" cy="351999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93371" y="1535113"/>
            <a:ext cx="5389032"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a:t>Click to edit Master text styles</a:t>
            </a:r>
          </a:p>
        </p:txBody>
      </p:sp>
      <p:sp>
        <p:nvSpPr>
          <p:cNvPr id="6" name="Content Placeholder 5"/>
          <p:cNvSpPr>
            <a:spLocks noGrp="1"/>
          </p:cNvSpPr>
          <p:nvPr>
            <p:ph sz="quarter" idx="4"/>
          </p:nvPr>
        </p:nvSpPr>
        <p:spPr>
          <a:xfrm>
            <a:off x="6193371" y="2174877"/>
            <a:ext cx="5389032" cy="351999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r>
              <a:rPr lang="en-US" dirty="0" err="1"/>
              <a:t>Smokefree</a:t>
            </a:r>
            <a:r>
              <a:rPr lang="en-US" dirty="0"/>
              <a:t> Sheffield</a:t>
            </a:r>
          </a:p>
        </p:txBody>
      </p:sp>
      <p:sp>
        <p:nvSpPr>
          <p:cNvPr id="9" name="Slide Number Placeholder 8"/>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1634064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r>
              <a:rPr lang="en-US" dirty="0" err="1"/>
              <a:t>Smokefree</a:t>
            </a:r>
            <a:r>
              <a:rPr lang="en-US" dirty="0"/>
              <a:t> Sheffield</a:t>
            </a:r>
          </a:p>
        </p:txBody>
      </p:sp>
      <p:sp>
        <p:nvSpPr>
          <p:cNvPr id="5" name="Slide Number Placeholder 4"/>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1088592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407217"/>
            <a:ext cx="10972800" cy="1143000"/>
          </a:xfrm>
        </p:spPr>
        <p:txBody>
          <a:bodyPr/>
          <a:lstStyle>
            <a:lvl1pPr>
              <a:defRPr>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40760797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407217"/>
            <a:ext cx="10972800" cy="1143000"/>
          </a:xfrm>
        </p:spPr>
        <p:txBody>
          <a:bodyPr/>
          <a:lstStyle>
            <a:lvl1pPr>
              <a:defRPr>
                <a:solidFill>
                  <a:schemeClr val="accent5"/>
                </a:solidFill>
              </a:defRPr>
            </a:lvl1pPr>
          </a:lstStyle>
          <a:p>
            <a:r>
              <a:rPr lang="en-GB" dirty="0"/>
              <a:t>Click to edit Master title style</a:t>
            </a:r>
            <a:endParaRPr lang="en-US" dirty="0"/>
          </a:p>
        </p:txBody>
      </p:sp>
    </p:spTree>
    <p:extLst>
      <p:ext uri="{BB962C8B-B14F-4D97-AF65-F5344CB8AC3E}">
        <p14:creationId xmlns:p14="http://schemas.microsoft.com/office/powerpoint/2010/main" val="8285452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marL="0" marR="0" indent="0" algn="l" defTabSz="609585" rtl="0" eaLnBrk="1" fontAlgn="auto" latinLnBrk="0" hangingPunct="1">
              <a:lnSpc>
                <a:spcPct val="100000"/>
              </a:lnSpc>
              <a:spcBef>
                <a:spcPts val="0"/>
              </a:spcBef>
              <a:spcAft>
                <a:spcPts val="0"/>
              </a:spcAft>
              <a:buClrTx/>
              <a:buSzTx/>
              <a:buFontTx/>
              <a:buNone/>
              <a:tabLst/>
              <a:defRPr/>
            </a:lvl1pPr>
          </a:lstStyle>
          <a:p>
            <a:r>
              <a:rPr lang="en-US" dirty="0" err="1"/>
              <a:t>Smokefree</a:t>
            </a:r>
            <a:r>
              <a:rPr lang="en-US" dirty="0"/>
              <a:t> Sheffield</a:t>
            </a:r>
          </a:p>
        </p:txBody>
      </p:sp>
      <p:sp>
        <p:nvSpPr>
          <p:cNvPr id="4" name="Slide Number Placeholder 3"/>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12580262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070281"/>
            <a:ext cx="4011084" cy="1162051"/>
          </a:xfrm>
        </p:spPr>
        <p:txBody>
          <a:bodyPr anchor="b"/>
          <a:lstStyle>
            <a:lvl1pPr algn="l">
              <a:defRPr sz="2667" b="1"/>
            </a:lvl1pPr>
          </a:lstStyle>
          <a:p>
            <a:r>
              <a:rPr lang="en-GB" dirty="0"/>
              <a:t>Click to edit Master title style</a:t>
            </a:r>
            <a:endParaRPr lang="en-US" dirty="0"/>
          </a:p>
        </p:txBody>
      </p:sp>
      <p:sp>
        <p:nvSpPr>
          <p:cNvPr id="3" name="Content Placeholder 2"/>
          <p:cNvSpPr>
            <a:spLocks noGrp="1"/>
          </p:cNvSpPr>
          <p:nvPr>
            <p:ph idx="1"/>
          </p:nvPr>
        </p:nvSpPr>
        <p:spPr>
          <a:xfrm>
            <a:off x="4766737" y="1070283"/>
            <a:ext cx="6815665" cy="4632572"/>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609603" y="2232333"/>
            <a:ext cx="4011084" cy="347052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dirty="0"/>
              <a:t>Click to edit Master text styles</a:t>
            </a:r>
          </a:p>
        </p:txBody>
      </p:sp>
      <p:sp>
        <p:nvSpPr>
          <p:cNvPr id="5" name="Date Placeholder 4"/>
          <p:cNvSpPr>
            <a:spLocks noGrp="1"/>
          </p:cNvSpPr>
          <p:nvPr>
            <p:ph type="dt" sz="half" idx="10"/>
          </p:nvPr>
        </p:nvSpPr>
        <p:spPr/>
        <p:txBody>
          <a:bodyPr/>
          <a:lstStyle>
            <a:lvl1pPr marL="0" marR="0" indent="0" algn="l" defTabSz="609585" rtl="0" eaLnBrk="1" fontAlgn="auto" latinLnBrk="0" hangingPunct="1">
              <a:lnSpc>
                <a:spcPct val="100000"/>
              </a:lnSpc>
              <a:spcBef>
                <a:spcPts val="0"/>
              </a:spcBef>
              <a:spcAft>
                <a:spcPts val="0"/>
              </a:spcAft>
              <a:buClrTx/>
              <a:buSzTx/>
              <a:buFontTx/>
              <a:buNone/>
              <a:tabLst/>
              <a:defRPr/>
            </a:lvl1pPr>
          </a:lstStyle>
          <a:p>
            <a:r>
              <a:rPr lang="en-US" dirty="0" err="1"/>
              <a:t>Smokefree</a:t>
            </a:r>
            <a:r>
              <a:rPr lang="en-US" dirty="0"/>
              <a:t> Sheffield</a:t>
            </a:r>
          </a:p>
        </p:txBody>
      </p:sp>
      <p:sp>
        <p:nvSpPr>
          <p:cNvPr id="7" name="Slide Number Placeholder 6"/>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8393857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lvl1pPr marL="0" marR="0" indent="0" algn="l" defTabSz="609585" rtl="0" eaLnBrk="1" fontAlgn="auto" latinLnBrk="0" hangingPunct="1">
              <a:lnSpc>
                <a:spcPct val="100000"/>
              </a:lnSpc>
              <a:spcBef>
                <a:spcPts val="0"/>
              </a:spcBef>
              <a:spcAft>
                <a:spcPts val="0"/>
              </a:spcAft>
              <a:buClrTx/>
              <a:buSzTx/>
              <a:buFontTx/>
              <a:buNone/>
              <a:tabLst/>
              <a:defRPr/>
            </a:lvl1pPr>
          </a:lstStyle>
          <a:p>
            <a:r>
              <a:rPr lang="en-US" dirty="0" err="1"/>
              <a:t>Smokefree</a:t>
            </a:r>
            <a:r>
              <a:rPr lang="en-US" dirty="0"/>
              <a:t> Sheffield</a:t>
            </a:r>
          </a:p>
        </p:txBody>
      </p:sp>
      <p:sp>
        <p:nvSpPr>
          <p:cNvPr id="7" name="Slide Number Placeholder 6"/>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3451561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r>
              <a:rPr lang="en-US" dirty="0" err="1"/>
              <a:t>Smokefree</a:t>
            </a:r>
            <a:r>
              <a:rPr lang="en-US" dirty="0"/>
              <a:t> Sheffield</a:t>
            </a:r>
          </a:p>
        </p:txBody>
      </p:sp>
      <p:sp>
        <p:nvSpPr>
          <p:cNvPr id="6" name="Slide Number Placeholder 5"/>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42049556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1"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1" y="274639"/>
            <a:ext cx="8026401"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marL="0" marR="0" indent="0" algn="l" defTabSz="609585" rtl="0" eaLnBrk="1" fontAlgn="auto" latinLnBrk="0" hangingPunct="1">
              <a:lnSpc>
                <a:spcPct val="100000"/>
              </a:lnSpc>
              <a:spcBef>
                <a:spcPts val="0"/>
              </a:spcBef>
              <a:spcAft>
                <a:spcPts val="0"/>
              </a:spcAft>
              <a:buClrTx/>
              <a:buSzTx/>
              <a:buFontTx/>
              <a:buNone/>
              <a:tabLst/>
              <a:defRPr/>
            </a:lvl1pPr>
          </a:lstStyle>
          <a:p>
            <a:r>
              <a:rPr lang="en-US" dirty="0" err="1"/>
              <a:t>Smokefree</a:t>
            </a:r>
            <a:r>
              <a:rPr lang="en-US" dirty="0"/>
              <a:t> Sheffield</a:t>
            </a:r>
          </a:p>
        </p:txBody>
      </p:sp>
      <p:sp>
        <p:nvSpPr>
          <p:cNvPr id="6" name="Slide Number Placeholder 5"/>
          <p:cNvSpPr>
            <a:spLocks noGrp="1"/>
          </p:cNvSpPr>
          <p:nvPr>
            <p:ph type="sldNum" sz="quarter" idx="12"/>
          </p:nvPr>
        </p:nvSpPr>
        <p:spPr/>
        <p:txBody>
          <a:bodyPr/>
          <a:lstStyle/>
          <a:p>
            <a:fld id="{4904990D-8569-864C-923B-38B426CFE9EE}" type="slidenum">
              <a:rPr lang="en-US" smtClean="0"/>
              <a:t>‹#›</a:t>
            </a:fld>
            <a:endParaRPr lang="en-US"/>
          </a:p>
        </p:txBody>
      </p:sp>
    </p:spTree>
    <p:extLst>
      <p:ext uri="{BB962C8B-B14F-4D97-AF65-F5344CB8AC3E}">
        <p14:creationId xmlns:p14="http://schemas.microsoft.com/office/powerpoint/2010/main" val="22589502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1BB8-EAE9-6CCF-8959-47A6E05F49E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249069B-717E-0506-26B7-0A812EF6F3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8968E6-D258-FF3D-A408-DE78FCD56228}"/>
              </a:ext>
            </a:extLst>
          </p:cNvPr>
          <p:cNvSpPr>
            <a:spLocks noGrp="1"/>
          </p:cNvSpPr>
          <p:nvPr>
            <p:ph type="dt" sz="half" idx="10"/>
          </p:nvPr>
        </p:nvSpPr>
        <p:spPr>
          <a:xfrm>
            <a:off x="838200" y="6356350"/>
            <a:ext cx="2743200" cy="365125"/>
          </a:xfrm>
          <a:prstGeom prst="rect">
            <a:avLst/>
          </a:prstGeom>
        </p:spPr>
        <p:txBody>
          <a:bodyPr/>
          <a:lstStyle/>
          <a:p>
            <a:fld id="{DED24E88-E1A6-4B42-A7EE-2E7E95726488}" type="datetimeFigureOut">
              <a:rPr lang="en-US" smtClean="0"/>
              <a:t>3/24/2023</a:t>
            </a:fld>
            <a:endParaRPr lang="en-US"/>
          </a:p>
        </p:txBody>
      </p:sp>
      <p:sp>
        <p:nvSpPr>
          <p:cNvPr id="5" name="Footer Placeholder 4">
            <a:extLst>
              <a:ext uri="{FF2B5EF4-FFF2-40B4-BE49-F238E27FC236}">
                <a16:creationId xmlns:a16="http://schemas.microsoft.com/office/drawing/2014/main" id="{20E75B4E-C1D3-E180-1CDE-849BC0B8000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5C58C56-8CD5-8BD3-E6BA-81142BF34EED}"/>
              </a:ext>
            </a:extLst>
          </p:cNvPr>
          <p:cNvSpPr>
            <a:spLocks noGrp="1"/>
          </p:cNvSpPr>
          <p:nvPr>
            <p:ph type="sldNum" sz="quarter" idx="12"/>
          </p:nvPr>
        </p:nvSpPr>
        <p:spPr>
          <a:xfrm>
            <a:off x="8610600" y="6356350"/>
            <a:ext cx="2743200" cy="365125"/>
          </a:xfrm>
          <a:prstGeom prst="rect">
            <a:avLst/>
          </a:prstGeom>
        </p:spPr>
        <p:txBody>
          <a:bodyPr/>
          <a:lstStyle/>
          <a:p>
            <a:fld id="{B5B2CB71-5484-954F-9123-B88E20A1DEEF}" type="slidenum">
              <a:rPr lang="en-US" smtClean="0"/>
              <a:t>‹#›</a:t>
            </a:fld>
            <a:endParaRPr lang="en-US"/>
          </a:p>
        </p:txBody>
      </p:sp>
    </p:spTree>
    <p:extLst>
      <p:ext uri="{BB962C8B-B14F-4D97-AF65-F5344CB8AC3E}">
        <p14:creationId xmlns:p14="http://schemas.microsoft.com/office/powerpoint/2010/main" val="31146993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0" y="1785"/>
            <a:ext cx="12183893" cy="6856215"/>
          </a:xfrm>
          <a:prstGeom prst="rect">
            <a:avLst/>
          </a:prstGeom>
        </p:spPr>
      </p:pic>
    </p:spTree>
    <p:extLst>
      <p:ext uri="{BB962C8B-B14F-4D97-AF65-F5344CB8AC3E}">
        <p14:creationId xmlns:p14="http://schemas.microsoft.com/office/powerpoint/2010/main" val="6419971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0" y="1785"/>
            <a:ext cx="12183893" cy="6856215"/>
          </a:xfrm>
          <a:prstGeom prst="rect">
            <a:avLst/>
          </a:prstGeom>
        </p:spPr>
      </p:pic>
    </p:spTree>
    <p:extLst>
      <p:ext uri="{BB962C8B-B14F-4D97-AF65-F5344CB8AC3E}">
        <p14:creationId xmlns:p14="http://schemas.microsoft.com/office/powerpoint/2010/main" val="138085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0" y="1785"/>
            <a:ext cx="12183893" cy="6856214"/>
          </a:xfrm>
          <a:prstGeom prst="rect">
            <a:avLst/>
          </a:prstGeom>
        </p:spPr>
      </p:pic>
    </p:spTree>
    <p:extLst>
      <p:ext uri="{BB962C8B-B14F-4D97-AF65-F5344CB8AC3E}">
        <p14:creationId xmlns:p14="http://schemas.microsoft.com/office/powerpoint/2010/main" val="2894990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1" y="1785"/>
            <a:ext cx="12183891" cy="6856214"/>
          </a:xfrm>
          <a:prstGeom prst="rect">
            <a:avLst/>
          </a:prstGeom>
        </p:spPr>
      </p:pic>
    </p:spTree>
    <p:extLst>
      <p:ext uri="{BB962C8B-B14F-4D97-AF65-F5344CB8AC3E}">
        <p14:creationId xmlns:p14="http://schemas.microsoft.com/office/powerpoint/2010/main" val="42183015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0" y="1785"/>
            <a:ext cx="12183893" cy="6856215"/>
          </a:xfrm>
          <a:prstGeom prst="rect">
            <a:avLst/>
          </a:prstGeom>
        </p:spPr>
      </p:pic>
    </p:spTree>
    <p:extLst>
      <p:ext uri="{BB962C8B-B14F-4D97-AF65-F5344CB8AC3E}">
        <p14:creationId xmlns:p14="http://schemas.microsoft.com/office/powerpoint/2010/main" val="33508165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1" y="1785"/>
            <a:ext cx="12183891" cy="6856214"/>
          </a:xfrm>
          <a:prstGeom prst="rect">
            <a:avLst/>
          </a:prstGeom>
        </p:spPr>
      </p:pic>
    </p:spTree>
    <p:extLst>
      <p:ext uri="{BB962C8B-B14F-4D97-AF65-F5344CB8AC3E}">
        <p14:creationId xmlns:p14="http://schemas.microsoft.com/office/powerpoint/2010/main" val="25167679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1" y="1785"/>
            <a:ext cx="12183891" cy="6856213"/>
          </a:xfrm>
          <a:prstGeom prst="rect">
            <a:avLst/>
          </a:prstGeom>
        </p:spPr>
      </p:pic>
    </p:spTree>
    <p:extLst>
      <p:ext uri="{BB962C8B-B14F-4D97-AF65-F5344CB8AC3E}">
        <p14:creationId xmlns:p14="http://schemas.microsoft.com/office/powerpoint/2010/main" val="42382039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1" y="1785"/>
            <a:ext cx="12183890" cy="6856213"/>
          </a:xfrm>
          <a:prstGeom prst="rect">
            <a:avLst/>
          </a:prstGeom>
        </p:spPr>
      </p:pic>
    </p:spTree>
    <p:extLst>
      <p:ext uri="{BB962C8B-B14F-4D97-AF65-F5344CB8AC3E}">
        <p14:creationId xmlns:p14="http://schemas.microsoft.com/office/powerpoint/2010/main" val="12364111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1" y="1785"/>
            <a:ext cx="12183890" cy="6856212"/>
          </a:xfrm>
          <a:prstGeom prst="rect">
            <a:avLst/>
          </a:prstGeom>
        </p:spPr>
      </p:pic>
    </p:spTree>
    <p:extLst>
      <p:ext uri="{BB962C8B-B14F-4D97-AF65-F5344CB8AC3E}">
        <p14:creationId xmlns:p14="http://schemas.microsoft.com/office/powerpoint/2010/main" val="25807480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2" y="1785"/>
            <a:ext cx="12183888" cy="6856212"/>
          </a:xfrm>
          <a:prstGeom prst="rect">
            <a:avLst/>
          </a:prstGeom>
        </p:spPr>
      </p:pic>
    </p:spTree>
    <p:extLst>
      <p:ext uri="{BB962C8B-B14F-4D97-AF65-F5344CB8AC3E}">
        <p14:creationId xmlns:p14="http://schemas.microsoft.com/office/powerpoint/2010/main" val="21570314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2" y="1785"/>
            <a:ext cx="12183888" cy="6856211"/>
          </a:xfrm>
          <a:prstGeom prst="rect">
            <a:avLst/>
          </a:prstGeom>
        </p:spPr>
      </p:pic>
    </p:spTree>
    <p:extLst>
      <p:ext uri="{BB962C8B-B14F-4D97-AF65-F5344CB8AC3E}">
        <p14:creationId xmlns:p14="http://schemas.microsoft.com/office/powerpoint/2010/main" val="21254003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3" y="1785"/>
            <a:ext cx="12183886" cy="6856211"/>
          </a:xfrm>
          <a:prstGeom prst="rect">
            <a:avLst/>
          </a:prstGeom>
        </p:spPr>
      </p:pic>
    </p:spTree>
    <p:extLst>
      <p:ext uri="{BB962C8B-B14F-4D97-AF65-F5344CB8AC3E}">
        <p14:creationId xmlns:p14="http://schemas.microsoft.com/office/powerpoint/2010/main" val="10078558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6F45C2-3F65-4E62-5D1B-E8F7721229E8}"/>
              </a:ext>
            </a:extLst>
          </p:cNvPr>
          <p:cNvPicPr>
            <a:picLocks noChangeAspect="1"/>
          </p:cNvPicPr>
          <p:nvPr userDrawn="1"/>
        </p:nvPicPr>
        <p:blipFill>
          <a:blip r:embed="rId2"/>
          <a:srcRect/>
          <a:stretch/>
        </p:blipFill>
        <p:spPr>
          <a:xfrm>
            <a:off x="5643" y="1785"/>
            <a:ext cx="12183886" cy="6856210"/>
          </a:xfrm>
          <a:prstGeom prst="rect">
            <a:avLst/>
          </a:prstGeom>
        </p:spPr>
      </p:pic>
    </p:spTree>
    <p:extLst>
      <p:ext uri="{BB962C8B-B14F-4D97-AF65-F5344CB8AC3E}">
        <p14:creationId xmlns:p14="http://schemas.microsoft.com/office/powerpoint/2010/main" val="21556876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2A92962-634C-4362-AA41-29347DC77D50}" type="datetime1">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6206514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D929A7-2696-460F-9026-47862D02E1DB}" type="datetime1">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9917655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31593C-CDCF-444A-920B-3DB8942B8861}" type="datetime1">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3247258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A122DD-4EE9-49C7-AA7E-30262EA2CE8B}" type="datetime1">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6330321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11D926D-9EAF-49FD-9BAE-9CA1651A6030}" type="datetime1">
              <a:rPr lang="en-GB" smtClean="0"/>
              <a:t>24/03/2023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8018074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BD45F0-9797-428F-AC30-FD73A68DA930}" type="datetime1">
              <a:rPr lang="en-GB" smtClean="0"/>
              <a:t>24/03/2023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3749075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03A3A-87F1-4FD2-8D9E-368838A3FF4C}" type="datetime1">
              <a:rPr lang="en-GB" smtClean="0"/>
              <a:t>24/03/2023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6873697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C85657-2CC9-4028-A1BE-0476F147E306}" type="datetime1">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7901939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16EA9C-33F6-45F2-BA6A-B180946EEA4E}" type="datetime1">
              <a:rPr lang="en-GB" smtClean="0"/>
              <a:t>24/03/2023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634556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8EB5CA-ECD4-4641-95CF-EB5D6862172F}" type="datetime1">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7522813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79F5649-6043-4C06-ABF3-26D2C42D8CBE}" type="datetime1">
              <a:rPr lang="en-GB" smtClean="0"/>
              <a:t>24/03/2023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0719207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B22DE-2A0C-4B42-CAE5-B4E8C4CE70D6}"/>
              </a:ext>
            </a:extLst>
          </p:cNvPr>
          <p:cNvSpPr>
            <a:spLocks noGrp="1"/>
          </p:cNvSpPr>
          <p:nvPr>
            <p:ph type="ctrTitle"/>
          </p:nvPr>
        </p:nvSpPr>
        <p:spPr>
          <a:xfrm>
            <a:off x="1524000" y="1122363"/>
            <a:ext cx="9144000" cy="23876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A4E9B6BB-C90E-5563-5DA6-2763B6C78A0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36ABB68C-B143-22CA-9433-5959609F7394}"/>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94A577CD-FBA8-21A0-66DB-E7D2A5EE99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84D06E-D5BF-2A43-03F0-B14130E32897}"/>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29814577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5318-7A65-38E5-64CA-6DB4DB42D8D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84728E5-9069-F885-EAD7-0C2DE18E5B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43338BD-7A6D-C10F-22F9-FDE6DDA4BF69}"/>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9D1AC009-1533-6FD4-F2FB-5D052F321C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6EBBF5-692B-EED3-F4F3-24C2839B8C95}"/>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40943492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416D-EBEF-51FD-7718-FF679774D7C2}"/>
              </a:ext>
            </a:extLst>
          </p:cNvPr>
          <p:cNvSpPr>
            <a:spLocks noGrp="1"/>
          </p:cNvSpPr>
          <p:nvPr>
            <p:ph type="title"/>
          </p:nvPr>
        </p:nvSpPr>
        <p:spPr>
          <a:xfrm>
            <a:off x="831851" y="1709740"/>
            <a:ext cx="10515600" cy="2852737"/>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F1673BC0-C6FD-27DA-719B-EB39CA1719BB}"/>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12B46C3-6B29-0E4B-BD33-CE02984A60B9}"/>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5D4050BC-44AC-9AD5-2E9D-87F4A34985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D9BDA6-9517-03D1-2EDA-492671E6BE9A}"/>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7044548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3B3D9-D9B2-46AF-5AE9-47BBB8381B8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4ECA37-A8B4-FCE6-4A54-5B8735ACA58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65BE0E6-EF5E-7EB9-E979-C54B0CBCAC3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320D363-710D-71EF-7D1F-DB281ECF3E1D}"/>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6" name="Footer Placeholder 5">
            <a:extLst>
              <a:ext uri="{FF2B5EF4-FFF2-40B4-BE49-F238E27FC236}">
                <a16:creationId xmlns:a16="http://schemas.microsoft.com/office/drawing/2014/main" id="{27CD1FB2-69CA-F935-A91E-2E0FBC38A9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88BA92-7EEE-08F7-5ECA-FE645FF7E19E}"/>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41031609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F3E11-5254-7DCC-7EE2-ADD44C10A91E}"/>
              </a:ext>
            </a:extLst>
          </p:cNvPr>
          <p:cNvSpPr>
            <a:spLocks noGrp="1"/>
          </p:cNvSpPr>
          <p:nvPr>
            <p:ph type="title"/>
          </p:nvPr>
        </p:nvSpPr>
        <p:spPr>
          <a:xfrm>
            <a:off x="839788" y="365127"/>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9F02D1B-F5DB-062F-E2EA-223CCF05C88D}"/>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E51597E3-F55D-8447-486B-0273600D55C1}"/>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DE68E03-2A38-139A-E7B0-B6644BF89278}"/>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54C1AB8C-ACF5-6220-713A-8F31CAB64976}"/>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3FE39D8-F82B-1CA4-0806-BC84BBF84B0C}"/>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8" name="Footer Placeholder 7">
            <a:extLst>
              <a:ext uri="{FF2B5EF4-FFF2-40B4-BE49-F238E27FC236}">
                <a16:creationId xmlns:a16="http://schemas.microsoft.com/office/drawing/2014/main" id="{FCB8869E-53C1-50FB-B7B3-D980DD8F10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9F13765-E107-3BE1-A813-A6EAEAD8B782}"/>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13660356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6297B-31E4-B2E4-1E6E-B7E022A95C6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4832DA8-5495-4687-4F99-5F0596149C49}"/>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4" name="Footer Placeholder 3">
            <a:extLst>
              <a:ext uri="{FF2B5EF4-FFF2-40B4-BE49-F238E27FC236}">
                <a16:creationId xmlns:a16="http://schemas.microsoft.com/office/drawing/2014/main" id="{A28C3AE6-92FE-BB72-B4A6-BEC876973E9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866868F-CBE5-91EF-C1AA-D83B0A08059E}"/>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26039432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B87971-9335-0F4D-DD46-E705A578A589}"/>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3" name="Footer Placeholder 2">
            <a:extLst>
              <a:ext uri="{FF2B5EF4-FFF2-40B4-BE49-F238E27FC236}">
                <a16:creationId xmlns:a16="http://schemas.microsoft.com/office/drawing/2014/main" id="{ABC20549-40FB-233B-B41F-DA16C1093E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9B7F67-9756-A607-9166-0B7AC7BE1807}"/>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37086523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29EB-C585-996B-E2E9-8D160A48131C}"/>
              </a:ext>
            </a:extLst>
          </p:cNvPr>
          <p:cNvSpPr>
            <a:spLocks noGrp="1"/>
          </p:cNvSpPr>
          <p:nvPr>
            <p:ph type="title"/>
          </p:nvPr>
        </p:nvSpPr>
        <p:spPr>
          <a:xfrm>
            <a:off x="839788" y="457200"/>
            <a:ext cx="3932237"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721BF536-C7BF-B744-2823-DB50B586A2E7}"/>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754675C-0EE4-41F4-669F-32FB352517C4}"/>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FE98941-0E24-3F54-339D-4F3FAB0F708D}"/>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6" name="Footer Placeholder 5">
            <a:extLst>
              <a:ext uri="{FF2B5EF4-FFF2-40B4-BE49-F238E27FC236}">
                <a16:creationId xmlns:a16="http://schemas.microsoft.com/office/drawing/2014/main" id="{36DB65B3-6F74-F743-F9B5-E9C7E10645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9DF253-46D8-02E2-6AD3-E2ECC63EB02B}"/>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9346834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1CE8D-3057-4424-A53D-06C22B7095FB}"/>
              </a:ext>
            </a:extLst>
          </p:cNvPr>
          <p:cNvSpPr>
            <a:spLocks noGrp="1"/>
          </p:cNvSpPr>
          <p:nvPr>
            <p:ph type="title"/>
          </p:nvPr>
        </p:nvSpPr>
        <p:spPr>
          <a:xfrm>
            <a:off x="839788" y="457200"/>
            <a:ext cx="3932237"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1637D57E-FCA8-F764-F4A5-7D008E58CD7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31F632EC-6F15-A8FD-EE9C-A1C56665932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7D89F2D-6F95-B02C-77F9-CE891CBA1F44}"/>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6" name="Footer Placeholder 5">
            <a:extLst>
              <a:ext uri="{FF2B5EF4-FFF2-40B4-BE49-F238E27FC236}">
                <a16:creationId xmlns:a16="http://schemas.microsoft.com/office/drawing/2014/main" id="{62BE7536-7F6F-8E01-911C-04D06E5329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9570D1-8E8F-9DE1-7BDB-0D48D4E29948}"/>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5359970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FDC0-75D6-36C1-9459-D5CE698A87A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29557A4-FF82-5ABF-66F5-5B538EC3EB1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01F065C-89A9-EF05-2554-B07F471F5EB3}"/>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EAC71D7F-704A-AB45-FDE7-E009973751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859985-78DE-6D52-848E-4A42A97E1B17}"/>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26134165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DFD21F-FBEC-FBD2-E1F1-C7686BA85B7B}"/>
              </a:ext>
            </a:extLst>
          </p:cNvPr>
          <p:cNvSpPr>
            <a:spLocks noGrp="1"/>
          </p:cNvSpPr>
          <p:nvPr>
            <p:ph type="title" orient="vert"/>
          </p:nvPr>
        </p:nvSpPr>
        <p:spPr>
          <a:xfrm>
            <a:off x="8724901"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DDDE5D3-D2B1-C210-65FE-2DC4818424F2}"/>
              </a:ext>
            </a:extLst>
          </p:cNvPr>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E27734-2DFA-79A0-EC0C-77665E750045}"/>
              </a:ext>
            </a:extLst>
          </p:cNvPr>
          <p:cNvSpPr>
            <a:spLocks noGrp="1"/>
          </p:cNvSpPr>
          <p:nvPr>
            <p:ph type="dt" sz="half" idx="10"/>
          </p:nvPr>
        </p:nvSpPr>
        <p:spPr/>
        <p:txBody>
          <a:body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547DA718-B9BE-9D8B-992C-2903E3C32E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BA8952-2C20-A69B-EF3F-50B8C1983989}"/>
              </a:ext>
            </a:extLst>
          </p:cNvPr>
          <p:cNvSpPr>
            <a:spLocks noGrp="1"/>
          </p:cNvSpPr>
          <p:nvPr>
            <p:ph type="sldNum" sz="quarter" idx="12"/>
          </p:nvPr>
        </p:nvSpPr>
        <p:spPr/>
        <p:txBody>
          <a:bodyPr/>
          <a:lstStyle/>
          <a:p>
            <a:fld id="{F0B9AF0B-0D65-4EF5-8D2E-40B06D59820D}" type="slidenum">
              <a:rPr lang="en-GB" smtClean="0"/>
              <a:t>‹#›</a:t>
            </a:fld>
            <a:endParaRPr lang="en-GB"/>
          </a:p>
        </p:txBody>
      </p:sp>
    </p:spTree>
    <p:extLst>
      <p:ext uri="{BB962C8B-B14F-4D97-AF65-F5344CB8AC3E}">
        <p14:creationId xmlns:p14="http://schemas.microsoft.com/office/powerpoint/2010/main" val="7535300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957" y="1591"/>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957" y="1591"/>
                        <a:ext cx="1953" cy="1587"/>
                      </a:xfrm>
                      <a:prstGeom prst="rect">
                        <a:avLst/>
                      </a:prstGeom>
                    </p:spPr>
                  </p:pic>
                </p:oleObj>
              </mc:Fallback>
            </mc:AlternateContent>
          </a:graphicData>
        </a:graphic>
      </p:graphicFrame>
      <p:sp>
        <p:nvSpPr>
          <p:cNvPr id="5" name="Slide Number Placeholder 4"/>
          <p:cNvSpPr>
            <a:spLocks noGrp="1"/>
          </p:cNvSpPr>
          <p:nvPr>
            <p:ph type="sldNum" sz="quarter" idx="12"/>
          </p:nvPr>
        </p:nvSpPr>
        <p:spPr/>
        <p:txBody>
          <a:bodyPr/>
          <a:lstStyle/>
          <a:p>
            <a:fld id="{437445D4-4164-4F1D-B2B1-EEBF42FB72AA}" type="slidenum">
              <a:rPr lang="en-GB" smtClean="0"/>
              <a:pPr/>
              <a:t>‹#›</a:t>
            </a:fld>
            <a:endParaRPr lang="en-GB"/>
          </a:p>
        </p:txBody>
      </p:sp>
      <p:sp>
        <p:nvSpPr>
          <p:cNvPr id="4" name="Title 1"/>
          <p:cNvSpPr>
            <a:spLocks noGrp="1"/>
          </p:cNvSpPr>
          <p:nvPr>
            <p:ph type="title"/>
          </p:nvPr>
        </p:nvSpPr>
        <p:spPr>
          <a:xfrm>
            <a:off x="287383" y="190999"/>
            <a:ext cx="11665269" cy="695122"/>
          </a:xfrm>
        </p:spPr>
        <p:txBody>
          <a:bodyPr wrap="square">
            <a:noAutofit/>
          </a:bodyPr>
          <a:lstStyle/>
          <a:p>
            <a:r>
              <a:rPr lang="en-US"/>
              <a:t>Click to edit Master title style</a:t>
            </a:r>
            <a:endParaRPr lang="en-GB"/>
          </a:p>
        </p:txBody>
      </p:sp>
    </p:spTree>
    <p:extLst>
      <p:ext uri="{BB962C8B-B14F-4D97-AF65-F5344CB8AC3E}">
        <p14:creationId xmlns:p14="http://schemas.microsoft.com/office/powerpoint/2010/main" val="4606862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bg1"/>
                </a:solidFill>
              </a:defRPr>
            </a:lvl1pPr>
          </a:lstStyle>
          <a:p>
            <a:r>
              <a:rPr lang="en-US"/>
              <a:t>Click to edit Master title style</a:t>
            </a:r>
            <a:endParaRPr lang="en-GB"/>
          </a:p>
        </p:txBody>
      </p:sp>
      <p:pic>
        <p:nvPicPr>
          <p:cNvPr id="7" name="Picture 4" descr="Image result for sheffield city council logo white"/>
          <p:cNvPicPr>
            <a:picLocks noChangeAspect="1" noChangeArrowheads="1"/>
          </p:cNvPicPr>
          <p:nvPr userDrawn="1"/>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0800523" y="5829267"/>
            <a:ext cx="1104685" cy="86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9126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11691" y="260648"/>
            <a:ext cx="8736971" cy="768085"/>
          </a:xfrm>
        </p:spPr>
        <p:txBody>
          <a:bodyPr>
            <a:normAutofit/>
          </a:bodyPr>
          <a:lstStyle>
            <a:lvl1pPr algn="l">
              <a:defRPr sz="2667">
                <a:solidFill>
                  <a:schemeClr val="tx1">
                    <a:lumMod val="65000"/>
                    <a:lumOff val="35000"/>
                  </a:schemeClr>
                </a:solidFill>
                <a:latin typeface="Arial Nova" panose="020B0504020202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3311691" y="1316766"/>
            <a:ext cx="8736971" cy="5376597"/>
          </a:xfrm>
        </p:spPr>
        <p:txBody>
          <a:bodyPr>
            <a:normAutofit/>
          </a:bodyPr>
          <a:lstStyle>
            <a:lvl1pPr>
              <a:defRPr sz="2400">
                <a:solidFill>
                  <a:schemeClr val="tx1">
                    <a:lumMod val="65000"/>
                    <a:lumOff val="35000"/>
                  </a:schemeClr>
                </a:solidFill>
                <a:latin typeface="Arial Nova Light" panose="020B0304020202020204" pitchFamily="34" charset="0"/>
                <a:cs typeface="Arial" panose="020B0604020202020204" pitchFamily="34" charset="0"/>
              </a:defRPr>
            </a:lvl1pPr>
            <a:lvl2pPr>
              <a:defRPr sz="2133">
                <a:solidFill>
                  <a:schemeClr val="tx1">
                    <a:lumMod val="65000"/>
                    <a:lumOff val="35000"/>
                  </a:schemeClr>
                </a:solidFill>
                <a:latin typeface="Arial Nova Light" panose="020B0304020202020204" pitchFamily="34" charset="0"/>
                <a:cs typeface="Arial" panose="020B0604020202020204" pitchFamily="34" charset="0"/>
              </a:defRPr>
            </a:lvl2pPr>
            <a:lvl3pPr>
              <a:defRPr sz="1867">
                <a:solidFill>
                  <a:schemeClr val="tx1">
                    <a:lumMod val="65000"/>
                    <a:lumOff val="35000"/>
                  </a:schemeClr>
                </a:solidFill>
                <a:latin typeface="Arial Nova Light" panose="020B0304020202020204" pitchFamily="34" charset="0"/>
                <a:cs typeface="Arial" panose="020B0604020202020204" pitchFamily="34" charset="0"/>
              </a:defRPr>
            </a:lvl3pPr>
            <a:lvl4pPr>
              <a:defRPr sz="1600">
                <a:solidFill>
                  <a:schemeClr val="tx1">
                    <a:lumMod val="65000"/>
                    <a:lumOff val="35000"/>
                  </a:schemeClr>
                </a:solidFill>
                <a:latin typeface="Arial Nova Light" panose="020B0304020202020204" pitchFamily="34" charset="0"/>
                <a:cs typeface="Arial" panose="020B0604020202020204" pitchFamily="34" charset="0"/>
              </a:defRPr>
            </a:lvl4pPr>
            <a:lvl5pPr>
              <a:defRPr sz="1600">
                <a:solidFill>
                  <a:schemeClr val="tx1">
                    <a:lumMod val="65000"/>
                    <a:lumOff val="35000"/>
                  </a:schemeClr>
                </a:solidFill>
                <a:latin typeface="Arial Nova Light" panose="020B03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FCC0DE4A-C2D0-8245-83CE-DA5F487AF49A}"/>
              </a:ext>
            </a:extLst>
          </p:cNvPr>
          <p:cNvSpPr/>
          <p:nvPr userDrawn="1"/>
        </p:nvSpPr>
        <p:spPr>
          <a:xfrm>
            <a:off x="0" y="0"/>
            <a:ext cx="3023659"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pic>
        <p:nvPicPr>
          <p:cNvPr id="8" name="Picture 4" descr="Image result for sheffield city council logo white"/>
          <p:cNvPicPr>
            <a:picLocks noChangeAspect="1" noChangeArrowheads="1"/>
          </p:cNvPicPr>
          <p:nvPr userDrawn="1"/>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959487" y="5760144"/>
            <a:ext cx="1104685" cy="86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6620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75520" y="260648"/>
            <a:ext cx="10273141" cy="768085"/>
          </a:xfrm>
        </p:spPr>
        <p:txBody>
          <a:bodyPr>
            <a:normAutofit/>
          </a:bodyPr>
          <a:lstStyle>
            <a:lvl1pPr algn="l">
              <a:defRPr sz="2667">
                <a:solidFill>
                  <a:schemeClr val="tx1">
                    <a:lumMod val="65000"/>
                    <a:lumOff val="35000"/>
                  </a:schemeClr>
                </a:solidFill>
                <a:latin typeface="Arial Nova" panose="020B0504020202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1775520" y="1316766"/>
            <a:ext cx="10273141" cy="5376597"/>
          </a:xfrm>
        </p:spPr>
        <p:txBody>
          <a:bodyPr>
            <a:normAutofit/>
          </a:bodyPr>
          <a:lstStyle>
            <a:lvl1pPr>
              <a:defRPr sz="2400">
                <a:solidFill>
                  <a:schemeClr val="tx1">
                    <a:lumMod val="65000"/>
                    <a:lumOff val="35000"/>
                  </a:schemeClr>
                </a:solidFill>
                <a:latin typeface="Arial Nova Light" panose="020B0304020202020204" pitchFamily="34" charset="0"/>
                <a:cs typeface="Arial" panose="020B0604020202020204" pitchFamily="34" charset="0"/>
              </a:defRPr>
            </a:lvl1pPr>
            <a:lvl2pPr>
              <a:defRPr sz="2133">
                <a:solidFill>
                  <a:schemeClr val="tx1">
                    <a:lumMod val="65000"/>
                    <a:lumOff val="35000"/>
                  </a:schemeClr>
                </a:solidFill>
                <a:latin typeface="Arial Nova Light" panose="020B0304020202020204" pitchFamily="34" charset="0"/>
                <a:cs typeface="Arial" panose="020B0604020202020204" pitchFamily="34" charset="0"/>
              </a:defRPr>
            </a:lvl2pPr>
            <a:lvl3pPr>
              <a:defRPr sz="1867">
                <a:solidFill>
                  <a:schemeClr val="tx1">
                    <a:lumMod val="65000"/>
                    <a:lumOff val="35000"/>
                  </a:schemeClr>
                </a:solidFill>
                <a:latin typeface="Arial Nova Light" panose="020B0304020202020204" pitchFamily="34" charset="0"/>
                <a:cs typeface="Arial" panose="020B0604020202020204" pitchFamily="34" charset="0"/>
              </a:defRPr>
            </a:lvl3pPr>
            <a:lvl4pPr>
              <a:defRPr sz="1600">
                <a:solidFill>
                  <a:schemeClr val="tx1">
                    <a:lumMod val="65000"/>
                    <a:lumOff val="35000"/>
                  </a:schemeClr>
                </a:solidFill>
                <a:latin typeface="Arial Nova Light" panose="020B0304020202020204" pitchFamily="34" charset="0"/>
                <a:cs typeface="Arial" panose="020B0604020202020204" pitchFamily="34" charset="0"/>
              </a:defRPr>
            </a:lvl4pPr>
            <a:lvl5pPr>
              <a:defRPr sz="1600">
                <a:solidFill>
                  <a:schemeClr val="tx1">
                    <a:lumMod val="65000"/>
                    <a:lumOff val="35000"/>
                  </a:schemeClr>
                </a:solidFill>
                <a:latin typeface="Arial Nova Light" panose="020B03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FCC0DE4A-C2D0-8245-83CE-DA5F487AF49A}"/>
              </a:ext>
            </a:extLst>
          </p:cNvPr>
          <p:cNvSpPr/>
          <p:nvPr userDrawn="1"/>
        </p:nvSpPr>
        <p:spPr>
          <a:xfrm>
            <a:off x="0" y="0"/>
            <a:ext cx="1511829"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pic>
        <p:nvPicPr>
          <p:cNvPr id="8" name="Picture 4" descr="Image result for sheffield city council logo white"/>
          <p:cNvPicPr>
            <a:picLocks noChangeAspect="1" noChangeArrowheads="1"/>
          </p:cNvPicPr>
          <p:nvPr userDrawn="1"/>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03572" y="5763445"/>
            <a:ext cx="1104685" cy="86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7538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15680" y="274637"/>
            <a:ext cx="8736971" cy="754096"/>
          </a:xfrm>
        </p:spPr>
        <p:txBody>
          <a:bodyPr>
            <a:noAutofit/>
          </a:bodyPr>
          <a:lstStyle>
            <a:lvl1pPr algn="l">
              <a:defRPr sz="2667">
                <a:latin typeface="Arial Nova" panose="020B0504020202020204" pitchFamily="34" charset="0"/>
              </a:defRPr>
            </a:lvl1pPr>
          </a:lstStyle>
          <a:p>
            <a:r>
              <a:rPr lang="en-US"/>
              <a:t>Click to edit Master title style</a:t>
            </a:r>
            <a:endParaRPr lang="en-GB"/>
          </a:p>
        </p:txBody>
      </p:sp>
      <p:sp>
        <p:nvSpPr>
          <p:cNvPr id="3" name="Content Placeholder 2"/>
          <p:cNvSpPr>
            <a:spLocks noGrp="1"/>
          </p:cNvSpPr>
          <p:nvPr>
            <p:ph sz="half" idx="1"/>
          </p:nvPr>
        </p:nvSpPr>
        <p:spPr>
          <a:xfrm>
            <a:off x="3215679" y="1604797"/>
            <a:ext cx="4416492" cy="5023315"/>
          </a:xfrm>
        </p:spPr>
        <p:txBody>
          <a:bodyPr>
            <a:normAutofit/>
          </a:bodyPr>
          <a:lstStyle>
            <a:lvl1pPr>
              <a:defRPr sz="2400"/>
            </a:lvl1pPr>
            <a:lvl2pPr>
              <a:defRPr sz="2133"/>
            </a:lvl2pPr>
            <a:lvl3pPr>
              <a:defRPr sz="1867"/>
            </a:lvl3pPr>
            <a:lvl4pPr>
              <a:defRPr sz="1600"/>
            </a:lvl4pPr>
            <a:lvl5pPr>
              <a:defRPr sz="16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7824192" y="1600201"/>
            <a:ext cx="4128459" cy="5027911"/>
          </a:xfrm>
        </p:spPr>
        <p:txBody>
          <a:bodyPr>
            <a:normAutofit/>
          </a:bodyPr>
          <a:lstStyle>
            <a:lvl1pPr>
              <a:defRPr sz="2400"/>
            </a:lvl1pPr>
            <a:lvl2pPr>
              <a:defRPr sz="2133"/>
            </a:lvl2pPr>
            <a:lvl3pPr>
              <a:defRPr sz="1867"/>
            </a:lvl3pPr>
            <a:lvl4pPr>
              <a:defRPr sz="1600"/>
            </a:lvl4pPr>
            <a:lvl5pPr>
              <a:defRPr sz="16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7">
            <a:extLst>
              <a:ext uri="{FF2B5EF4-FFF2-40B4-BE49-F238E27FC236}">
                <a16:creationId xmlns:a16="http://schemas.microsoft.com/office/drawing/2014/main" id="{FCC0DE4A-C2D0-8245-83CE-DA5F487AF49A}"/>
              </a:ext>
            </a:extLst>
          </p:cNvPr>
          <p:cNvSpPr/>
          <p:nvPr userDrawn="1"/>
        </p:nvSpPr>
        <p:spPr>
          <a:xfrm>
            <a:off x="0" y="0"/>
            <a:ext cx="3023659"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pic>
        <p:nvPicPr>
          <p:cNvPr id="9" name="Picture 4" descr="Image result for sheffield city council logo white"/>
          <p:cNvPicPr>
            <a:picLocks noChangeAspect="1" noChangeArrowheads="1"/>
          </p:cNvPicPr>
          <p:nvPr userDrawn="1"/>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959487" y="5760144"/>
            <a:ext cx="1104685" cy="86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708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35893" y="164638"/>
            <a:ext cx="6912768" cy="768085"/>
          </a:xfrm>
        </p:spPr>
        <p:txBody>
          <a:bodyPr>
            <a:normAutofit/>
          </a:bodyPr>
          <a:lstStyle>
            <a:lvl1pPr algn="l">
              <a:defRPr sz="2667"/>
            </a:lvl1pPr>
          </a:lstStyle>
          <a:p>
            <a:r>
              <a:rPr lang="en-US"/>
              <a:t>Click to edit Master title style</a:t>
            </a:r>
            <a:endParaRPr lang="en-GB"/>
          </a:p>
        </p:txBody>
      </p:sp>
      <p:sp>
        <p:nvSpPr>
          <p:cNvPr id="3" name="Content Placeholder 2"/>
          <p:cNvSpPr>
            <a:spLocks noGrp="1"/>
          </p:cNvSpPr>
          <p:nvPr>
            <p:ph idx="1"/>
          </p:nvPr>
        </p:nvSpPr>
        <p:spPr>
          <a:xfrm>
            <a:off x="5135893" y="1600201"/>
            <a:ext cx="6720747" cy="4997151"/>
          </a:xfrm>
        </p:spPr>
        <p:txBody>
          <a:bodyPr>
            <a:normAutofit/>
          </a:bodyPr>
          <a:lstStyle>
            <a:lvl1pPr>
              <a:defRPr sz="2400"/>
            </a:lvl1pPr>
            <a:lvl2pPr>
              <a:defRPr sz="2133"/>
            </a:lvl2pPr>
            <a:lvl3pPr>
              <a:defRPr sz="1867"/>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p:cNvSpPr>
            <a:spLocks noGrp="1"/>
          </p:cNvSpPr>
          <p:nvPr>
            <p:ph idx="10"/>
          </p:nvPr>
        </p:nvSpPr>
        <p:spPr>
          <a:xfrm>
            <a:off x="0" y="0"/>
            <a:ext cx="4943872" cy="6858000"/>
          </a:xfrm>
          <a:solidFill>
            <a:schemeClr val="tx2"/>
          </a:solidFill>
        </p:spPr>
        <p:txBody>
          <a:bodyPr anchor="ctr">
            <a:normAutofit/>
          </a:bodyPr>
          <a:lstStyle>
            <a:lvl1pPr>
              <a:defRPr sz="3200" b="1" i="0">
                <a:solidFill>
                  <a:schemeClr val="bg1"/>
                </a:solidFill>
              </a:defRPr>
            </a:lvl1pPr>
            <a:lvl2pPr>
              <a:defRPr sz="2667" b="1" i="0">
                <a:solidFill>
                  <a:schemeClr val="bg1"/>
                </a:solidFill>
              </a:defRPr>
            </a:lvl2pPr>
            <a:lvl3pPr>
              <a:defRPr sz="2400" b="1" i="0">
                <a:solidFill>
                  <a:schemeClr val="bg1"/>
                </a:solidFill>
              </a:defRPr>
            </a:lvl3pPr>
            <a:lvl4pPr>
              <a:defRPr sz="2133" b="1" i="0">
                <a:solidFill>
                  <a:schemeClr val="bg1"/>
                </a:solidFill>
              </a:defRPr>
            </a:lvl4pPr>
            <a:lvl5pPr>
              <a:defRPr sz="2133" b="1"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239844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3339" y="173765"/>
            <a:ext cx="6816757" cy="662947"/>
          </a:xfrm>
        </p:spPr>
        <p:txBody>
          <a:bodyPr>
            <a:normAutofit/>
          </a:bodyPr>
          <a:lstStyle>
            <a:lvl1pPr algn="l">
              <a:defRPr sz="2667"/>
            </a:lvl1pPr>
          </a:lstStyle>
          <a:p>
            <a:r>
              <a:rPr lang="en-US"/>
              <a:t>Click to edit Master title style</a:t>
            </a:r>
            <a:endParaRPr lang="en-GB"/>
          </a:p>
        </p:txBody>
      </p:sp>
      <p:sp>
        <p:nvSpPr>
          <p:cNvPr id="3" name="Content Placeholder 2"/>
          <p:cNvSpPr>
            <a:spLocks noGrp="1"/>
          </p:cNvSpPr>
          <p:nvPr>
            <p:ph idx="1"/>
          </p:nvPr>
        </p:nvSpPr>
        <p:spPr>
          <a:xfrm>
            <a:off x="143339" y="1600201"/>
            <a:ext cx="6816757" cy="4997151"/>
          </a:xfrm>
        </p:spPr>
        <p:txBody>
          <a:bodyPr>
            <a:normAutofit/>
          </a:bodyPr>
          <a:lstStyle>
            <a:lvl1pPr>
              <a:defRPr sz="2400"/>
            </a:lvl1pPr>
            <a:lvl2pPr>
              <a:defRPr sz="2133"/>
            </a:lvl2pPr>
            <a:lvl3pPr>
              <a:defRPr sz="1867"/>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p:cNvSpPr>
            <a:spLocks noGrp="1"/>
          </p:cNvSpPr>
          <p:nvPr>
            <p:ph idx="10"/>
          </p:nvPr>
        </p:nvSpPr>
        <p:spPr>
          <a:xfrm>
            <a:off x="7152117" y="0"/>
            <a:ext cx="5039883" cy="6858000"/>
          </a:xfrm>
          <a:solidFill>
            <a:schemeClr val="tx2"/>
          </a:solidFill>
        </p:spPr>
        <p:txBody>
          <a:bodyPr anchor="ctr">
            <a:normAutofit/>
          </a:bodyPr>
          <a:lstStyle>
            <a:lvl1pPr>
              <a:defRPr sz="3200">
                <a:solidFill>
                  <a:schemeClr val="bg1"/>
                </a:solidFill>
              </a:defRPr>
            </a:lvl1pPr>
            <a:lvl2pPr>
              <a:defRPr sz="2667">
                <a:solidFill>
                  <a:schemeClr val="bg1"/>
                </a:solidFill>
              </a:defRPr>
            </a:lvl2pPr>
            <a:lvl3pPr>
              <a:defRPr sz="2400">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55566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66053"/>
            <a:ext cx="10972800" cy="11430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3669337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19403" y="2660915"/>
            <a:ext cx="10972800" cy="11430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8536995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9100447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6196050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1785660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5831161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0358620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C16EF8-88DF-47B2-BFFD-583F2F92D752}" type="datetimeFigureOut">
              <a:rPr lang="en-GB" smtClean="0"/>
              <a:t>24/03/2023</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34932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9.emf"/><Relationship Id="rId4" Type="http://schemas.openxmlformats.org/officeDocument/2006/relationships/image" Target="../media/image8.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5.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4.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5.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10.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7.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8.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theme" Target="../theme/theme1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3/24/2023</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85992817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84" r:id="rId4"/>
    <p:sldLayoutId id="2147483785" r:id="rId5"/>
    <p:sldLayoutId id="2147483786" r:id="rId6"/>
    <p:sldLayoutId id="2147483791" r:id="rId7"/>
    <p:sldLayoutId id="2147483787" r:id="rId8"/>
    <p:sldLayoutId id="2147483788" r:id="rId9"/>
    <p:sldLayoutId id="2147483789" r:id="rId10"/>
    <p:sldLayoutId id="2147483790" r:id="rId11"/>
    <p:sldLayoutId id="214748379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004B88"/>
              </a:buClr>
              <a:buSzPts val="3000"/>
              <a:buFont typeface="Open Sans ExtraBold"/>
              <a:buNone/>
              <a:defRPr sz="3000">
                <a:solidFill>
                  <a:srgbClr val="004B88"/>
                </a:solidFill>
                <a:latin typeface="Open Sans ExtraBold"/>
                <a:ea typeface="Open Sans ExtraBold"/>
                <a:cs typeface="Open Sans ExtraBold"/>
                <a:sym typeface="Open Sans ExtraBold"/>
              </a:defRPr>
            </a:lvl1pPr>
            <a:lvl2pPr lvl="1">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2pPr>
            <a:lvl3pPr lvl="2">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3pPr>
            <a:lvl4pPr lvl="3">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4pPr>
            <a:lvl5pPr lvl="4">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5pPr>
            <a:lvl6pPr lvl="5">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6pPr>
            <a:lvl7pPr lvl="6">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7pPr>
            <a:lvl8pPr lvl="7">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8pPr>
            <a:lvl9pPr lvl="8">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1pPr>
            <a:lvl2pPr marL="914400" lvl="1"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2pPr>
            <a:lvl3pPr marL="1371600" lvl="2"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3pPr>
            <a:lvl4pPr marL="1828800" lvl="3"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4pPr>
            <a:lvl5pPr marL="2286000" lvl="4"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5pPr>
            <a:lvl6pPr marL="2743200" lvl="5"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6pPr>
            <a:lvl7pPr marL="3200400" lvl="6"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7pPr>
            <a:lvl8pPr marL="3657600" lvl="7" indent="-342900">
              <a:lnSpc>
                <a:spcPct val="115000"/>
              </a:lnSpc>
              <a:spcBef>
                <a:spcPts val="1600"/>
              </a:spcBef>
              <a:spcAft>
                <a:spcPts val="0"/>
              </a:spcAft>
              <a:buClr>
                <a:srgbClr val="004B88"/>
              </a:buClr>
              <a:buSzPts val="1800"/>
              <a:buFont typeface="Open Sans"/>
              <a:buChar char="○"/>
              <a:defRPr sz="1800">
                <a:solidFill>
                  <a:srgbClr val="004B88"/>
                </a:solidFill>
                <a:latin typeface="Open Sans"/>
                <a:ea typeface="Open Sans"/>
                <a:cs typeface="Open Sans"/>
                <a:sym typeface="Open Sans"/>
              </a:defRPr>
            </a:lvl8pPr>
            <a:lvl9pPr marL="4114800" lvl="8" indent="-342900">
              <a:lnSpc>
                <a:spcPct val="115000"/>
              </a:lnSpc>
              <a:spcBef>
                <a:spcPts val="1600"/>
              </a:spcBef>
              <a:spcAft>
                <a:spcPts val="1600"/>
              </a:spcAft>
              <a:buClr>
                <a:srgbClr val="004B88"/>
              </a:buClr>
              <a:buSzPts val="1800"/>
              <a:buFont typeface="Open Sans"/>
              <a:buChar char="■"/>
              <a:defRPr sz="1800">
                <a:solidFill>
                  <a:srgbClr val="004B88"/>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69933236"/>
      </p:ext>
    </p:extLst>
  </p:cSld>
  <p:clrMap bg1="lt1" tx1="dk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E0F5DB-0D70-4E64-8A0B-195BF070B15F}"/>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10545939" y="377203"/>
            <a:ext cx="1193783" cy="713100"/>
          </a:xfrm>
          <a:prstGeom prst="rect">
            <a:avLst/>
          </a:prstGeom>
        </p:spPr>
      </p:pic>
      <p:pic>
        <p:nvPicPr>
          <p:cNvPr id="7" name="Picture 6">
            <a:extLst>
              <a:ext uri="{FF2B5EF4-FFF2-40B4-BE49-F238E27FC236}">
                <a16:creationId xmlns:a16="http://schemas.microsoft.com/office/drawing/2014/main" id="{AF90F42F-B2E9-47B0-9093-357536973CEE}"/>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452278" y="352055"/>
            <a:ext cx="1881848" cy="765945"/>
          </a:xfrm>
          <a:prstGeom prst="rect">
            <a:avLst/>
          </a:prstGeom>
        </p:spPr>
      </p:pic>
    </p:spTree>
    <p:extLst>
      <p:ext uri="{BB962C8B-B14F-4D97-AF65-F5344CB8AC3E}">
        <p14:creationId xmlns:p14="http://schemas.microsoft.com/office/powerpoint/2010/main" val="418780941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31229E-67C1-0D40-9DE1-6AAB9CDD413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14423" y="394851"/>
            <a:ext cx="2041147" cy="802889"/>
          </a:xfrm>
          <a:prstGeom prst="rect">
            <a:avLst/>
          </a:prstGeom>
        </p:spPr>
      </p:pic>
      <p:pic>
        <p:nvPicPr>
          <p:cNvPr id="8" name="Picture 7">
            <a:extLst>
              <a:ext uri="{FF2B5EF4-FFF2-40B4-BE49-F238E27FC236}">
                <a16:creationId xmlns:a16="http://schemas.microsoft.com/office/drawing/2014/main" id="{2CCF6D1F-6B91-D843-9ECF-7A469BCAEF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27756" y="482924"/>
            <a:ext cx="663720" cy="663720"/>
          </a:xfrm>
          <a:prstGeom prst="rect">
            <a:avLst/>
          </a:prstGeom>
        </p:spPr>
      </p:pic>
    </p:spTree>
    <p:extLst>
      <p:ext uri="{BB962C8B-B14F-4D97-AF65-F5344CB8AC3E}">
        <p14:creationId xmlns:p14="http://schemas.microsoft.com/office/powerpoint/2010/main" val="2021976567"/>
      </p:ext>
    </p:extLst>
  </p:cSld>
  <p:clrMap bg1="lt1" tx1="dk1" bg2="lt2" tx2="dk2" accent1="accent1" accent2="accent2" accent3="accent3" accent4="accent4" accent5="accent5" accent6="accent6" hlink="hlink" folHlink="folHlink"/>
  <p:sldLayoutIdLst>
    <p:sldLayoutId id="2147483821" r:id="rId1"/>
    <p:sldLayoutId id="2147483822"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E0F5DB-0D70-4E64-8A0B-195BF070B15F}"/>
              </a:ext>
            </a:extLst>
          </p:cNvPr>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a:off x="10545939" y="377203"/>
            <a:ext cx="1193783" cy="713100"/>
          </a:xfrm>
          <a:prstGeom prst="rect">
            <a:avLst/>
          </a:prstGeom>
        </p:spPr>
      </p:pic>
      <p:pic>
        <p:nvPicPr>
          <p:cNvPr id="7" name="Picture 6">
            <a:extLst>
              <a:ext uri="{FF2B5EF4-FFF2-40B4-BE49-F238E27FC236}">
                <a16:creationId xmlns:a16="http://schemas.microsoft.com/office/drawing/2014/main" id="{AF90F42F-B2E9-47B0-9093-357536973CEE}"/>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452278" y="352055"/>
            <a:ext cx="1881848" cy="765945"/>
          </a:xfrm>
          <a:prstGeom prst="rect">
            <a:avLst/>
          </a:prstGeom>
        </p:spPr>
      </p:pic>
    </p:spTree>
    <p:extLst>
      <p:ext uri="{BB962C8B-B14F-4D97-AF65-F5344CB8AC3E}">
        <p14:creationId xmlns:p14="http://schemas.microsoft.com/office/powerpoint/2010/main" val="1503209505"/>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905627"/>
            <a:ext cx="10972800" cy="114300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09600" y="2196477"/>
            <a:ext cx="10972800" cy="345046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067" b="0" i="0">
                <a:solidFill>
                  <a:schemeClr val="tx2"/>
                </a:solidFill>
                <a:latin typeface="+mn-lt"/>
                <a:cs typeface="Avenir Light"/>
              </a:defRPr>
            </a:lvl1pPr>
          </a:lstStyle>
          <a:p>
            <a:r>
              <a:rPr lang="en-US" dirty="0" err="1"/>
              <a:t>Smokefree</a:t>
            </a:r>
            <a:r>
              <a:rPr lang="en-US" dirty="0"/>
              <a:t> Sheffield</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067">
                <a:solidFill>
                  <a:schemeClr val="tx2"/>
                </a:solidFill>
              </a:defRPr>
            </a:lvl1pPr>
          </a:lstStyle>
          <a:p>
            <a:fld id="{4904990D-8569-864C-923B-38B426CFE9EE}" type="slidenum">
              <a:rPr lang="en-US" smtClean="0"/>
              <a:pPr/>
              <a:t>‹#›</a:t>
            </a:fld>
            <a:endParaRPr lang="en-US" dirty="0"/>
          </a:p>
        </p:txBody>
      </p:sp>
    </p:spTree>
    <p:extLst>
      <p:ext uri="{BB962C8B-B14F-4D97-AF65-F5344CB8AC3E}">
        <p14:creationId xmlns:p14="http://schemas.microsoft.com/office/powerpoint/2010/main" val="2211062248"/>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E6BEB1-254C-57B0-33E8-EB7DF0E0D4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26FFC72-2F9E-4B01-14D7-34A4FE97B6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4375009"/>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450991-9398-49A0-BCCF-E9DCAEADC74E}" type="datetime1">
              <a:rPr lang="en-GB" smtClean="0"/>
              <a:t>24/03/2023</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812B6-403B-45A1-A6BA-2C7DBDC407B1}" type="slidenum">
              <a:rPr lang="en-GB" smtClean="0"/>
              <a:t>‹#›</a:t>
            </a:fld>
            <a:endParaRPr lang="en-GB"/>
          </a:p>
        </p:txBody>
      </p:sp>
    </p:spTree>
    <p:extLst>
      <p:ext uri="{BB962C8B-B14F-4D97-AF65-F5344CB8AC3E}">
        <p14:creationId xmlns:p14="http://schemas.microsoft.com/office/powerpoint/2010/main" val="7055105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EE2C66-D1F0-4768-736B-E9200B60135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5D4F362-F92E-F666-DF50-E754596E31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F66F80B-595F-5B95-E39E-C9BB2380210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503BE3D-2B2E-4D81-A59A-9B2E4B0D1954}" type="datetimeFigureOut">
              <a:rPr lang="en-GB" smtClean="0"/>
              <a:t>24/03/2023</a:t>
            </a:fld>
            <a:endParaRPr lang="en-GB"/>
          </a:p>
        </p:txBody>
      </p:sp>
      <p:sp>
        <p:nvSpPr>
          <p:cNvPr id="5" name="Footer Placeholder 4">
            <a:extLst>
              <a:ext uri="{FF2B5EF4-FFF2-40B4-BE49-F238E27FC236}">
                <a16:creationId xmlns:a16="http://schemas.microsoft.com/office/drawing/2014/main" id="{EFBFE292-548D-CE66-0052-7187F046FF7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820283D-F91D-E1DB-E89D-056FB31B054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B9AF0B-0D65-4EF5-8D2E-40B06D59820D}" type="slidenum">
              <a:rPr lang="en-GB" smtClean="0"/>
              <a:t>‹#›</a:t>
            </a:fld>
            <a:endParaRPr lang="en-GB"/>
          </a:p>
        </p:txBody>
      </p:sp>
    </p:spTree>
    <p:extLst>
      <p:ext uri="{BB962C8B-B14F-4D97-AF65-F5344CB8AC3E}">
        <p14:creationId xmlns:p14="http://schemas.microsoft.com/office/powerpoint/2010/main" val="279783308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68453478"/>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Lst>
  <p:txStyles>
    <p:titleStyle>
      <a:lvl1pPr algn="ctr" defTabSz="1219170" rtl="0" eaLnBrk="1" latinLnBrk="0" hangingPunct="1">
        <a:spcBef>
          <a:spcPct val="0"/>
        </a:spcBef>
        <a:buNone/>
        <a:defRPr sz="5867" kern="1200">
          <a:solidFill>
            <a:schemeClr val="tx1">
              <a:lumMod val="65000"/>
              <a:lumOff val="35000"/>
            </a:schemeClr>
          </a:solidFill>
          <a:latin typeface="Arial Nova" panose="020B0504020202020204"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lumMod val="65000"/>
              <a:lumOff val="35000"/>
            </a:schemeClr>
          </a:solidFill>
          <a:latin typeface="Arial Nova Light" panose="020B0304020202020204"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lumMod val="65000"/>
              <a:lumOff val="35000"/>
            </a:schemeClr>
          </a:solidFill>
          <a:latin typeface="Arial Nova Light" panose="020B0304020202020204"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lumMod val="65000"/>
              <a:lumOff val="35000"/>
            </a:schemeClr>
          </a:solidFill>
          <a:latin typeface="Arial Nova Light" panose="020B0304020202020204"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lumMod val="65000"/>
              <a:lumOff val="35000"/>
            </a:schemeClr>
          </a:solidFill>
          <a:latin typeface="Arial Nova Light" panose="020B0304020202020204"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lumMod val="65000"/>
              <a:lumOff val="35000"/>
            </a:schemeClr>
          </a:solidFill>
          <a:latin typeface="Arial Nova Light" panose="020B030402020202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jpg"/></Relationships>
</file>

<file path=ppt/slides/_rels/slide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hyperlink" Target="https://adc.bmj.com/content/104/11/1049"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hyperlink" Target="https://www.ncbi.nlm.nih.gov/pmc/articles/PMC2777607/" TargetMode="External"/><Relationship Id="rId5" Type="http://schemas.openxmlformats.org/officeDocument/2006/relationships/hyperlink" Target="https://www.jrf.org.uk/report/uk-poverty-2022" TargetMode="Externa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38.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hyperlink" Target="https://www.citizensadvice.org.uk/about-us/our-work/policy/policy-research-topics/welfare-policy-research-surveys-and-consultation-responses/welfare-policy-research/how-do-i-survive-now-the-impact-of-living-with-no-recourse-to-public-funds/" TargetMode="External"/><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40.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www.citizensadvicesheffield.org.uk/" TargetMode="External"/><Relationship Id="rId7" Type="http://schemas.openxmlformats.org/officeDocument/2006/relationships/hyperlink" Target="mailto:getintouch@citizensadvicesheffield.org.uk" TargetMode="External"/><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52.png"/><Relationship Id="rId5" Type="http://schemas.openxmlformats.org/officeDocument/2006/relationships/image" Target="../media/image73.png"/><Relationship Id="rId4" Type="http://schemas.openxmlformats.org/officeDocument/2006/relationships/hyperlink" Target="http://www.sheffieldadvocacyhub.org.uk/"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www.sheffield.gov.uk/utilities/cost-of-living" TargetMode="External"/><Relationship Id="rId1" Type="http://schemas.openxmlformats.org/officeDocument/2006/relationships/slideLayout" Target="../slideLayouts/slideLayout98.xml"/><Relationship Id="rId4" Type="http://schemas.openxmlformats.org/officeDocument/2006/relationships/image" Target="cid:image003.png@01D95C2F.531120B0"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bit.ly/COLeleaflet" TargetMode="External"/><Relationship Id="rId1" Type="http://schemas.openxmlformats.org/officeDocument/2006/relationships/slideLayout" Target="../slideLayouts/slideLayout98.xml"/></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3" Type="http://schemas.openxmlformats.org/officeDocument/2006/relationships/hyperlink" Target="https://www.gov.uk/government/publications/levelling-up-the-united-kingdom" TargetMode="External"/><Relationship Id="rId2" Type="http://schemas.openxmlformats.org/officeDocument/2006/relationships/hyperlink" Target="https://www.gov.uk/government/publications/uk-shared-prosperity-fund-prospectus" TargetMode="External"/><Relationship Id="rId1" Type="http://schemas.openxmlformats.org/officeDocument/2006/relationships/slideLayout" Target="../slideLayouts/slideLayout74.xml"/><Relationship Id="rId4" Type="http://schemas.openxmlformats.org/officeDocument/2006/relationships/image" Target="../media/image77.jpeg"/></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85.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0.png"/></Relationships>
</file>

<file path=ppt/slides/_rels/slide4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90.xml"/></Relationships>
</file>

<file path=ppt/slides/_rels/slide50.xml.rels><?xml version="1.0" encoding="UTF-8" standalone="yes"?>
<Relationships xmlns="http://schemas.openxmlformats.org/package/2006/relationships"><Relationship Id="rId3" Type="http://schemas.openxmlformats.org/officeDocument/2006/relationships/hyperlink" Target="https://www.gov.uk/government/publications/levelling-up-the-united-kingdom" TargetMode="External"/><Relationship Id="rId2" Type="http://schemas.openxmlformats.org/officeDocument/2006/relationships/hyperlink" Target="https://www.nationalnumeracy.org.uk/sites/default/files/2021-04/Counting%20on%20the%20Recovery%20(compressed)%20FINAL.pdf" TargetMode="External"/><Relationship Id="rId1" Type="http://schemas.openxmlformats.org/officeDocument/2006/relationships/slideLayout" Target="../slideLayouts/slideLayout85.xml"/><Relationship Id="rId6" Type="http://schemas.openxmlformats.org/officeDocument/2006/relationships/hyperlink" Target="https://www.nationalnumeracy.org.uk/sites/default/files/documents/Our_year_in_numbers/national_numeracy_day_2019.pdf" TargetMode="External"/><Relationship Id="rId5" Type="http://schemas.openxmlformats.org/officeDocument/2006/relationships/hyperlink" Target="https://www.gov.uk/government/publications/uk-shared-prosperity-fund-prospectus" TargetMode="External"/><Relationship Id="rId4" Type="http://schemas.openxmlformats.org/officeDocument/2006/relationships/hyperlink" Target="https://skillsforlife.campaign.gov.uk/courses/multiply/"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www.smokefreesheffield.org/" TargetMode="Externa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3" Type="http://schemas.openxmlformats.org/officeDocument/2006/relationships/hyperlink" Target="https://ash.org.uk/wp-content/uploads/2019/06/The-End-of-Smoking_final.pdf" TargetMode="External"/><Relationship Id="rId2" Type="http://schemas.openxmlformats.org/officeDocument/2006/relationships/notesSlide" Target="../notesSlides/notesSlide37.xml"/><Relationship Id="rId1" Type="http://schemas.openxmlformats.org/officeDocument/2006/relationships/slideLayout" Target="../slideLayouts/slideLayout47.xml"/></Relationships>
</file>

<file path=ppt/slides/_rels/slide6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hyperlink" Target="https://www.youtube.com/watch?v=6Fe-eWwTcpk" TargetMode="External"/><Relationship Id="rId2" Type="http://schemas.openxmlformats.org/officeDocument/2006/relationships/notesSlide" Target="../notesSlides/notesSlide38.xml"/><Relationship Id="rId1" Type="http://schemas.openxmlformats.org/officeDocument/2006/relationships/slideLayout" Target="../slideLayouts/slideLayout47.xml"/><Relationship Id="rId6" Type="http://schemas.openxmlformats.org/officeDocument/2006/relationships/hyperlink" Target="https://www.youtube.com/watch?v=fowG4WO-Vo0" TargetMode="External"/><Relationship Id="rId5" Type="http://schemas.openxmlformats.org/officeDocument/2006/relationships/image" Target="../media/image95.png"/><Relationship Id="rId4" Type="http://schemas.openxmlformats.org/officeDocument/2006/relationships/image" Target="../media/image9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3.xml"/><Relationship Id="rId6" Type="http://schemas.openxmlformats.org/officeDocument/2006/relationships/hyperlink" Target="https://youtu.be/rod4d4yFeaE" TargetMode="External"/><Relationship Id="rId5" Type="http://schemas.openxmlformats.org/officeDocument/2006/relationships/image" Target="../media/image99.jpg"/><Relationship Id="rId4" Type="http://schemas.openxmlformats.org/officeDocument/2006/relationships/image" Target="../media/image98.jpeg"/></Relationships>
</file>

<file path=ppt/slides/_rels/slide66.xml.rels><?xml version="1.0" encoding="UTF-8" standalone="yes"?>
<Relationships xmlns="http://schemas.openxmlformats.org/package/2006/relationships"><Relationship Id="rId3" Type="http://schemas.openxmlformats.org/officeDocument/2006/relationships/hyperlink" Target="http://www.smokefreesheffield.org/" TargetMode="External"/><Relationship Id="rId2" Type="http://schemas.openxmlformats.org/officeDocument/2006/relationships/hyperlink" Target="mailto:trading.standards@sheffield.gov.uk" TargetMode="External"/><Relationship Id="rId1" Type="http://schemas.openxmlformats.org/officeDocument/2006/relationships/slideLayout" Target="../slideLayouts/slideLayout47.xml"/></Relationships>
</file>

<file path=ppt/slides/_rels/slide6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32.xml"/></Relationships>
</file>

<file path=ppt/slides/_rels/slide6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3" Type="http://schemas.openxmlformats.org/officeDocument/2006/relationships/image" Target="../media/image102.svg"/><Relationship Id="rId7" Type="http://schemas.openxmlformats.org/officeDocument/2006/relationships/image" Target="../media/image106.svg"/><Relationship Id="rId2" Type="http://schemas.openxmlformats.org/officeDocument/2006/relationships/image" Target="../media/image101.png"/><Relationship Id="rId1" Type="http://schemas.openxmlformats.org/officeDocument/2006/relationships/slideLayout" Target="../slideLayouts/slideLayout29.xml"/><Relationship Id="rId6" Type="http://schemas.openxmlformats.org/officeDocument/2006/relationships/image" Target="../media/image105.png"/><Relationship Id="rId5" Type="http://schemas.openxmlformats.org/officeDocument/2006/relationships/image" Target="../media/image104.svg"/><Relationship Id="rId4" Type="http://schemas.openxmlformats.org/officeDocument/2006/relationships/image" Target="../media/image103.png"/></Relationships>
</file>

<file path=ppt/slides/_rels/slide7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hyperlink" Target="mailto:julie.cullen@bitc.org.uk" TargetMode="External"/><Relationship Id="rId2" Type="http://schemas.openxmlformats.org/officeDocument/2006/relationships/hyperlink" Target="mailto:Andreea.tudor@bitc.org.uk" TargetMode="External"/><Relationship Id="rId1" Type="http://schemas.openxmlformats.org/officeDocument/2006/relationships/slideLayout" Target="../slideLayouts/slideLayout31.xml"/><Relationship Id="rId5" Type="http://schemas.openxmlformats.org/officeDocument/2006/relationships/image" Target="../media/image109.jpeg"/><Relationship Id="rId4" Type="http://schemas.openxmlformats.org/officeDocument/2006/relationships/image" Target="../media/image108.jpeg"/></Relationships>
</file>

<file path=ppt/slides/_rels/slide7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4.xml"/></Relationships>
</file>

<file path=ppt/slides/_rels/slide7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emf"/><Relationship Id="rId7" Type="http://schemas.openxmlformats.org/officeDocument/2006/relationships/image" Target="../media/image115.svg"/><Relationship Id="rId2" Type="http://schemas.openxmlformats.org/officeDocument/2006/relationships/notesSlide" Target="../notesSlides/notesSlide39.xml"/><Relationship Id="rId1" Type="http://schemas.openxmlformats.org/officeDocument/2006/relationships/slideLayout" Target="../slideLayouts/slideLayout40.xml"/><Relationship Id="rId6" Type="http://schemas.openxmlformats.org/officeDocument/2006/relationships/image" Target="../media/image114.png"/><Relationship Id="rId11" Type="http://schemas.openxmlformats.org/officeDocument/2006/relationships/image" Target="../media/image119.svg"/><Relationship Id="rId5" Type="http://schemas.openxmlformats.org/officeDocument/2006/relationships/image" Target="../media/image113.sv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sv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3" Type="http://schemas.openxmlformats.org/officeDocument/2006/relationships/hyperlink" Target="https://businessresponsecovid.org.uk/ask-for-help" TargetMode="External"/><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E4CD457-E37B-4177-94C9-92C24E732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10840"/>
            <a:ext cx="12188952" cy="6868839"/>
          </a:xfrm>
          <a:prstGeom prst="rect">
            <a:avLst/>
          </a:prstGeom>
        </p:spPr>
      </p:pic>
      <p:pic>
        <p:nvPicPr>
          <p:cNvPr id="6" name="Picture 5" descr="A picture containing flower&#10;&#10;Description automatically generated">
            <a:extLst>
              <a:ext uri="{FF2B5EF4-FFF2-40B4-BE49-F238E27FC236}">
                <a16:creationId xmlns:a16="http://schemas.microsoft.com/office/drawing/2014/main" id="{C4FA7BBC-299D-4596-A7F6-76BBB1630C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4638" y="4723007"/>
            <a:ext cx="1629833" cy="1622590"/>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524483" y="674937"/>
            <a:ext cx="10192053" cy="3785652"/>
          </a:xfrm>
          <a:prstGeom prst="rect">
            <a:avLst/>
          </a:prstGeom>
          <a:noFill/>
        </p:spPr>
        <p:txBody>
          <a:bodyPr wrap="square" rtlCol="0">
            <a:spAutoFit/>
          </a:bodyPr>
          <a:lstStyle/>
          <a:p>
            <a:pPr algn="ctr"/>
            <a:r>
              <a:rPr lang="en-GB" sz="6000" b="1" dirty="0">
                <a:solidFill>
                  <a:schemeClr val="bg1"/>
                </a:solidFill>
                <a:latin typeface="Arial" panose="020B0604020202020204" pitchFamily="34" charset="0"/>
                <a:cs typeface="Arial" panose="020B0604020202020204" pitchFamily="34" charset="0"/>
              </a:rPr>
              <a:t>Teacake Club Spring Meeting 2023</a:t>
            </a:r>
          </a:p>
          <a:p>
            <a:pPr algn="ctr"/>
            <a:endParaRPr lang="en-GB" sz="6000" b="1" i="1" dirty="0">
              <a:solidFill>
                <a:schemeClr val="bg1"/>
              </a:solidFill>
              <a:latin typeface="Arial" panose="020B0604020202020204" pitchFamily="34" charset="0"/>
              <a:cs typeface="Arial" panose="020B0604020202020204" pitchFamily="34" charset="0"/>
            </a:endParaRPr>
          </a:p>
          <a:p>
            <a:pPr algn="ctr"/>
            <a:r>
              <a:rPr lang="en-GB" sz="6000" b="1" i="1" dirty="0">
                <a:solidFill>
                  <a:schemeClr val="bg1"/>
                </a:solidFill>
                <a:latin typeface="Arial" panose="020B0604020202020204" pitchFamily="34" charset="0"/>
                <a:cs typeface="Arial" panose="020B0604020202020204" pitchFamily="34" charset="0"/>
              </a:rPr>
              <a:t>Cost of living special</a:t>
            </a:r>
            <a:endParaRPr lang="en-GB" sz="4400" b="1" i="1" dirty="0">
              <a:solidFill>
                <a:schemeClr val="bg1"/>
              </a:solidFill>
              <a:latin typeface="Arial" panose="020B0604020202020204" pitchFamily="34" charset="0"/>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7189" y="189983"/>
            <a:ext cx="1624543" cy="1624543"/>
          </a:xfrm>
          <a:prstGeom prst="rect">
            <a:avLst/>
          </a:prstGeom>
        </p:spPr>
      </p:pic>
      <p:sp>
        <p:nvSpPr>
          <p:cNvPr id="2" name="TextBox 1">
            <a:extLst>
              <a:ext uri="{FF2B5EF4-FFF2-40B4-BE49-F238E27FC236}">
                <a16:creationId xmlns:a16="http://schemas.microsoft.com/office/drawing/2014/main" id="{236AE503-52AB-A60C-20A1-CA8BA99C0077}"/>
              </a:ext>
            </a:extLst>
          </p:cNvPr>
          <p:cNvSpPr txBox="1"/>
          <p:nvPr/>
        </p:nvSpPr>
        <p:spPr>
          <a:xfrm>
            <a:off x="8037071" y="6477530"/>
            <a:ext cx="4015843" cy="338554"/>
          </a:xfrm>
          <a:prstGeom prst="rect">
            <a:avLst/>
          </a:prstGeom>
          <a:noFill/>
        </p:spPr>
        <p:txBody>
          <a:bodyPr wrap="none" rtlCol="0">
            <a:spAutoFit/>
          </a:bodyPr>
          <a:lstStyle/>
          <a:p>
            <a:r>
              <a:rPr lang="en-GB" sz="1600" dirty="0">
                <a:solidFill>
                  <a:schemeClr val="bg1"/>
                </a:solidFill>
                <a:latin typeface="Arial" panose="020B0604020202020204" pitchFamily="34" charset="0"/>
                <a:cs typeface="Arial" panose="020B0604020202020204" pitchFamily="34" charset="0"/>
              </a:rPr>
              <a:t>Part-funded by the European Social Fund </a:t>
            </a:r>
          </a:p>
        </p:txBody>
      </p:sp>
      <p:pic>
        <p:nvPicPr>
          <p:cNvPr id="1026" name="Picture 2">
            <a:extLst>
              <a:ext uri="{FF2B5EF4-FFF2-40B4-BE49-F238E27FC236}">
                <a16:creationId xmlns:a16="http://schemas.microsoft.com/office/drawing/2014/main" id="{FCA954B0-490A-35A1-0D83-7E7077437B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98749" y="4630098"/>
            <a:ext cx="1685925"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944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E4CD457-E37B-4177-94C9-92C24E732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1084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7189" y="189983"/>
            <a:ext cx="1624543" cy="1624543"/>
          </a:xfrm>
          <a:prstGeom prst="rect">
            <a:avLst/>
          </a:prstGeom>
        </p:spPr>
      </p:pic>
      <p:sp>
        <p:nvSpPr>
          <p:cNvPr id="5" name="TextBox 4">
            <a:extLst>
              <a:ext uri="{FF2B5EF4-FFF2-40B4-BE49-F238E27FC236}">
                <a16:creationId xmlns:a16="http://schemas.microsoft.com/office/drawing/2014/main" id="{364FDC44-4837-78E5-F03C-6507A6363E69}"/>
              </a:ext>
            </a:extLst>
          </p:cNvPr>
          <p:cNvSpPr txBox="1"/>
          <p:nvPr/>
        </p:nvSpPr>
        <p:spPr>
          <a:xfrm>
            <a:off x="998449" y="699935"/>
            <a:ext cx="10192053" cy="923330"/>
          </a:xfrm>
          <a:prstGeom prst="rect">
            <a:avLst/>
          </a:prstGeom>
          <a:noFill/>
        </p:spPr>
        <p:txBody>
          <a:bodyPr wrap="square" rtlCol="0">
            <a:spAutoFit/>
          </a:bodyPr>
          <a:lstStyle/>
          <a:p>
            <a:endParaRPr lang="en-GB" sz="5400" b="1" dirty="0">
              <a:solidFill>
                <a:schemeClr val="bg1"/>
              </a:solidFill>
              <a:latin typeface="Arial" panose="020B0604020202020204" pitchFamily="34" charset="0"/>
              <a:cs typeface="Arial" panose="020B0604020202020204" pitchFamily="34" charset="0"/>
            </a:endParaRPr>
          </a:p>
        </p:txBody>
      </p:sp>
      <p:pic>
        <p:nvPicPr>
          <p:cNvPr id="7" name="Picture 6" descr="Graphical user interface, text&#10;&#10;Description automatically generated">
            <a:extLst>
              <a:ext uri="{FF2B5EF4-FFF2-40B4-BE49-F238E27FC236}">
                <a16:creationId xmlns:a16="http://schemas.microsoft.com/office/drawing/2014/main" id="{F6C1EAA8-1927-FC01-3647-3FBD00A9F280}"/>
              </a:ext>
            </a:extLst>
          </p:cNvPr>
          <p:cNvPicPr>
            <a:picLocks noChangeAspect="1"/>
          </p:cNvPicPr>
          <p:nvPr/>
        </p:nvPicPr>
        <p:blipFill rotWithShape="1">
          <a:blip r:embed="rId4">
            <a:extLst>
              <a:ext uri="{28A0092B-C50C-407E-A947-70E740481C1C}">
                <a14:useLocalDpi xmlns:a14="http://schemas.microsoft.com/office/drawing/2010/main" val="0"/>
              </a:ext>
            </a:extLst>
          </a:blip>
          <a:srcRect t="34927" b="13768"/>
          <a:stretch/>
        </p:blipFill>
        <p:spPr>
          <a:xfrm>
            <a:off x="600505" y="347869"/>
            <a:ext cx="8295015" cy="6019384"/>
          </a:xfrm>
          <a:prstGeom prst="rect">
            <a:avLst/>
          </a:prstGeom>
        </p:spPr>
      </p:pic>
    </p:spTree>
    <p:extLst>
      <p:ext uri="{BB962C8B-B14F-4D97-AF65-F5344CB8AC3E}">
        <p14:creationId xmlns:p14="http://schemas.microsoft.com/office/powerpoint/2010/main" val="1600850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406400" y="287867"/>
            <a:ext cx="7576800" cy="3851200"/>
          </a:xfrm>
          <a:prstGeom prst="rect">
            <a:avLst/>
          </a:prstGeom>
        </p:spPr>
        <p:txBody>
          <a:bodyPr spcFirstLastPara="1" wrap="square" lIns="121900" tIns="121900" rIns="121900" bIns="121900" anchor="t" anchorCtr="0">
            <a:noAutofit/>
          </a:bodyPr>
          <a:lstStyle/>
          <a:p>
            <a:r>
              <a:rPr lang="en-GB" sz="2933">
                <a:latin typeface="Open Sans SemiBold"/>
                <a:ea typeface="Open Sans SemiBold"/>
                <a:cs typeface="Open Sans SemiBold"/>
                <a:sym typeface="Open Sans SemiBold"/>
              </a:rPr>
              <a:t>Our impact in 2021/2022</a:t>
            </a:r>
            <a:endParaRPr sz="2933">
              <a:latin typeface="Open Sans SemiBold"/>
              <a:ea typeface="Open Sans SemiBold"/>
              <a:cs typeface="Open Sans SemiBold"/>
              <a:sym typeface="Open Sans SemiBold"/>
            </a:endParaRPr>
          </a:p>
          <a:p>
            <a:pPr>
              <a:spcBef>
                <a:spcPts val="1333"/>
              </a:spcBef>
              <a:spcAft>
                <a:spcPts val="1333"/>
              </a:spcAft>
            </a:pPr>
            <a:r>
              <a:rPr lang="en-GB" sz="5600"/>
              <a:t>The difference our advice service makes to Sheffield</a:t>
            </a:r>
            <a:endParaRPr sz="5600"/>
          </a:p>
        </p:txBody>
      </p:sp>
      <p:pic>
        <p:nvPicPr>
          <p:cNvPr id="53" name="Google Shape;53;p12"/>
          <p:cNvPicPr preferRelativeResize="0"/>
          <p:nvPr/>
        </p:nvPicPr>
        <p:blipFill>
          <a:blip r:embed="rId3">
            <a:alphaModFix/>
          </a:blip>
          <a:stretch>
            <a:fillRect/>
          </a:stretch>
        </p:blipFill>
        <p:spPr>
          <a:xfrm>
            <a:off x="8190902" y="1117100"/>
            <a:ext cx="3725503" cy="5537705"/>
          </a:xfrm>
          <a:prstGeom prst="rect">
            <a:avLst/>
          </a:prstGeom>
          <a:noFill/>
          <a:ln>
            <a:noFill/>
          </a:ln>
        </p:spPr>
      </p:pic>
      <p:pic>
        <p:nvPicPr>
          <p:cNvPr id="54" name="Google Shape;54;p12"/>
          <p:cNvPicPr preferRelativeResize="0"/>
          <p:nvPr/>
        </p:nvPicPr>
        <p:blipFill>
          <a:blip r:embed="rId4">
            <a:alphaModFix/>
          </a:blip>
          <a:stretch>
            <a:fillRect/>
          </a:stretch>
        </p:blipFill>
        <p:spPr>
          <a:xfrm>
            <a:off x="406400" y="5372567"/>
            <a:ext cx="3216667" cy="1169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825400" y="624700"/>
            <a:ext cx="10541200" cy="817600"/>
          </a:xfrm>
          <a:prstGeom prst="rect">
            <a:avLst/>
          </a:prstGeom>
        </p:spPr>
        <p:txBody>
          <a:bodyPr spcFirstLastPara="1" wrap="square" lIns="121900" tIns="121900" rIns="121900" bIns="121900" anchor="t" anchorCtr="0">
            <a:noAutofit/>
          </a:bodyPr>
          <a:lstStyle/>
          <a:p>
            <a:r>
              <a:rPr lang="en-GB" b="0">
                <a:solidFill>
                  <a:srgbClr val="004B88"/>
                </a:solidFill>
                <a:latin typeface="Open Sans ExtraBold"/>
                <a:ea typeface="Open Sans ExtraBold"/>
                <a:cs typeface="Open Sans ExtraBold"/>
                <a:sym typeface="Open Sans ExtraBold"/>
              </a:rPr>
              <a:t>We are Citizens Advice </a:t>
            </a:r>
            <a:r>
              <a:rPr lang="en-GB"/>
              <a:t>Sheffield</a:t>
            </a:r>
            <a:endParaRPr b="0">
              <a:solidFill>
                <a:srgbClr val="004B88"/>
              </a:solidFill>
              <a:latin typeface="Open Sans ExtraBold"/>
              <a:ea typeface="Open Sans ExtraBold"/>
              <a:cs typeface="Open Sans ExtraBold"/>
              <a:sym typeface="Open Sans ExtraBold"/>
            </a:endParaRPr>
          </a:p>
        </p:txBody>
      </p:sp>
      <p:sp>
        <p:nvSpPr>
          <p:cNvPr id="60" name="Google Shape;60;p13"/>
          <p:cNvSpPr txBox="1">
            <a:spLocks noGrp="1"/>
          </p:cNvSpPr>
          <p:nvPr>
            <p:ph type="body" idx="1"/>
          </p:nvPr>
        </p:nvSpPr>
        <p:spPr>
          <a:xfrm>
            <a:off x="1028000" y="1536033"/>
            <a:ext cx="10136000" cy="4573600"/>
          </a:xfrm>
          <a:prstGeom prst="rect">
            <a:avLst/>
          </a:prstGeom>
        </p:spPr>
        <p:txBody>
          <a:bodyPr spcFirstLastPara="1" wrap="square" lIns="121900" tIns="121900" rIns="121900" bIns="121900" anchor="t" anchorCtr="0">
            <a:noAutofit/>
          </a:bodyPr>
          <a:lstStyle/>
          <a:p>
            <a:pPr marL="0" indent="0">
              <a:lnSpc>
                <a:spcPct val="100000"/>
              </a:lnSpc>
              <a:buNone/>
            </a:pPr>
            <a:r>
              <a:rPr lang="en-GB" sz="2933"/>
              <a:t>Every year </a:t>
            </a:r>
            <a:r>
              <a:rPr lang="en-GB" sz="2933">
                <a:highlight>
                  <a:srgbClr val="FCBB69"/>
                </a:highlight>
              </a:rPr>
              <a:t>thousands of people</a:t>
            </a:r>
            <a:r>
              <a:rPr lang="en-GB" sz="2933"/>
              <a:t> come to us for help solving their problems. </a:t>
            </a:r>
            <a:endParaRPr sz="2933"/>
          </a:p>
          <a:p>
            <a:pPr marL="0" indent="0">
              <a:lnSpc>
                <a:spcPct val="100000"/>
              </a:lnSpc>
              <a:spcBef>
                <a:spcPts val="1333"/>
              </a:spcBef>
              <a:buNone/>
            </a:pPr>
            <a:r>
              <a:rPr lang="en-GB" sz="2933"/>
              <a:t>This means we’re an </a:t>
            </a:r>
            <a:r>
              <a:rPr lang="en-GB" sz="2933">
                <a:highlight>
                  <a:srgbClr val="FCBB69"/>
                </a:highlight>
              </a:rPr>
              <a:t>important part of the community</a:t>
            </a:r>
            <a:r>
              <a:rPr lang="en-GB" sz="2933"/>
              <a:t>, with a credible understanding of local needs. </a:t>
            </a:r>
            <a:endParaRPr sz="2933"/>
          </a:p>
          <a:p>
            <a:pPr marL="0" indent="0">
              <a:lnSpc>
                <a:spcPct val="100000"/>
              </a:lnSpc>
              <a:spcBef>
                <a:spcPts val="1333"/>
              </a:spcBef>
              <a:spcAft>
                <a:spcPts val="1333"/>
              </a:spcAft>
              <a:buNone/>
            </a:pPr>
            <a:r>
              <a:rPr lang="en-GB" sz="2933"/>
              <a:t>We use this to tailor our services and help improve local policies and practices.</a:t>
            </a:r>
            <a:endParaRPr sz="2933"/>
          </a:p>
        </p:txBody>
      </p:sp>
      <p:pic>
        <p:nvPicPr>
          <p:cNvPr id="61" name="Google Shape;61;p13"/>
          <p:cNvPicPr preferRelativeResize="0"/>
          <p:nvPr/>
        </p:nvPicPr>
        <p:blipFill>
          <a:blip r:embed="rId3">
            <a:alphaModFix/>
          </a:blip>
          <a:stretch>
            <a:fillRect/>
          </a:stretch>
        </p:blipFill>
        <p:spPr>
          <a:xfrm>
            <a:off x="406400" y="5372567"/>
            <a:ext cx="3216667" cy="1169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867633" y="546433"/>
            <a:ext cx="10541200" cy="817600"/>
          </a:xfrm>
          <a:prstGeom prst="rect">
            <a:avLst/>
          </a:prstGeom>
        </p:spPr>
        <p:txBody>
          <a:bodyPr spcFirstLastPara="1" wrap="square" lIns="121900" tIns="121900" rIns="121900" bIns="121900" anchor="t" anchorCtr="0">
            <a:noAutofit/>
          </a:bodyPr>
          <a:lstStyle/>
          <a:p>
            <a:r>
              <a:rPr lang="en-GB"/>
              <a:t>Our 4 service commitments:</a:t>
            </a:r>
            <a:endParaRPr/>
          </a:p>
        </p:txBody>
      </p:sp>
      <p:sp>
        <p:nvSpPr>
          <p:cNvPr id="67" name="Google Shape;67;p14"/>
          <p:cNvSpPr txBox="1"/>
          <p:nvPr/>
        </p:nvSpPr>
        <p:spPr>
          <a:xfrm>
            <a:off x="2059433" y="1683067"/>
            <a:ext cx="8157600" cy="984845"/>
          </a:xfrm>
          <a:prstGeom prst="rect">
            <a:avLst/>
          </a:prstGeom>
          <a:noFill/>
          <a:ln>
            <a:noFill/>
          </a:ln>
        </p:spPr>
        <p:txBody>
          <a:bodyPr spcFirstLastPara="1" wrap="square" lIns="121900" tIns="121900" rIns="121900" bIns="121900" anchor="t" anchorCtr="0">
            <a:spAutoFit/>
          </a:bodyPr>
          <a:lstStyle/>
          <a:p>
            <a:pPr defTabSz="1219170">
              <a:lnSpc>
                <a:spcPct val="200000"/>
              </a:lnSpc>
              <a:buClr>
                <a:srgbClr val="000000"/>
              </a:buClr>
            </a:pPr>
            <a:r>
              <a:rPr lang="en-GB" sz="2400" kern="0">
                <a:solidFill>
                  <a:srgbClr val="004B88"/>
                </a:solidFill>
                <a:latin typeface="Open Sans"/>
                <a:ea typeface="Open Sans"/>
                <a:cs typeface="Open Sans"/>
                <a:sym typeface="Open Sans"/>
              </a:rPr>
              <a:t>Our services are accessible and available when needed</a:t>
            </a:r>
            <a:endParaRPr sz="2133" kern="0">
              <a:solidFill>
                <a:srgbClr val="004B88"/>
              </a:solidFill>
              <a:latin typeface="Open Sans"/>
              <a:ea typeface="Open Sans"/>
              <a:cs typeface="Open Sans"/>
              <a:sym typeface="Open Sans"/>
            </a:endParaRPr>
          </a:p>
        </p:txBody>
      </p:sp>
      <p:pic>
        <p:nvPicPr>
          <p:cNvPr id="68" name="Google Shape;68;p14"/>
          <p:cNvPicPr preferRelativeResize="0"/>
          <p:nvPr/>
        </p:nvPicPr>
        <p:blipFill>
          <a:blip r:embed="rId3">
            <a:alphaModFix/>
          </a:blip>
          <a:stretch>
            <a:fillRect/>
          </a:stretch>
        </p:blipFill>
        <p:spPr>
          <a:xfrm>
            <a:off x="1113766" y="1601085"/>
            <a:ext cx="738767" cy="738767"/>
          </a:xfrm>
          <a:prstGeom prst="rect">
            <a:avLst/>
          </a:prstGeom>
          <a:noFill/>
          <a:ln>
            <a:noFill/>
          </a:ln>
        </p:spPr>
      </p:pic>
      <p:pic>
        <p:nvPicPr>
          <p:cNvPr id="69" name="Google Shape;69;p14"/>
          <p:cNvPicPr preferRelativeResize="0"/>
          <p:nvPr/>
        </p:nvPicPr>
        <p:blipFill>
          <a:blip r:embed="rId4">
            <a:alphaModFix/>
          </a:blip>
          <a:stretch>
            <a:fillRect/>
          </a:stretch>
        </p:blipFill>
        <p:spPr>
          <a:xfrm>
            <a:off x="1113767" y="2653084"/>
            <a:ext cx="738768" cy="738768"/>
          </a:xfrm>
          <a:prstGeom prst="rect">
            <a:avLst/>
          </a:prstGeom>
          <a:noFill/>
          <a:ln>
            <a:noFill/>
          </a:ln>
        </p:spPr>
      </p:pic>
      <p:pic>
        <p:nvPicPr>
          <p:cNvPr id="70" name="Google Shape;70;p14"/>
          <p:cNvPicPr preferRelativeResize="0"/>
          <p:nvPr/>
        </p:nvPicPr>
        <p:blipFill>
          <a:blip r:embed="rId5">
            <a:alphaModFix/>
          </a:blip>
          <a:stretch>
            <a:fillRect/>
          </a:stretch>
        </p:blipFill>
        <p:spPr>
          <a:xfrm>
            <a:off x="1113767" y="3929518"/>
            <a:ext cx="738765" cy="738765"/>
          </a:xfrm>
          <a:prstGeom prst="rect">
            <a:avLst/>
          </a:prstGeom>
          <a:noFill/>
          <a:ln>
            <a:noFill/>
          </a:ln>
        </p:spPr>
      </p:pic>
      <p:pic>
        <p:nvPicPr>
          <p:cNvPr id="71" name="Google Shape;71;p14"/>
          <p:cNvPicPr preferRelativeResize="0"/>
          <p:nvPr/>
        </p:nvPicPr>
        <p:blipFill>
          <a:blip r:embed="rId6">
            <a:alphaModFix/>
          </a:blip>
          <a:stretch>
            <a:fillRect/>
          </a:stretch>
        </p:blipFill>
        <p:spPr>
          <a:xfrm>
            <a:off x="1113767" y="5242685"/>
            <a:ext cx="738768" cy="751697"/>
          </a:xfrm>
          <a:prstGeom prst="rect">
            <a:avLst/>
          </a:prstGeom>
          <a:noFill/>
          <a:ln>
            <a:noFill/>
          </a:ln>
        </p:spPr>
      </p:pic>
      <p:sp>
        <p:nvSpPr>
          <p:cNvPr id="72" name="Google Shape;72;p14"/>
          <p:cNvSpPr txBox="1"/>
          <p:nvPr/>
        </p:nvSpPr>
        <p:spPr>
          <a:xfrm>
            <a:off x="2059433" y="2735068"/>
            <a:ext cx="9018800" cy="984845"/>
          </a:xfrm>
          <a:prstGeom prst="rect">
            <a:avLst/>
          </a:prstGeom>
          <a:noFill/>
          <a:ln>
            <a:noFill/>
          </a:ln>
        </p:spPr>
        <p:txBody>
          <a:bodyPr spcFirstLastPara="1" wrap="square" lIns="121900" tIns="121900" rIns="121900" bIns="121900" anchor="t" anchorCtr="0">
            <a:spAutoFit/>
          </a:bodyPr>
          <a:lstStyle/>
          <a:p>
            <a:pPr defTabSz="1219170">
              <a:lnSpc>
                <a:spcPct val="200000"/>
              </a:lnSpc>
              <a:buClr>
                <a:srgbClr val="000000"/>
              </a:buClr>
            </a:pPr>
            <a:r>
              <a:rPr lang="en-GB" sz="2400" kern="0">
                <a:solidFill>
                  <a:srgbClr val="004B88"/>
                </a:solidFill>
                <a:latin typeface="Open Sans"/>
                <a:ea typeface="Open Sans"/>
                <a:cs typeface="Open Sans"/>
                <a:sym typeface="Open Sans"/>
              </a:rPr>
              <a:t>We support prevention and early intervention</a:t>
            </a:r>
            <a:endParaRPr sz="2133" kern="0">
              <a:solidFill>
                <a:srgbClr val="000000"/>
              </a:solidFill>
              <a:latin typeface="Open Sans"/>
              <a:ea typeface="Open Sans"/>
              <a:cs typeface="Open Sans"/>
              <a:sym typeface="Open Sans"/>
            </a:endParaRPr>
          </a:p>
        </p:txBody>
      </p:sp>
      <p:sp>
        <p:nvSpPr>
          <p:cNvPr id="73" name="Google Shape;73;p14"/>
          <p:cNvSpPr txBox="1"/>
          <p:nvPr/>
        </p:nvSpPr>
        <p:spPr>
          <a:xfrm>
            <a:off x="2059433" y="3787100"/>
            <a:ext cx="9018800" cy="1151557"/>
          </a:xfrm>
          <a:prstGeom prst="rect">
            <a:avLst/>
          </a:prstGeom>
          <a:noFill/>
          <a:ln>
            <a:noFill/>
          </a:ln>
        </p:spPr>
        <p:txBody>
          <a:bodyPr spcFirstLastPara="1" wrap="square" lIns="121900" tIns="121900" rIns="121900" bIns="121900" anchor="t" anchorCtr="0">
            <a:spAutoFit/>
          </a:bodyPr>
          <a:lstStyle/>
          <a:p>
            <a:pPr defTabSz="1219170">
              <a:spcAft>
                <a:spcPts val="1333"/>
              </a:spcAft>
              <a:buClr>
                <a:srgbClr val="000000"/>
              </a:buClr>
            </a:pPr>
            <a:r>
              <a:rPr lang="en-GB" sz="2400" kern="0">
                <a:solidFill>
                  <a:srgbClr val="004B88"/>
                </a:solidFill>
                <a:latin typeface="Open Sans"/>
                <a:ea typeface="Open Sans"/>
                <a:cs typeface="Open Sans"/>
                <a:sym typeface="Open Sans"/>
              </a:rPr>
              <a:t>We help people achieve the outcomes they want and which will have the greatest impact on their lives</a:t>
            </a:r>
            <a:endParaRPr sz="2133" kern="0">
              <a:solidFill>
                <a:srgbClr val="000000"/>
              </a:solidFill>
              <a:latin typeface="Open Sans"/>
              <a:ea typeface="Open Sans"/>
              <a:cs typeface="Open Sans"/>
              <a:sym typeface="Open Sans"/>
            </a:endParaRPr>
          </a:p>
        </p:txBody>
      </p:sp>
      <p:sp>
        <p:nvSpPr>
          <p:cNvPr id="74" name="Google Shape;74;p14"/>
          <p:cNvSpPr txBox="1"/>
          <p:nvPr/>
        </p:nvSpPr>
        <p:spPr>
          <a:xfrm>
            <a:off x="2059433" y="5167133"/>
            <a:ext cx="9018800" cy="1318269"/>
          </a:xfrm>
          <a:prstGeom prst="rect">
            <a:avLst/>
          </a:prstGeom>
          <a:noFill/>
          <a:ln>
            <a:noFill/>
          </a:ln>
        </p:spPr>
        <p:txBody>
          <a:bodyPr spcFirstLastPara="1" wrap="square" lIns="121900" tIns="121900" rIns="121900" bIns="121900" anchor="t" anchorCtr="0">
            <a:spAutoFit/>
          </a:bodyPr>
          <a:lstStyle/>
          <a:p>
            <a:pPr defTabSz="1219170">
              <a:spcBef>
                <a:spcPts val="1333"/>
              </a:spcBef>
              <a:spcAft>
                <a:spcPts val="1333"/>
              </a:spcAft>
              <a:buClr>
                <a:srgbClr val="000000"/>
              </a:buClr>
            </a:pPr>
            <a:r>
              <a:rPr lang="en-GB" sz="2400" kern="0">
                <a:solidFill>
                  <a:srgbClr val="004B88"/>
                </a:solidFill>
                <a:latin typeface="Open Sans"/>
                <a:ea typeface="Open Sans"/>
                <a:cs typeface="Open Sans"/>
                <a:sym typeface="Open Sans"/>
              </a:rPr>
              <a:t>We make the best use of our resources to make the greatest difference</a:t>
            </a:r>
            <a:endParaRPr sz="2133" kern="0">
              <a:solidFill>
                <a:srgbClr val="000000"/>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6972367" y="579767"/>
            <a:ext cx="4472000" cy="1493200"/>
          </a:xfrm>
          <a:prstGeom prst="rect">
            <a:avLst/>
          </a:prstGeom>
        </p:spPr>
        <p:txBody>
          <a:bodyPr spcFirstLastPara="1" wrap="square" lIns="121900" tIns="121900" rIns="121900" bIns="121900" anchor="t" anchorCtr="0">
            <a:noAutofit/>
          </a:bodyPr>
          <a:lstStyle/>
          <a:p>
            <a:r>
              <a:rPr lang="en-GB"/>
              <a:t>Our services</a:t>
            </a:r>
            <a:endParaRPr/>
          </a:p>
        </p:txBody>
      </p:sp>
      <p:sp>
        <p:nvSpPr>
          <p:cNvPr id="80" name="Google Shape;80;p15"/>
          <p:cNvSpPr txBox="1">
            <a:spLocks noGrp="1"/>
          </p:cNvSpPr>
          <p:nvPr>
            <p:ph type="body" idx="1"/>
          </p:nvPr>
        </p:nvSpPr>
        <p:spPr>
          <a:xfrm>
            <a:off x="6191033" y="3005784"/>
            <a:ext cx="2667200" cy="2963600"/>
          </a:xfrm>
          <a:prstGeom prst="rect">
            <a:avLst/>
          </a:prstGeom>
        </p:spPr>
        <p:txBody>
          <a:bodyPr spcFirstLastPara="1" wrap="square" lIns="121900" tIns="121900" rIns="121900" bIns="121900" anchor="t" anchorCtr="0">
            <a:noAutofit/>
          </a:bodyPr>
          <a:lstStyle/>
          <a:p>
            <a:pPr>
              <a:lnSpc>
                <a:spcPct val="150000"/>
              </a:lnSpc>
              <a:buChar char="➢"/>
            </a:pPr>
            <a:r>
              <a:rPr lang="en-GB"/>
              <a:t>Adviceline</a:t>
            </a:r>
            <a:endParaRPr/>
          </a:p>
          <a:p>
            <a:pPr>
              <a:lnSpc>
                <a:spcPct val="150000"/>
              </a:lnSpc>
              <a:buChar char="➢"/>
            </a:pPr>
            <a:r>
              <a:rPr lang="en-GB"/>
              <a:t>Help to Claim</a:t>
            </a:r>
            <a:endParaRPr/>
          </a:p>
          <a:p>
            <a:pPr>
              <a:lnSpc>
                <a:spcPct val="150000"/>
              </a:lnSpc>
              <a:buChar char="➢"/>
            </a:pPr>
            <a:r>
              <a:rPr lang="en-GB"/>
              <a:t>Deaf Advice</a:t>
            </a:r>
            <a:endParaRPr/>
          </a:p>
          <a:p>
            <a:pPr>
              <a:lnSpc>
                <a:spcPct val="150000"/>
              </a:lnSpc>
              <a:buChar char="➢"/>
            </a:pPr>
            <a:r>
              <a:rPr lang="en-GB"/>
              <a:t>Mental Health</a:t>
            </a:r>
            <a:endParaRPr/>
          </a:p>
          <a:p>
            <a:pPr>
              <a:lnSpc>
                <a:spcPct val="150000"/>
              </a:lnSpc>
              <a:buChar char="➢"/>
            </a:pPr>
            <a:r>
              <a:rPr lang="en-GB"/>
              <a:t>Law Centre</a:t>
            </a:r>
            <a:endParaRPr/>
          </a:p>
        </p:txBody>
      </p:sp>
      <p:sp>
        <p:nvSpPr>
          <p:cNvPr id="81" name="Google Shape;81;p15"/>
          <p:cNvSpPr txBox="1">
            <a:spLocks noGrp="1"/>
          </p:cNvSpPr>
          <p:nvPr>
            <p:ph type="title"/>
          </p:nvPr>
        </p:nvSpPr>
        <p:spPr>
          <a:xfrm>
            <a:off x="1122933" y="579767"/>
            <a:ext cx="4472000" cy="1493200"/>
          </a:xfrm>
          <a:prstGeom prst="rect">
            <a:avLst/>
          </a:prstGeom>
        </p:spPr>
        <p:txBody>
          <a:bodyPr spcFirstLastPara="1" wrap="square" lIns="121900" tIns="121900" rIns="121900" bIns="121900" anchor="t" anchorCtr="0">
            <a:noAutofit/>
          </a:bodyPr>
          <a:lstStyle/>
          <a:p>
            <a:r>
              <a:rPr lang="en-GB"/>
              <a:t>Our advice</a:t>
            </a:r>
            <a:endParaRPr/>
          </a:p>
        </p:txBody>
      </p:sp>
      <p:sp>
        <p:nvSpPr>
          <p:cNvPr id="82" name="Google Shape;82;p15"/>
          <p:cNvSpPr txBox="1"/>
          <p:nvPr/>
        </p:nvSpPr>
        <p:spPr>
          <a:xfrm>
            <a:off x="1204067" y="2630400"/>
            <a:ext cx="3827200" cy="3016170"/>
          </a:xfrm>
          <a:prstGeom prst="rect">
            <a:avLst/>
          </a:prstGeom>
          <a:noFill/>
          <a:ln>
            <a:noFill/>
          </a:ln>
        </p:spPr>
        <p:txBody>
          <a:bodyPr spcFirstLastPara="1" wrap="square" lIns="121900" tIns="121900" rIns="121900" bIns="121900" anchor="t" anchorCtr="0">
            <a:spAutoFit/>
          </a:bodyPr>
          <a:lstStyle/>
          <a:p>
            <a:pPr marL="1219170" indent="-457189" defTabSz="1219170">
              <a:lnSpc>
                <a:spcPct val="150000"/>
              </a:lnSpc>
              <a:buClr>
                <a:srgbClr val="004B88"/>
              </a:buClr>
              <a:buSzPts val="1800"/>
              <a:buFont typeface="Open Sans"/>
              <a:buChar char="➢"/>
            </a:pPr>
            <a:r>
              <a:rPr lang="en-GB" sz="2400" kern="0">
                <a:solidFill>
                  <a:srgbClr val="004B88"/>
                </a:solidFill>
                <a:latin typeface="Open Sans"/>
                <a:ea typeface="Open Sans"/>
                <a:cs typeface="Open Sans"/>
                <a:sym typeface="Open Sans"/>
              </a:rPr>
              <a:t>Welfare Benefits</a:t>
            </a:r>
            <a:endParaRPr sz="2400" kern="0">
              <a:solidFill>
                <a:srgbClr val="004B88"/>
              </a:solidFill>
              <a:latin typeface="Open Sans"/>
              <a:ea typeface="Open Sans"/>
              <a:cs typeface="Open Sans"/>
              <a:sym typeface="Open Sans"/>
            </a:endParaRPr>
          </a:p>
          <a:p>
            <a:pPr marL="1219170" indent="-457189" defTabSz="1219170">
              <a:lnSpc>
                <a:spcPct val="150000"/>
              </a:lnSpc>
              <a:buClr>
                <a:srgbClr val="004B88"/>
              </a:buClr>
              <a:buSzPts val="1800"/>
              <a:buFont typeface="Open Sans"/>
              <a:buChar char="➢"/>
            </a:pPr>
            <a:r>
              <a:rPr lang="en-GB" sz="2400" kern="0">
                <a:solidFill>
                  <a:srgbClr val="004B88"/>
                </a:solidFill>
                <a:latin typeface="Open Sans"/>
                <a:ea typeface="Open Sans"/>
                <a:cs typeface="Open Sans"/>
                <a:sym typeface="Open Sans"/>
              </a:rPr>
              <a:t>Immigration</a:t>
            </a:r>
            <a:endParaRPr sz="2400" kern="0">
              <a:solidFill>
                <a:srgbClr val="004B88"/>
              </a:solidFill>
              <a:latin typeface="Open Sans"/>
              <a:ea typeface="Open Sans"/>
              <a:cs typeface="Open Sans"/>
              <a:sym typeface="Open Sans"/>
            </a:endParaRPr>
          </a:p>
          <a:p>
            <a:pPr marL="1219170" indent="-457189" defTabSz="1219170">
              <a:lnSpc>
                <a:spcPct val="150000"/>
              </a:lnSpc>
              <a:buClr>
                <a:srgbClr val="004B88"/>
              </a:buClr>
              <a:buSzPts val="1800"/>
              <a:buFont typeface="Open Sans"/>
              <a:buChar char="➢"/>
            </a:pPr>
            <a:r>
              <a:rPr lang="en-GB" sz="2400" kern="0">
                <a:solidFill>
                  <a:srgbClr val="004B88"/>
                </a:solidFill>
                <a:latin typeface="Open Sans"/>
                <a:ea typeface="Open Sans"/>
                <a:cs typeface="Open Sans"/>
                <a:sym typeface="Open Sans"/>
              </a:rPr>
              <a:t>Debt</a:t>
            </a:r>
            <a:endParaRPr sz="2400" kern="0">
              <a:solidFill>
                <a:srgbClr val="004B88"/>
              </a:solidFill>
              <a:latin typeface="Open Sans"/>
              <a:ea typeface="Open Sans"/>
              <a:cs typeface="Open Sans"/>
              <a:sym typeface="Open Sans"/>
            </a:endParaRPr>
          </a:p>
          <a:p>
            <a:pPr marL="1219170" indent="-457189" defTabSz="1219170">
              <a:lnSpc>
                <a:spcPct val="150000"/>
              </a:lnSpc>
              <a:buClr>
                <a:srgbClr val="004B88"/>
              </a:buClr>
              <a:buSzPts val="1800"/>
              <a:buFont typeface="Open Sans"/>
              <a:buChar char="➢"/>
            </a:pPr>
            <a:r>
              <a:rPr lang="en-GB" sz="2400" kern="0">
                <a:solidFill>
                  <a:srgbClr val="004B88"/>
                </a:solidFill>
                <a:latin typeface="Open Sans"/>
                <a:ea typeface="Open Sans"/>
                <a:cs typeface="Open Sans"/>
                <a:sym typeface="Open Sans"/>
              </a:rPr>
              <a:t>Employment</a:t>
            </a:r>
            <a:endParaRPr sz="2400" kern="0">
              <a:solidFill>
                <a:srgbClr val="004B88"/>
              </a:solidFill>
              <a:latin typeface="Open Sans"/>
              <a:ea typeface="Open Sans"/>
              <a:cs typeface="Open Sans"/>
              <a:sym typeface="Open Sans"/>
            </a:endParaRPr>
          </a:p>
          <a:p>
            <a:pPr marL="1219170" indent="-457189" defTabSz="1219170">
              <a:lnSpc>
                <a:spcPct val="150000"/>
              </a:lnSpc>
              <a:buClr>
                <a:srgbClr val="004B88"/>
              </a:buClr>
              <a:buSzPts val="1800"/>
              <a:buFont typeface="Open Sans"/>
              <a:buChar char="➢"/>
            </a:pPr>
            <a:r>
              <a:rPr lang="en-GB" sz="2400" kern="0">
                <a:solidFill>
                  <a:srgbClr val="004B88"/>
                </a:solidFill>
                <a:latin typeface="Open Sans"/>
                <a:ea typeface="Open Sans"/>
                <a:cs typeface="Open Sans"/>
                <a:sym typeface="Open Sans"/>
              </a:rPr>
              <a:t>Housing</a:t>
            </a:r>
            <a:endParaRPr sz="2133" kern="0">
              <a:solidFill>
                <a:srgbClr val="004B88"/>
              </a:solidFill>
              <a:latin typeface="Open Sans"/>
              <a:ea typeface="Open Sans"/>
              <a:cs typeface="Open Sans"/>
              <a:sym typeface="Open Sans"/>
            </a:endParaRPr>
          </a:p>
        </p:txBody>
      </p:sp>
      <p:sp>
        <p:nvSpPr>
          <p:cNvPr id="83" name="Google Shape;83;p15"/>
          <p:cNvSpPr txBox="1"/>
          <p:nvPr/>
        </p:nvSpPr>
        <p:spPr>
          <a:xfrm>
            <a:off x="488533" y="1513601"/>
            <a:ext cx="5106400" cy="1095644"/>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2400" kern="0">
                <a:solidFill>
                  <a:srgbClr val="004B88"/>
                </a:solidFill>
                <a:latin typeface="Open Sans"/>
                <a:ea typeface="Open Sans"/>
                <a:cs typeface="Open Sans"/>
                <a:sym typeface="Open Sans"/>
              </a:rPr>
              <a:t>We provide free advice on the 5 main areas of law</a:t>
            </a:r>
            <a:endParaRPr sz="1600" kern="0">
              <a:solidFill>
                <a:srgbClr val="000000"/>
              </a:solidFill>
              <a:latin typeface="Open Sans"/>
              <a:ea typeface="Open Sans"/>
              <a:cs typeface="Open Sans"/>
              <a:sym typeface="Open Sans"/>
            </a:endParaRPr>
          </a:p>
        </p:txBody>
      </p:sp>
      <p:sp>
        <p:nvSpPr>
          <p:cNvPr id="84" name="Google Shape;84;p15"/>
          <p:cNvSpPr txBox="1"/>
          <p:nvPr/>
        </p:nvSpPr>
        <p:spPr>
          <a:xfrm>
            <a:off x="6477367" y="1341133"/>
            <a:ext cx="5462000" cy="1520376"/>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2400" kern="0">
                <a:solidFill>
                  <a:srgbClr val="004B88"/>
                </a:solidFill>
                <a:latin typeface="Open Sans"/>
                <a:ea typeface="Open Sans"/>
                <a:cs typeface="Open Sans"/>
                <a:sym typeface="Open Sans"/>
              </a:rPr>
              <a:t>We deliver this advice through a wide range of services to reach as many people as possible</a:t>
            </a:r>
            <a:endParaRPr sz="2133" kern="0">
              <a:solidFill>
                <a:srgbClr val="000000"/>
              </a:solidFill>
              <a:latin typeface="Open Sans"/>
              <a:ea typeface="Open Sans"/>
              <a:cs typeface="Open Sans"/>
              <a:sym typeface="Open Sans"/>
            </a:endParaRPr>
          </a:p>
        </p:txBody>
      </p:sp>
      <p:sp>
        <p:nvSpPr>
          <p:cNvPr id="85" name="Google Shape;85;p15"/>
          <p:cNvSpPr txBox="1"/>
          <p:nvPr/>
        </p:nvSpPr>
        <p:spPr>
          <a:xfrm>
            <a:off x="8949200" y="2969000"/>
            <a:ext cx="2990400" cy="3200451"/>
          </a:xfrm>
          <a:prstGeom prst="rect">
            <a:avLst/>
          </a:prstGeom>
          <a:noFill/>
          <a:ln>
            <a:noFill/>
          </a:ln>
        </p:spPr>
        <p:txBody>
          <a:bodyPr spcFirstLastPara="1" wrap="square" lIns="121900" tIns="121900" rIns="121900" bIns="121900" anchor="t" anchorCtr="0">
            <a:spAutoFit/>
          </a:bodyPr>
          <a:lstStyle/>
          <a:p>
            <a:pPr marL="609585" indent="-440256" defTabSz="1219170">
              <a:lnSpc>
                <a:spcPct val="150000"/>
              </a:lnSpc>
              <a:buClr>
                <a:srgbClr val="004B88"/>
              </a:buClr>
              <a:buSzPts val="1600"/>
              <a:buFont typeface="Open Sans"/>
              <a:buChar char="➢"/>
            </a:pPr>
            <a:r>
              <a:rPr lang="en-GB" sz="2133" kern="0">
                <a:solidFill>
                  <a:srgbClr val="004B88"/>
                </a:solidFill>
                <a:latin typeface="Open Sans"/>
                <a:ea typeface="Open Sans"/>
                <a:cs typeface="Open Sans"/>
                <a:sym typeface="Open Sans"/>
              </a:rPr>
              <a:t>Hospital-based support</a:t>
            </a:r>
            <a:endParaRPr sz="2133" kern="0">
              <a:solidFill>
                <a:srgbClr val="004B88"/>
              </a:solidFill>
              <a:latin typeface="Open Sans"/>
              <a:ea typeface="Open Sans"/>
              <a:cs typeface="Open Sans"/>
              <a:sym typeface="Open Sans"/>
            </a:endParaRPr>
          </a:p>
          <a:p>
            <a:pPr marL="609585" indent="-440256" defTabSz="1219170">
              <a:lnSpc>
                <a:spcPct val="150000"/>
              </a:lnSpc>
              <a:buClr>
                <a:srgbClr val="004B88"/>
              </a:buClr>
              <a:buSzPts val="1600"/>
              <a:buFont typeface="Open Sans"/>
              <a:buChar char="➢"/>
            </a:pPr>
            <a:r>
              <a:rPr lang="en-GB" sz="2133" kern="0">
                <a:solidFill>
                  <a:srgbClr val="004B88"/>
                </a:solidFill>
                <a:latin typeface="Open Sans"/>
                <a:ea typeface="Open Sans"/>
                <a:cs typeface="Open Sans"/>
                <a:sym typeface="Open Sans"/>
              </a:rPr>
              <a:t>Advocacy Hub</a:t>
            </a:r>
            <a:endParaRPr sz="2133" kern="0">
              <a:solidFill>
                <a:srgbClr val="004B88"/>
              </a:solidFill>
              <a:latin typeface="Open Sans"/>
              <a:ea typeface="Open Sans"/>
              <a:cs typeface="Open Sans"/>
              <a:sym typeface="Open Sans"/>
            </a:endParaRPr>
          </a:p>
          <a:p>
            <a:pPr marL="609585" indent="-440256" defTabSz="1219170">
              <a:lnSpc>
                <a:spcPct val="150000"/>
              </a:lnSpc>
              <a:buClr>
                <a:srgbClr val="004B88"/>
              </a:buClr>
              <a:buSzPts val="1600"/>
              <a:buFont typeface="Open Sans"/>
              <a:buChar char="➢"/>
            </a:pPr>
            <a:r>
              <a:rPr lang="en-GB" sz="2133" kern="0">
                <a:solidFill>
                  <a:srgbClr val="004B88"/>
                </a:solidFill>
                <a:latin typeface="Open Sans"/>
                <a:ea typeface="Open Sans"/>
                <a:cs typeface="Open Sans"/>
                <a:sym typeface="Open Sans"/>
              </a:rPr>
              <a:t>Consumer</a:t>
            </a:r>
            <a:endParaRPr sz="2133" kern="0">
              <a:solidFill>
                <a:srgbClr val="004B88"/>
              </a:solidFill>
              <a:latin typeface="Open Sans"/>
              <a:ea typeface="Open Sans"/>
              <a:cs typeface="Open Sans"/>
              <a:sym typeface="Open Sans"/>
            </a:endParaRPr>
          </a:p>
          <a:p>
            <a:pPr marL="609585" indent="-440256" defTabSz="1219170">
              <a:lnSpc>
                <a:spcPct val="150000"/>
              </a:lnSpc>
              <a:buClr>
                <a:srgbClr val="004B88"/>
              </a:buClr>
              <a:buSzPts val="1600"/>
              <a:buFont typeface="Open Sans"/>
              <a:buChar char="➢"/>
            </a:pPr>
            <a:r>
              <a:rPr lang="en-GB" sz="2133" kern="0">
                <a:solidFill>
                  <a:srgbClr val="004B88"/>
                </a:solidFill>
                <a:latin typeface="Open Sans"/>
                <a:ea typeface="Open Sans"/>
                <a:cs typeface="Open Sans"/>
                <a:sym typeface="Open Sans"/>
              </a:rPr>
              <a:t>Foodbanks</a:t>
            </a:r>
            <a:endParaRPr sz="2133" kern="0">
              <a:solidFill>
                <a:srgbClr val="004B88"/>
              </a:solidFill>
              <a:latin typeface="Open Sans"/>
              <a:ea typeface="Open Sans"/>
              <a:cs typeface="Open Sans"/>
              <a:sym typeface="Open Sans"/>
            </a:endParaRPr>
          </a:p>
          <a:p>
            <a:pPr marL="609585" indent="-440256" defTabSz="1219170">
              <a:lnSpc>
                <a:spcPct val="150000"/>
              </a:lnSpc>
              <a:buClr>
                <a:srgbClr val="004B88"/>
              </a:buClr>
              <a:buSzPts val="1600"/>
              <a:buFont typeface="Open Sans"/>
              <a:buChar char="➢"/>
            </a:pPr>
            <a:r>
              <a:rPr lang="en-GB" sz="2133" kern="0">
                <a:solidFill>
                  <a:srgbClr val="004B88"/>
                </a:solidFill>
                <a:latin typeface="Open Sans"/>
                <a:ea typeface="Open Sans"/>
                <a:cs typeface="Open Sans"/>
                <a:sym typeface="Open Sans"/>
              </a:rPr>
              <a:t>Pensionwise</a:t>
            </a:r>
            <a:endParaRPr sz="2133" kern="0">
              <a:solidFill>
                <a:srgbClr val="004B88"/>
              </a:solidFill>
              <a:latin typeface="Open Sans"/>
              <a:ea typeface="Open Sans"/>
              <a:cs typeface="Open Sans"/>
              <a:sym typeface="Open Sans"/>
            </a:endParaRPr>
          </a:p>
        </p:txBody>
      </p:sp>
      <p:sp>
        <p:nvSpPr>
          <p:cNvPr id="86" name="Google Shape;86;p15"/>
          <p:cNvSpPr txBox="1"/>
          <p:nvPr/>
        </p:nvSpPr>
        <p:spPr>
          <a:xfrm>
            <a:off x="8722800" y="6168868"/>
            <a:ext cx="3216800" cy="59505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267" i="1" kern="0">
                <a:solidFill>
                  <a:srgbClr val="004B88"/>
                </a:solidFill>
                <a:latin typeface="Open Sans"/>
                <a:ea typeface="Open Sans"/>
                <a:cs typeface="Open Sans"/>
                <a:sym typeface="Open Sans"/>
              </a:rPr>
              <a:t>And much more…</a:t>
            </a:r>
            <a:endParaRPr sz="2267" i="1" kern="0">
              <a:solidFill>
                <a:srgbClr val="004B88"/>
              </a:solidFill>
              <a:latin typeface="Open Sans"/>
              <a:ea typeface="Open Sans"/>
              <a:cs typeface="Open Sans"/>
              <a:sym typeface="Open Sans"/>
            </a:endParaRPr>
          </a:p>
        </p:txBody>
      </p:sp>
      <p:pic>
        <p:nvPicPr>
          <p:cNvPr id="87" name="Google Shape;87;p15"/>
          <p:cNvPicPr preferRelativeResize="0"/>
          <p:nvPr/>
        </p:nvPicPr>
        <p:blipFill>
          <a:blip r:embed="rId3">
            <a:alphaModFix/>
          </a:blip>
          <a:stretch>
            <a:fillRect/>
          </a:stretch>
        </p:blipFill>
        <p:spPr>
          <a:xfrm>
            <a:off x="-331565" y="3085400"/>
            <a:ext cx="2667365" cy="3772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6"/>
          <p:cNvSpPr txBox="1">
            <a:spLocks noGrp="1"/>
          </p:cNvSpPr>
          <p:nvPr>
            <p:ph type="body" idx="1"/>
          </p:nvPr>
        </p:nvSpPr>
        <p:spPr>
          <a:xfrm>
            <a:off x="804333" y="1576300"/>
            <a:ext cx="4552400" cy="4639600"/>
          </a:xfrm>
          <a:prstGeom prst="rect">
            <a:avLst/>
          </a:prstGeom>
        </p:spPr>
        <p:txBody>
          <a:bodyPr spcFirstLastPara="1" wrap="square" lIns="121900" tIns="121900" rIns="121900" bIns="121900" anchor="t" anchorCtr="0">
            <a:noAutofit/>
          </a:bodyPr>
          <a:lstStyle/>
          <a:p>
            <a:pPr marL="0" indent="0">
              <a:lnSpc>
                <a:spcPct val="100000"/>
              </a:lnSpc>
              <a:buNone/>
            </a:pPr>
            <a:r>
              <a:rPr lang="en-GB" sz="2400"/>
              <a:t>Many of our clients are vulnerable, for example due to their health or living arrangements, and facing really difficult situations.</a:t>
            </a:r>
            <a:endParaRPr sz="2400"/>
          </a:p>
          <a:p>
            <a:pPr marL="0" indent="0">
              <a:lnSpc>
                <a:spcPct val="100000"/>
              </a:lnSpc>
              <a:spcBef>
                <a:spcPts val="2133"/>
              </a:spcBef>
              <a:buNone/>
            </a:pPr>
            <a:r>
              <a:rPr lang="en-GB" sz="2400" b="1"/>
              <a:t>Dana*</a:t>
            </a:r>
            <a:r>
              <a:rPr lang="en-GB" sz="2400"/>
              <a:t> is one of the people who turned to us last year.</a:t>
            </a:r>
            <a:endParaRPr sz="2400"/>
          </a:p>
          <a:p>
            <a:pPr marL="0" indent="0">
              <a:lnSpc>
                <a:spcPct val="100000"/>
              </a:lnSpc>
              <a:spcBef>
                <a:spcPts val="2133"/>
              </a:spcBef>
              <a:spcAft>
                <a:spcPts val="2133"/>
              </a:spcAft>
              <a:buNone/>
            </a:pPr>
            <a:r>
              <a:rPr lang="en-GB" sz="2400"/>
              <a:t>Her story shows how we help people solve their problems and the positive impact this has on their lives.</a:t>
            </a:r>
            <a:endParaRPr sz="2400"/>
          </a:p>
        </p:txBody>
      </p:sp>
      <p:sp>
        <p:nvSpPr>
          <p:cNvPr id="93" name="Google Shape;93;p16"/>
          <p:cNvSpPr/>
          <p:nvPr/>
        </p:nvSpPr>
        <p:spPr>
          <a:xfrm>
            <a:off x="6861333" y="1181867"/>
            <a:ext cx="4766400" cy="4380000"/>
          </a:xfrm>
          <a:prstGeom prst="rect">
            <a:avLst/>
          </a:prstGeom>
          <a:noFill/>
          <a:ln w="28575" cap="flat" cmpd="sng">
            <a:solidFill>
              <a:srgbClr val="004B88"/>
            </a:solidFill>
            <a:prstDash val="solid"/>
            <a:round/>
            <a:headEnd type="none" w="sm" len="sm"/>
            <a:tailEnd type="none" w="sm" len="sm"/>
          </a:ln>
        </p:spPr>
        <p:txBody>
          <a:bodyPr spcFirstLastPara="1" wrap="square" lIns="240000" tIns="240000" rIns="240000" bIns="240000" anchor="ctr" anchorCtr="0">
            <a:noAutofit/>
          </a:bodyPr>
          <a:lstStyle/>
          <a:p>
            <a:pPr defTabSz="1219170">
              <a:spcBef>
                <a:spcPts val="1333"/>
              </a:spcBef>
              <a:buClr>
                <a:srgbClr val="000000"/>
              </a:buClr>
            </a:pPr>
            <a:r>
              <a:rPr lang="en-GB" sz="3200" b="1" u="sng" kern="0">
                <a:solidFill>
                  <a:srgbClr val="004B88"/>
                </a:solidFill>
                <a:latin typeface="Open Sans"/>
                <a:ea typeface="Open Sans"/>
                <a:cs typeface="Open Sans"/>
                <a:sym typeface="Open Sans"/>
              </a:rPr>
              <a:t>Dana’s story</a:t>
            </a:r>
            <a:endParaRPr sz="3200" b="1" u="sng" kern="0">
              <a:solidFill>
                <a:srgbClr val="004B88"/>
              </a:solidFill>
              <a:latin typeface="Open Sans"/>
              <a:ea typeface="Open Sans"/>
              <a:cs typeface="Open Sans"/>
              <a:sym typeface="Open Sans"/>
            </a:endParaRPr>
          </a:p>
          <a:p>
            <a:pPr defTabSz="1219170">
              <a:spcBef>
                <a:spcPts val="1333"/>
              </a:spcBef>
              <a:buClr>
                <a:srgbClr val="000000"/>
              </a:buClr>
            </a:pPr>
            <a:r>
              <a:rPr lang="en-GB" sz="2133" kern="0">
                <a:solidFill>
                  <a:srgbClr val="004B88"/>
                </a:solidFill>
                <a:latin typeface="Open Sans SemiBold"/>
                <a:ea typeface="Open Sans SemiBold"/>
                <a:cs typeface="Open Sans SemiBold"/>
                <a:sym typeface="Open Sans SemiBold"/>
              </a:rPr>
              <a:t>Dana lives alone on a limited income.</a:t>
            </a:r>
            <a:endParaRPr sz="2133" kern="0">
              <a:solidFill>
                <a:srgbClr val="004B88"/>
              </a:solidFill>
              <a:latin typeface="Open Sans SemiBold"/>
              <a:ea typeface="Open Sans SemiBold"/>
              <a:cs typeface="Open Sans SemiBold"/>
              <a:sym typeface="Open Sans SemiBold"/>
            </a:endParaRPr>
          </a:p>
          <a:p>
            <a:pPr defTabSz="1219170">
              <a:spcBef>
                <a:spcPts val="1333"/>
              </a:spcBef>
              <a:buClr>
                <a:srgbClr val="000000"/>
              </a:buClr>
            </a:pPr>
            <a:r>
              <a:rPr lang="en-GB" sz="2133" kern="0">
                <a:solidFill>
                  <a:srgbClr val="004B88"/>
                </a:solidFill>
                <a:latin typeface="Open Sans SemiBold"/>
                <a:ea typeface="Open Sans SemiBold"/>
                <a:cs typeface="Open Sans SemiBold"/>
                <a:sym typeface="Open Sans SemiBold"/>
              </a:rPr>
              <a:t>She is unable to work due to multiple physical health issues including COPD, Muscular Dystrophy, Fibromyalgia, Osteoarthritis and mental health problems.</a:t>
            </a:r>
            <a:endParaRPr sz="2133" kern="0">
              <a:solidFill>
                <a:srgbClr val="004B88"/>
              </a:solidFill>
              <a:latin typeface="Open Sans SemiBold"/>
              <a:ea typeface="Open Sans SemiBold"/>
              <a:cs typeface="Open Sans SemiBold"/>
              <a:sym typeface="Open Sans SemiBold"/>
            </a:endParaRPr>
          </a:p>
          <a:p>
            <a:pPr defTabSz="1219170">
              <a:spcBef>
                <a:spcPts val="1333"/>
              </a:spcBef>
              <a:spcAft>
                <a:spcPts val="1333"/>
              </a:spcAft>
              <a:buClr>
                <a:srgbClr val="000000"/>
              </a:buClr>
            </a:pPr>
            <a:r>
              <a:rPr lang="en-GB" sz="2133" kern="0">
                <a:solidFill>
                  <a:srgbClr val="004B88"/>
                </a:solidFill>
                <a:latin typeface="Open Sans SemiBold"/>
                <a:ea typeface="Open Sans SemiBold"/>
                <a:cs typeface="Open Sans SemiBold"/>
                <a:sym typeface="Open Sans SemiBold"/>
              </a:rPr>
              <a:t>As a result she struggles to leave her home.</a:t>
            </a:r>
            <a:endParaRPr sz="2133" kern="0">
              <a:solidFill>
                <a:srgbClr val="004B88"/>
              </a:solidFill>
              <a:latin typeface="Open Sans SemiBold"/>
              <a:ea typeface="Open Sans SemiBold"/>
              <a:cs typeface="Open Sans SemiBold"/>
              <a:sym typeface="Open Sans SemiBold"/>
            </a:endParaRPr>
          </a:p>
        </p:txBody>
      </p:sp>
      <p:sp>
        <p:nvSpPr>
          <p:cNvPr id="94" name="Google Shape;94;p16"/>
          <p:cNvSpPr txBox="1">
            <a:spLocks noGrp="1"/>
          </p:cNvSpPr>
          <p:nvPr>
            <p:ph type="title"/>
          </p:nvPr>
        </p:nvSpPr>
        <p:spPr>
          <a:xfrm>
            <a:off x="804333" y="593367"/>
            <a:ext cx="4472000" cy="1493200"/>
          </a:xfrm>
          <a:prstGeom prst="rect">
            <a:avLst/>
          </a:prstGeom>
        </p:spPr>
        <p:txBody>
          <a:bodyPr spcFirstLastPara="1" wrap="square" lIns="121900" tIns="121900" rIns="121900" bIns="121900" anchor="t" anchorCtr="0">
            <a:noAutofit/>
          </a:bodyPr>
          <a:lstStyle/>
          <a:p>
            <a:r>
              <a:rPr lang="en-GB"/>
              <a:t>How we help</a:t>
            </a:r>
            <a:endParaRPr>
              <a:solidFill>
                <a:srgbClr val="004B88"/>
              </a:solidFill>
            </a:endParaRPr>
          </a:p>
        </p:txBody>
      </p:sp>
      <p:cxnSp>
        <p:nvCxnSpPr>
          <p:cNvPr id="95" name="Google Shape;95;p16"/>
          <p:cNvCxnSpPr/>
          <p:nvPr/>
        </p:nvCxnSpPr>
        <p:spPr>
          <a:xfrm rot="10800000">
            <a:off x="6374400" y="-24000"/>
            <a:ext cx="0" cy="6885200"/>
          </a:xfrm>
          <a:prstGeom prst="straightConnector1">
            <a:avLst/>
          </a:prstGeom>
          <a:noFill/>
          <a:ln w="28575" cap="flat" cmpd="sng">
            <a:solidFill>
              <a:srgbClr val="004B88"/>
            </a:solidFill>
            <a:prstDash val="solid"/>
            <a:round/>
            <a:headEnd type="none" w="med" len="med"/>
            <a:tailEnd type="none" w="med" len="med"/>
          </a:ln>
        </p:spPr>
      </p:cxnSp>
      <p:cxnSp>
        <p:nvCxnSpPr>
          <p:cNvPr id="96" name="Google Shape;96;p16"/>
          <p:cNvCxnSpPr/>
          <p:nvPr/>
        </p:nvCxnSpPr>
        <p:spPr>
          <a:xfrm rot="10800000" flipH="1">
            <a:off x="6377867" y="3421867"/>
            <a:ext cx="480000" cy="400"/>
          </a:xfrm>
          <a:prstGeom prst="straightConnector1">
            <a:avLst/>
          </a:prstGeom>
          <a:noFill/>
          <a:ln w="28575" cap="flat" cmpd="sng">
            <a:solidFill>
              <a:srgbClr val="004B88"/>
            </a:solidFill>
            <a:prstDash val="solid"/>
            <a:round/>
            <a:headEnd type="none" w="med" len="med"/>
            <a:tailEnd type="none" w="med" len="med"/>
          </a:ln>
        </p:spPr>
      </p:cxnSp>
      <p:pic>
        <p:nvPicPr>
          <p:cNvPr id="97" name="Google Shape;97;p16"/>
          <p:cNvPicPr preferRelativeResize="0"/>
          <p:nvPr/>
        </p:nvPicPr>
        <p:blipFill rotWithShape="1">
          <a:blip r:embed="rId3">
            <a:alphaModFix/>
          </a:blip>
          <a:srcRect l="48224" b="59615"/>
          <a:stretch/>
        </p:blipFill>
        <p:spPr>
          <a:xfrm>
            <a:off x="10528101" y="5561667"/>
            <a:ext cx="1202929" cy="1299536"/>
          </a:xfrm>
          <a:prstGeom prst="rect">
            <a:avLst/>
          </a:prstGeom>
          <a:noFill/>
          <a:ln>
            <a:noFill/>
          </a:ln>
        </p:spPr>
      </p:pic>
      <p:sp>
        <p:nvSpPr>
          <p:cNvPr id="98" name="Google Shape;98;p16"/>
          <p:cNvSpPr txBox="1"/>
          <p:nvPr/>
        </p:nvSpPr>
        <p:spPr>
          <a:xfrm>
            <a:off x="7364567" y="6492867"/>
            <a:ext cx="2684400" cy="43084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200" kern="0">
                <a:solidFill>
                  <a:srgbClr val="183E70"/>
                </a:solidFill>
                <a:latin typeface="Open Sans"/>
                <a:ea typeface="Open Sans"/>
                <a:cs typeface="Open Sans"/>
                <a:sym typeface="Open Sans"/>
              </a:rPr>
              <a:t>*name changed for anonymity</a:t>
            </a:r>
            <a:endParaRPr sz="1200" kern="0">
              <a:solidFill>
                <a:srgbClr val="183E70"/>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804333" y="593367"/>
            <a:ext cx="3609600" cy="1493200"/>
          </a:xfrm>
          <a:prstGeom prst="rect">
            <a:avLst/>
          </a:prstGeom>
        </p:spPr>
        <p:txBody>
          <a:bodyPr spcFirstLastPara="1" wrap="square" lIns="121900" tIns="121900" rIns="121900" bIns="121900" anchor="t" anchorCtr="0">
            <a:noAutofit/>
          </a:bodyPr>
          <a:lstStyle/>
          <a:p>
            <a:r>
              <a:rPr lang="en-GB"/>
              <a:t>Dana’s Story</a:t>
            </a:r>
            <a:endParaRPr>
              <a:solidFill>
                <a:srgbClr val="004B88"/>
              </a:solidFill>
            </a:endParaRPr>
          </a:p>
        </p:txBody>
      </p:sp>
      <p:cxnSp>
        <p:nvCxnSpPr>
          <p:cNvPr id="104" name="Google Shape;104;p17"/>
          <p:cNvCxnSpPr/>
          <p:nvPr/>
        </p:nvCxnSpPr>
        <p:spPr>
          <a:xfrm rot="10800000">
            <a:off x="6374400" y="-24000"/>
            <a:ext cx="0" cy="6885200"/>
          </a:xfrm>
          <a:prstGeom prst="straightConnector1">
            <a:avLst/>
          </a:prstGeom>
          <a:noFill/>
          <a:ln w="28575" cap="flat" cmpd="sng">
            <a:solidFill>
              <a:srgbClr val="004B88"/>
            </a:solidFill>
            <a:prstDash val="solid"/>
            <a:round/>
            <a:headEnd type="none" w="med" len="med"/>
            <a:tailEnd type="none" w="med" len="med"/>
          </a:ln>
        </p:spPr>
      </p:cxnSp>
      <p:sp>
        <p:nvSpPr>
          <p:cNvPr id="105" name="Google Shape;105;p17"/>
          <p:cNvSpPr/>
          <p:nvPr/>
        </p:nvSpPr>
        <p:spPr>
          <a:xfrm>
            <a:off x="550433" y="1487233"/>
            <a:ext cx="4972800" cy="4529600"/>
          </a:xfrm>
          <a:prstGeom prst="rect">
            <a:avLst/>
          </a:prstGeom>
          <a:noFill/>
          <a:ln w="28575" cap="flat" cmpd="sng">
            <a:solidFill>
              <a:srgbClr val="004B88"/>
            </a:solidFill>
            <a:prstDash val="solid"/>
            <a:round/>
            <a:headEnd type="none" w="sm" len="sm"/>
            <a:tailEnd type="none" w="sm" len="sm"/>
          </a:ln>
        </p:spPr>
        <p:txBody>
          <a:bodyPr spcFirstLastPara="1" wrap="square" lIns="240000" tIns="240000" rIns="240000" bIns="240000" anchor="ctr" anchorCtr="0">
            <a:noAutofit/>
          </a:bodyPr>
          <a:lstStyle/>
          <a:p>
            <a:pPr defTabSz="1219170">
              <a:spcBef>
                <a:spcPts val="1333"/>
              </a:spcBef>
              <a:buClr>
                <a:srgbClr val="000000"/>
              </a:buClr>
            </a:pPr>
            <a:r>
              <a:rPr lang="en-GB" sz="2133" kern="0">
                <a:solidFill>
                  <a:srgbClr val="004B88"/>
                </a:solidFill>
                <a:latin typeface="Open Sans SemiBold"/>
                <a:ea typeface="Open Sans SemiBold"/>
                <a:cs typeface="Open Sans SemiBold"/>
                <a:sym typeface="Open Sans SemiBold"/>
              </a:rPr>
              <a:t>Dana initially contacted Citizens Advice Sheffield in January 2021 for help getting a food parcel.</a:t>
            </a:r>
            <a:endParaRPr sz="2133" kern="0">
              <a:solidFill>
                <a:srgbClr val="004B88"/>
              </a:solidFill>
              <a:latin typeface="Open Sans SemiBold"/>
              <a:ea typeface="Open Sans SemiBold"/>
              <a:cs typeface="Open Sans SemiBold"/>
              <a:sym typeface="Open Sans SemiBold"/>
            </a:endParaRPr>
          </a:p>
          <a:p>
            <a:pPr defTabSz="1219170">
              <a:spcBef>
                <a:spcPts val="1333"/>
              </a:spcBef>
              <a:buClr>
                <a:srgbClr val="000000"/>
              </a:buClr>
            </a:pPr>
            <a:r>
              <a:rPr lang="en-GB" sz="2133" kern="0">
                <a:solidFill>
                  <a:srgbClr val="004B88"/>
                </a:solidFill>
                <a:latin typeface="Open Sans SemiBold"/>
                <a:ea typeface="Open Sans SemiBold"/>
                <a:cs typeface="Open Sans SemiBold"/>
                <a:sym typeface="Open Sans SemiBold"/>
              </a:rPr>
              <a:t>During her appointment, she mentioned a concern about her Personal Independence Payment (PIP) renewal.</a:t>
            </a:r>
            <a:endParaRPr sz="2133" kern="0">
              <a:solidFill>
                <a:srgbClr val="004B88"/>
              </a:solidFill>
              <a:latin typeface="Open Sans SemiBold"/>
              <a:ea typeface="Open Sans SemiBold"/>
              <a:cs typeface="Open Sans SemiBold"/>
              <a:sym typeface="Open Sans SemiBold"/>
            </a:endParaRPr>
          </a:p>
          <a:p>
            <a:pPr defTabSz="1219170">
              <a:spcBef>
                <a:spcPts val="1333"/>
              </a:spcBef>
              <a:spcAft>
                <a:spcPts val="1333"/>
              </a:spcAft>
              <a:buClr>
                <a:srgbClr val="000000"/>
              </a:buClr>
            </a:pPr>
            <a:r>
              <a:rPr lang="en-GB" sz="2133" kern="0">
                <a:solidFill>
                  <a:srgbClr val="004B88"/>
                </a:solidFill>
                <a:latin typeface="Open Sans SemiBold"/>
                <a:ea typeface="Open Sans SemiBold"/>
                <a:cs typeface="Open Sans SemiBold"/>
                <a:sym typeface="Open Sans SemiBold"/>
              </a:rPr>
              <a:t>CAS supported Dana to renew her PIP claim but her form went missing and her claim was closed. </a:t>
            </a:r>
            <a:endParaRPr sz="2133" kern="0">
              <a:solidFill>
                <a:srgbClr val="004B88"/>
              </a:solidFill>
              <a:latin typeface="Open Sans SemiBold"/>
              <a:ea typeface="Open Sans SemiBold"/>
              <a:cs typeface="Open Sans SemiBold"/>
              <a:sym typeface="Open Sans SemiBold"/>
            </a:endParaRPr>
          </a:p>
        </p:txBody>
      </p:sp>
      <p:cxnSp>
        <p:nvCxnSpPr>
          <p:cNvPr id="106" name="Google Shape;106;p17"/>
          <p:cNvCxnSpPr/>
          <p:nvPr/>
        </p:nvCxnSpPr>
        <p:spPr>
          <a:xfrm>
            <a:off x="5536000" y="1877633"/>
            <a:ext cx="838400" cy="4000"/>
          </a:xfrm>
          <a:prstGeom prst="straightConnector1">
            <a:avLst/>
          </a:prstGeom>
          <a:noFill/>
          <a:ln w="28575" cap="flat" cmpd="sng">
            <a:solidFill>
              <a:srgbClr val="004B88"/>
            </a:solidFill>
            <a:prstDash val="solid"/>
            <a:round/>
            <a:headEnd type="none" w="med" len="med"/>
            <a:tailEnd type="none" w="med" len="med"/>
          </a:ln>
        </p:spPr>
      </p:cxnSp>
      <p:pic>
        <p:nvPicPr>
          <p:cNvPr id="107" name="Google Shape;107;p17"/>
          <p:cNvPicPr preferRelativeResize="0"/>
          <p:nvPr/>
        </p:nvPicPr>
        <p:blipFill rotWithShape="1">
          <a:blip r:embed="rId3">
            <a:alphaModFix/>
          </a:blip>
          <a:srcRect l="48224" b="59615"/>
          <a:stretch/>
        </p:blipFill>
        <p:spPr>
          <a:xfrm>
            <a:off x="10528101" y="5561667"/>
            <a:ext cx="1202929" cy="1299536"/>
          </a:xfrm>
          <a:prstGeom prst="rect">
            <a:avLst/>
          </a:prstGeom>
          <a:noFill/>
          <a:ln>
            <a:noFill/>
          </a:ln>
        </p:spPr>
      </p:pic>
      <p:sp>
        <p:nvSpPr>
          <p:cNvPr id="108" name="Google Shape;108;p17"/>
          <p:cNvSpPr/>
          <p:nvPr/>
        </p:nvSpPr>
        <p:spPr>
          <a:xfrm>
            <a:off x="6861333" y="1309100"/>
            <a:ext cx="4972800" cy="4733200"/>
          </a:xfrm>
          <a:prstGeom prst="rect">
            <a:avLst/>
          </a:prstGeom>
          <a:noFill/>
          <a:ln w="28575" cap="flat" cmpd="sng">
            <a:solidFill>
              <a:srgbClr val="004B88"/>
            </a:solidFill>
            <a:prstDash val="solid"/>
            <a:round/>
            <a:headEnd type="none" w="sm" len="sm"/>
            <a:tailEnd type="none" w="sm" len="sm"/>
          </a:ln>
        </p:spPr>
        <p:txBody>
          <a:bodyPr spcFirstLastPara="1" wrap="square" lIns="240000" tIns="240000" rIns="240000" bIns="240000" anchor="ctr" anchorCtr="0">
            <a:noAutofit/>
          </a:bodyPr>
          <a:lstStyle/>
          <a:p>
            <a:pPr defTabSz="1219170">
              <a:spcBef>
                <a:spcPts val="1333"/>
              </a:spcBef>
              <a:buClr>
                <a:srgbClr val="000000"/>
              </a:buClr>
            </a:pPr>
            <a:r>
              <a:rPr lang="en-GB" sz="2133" kern="0">
                <a:solidFill>
                  <a:srgbClr val="004B88"/>
                </a:solidFill>
                <a:latin typeface="Open Sans SemiBold"/>
                <a:ea typeface="Open Sans SemiBold"/>
                <a:cs typeface="Open Sans SemiBold"/>
                <a:sym typeface="Open Sans SemiBold"/>
              </a:rPr>
              <a:t>The adviser helped Dana to submit a new claim but she was not awarded enough points in the assessment. The mandatory reconsideration was also unsuccessful so the adviser proceeded to appeal.</a:t>
            </a:r>
            <a:endParaRPr sz="2133" kern="0">
              <a:solidFill>
                <a:srgbClr val="004B88"/>
              </a:solidFill>
              <a:latin typeface="Open Sans SemiBold"/>
              <a:ea typeface="Open Sans SemiBold"/>
              <a:cs typeface="Open Sans SemiBold"/>
              <a:sym typeface="Open Sans SemiBold"/>
            </a:endParaRPr>
          </a:p>
          <a:p>
            <a:pPr defTabSz="1219170">
              <a:spcBef>
                <a:spcPts val="1333"/>
              </a:spcBef>
              <a:spcAft>
                <a:spcPts val="1333"/>
              </a:spcAft>
              <a:buClr>
                <a:srgbClr val="000000"/>
              </a:buClr>
            </a:pPr>
            <a:r>
              <a:rPr lang="en-GB" sz="2133" kern="0">
                <a:solidFill>
                  <a:srgbClr val="004B88"/>
                </a:solidFill>
                <a:latin typeface="Open Sans SemiBold"/>
                <a:ea typeface="Open Sans SemiBold"/>
                <a:cs typeface="Open Sans SemiBold"/>
                <a:sym typeface="Open Sans SemiBold"/>
              </a:rPr>
              <a:t>Dana had to rely on food banks throughout this time, she also faced challenges with her own mental health, had surgery and had to deal with her brother’s funeral.</a:t>
            </a:r>
            <a:endParaRPr sz="2133" kern="0">
              <a:solidFill>
                <a:srgbClr val="004B88"/>
              </a:solidFill>
              <a:latin typeface="Open Sans SemiBold"/>
              <a:ea typeface="Open Sans SemiBold"/>
              <a:cs typeface="Open Sans SemiBold"/>
              <a:sym typeface="Open Sans SemiBold"/>
            </a:endParaRPr>
          </a:p>
        </p:txBody>
      </p:sp>
      <p:cxnSp>
        <p:nvCxnSpPr>
          <p:cNvPr id="109" name="Google Shape;109;p17"/>
          <p:cNvCxnSpPr/>
          <p:nvPr/>
        </p:nvCxnSpPr>
        <p:spPr>
          <a:xfrm rot="10800000" flipH="1">
            <a:off x="6377867" y="4357633"/>
            <a:ext cx="480000" cy="400"/>
          </a:xfrm>
          <a:prstGeom prst="straightConnector1">
            <a:avLst/>
          </a:prstGeom>
          <a:noFill/>
          <a:ln w="28575" cap="flat" cmpd="sng">
            <a:solidFill>
              <a:srgbClr val="004B88"/>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cxnSp>
        <p:nvCxnSpPr>
          <p:cNvPr id="114" name="Google Shape;114;p18"/>
          <p:cNvCxnSpPr/>
          <p:nvPr/>
        </p:nvCxnSpPr>
        <p:spPr>
          <a:xfrm rot="10800000">
            <a:off x="6374400" y="-24000"/>
            <a:ext cx="0" cy="6885200"/>
          </a:xfrm>
          <a:prstGeom prst="straightConnector1">
            <a:avLst/>
          </a:prstGeom>
          <a:noFill/>
          <a:ln w="28575" cap="flat" cmpd="sng">
            <a:solidFill>
              <a:srgbClr val="004B88"/>
            </a:solidFill>
            <a:prstDash val="solid"/>
            <a:round/>
            <a:headEnd type="none" w="med" len="med"/>
            <a:tailEnd type="none" w="med" len="med"/>
          </a:ln>
        </p:spPr>
      </p:cxnSp>
      <p:sp>
        <p:nvSpPr>
          <p:cNvPr id="115" name="Google Shape;115;p18"/>
          <p:cNvSpPr txBox="1">
            <a:spLocks noGrp="1"/>
          </p:cNvSpPr>
          <p:nvPr>
            <p:ph type="title"/>
          </p:nvPr>
        </p:nvSpPr>
        <p:spPr>
          <a:xfrm>
            <a:off x="804333" y="593367"/>
            <a:ext cx="4472000" cy="1493200"/>
          </a:xfrm>
          <a:prstGeom prst="rect">
            <a:avLst/>
          </a:prstGeom>
        </p:spPr>
        <p:txBody>
          <a:bodyPr spcFirstLastPara="1" wrap="square" lIns="121900" tIns="121900" rIns="121900" bIns="121900" anchor="t" anchorCtr="0">
            <a:noAutofit/>
          </a:bodyPr>
          <a:lstStyle/>
          <a:p>
            <a:r>
              <a:rPr lang="en-GB"/>
              <a:t>Dana’s Story</a:t>
            </a:r>
            <a:endParaRPr>
              <a:solidFill>
                <a:srgbClr val="004B88"/>
              </a:solidFill>
            </a:endParaRPr>
          </a:p>
        </p:txBody>
      </p:sp>
      <p:sp>
        <p:nvSpPr>
          <p:cNvPr id="116" name="Google Shape;116;p18"/>
          <p:cNvSpPr txBox="1">
            <a:spLocks noGrp="1"/>
          </p:cNvSpPr>
          <p:nvPr>
            <p:ph type="body" idx="1"/>
          </p:nvPr>
        </p:nvSpPr>
        <p:spPr>
          <a:xfrm>
            <a:off x="6721100" y="689800"/>
            <a:ext cx="4806400" cy="4791200"/>
          </a:xfrm>
          <a:prstGeom prst="rect">
            <a:avLst/>
          </a:prstGeom>
        </p:spPr>
        <p:txBody>
          <a:bodyPr spcFirstLastPara="1" wrap="square" lIns="120000" tIns="121900" rIns="121900" bIns="121900" anchor="t" anchorCtr="0">
            <a:noAutofit/>
          </a:bodyPr>
          <a:lstStyle/>
          <a:p>
            <a:pPr marL="0" indent="0">
              <a:lnSpc>
                <a:spcPct val="100000"/>
              </a:lnSpc>
              <a:buNone/>
            </a:pPr>
            <a:r>
              <a:rPr lang="en-GB" sz="2000"/>
              <a:t>As Dana’s story demonstrates, people often come to us with multiple or complex problems.</a:t>
            </a:r>
            <a:endParaRPr sz="2000"/>
          </a:p>
          <a:p>
            <a:pPr marL="0" indent="0">
              <a:lnSpc>
                <a:spcPct val="100000"/>
              </a:lnSpc>
              <a:spcBef>
                <a:spcPts val="1333"/>
              </a:spcBef>
              <a:buNone/>
            </a:pPr>
            <a:r>
              <a:rPr lang="en-GB" sz="2000"/>
              <a:t>We aim to provide a </a:t>
            </a:r>
            <a:r>
              <a:rPr lang="en-GB" sz="2000" b="1"/>
              <a:t>holistic service</a:t>
            </a:r>
            <a:r>
              <a:rPr lang="en-GB" sz="2000"/>
              <a:t> and can deal with most of the issues people come to us with, tailoring our advice to their needs.</a:t>
            </a:r>
            <a:endParaRPr sz="2000"/>
          </a:p>
          <a:p>
            <a:pPr marL="0" indent="0">
              <a:lnSpc>
                <a:spcPct val="100000"/>
              </a:lnSpc>
              <a:spcBef>
                <a:spcPts val="1333"/>
              </a:spcBef>
              <a:buNone/>
            </a:pPr>
            <a:r>
              <a:rPr lang="en-GB" sz="2000"/>
              <a:t>We provide </a:t>
            </a:r>
            <a:r>
              <a:rPr lang="en-GB" sz="2000" b="1"/>
              <a:t>follow up support, </a:t>
            </a:r>
            <a:r>
              <a:rPr lang="en-GB" sz="2000"/>
              <a:t>including complex casework if it’s needed to help people resolve their problems.</a:t>
            </a:r>
            <a:endParaRPr sz="2000"/>
          </a:p>
          <a:p>
            <a:pPr marL="0" indent="0">
              <a:lnSpc>
                <a:spcPct val="100000"/>
              </a:lnSpc>
              <a:spcBef>
                <a:spcPts val="1333"/>
              </a:spcBef>
              <a:spcAft>
                <a:spcPts val="1333"/>
              </a:spcAft>
              <a:buNone/>
            </a:pPr>
            <a:r>
              <a:rPr lang="en-GB" sz="2000"/>
              <a:t>Wherever possible, we aim to </a:t>
            </a:r>
            <a:r>
              <a:rPr lang="en-GB" sz="2000" b="1"/>
              <a:t>empower people</a:t>
            </a:r>
            <a:r>
              <a:rPr lang="en-GB" sz="2000"/>
              <a:t> to find and use the resources to help solve their problems independently.</a:t>
            </a:r>
            <a:endParaRPr sz="2000"/>
          </a:p>
        </p:txBody>
      </p:sp>
      <p:pic>
        <p:nvPicPr>
          <p:cNvPr id="117" name="Google Shape;117;p18"/>
          <p:cNvPicPr preferRelativeResize="0"/>
          <p:nvPr/>
        </p:nvPicPr>
        <p:blipFill rotWithShape="1">
          <a:blip r:embed="rId3">
            <a:alphaModFix/>
          </a:blip>
          <a:srcRect l="48224" b="59615"/>
          <a:stretch/>
        </p:blipFill>
        <p:spPr>
          <a:xfrm>
            <a:off x="10528101" y="5561667"/>
            <a:ext cx="1202929" cy="1299536"/>
          </a:xfrm>
          <a:prstGeom prst="rect">
            <a:avLst/>
          </a:prstGeom>
          <a:noFill/>
          <a:ln>
            <a:noFill/>
          </a:ln>
        </p:spPr>
      </p:pic>
      <p:sp>
        <p:nvSpPr>
          <p:cNvPr id="118" name="Google Shape;118;p18"/>
          <p:cNvSpPr/>
          <p:nvPr/>
        </p:nvSpPr>
        <p:spPr>
          <a:xfrm>
            <a:off x="804333" y="1655800"/>
            <a:ext cx="4766400" cy="4412000"/>
          </a:xfrm>
          <a:prstGeom prst="rect">
            <a:avLst/>
          </a:prstGeom>
          <a:noFill/>
          <a:ln w="28575" cap="flat" cmpd="sng">
            <a:solidFill>
              <a:srgbClr val="004B88"/>
            </a:solidFill>
            <a:prstDash val="solid"/>
            <a:round/>
            <a:headEnd type="none" w="sm" len="sm"/>
            <a:tailEnd type="none" w="sm" len="sm"/>
          </a:ln>
        </p:spPr>
        <p:txBody>
          <a:bodyPr spcFirstLastPara="1" wrap="square" lIns="240000" tIns="240000" rIns="240000" bIns="240000" anchor="ctr" anchorCtr="0">
            <a:noAutofit/>
          </a:bodyPr>
          <a:lstStyle/>
          <a:p>
            <a:pPr defTabSz="1219170">
              <a:buClr>
                <a:srgbClr val="000000"/>
              </a:buClr>
            </a:pPr>
            <a:r>
              <a:rPr lang="en-GB" sz="2133" kern="0">
                <a:solidFill>
                  <a:srgbClr val="004B88"/>
                </a:solidFill>
                <a:latin typeface="Open Sans SemiBold"/>
                <a:ea typeface="Open Sans SemiBold"/>
                <a:cs typeface="Open Sans SemiBold"/>
                <a:sym typeface="Open Sans SemiBold"/>
              </a:rPr>
              <a:t>After a further 6 months’ of waiting for the tribunal hearing Dana </a:t>
            </a:r>
            <a:r>
              <a:rPr lang="en-GB" sz="2133" b="1" kern="0">
                <a:solidFill>
                  <a:srgbClr val="004B88"/>
                </a:solidFill>
                <a:latin typeface="Open Sans"/>
                <a:ea typeface="Open Sans"/>
                <a:cs typeface="Open Sans"/>
                <a:sym typeface="Open Sans"/>
              </a:rPr>
              <a:t>won</a:t>
            </a:r>
            <a:r>
              <a:rPr lang="en-GB" sz="2133" kern="0">
                <a:solidFill>
                  <a:srgbClr val="004B88"/>
                </a:solidFill>
                <a:latin typeface="Open Sans SemiBold"/>
                <a:ea typeface="Open Sans SemiBold"/>
                <a:cs typeface="Open Sans SemiBold"/>
                <a:sym typeface="Open Sans SemiBold"/>
              </a:rPr>
              <a:t> her appeal in April 2022 and was awarded around </a:t>
            </a:r>
            <a:r>
              <a:rPr lang="en-GB" sz="2133" b="1" kern="0">
                <a:solidFill>
                  <a:srgbClr val="004B88"/>
                </a:solidFill>
                <a:latin typeface="Open Sans"/>
                <a:ea typeface="Open Sans"/>
                <a:cs typeface="Open Sans"/>
                <a:sym typeface="Open Sans"/>
              </a:rPr>
              <a:t>£4,300</a:t>
            </a:r>
            <a:r>
              <a:rPr lang="en-GB" sz="2133" kern="0">
                <a:solidFill>
                  <a:srgbClr val="004B88"/>
                </a:solidFill>
                <a:latin typeface="Open Sans SemiBold"/>
                <a:ea typeface="Open Sans SemiBold"/>
                <a:cs typeface="Open Sans SemiBold"/>
                <a:sym typeface="Open Sans SemiBold"/>
              </a:rPr>
              <a:t> in backdated PIP.</a:t>
            </a:r>
            <a:endParaRPr sz="2133" kern="0">
              <a:solidFill>
                <a:srgbClr val="004B88"/>
              </a:solidFill>
              <a:latin typeface="Open Sans SemiBold"/>
              <a:ea typeface="Open Sans SemiBold"/>
              <a:cs typeface="Open Sans SemiBold"/>
              <a:sym typeface="Open Sans SemiBold"/>
            </a:endParaRPr>
          </a:p>
          <a:p>
            <a:pPr defTabSz="1219170">
              <a:spcBef>
                <a:spcPts val="1333"/>
              </a:spcBef>
              <a:spcAft>
                <a:spcPts val="1333"/>
              </a:spcAft>
              <a:buClr>
                <a:srgbClr val="000000"/>
              </a:buClr>
            </a:pPr>
            <a:r>
              <a:rPr lang="en-GB" sz="2133" kern="0">
                <a:solidFill>
                  <a:srgbClr val="004B88"/>
                </a:solidFill>
                <a:latin typeface="Open Sans SemiBold"/>
                <a:ea typeface="Open Sans SemiBold"/>
                <a:cs typeface="Open Sans SemiBold"/>
                <a:sym typeface="Open Sans SemiBold"/>
              </a:rPr>
              <a:t>This outcome is a huge success for Dana. She is finally given the money she was entitled to and no longer faces the enormous stress that comes with a benefits appeal.</a:t>
            </a:r>
            <a:endParaRPr sz="2133" kern="0">
              <a:solidFill>
                <a:srgbClr val="004B88"/>
              </a:solidFill>
              <a:latin typeface="Open Sans SemiBold"/>
              <a:ea typeface="Open Sans SemiBold"/>
              <a:cs typeface="Open Sans SemiBold"/>
              <a:sym typeface="Open Sans SemiBold"/>
            </a:endParaRPr>
          </a:p>
        </p:txBody>
      </p:sp>
      <p:cxnSp>
        <p:nvCxnSpPr>
          <p:cNvPr id="119" name="Google Shape;119;p18"/>
          <p:cNvCxnSpPr/>
          <p:nvPr/>
        </p:nvCxnSpPr>
        <p:spPr>
          <a:xfrm>
            <a:off x="5547700" y="2324567"/>
            <a:ext cx="826800" cy="2400"/>
          </a:xfrm>
          <a:prstGeom prst="straightConnector1">
            <a:avLst/>
          </a:prstGeom>
          <a:noFill/>
          <a:ln w="28575" cap="flat" cmpd="sng">
            <a:solidFill>
              <a:schemeClr val="dk1"/>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804333" y="593367"/>
            <a:ext cx="4472000" cy="1493200"/>
          </a:xfrm>
          <a:prstGeom prst="rect">
            <a:avLst/>
          </a:prstGeom>
        </p:spPr>
        <p:txBody>
          <a:bodyPr spcFirstLastPara="1" wrap="square" lIns="121900" tIns="121900" rIns="121900" bIns="121900" anchor="t" anchorCtr="0">
            <a:noAutofit/>
          </a:bodyPr>
          <a:lstStyle/>
          <a:p>
            <a:r>
              <a:rPr lang="en-GB"/>
              <a:t>The difference this makes </a:t>
            </a:r>
            <a:endParaRPr/>
          </a:p>
        </p:txBody>
      </p:sp>
      <p:sp>
        <p:nvSpPr>
          <p:cNvPr id="125" name="Google Shape;125;p19"/>
          <p:cNvSpPr txBox="1">
            <a:spLocks noGrp="1"/>
          </p:cNvSpPr>
          <p:nvPr>
            <p:ph type="body" idx="1"/>
          </p:nvPr>
        </p:nvSpPr>
        <p:spPr>
          <a:xfrm>
            <a:off x="804333" y="2064400"/>
            <a:ext cx="4766400" cy="4793600"/>
          </a:xfrm>
          <a:prstGeom prst="rect">
            <a:avLst/>
          </a:prstGeom>
        </p:spPr>
        <p:txBody>
          <a:bodyPr spcFirstLastPara="1" wrap="square" lIns="121900" tIns="121900" rIns="121900" bIns="121900" anchor="t" anchorCtr="0">
            <a:noAutofit/>
          </a:bodyPr>
          <a:lstStyle/>
          <a:p>
            <a:pPr marL="0" indent="0">
              <a:buNone/>
            </a:pPr>
            <a:r>
              <a:rPr lang="en-GB" sz="1733"/>
              <a:t>The impact of our advice goes far beyond the financial outcomes.</a:t>
            </a:r>
            <a:endParaRPr sz="1733"/>
          </a:p>
          <a:p>
            <a:pPr marL="0" indent="0">
              <a:spcBef>
                <a:spcPts val="2133"/>
              </a:spcBef>
              <a:buNone/>
            </a:pPr>
            <a:r>
              <a:rPr lang="en-GB" sz="1733"/>
              <a:t>The toll that living in debt or poverty can take on physical and mental health has been heavily evidenced.</a:t>
            </a:r>
            <a:endParaRPr sz="1733"/>
          </a:p>
          <a:p>
            <a:pPr marL="0" indent="0">
              <a:spcBef>
                <a:spcPts val="2133"/>
              </a:spcBef>
              <a:buNone/>
            </a:pPr>
            <a:r>
              <a:rPr lang="en-GB" sz="1733"/>
              <a:t>The processes to resolve these problems are often lengthy and complicated, which can further add to the client’s stress.</a:t>
            </a:r>
            <a:endParaRPr sz="1733"/>
          </a:p>
          <a:p>
            <a:pPr marL="0" indent="0">
              <a:spcBef>
                <a:spcPts val="2133"/>
              </a:spcBef>
              <a:spcAft>
                <a:spcPts val="2133"/>
              </a:spcAft>
              <a:buNone/>
            </a:pPr>
            <a:r>
              <a:rPr lang="en-GB" sz="1733">
                <a:solidFill>
                  <a:schemeClr val="dk1"/>
                </a:solidFill>
              </a:rPr>
              <a:t>When a client’s debts are cleared or their benefits appeal is successful, a weight is taken off their shoulders. </a:t>
            </a:r>
            <a:endParaRPr sz="1733"/>
          </a:p>
        </p:txBody>
      </p:sp>
      <p:cxnSp>
        <p:nvCxnSpPr>
          <p:cNvPr id="126" name="Google Shape;126;p19"/>
          <p:cNvCxnSpPr/>
          <p:nvPr/>
        </p:nvCxnSpPr>
        <p:spPr>
          <a:xfrm rot="10800000">
            <a:off x="6374400" y="-24000"/>
            <a:ext cx="0" cy="6885200"/>
          </a:xfrm>
          <a:prstGeom prst="straightConnector1">
            <a:avLst/>
          </a:prstGeom>
          <a:noFill/>
          <a:ln w="28575" cap="flat" cmpd="sng">
            <a:solidFill>
              <a:srgbClr val="004B88"/>
            </a:solidFill>
            <a:prstDash val="solid"/>
            <a:round/>
            <a:headEnd type="none" w="med" len="med"/>
            <a:tailEnd type="none" w="med" len="med"/>
          </a:ln>
        </p:spPr>
      </p:cxnSp>
      <p:pic>
        <p:nvPicPr>
          <p:cNvPr id="127" name="Google Shape;127;p19"/>
          <p:cNvPicPr preferRelativeResize="0"/>
          <p:nvPr/>
        </p:nvPicPr>
        <p:blipFill>
          <a:blip r:embed="rId3">
            <a:alphaModFix/>
          </a:blip>
          <a:stretch>
            <a:fillRect/>
          </a:stretch>
        </p:blipFill>
        <p:spPr>
          <a:xfrm>
            <a:off x="4833500" y="1281633"/>
            <a:ext cx="960000" cy="960000"/>
          </a:xfrm>
          <a:prstGeom prst="rect">
            <a:avLst/>
          </a:prstGeom>
          <a:noFill/>
          <a:ln>
            <a:noFill/>
          </a:ln>
        </p:spPr>
      </p:pic>
      <p:pic>
        <p:nvPicPr>
          <p:cNvPr id="128" name="Google Shape;128;p19"/>
          <p:cNvPicPr preferRelativeResize="0"/>
          <p:nvPr/>
        </p:nvPicPr>
        <p:blipFill rotWithShape="1">
          <a:blip r:embed="rId4">
            <a:alphaModFix/>
          </a:blip>
          <a:srcRect l="48224" b="59615"/>
          <a:stretch/>
        </p:blipFill>
        <p:spPr>
          <a:xfrm>
            <a:off x="10528101" y="5561667"/>
            <a:ext cx="1202929" cy="1299536"/>
          </a:xfrm>
          <a:prstGeom prst="rect">
            <a:avLst/>
          </a:prstGeom>
          <a:noFill/>
          <a:ln>
            <a:noFill/>
          </a:ln>
        </p:spPr>
      </p:pic>
      <p:sp>
        <p:nvSpPr>
          <p:cNvPr id="129" name="Google Shape;129;p19"/>
          <p:cNvSpPr txBox="1"/>
          <p:nvPr/>
        </p:nvSpPr>
        <p:spPr>
          <a:xfrm>
            <a:off x="6583700" y="1281634"/>
            <a:ext cx="5425600" cy="1851749"/>
          </a:xfrm>
          <a:prstGeom prst="rect">
            <a:avLst/>
          </a:prstGeom>
          <a:noFill/>
          <a:ln w="9525" cap="flat" cmpd="sng">
            <a:solidFill>
              <a:srgbClr val="183E70"/>
            </a:solidFill>
            <a:prstDash val="solid"/>
            <a:round/>
            <a:headEnd type="none" w="sm" len="sm"/>
            <a:tailEnd type="none" w="sm" len="sm"/>
          </a:ln>
        </p:spPr>
        <p:txBody>
          <a:bodyPr spcFirstLastPara="1" wrap="square" lIns="121900" tIns="121900" rIns="121900" bIns="121900" anchor="t" anchorCtr="0">
            <a:spAutoFit/>
          </a:bodyPr>
          <a:lstStyle/>
          <a:p>
            <a:pPr defTabSz="1219170">
              <a:spcBef>
                <a:spcPts val="533"/>
              </a:spcBef>
              <a:buClr>
                <a:srgbClr val="000000"/>
              </a:buClr>
            </a:pPr>
            <a:r>
              <a:rPr lang="en-GB" sz="1600" b="1" i="1" kern="0">
                <a:solidFill>
                  <a:srgbClr val="183E70"/>
                </a:solidFill>
                <a:highlight>
                  <a:srgbClr val="FCBB69"/>
                </a:highlight>
                <a:latin typeface="Open Sans"/>
                <a:ea typeface="Open Sans"/>
                <a:cs typeface="Open Sans"/>
                <a:sym typeface="Open Sans"/>
              </a:rPr>
              <a:t>“It's taken a long time and hard work to resolve this issue and we would not have been able to do it without your expertise. It really has made a profound difference to the lives of X and X’s family, including us. I can't thank you enough.”</a:t>
            </a:r>
            <a:endParaRPr sz="1600" b="1" i="1" kern="0">
              <a:solidFill>
                <a:srgbClr val="183E70"/>
              </a:solidFill>
              <a:highlight>
                <a:srgbClr val="FCBB69"/>
              </a:highlight>
              <a:latin typeface="Open Sans"/>
              <a:ea typeface="Open Sans"/>
              <a:cs typeface="Open Sans"/>
              <a:sym typeface="Open Sans"/>
            </a:endParaRPr>
          </a:p>
          <a:p>
            <a:pPr marL="3047924" defTabSz="1219170">
              <a:spcBef>
                <a:spcPts val="533"/>
              </a:spcBef>
              <a:buClr>
                <a:srgbClr val="000000"/>
              </a:buClr>
            </a:pPr>
            <a:r>
              <a:rPr lang="en-GB" sz="1600" b="1" i="1" kern="0">
                <a:solidFill>
                  <a:srgbClr val="183E70"/>
                </a:solidFill>
                <a:highlight>
                  <a:srgbClr val="FCBB69"/>
                </a:highlight>
                <a:latin typeface="Open Sans"/>
                <a:ea typeface="Open Sans"/>
                <a:cs typeface="Open Sans"/>
                <a:sym typeface="Open Sans"/>
              </a:rPr>
              <a:t>- Client feedback</a:t>
            </a:r>
            <a:endParaRPr sz="1600" b="1" i="1" kern="0">
              <a:solidFill>
                <a:srgbClr val="183E70"/>
              </a:solidFill>
              <a:highlight>
                <a:srgbClr val="FCBB69"/>
              </a:highlight>
              <a:latin typeface="Open Sans"/>
              <a:ea typeface="Open Sans"/>
              <a:cs typeface="Open Sans"/>
              <a:sym typeface="Open Sans"/>
            </a:endParaRPr>
          </a:p>
        </p:txBody>
      </p:sp>
      <p:sp>
        <p:nvSpPr>
          <p:cNvPr id="130" name="Google Shape;130;p19"/>
          <p:cNvSpPr txBox="1"/>
          <p:nvPr/>
        </p:nvSpPr>
        <p:spPr>
          <a:xfrm>
            <a:off x="6583700" y="3474700"/>
            <a:ext cx="5425600" cy="1682471"/>
          </a:xfrm>
          <a:prstGeom prst="rect">
            <a:avLst/>
          </a:prstGeom>
          <a:noFill/>
          <a:ln w="9525" cap="flat" cmpd="sng">
            <a:solidFill>
              <a:srgbClr val="183E70"/>
            </a:solidFill>
            <a:prstDash val="solid"/>
            <a:round/>
            <a:headEnd type="none" w="sm" len="sm"/>
            <a:tailEnd type="none" w="sm" len="sm"/>
          </a:ln>
        </p:spPr>
        <p:txBody>
          <a:bodyPr spcFirstLastPara="1" wrap="square" lIns="121900" tIns="121900" rIns="121900" bIns="121900" anchor="t" anchorCtr="0">
            <a:spAutoFit/>
          </a:bodyPr>
          <a:lstStyle/>
          <a:p>
            <a:pPr defTabSz="1219170">
              <a:buClr>
                <a:srgbClr val="000000"/>
              </a:buClr>
            </a:pPr>
            <a:r>
              <a:rPr lang="en-GB" sz="1600" b="1" i="1" kern="0">
                <a:solidFill>
                  <a:srgbClr val="183E70"/>
                </a:solidFill>
                <a:latin typeface="Open Sans"/>
                <a:ea typeface="Open Sans"/>
                <a:cs typeface="Open Sans"/>
                <a:sym typeface="Open Sans"/>
              </a:rPr>
              <a:t>“[I] can't express how much relief and support I felt being able to access the service and make [an] active decision on the best way forward for me. Exceptional service and very much appreciated.”</a:t>
            </a:r>
            <a:endParaRPr sz="1600" b="1" i="1" kern="0">
              <a:solidFill>
                <a:srgbClr val="183E70"/>
              </a:solidFill>
              <a:latin typeface="Open Sans"/>
              <a:ea typeface="Open Sans"/>
              <a:cs typeface="Open Sans"/>
              <a:sym typeface="Open Sans"/>
            </a:endParaRPr>
          </a:p>
          <a:p>
            <a:pPr marL="2438339" indent="609585" defTabSz="1219170">
              <a:spcBef>
                <a:spcPts val="800"/>
              </a:spcBef>
              <a:spcAft>
                <a:spcPts val="800"/>
              </a:spcAft>
              <a:buClr>
                <a:srgbClr val="000000"/>
              </a:buClr>
            </a:pPr>
            <a:r>
              <a:rPr lang="en-GB" sz="1600" b="1" i="1" kern="0">
                <a:solidFill>
                  <a:srgbClr val="183E70"/>
                </a:solidFill>
                <a:latin typeface="Open Sans"/>
                <a:ea typeface="Open Sans"/>
                <a:cs typeface="Open Sans"/>
                <a:sym typeface="Open Sans"/>
              </a:rPr>
              <a:t>- Client feedback</a:t>
            </a:r>
            <a:endParaRPr sz="1600" b="1" i="1" kern="0">
              <a:solidFill>
                <a:srgbClr val="183E70"/>
              </a:solidFill>
              <a:latin typeface="Open Sans"/>
              <a:ea typeface="Open Sans"/>
              <a:cs typeface="Open Sans"/>
              <a:sym typeface="Open Sans"/>
            </a:endParaRPr>
          </a:p>
        </p:txBody>
      </p:sp>
      <p:sp>
        <p:nvSpPr>
          <p:cNvPr id="131" name="Google Shape;131;p19"/>
          <p:cNvSpPr txBox="1"/>
          <p:nvPr/>
        </p:nvSpPr>
        <p:spPr>
          <a:xfrm>
            <a:off x="6583700" y="6315367"/>
            <a:ext cx="3846400" cy="574604"/>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067" kern="0">
                <a:solidFill>
                  <a:srgbClr val="000000"/>
                </a:solidFill>
                <a:latin typeface="Open Sans"/>
                <a:ea typeface="Open Sans"/>
                <a:cs typeface="Open Sans"/>
                <a:sym typeface="Open Sans"/>
              </a:rPr>
              <a:t>Sources: </a:t>
            </a:r>
            <a:r>
              <a:rPr lang="en-GB" sz="1067" u="sng" kern="0">
                <a:solidFill>
                  <a:srgbClr val="004B88"/>
                </a:solidFill>
                <a:latin typeface="Open Sans"/>
                <a:ea typeface="Open Sans"/>
                <a:cs typeface="Open Sans"/>
                <a:sym typeface="Open Sans"/>
                <a:hlinkClick r:id="rId5"/>
              </a:rPr>
              <a:t>JRF analysis of HBAI and FRS</a:t>
            </a:r>
            <a:r>
              <a:rPr lang="en-GB" sz="1067" kern="0">
                <a:solidFill>
                  <a:srgbClr val="000000"/>
                </a:solidFill>
                <a:latin typeface="Open Sans"/>
                <a:ea typeface="Open Sans"/>
                <a:cs typeface="Open Sans"/>
                <a:sym typeface="Open Sans"/>
              </a:rPr>
              <a:t>; </a:t>
            </a:r>
            <a:r>
              <a:rPr lang="en-GB" sz="1067" u="sng" kern="0">
                <a:solidFill>
                  <a:srgbClr val="004B88"/>
                </a:solidFill>
                <a:latin typeface="Open Sans"/>
                <a:ea typeface="Open Sans"/>
                <a:cs typeface="Open Sans"/>
                <a:sym typeface="Open Sans"/>
                <a:hlinkClick r:id="rId6"/>
              </a:rPr>
              <a:t>Jenkins </a:t>
            </a:r>
            <a:r>
              <a:rPr lang="en-GB" sz="1067" i="1" u="sng" kern="0">
                <a:solidFill>
                  <a:srgbClr val="004B88"/>
                </a:solidFill>
                <a:latin typeface="Open Sans"/>
                <a:ea typeface="Open Sans"/>
                <a:cs typeface="Open Sans"/>
                <a:sym typeface="Open Sans"/>
                <a:hlinkClick r:id="rId6"/>
              </a:rPr>
              <a:t>et al </a:t>
            </a:r>
            <a:r>
              <a:rPr lang="en-GB" sz="1067" u="sng" kern="0">
                <a:solidFill>
                  <a:srgbClr val="004B88"/>
                </a:solidFill>
                <a:latin typeface="Open Sans"/>
                <a:ea typeface="Open Sans"/>
                <a:cs typeface="Open Sans"/>
                <a:sym typeface="Open Sans"/>
                <a:hlinkClick r:id="rId6"/>
              </a:rPr>
              <a:t>2009</a:t>
            </a:r>
            <a:r>
              <a:rPr lang="en-GB" sz="1067" kern="0">
                <a:solidFill>
                  <a:srgbClr val="000000"/>
                </a:solidFill>
                <a:latin typeface="Open Sans"/>
                <a:ea typeface="Open Sans"/>
                <a:cs typeface="Open Sans"/>
                <a:sym typeface="Open Sans"/>
              </a:rPr>
              <a:t>; </a:t>
            </a:r>
            <a:r>
              <a:rPr lang="en-GB" sz="1067" u="sng" kern="0">
                <a:solidFill>
                  <a:srgbClr val="004B88"/>
                </a:solidFill>
                <a:latin typeface="Open Sans"/>
                <a:ea typeface="Open Sans"/>
                <a:cs typeface="Open Sans"/>
                <a:sym typeface="Open Sans"/>
                <a:hlinkClick r:id="rId7"/>
              </a:rPr>
              <a:t>Lai ETC, Wickham S, Law C, </a:t>
            </a:r>
            <a:r>
              <a:rPr lang="en-GB" sz="1067" i="1" u="sng" kern="0">
                <a:solidFill>
                  <a:srgbClr val="004B88"/>
                </a:solidFill>
                <a:latin typeface="Open Sans"/>
                <a:ea typeface="Open Sans"/>
                <a:cs typeface="Open Sans"/>
                <a:sym typeface="Open Sans"/>
                <a:hlinkClick r:id="rId7"/>
              </a:rPr>
              <a:t>et al </a:t>
            </a:r>
            <a:r>
              <a:rPr lang="en-GB" sz="1067" u="sng" kern="0">
                <a:solidFill>
                  <a:srgbClr val="004B88"/>
                </a:solidFill>
                <a:latin typeface="Open Sans"/>
                <a:ea typeface="Open Sans"/>
                <a:cs typeface="Open Sans"/>
                <a:sym typeface="Open Sans"/>
                <a:hlinkClick r:id="rId7"/>
              </a:rPr>
              <a:t>2019</a:t>
            </a:r>
            <a:endParaRPr sz="1067" kern="0">
              <a:solidFill>
                <a:srgbClr val="000000"/>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xfrm>
            <a:off x="804333" y="593367"/>
            <a:ext cx="4472000" cy="1493200"/>
          </a:xfrm>
          <a:prstGeom prst="rect">
            <a:avLst/>
          </a:prstGeom>
        </p:spPr>
        <p:txBody>
          <a:bodyPr spcFirstLastPara="1" wrap="square" lIns="121900" tIns="121900" rIns="121900" bIns="121900" anchor="t" anchorCtr="0">
            <a:noAutofit/>
          </a:bodyPr>
          <a:lstStyle/>
          <a:p>
            <a:r>
              <a:rPr lang="en-GB"/>
              <a:t>Our team</a:t>
            </a:r>
            <a:endParaRPr/>
          </a:p>
        </p:txBody>
      </p:sp>
      <p:sp>
        <p:nvSpPr>
          <p:cNvPr id="137" name="Google Shape;137;p20"/>
          <p:cNvSpPr txBox="1">
            <a:spLocks noGrp="1"/>
          </p:cNvSpPr>
          <p:nvPr>
            <p:ph type="body" idx="1"/>
          </p:nvPr>
        </p:nvSpPr>
        <p:spPr>
          <a:xfrm>
            <a:off x="804333" y="1644633"/>
            <a:ext cx="4472000" cy="1862000"/>
          </a:xfrm>
          <a:prstGeom prst="rect">
            <a:avLst/>
          </a:prstGeom>
        </p:spPr>
        <p:txBody>
          <a:bodyPr spcFirstLastPara="1" wrap="square" lIns="121900" tIns="121900" rIns="121900" bIns="121900" anchor="t" anchorCtr="0">
            <a:noAutofit/>
          </a:bodyPr>
          <a:lstStyle/>
          <a:p>
            <a:pPr marL="0" indent="0">
              <a:spcAft>
                <a:spcPts val="2133"/>
              </a:spcAft>
              <a:buNone/>
            </a:pPr>
            <a:r>
              <a:rPr lang="en-GB">
                <a:solidFill>
                  <a:schemeClr val="dk1"/>
                </a:solidFill>
              </a:rPr>
              <a:t>Citizens Advice Sheffield is made up of </a:t>
            </a:r>
            <a:r>
              <a:rPr lang="en-GB" b="1">
                <a:solidFill>
                  <a:schemeClr val="dk1"/>
                </a:solidFill>
              </a:rPr>
              <a:t>169</a:t>
            </a:r>
            <a:r>
              <a:rPr lang="en-GB">
                <a:solidFill>
                  <a:schemeClr val="dk1"/>
                </a:solidFill>
              </a:rPr>
              <a:t> paid staff and </a:t>
            </a:r>
            <a:r>
              <a:rPr lang="en-GB" b="1">
                <a:solidFill>
                  <a:schemeClr val="dk1"/>
                </a:solidFill>
              </a:rPr>
              <a:t>51</a:t>
            </a:r>
            <a:r>
              <a:rPr lang="en-GB">
                <a:solidFill>
                  <a:schemeClr val="dk1"/>
                </a:solidFill>
              </a:rPr>
              <a:t> volunteers, including trustees.</a:t>
            </a:r>
            <a:endParaRPr/>
          </a:p>
        </p:txBody>
      </p:sp>
      <p:sp>
        <p:nvSpPr>
          <p:cNvPr id="138" name="Google Shape;138;p20"/>
          <p:cNvSpPr txBox="1">
            <a:spLocks noGrp="1"/>
          </p:cNvSpPr>
          <p:nvPr>
            <p:ph type="title"/>
          </p:nvPr>
        </p:nvSpPr>
        <p:spPr>
          <a:xfrm>
            <a:off x="6494333" y="593367"/>
            <a:ext cx="5515200" cy="1493200"/>
          </a:xfrm>
          <a:prstGeom prst="rect">
            <a:avLst/>
          </a:prstGeom>
        </p:spPr>
        <p:txBody>
          <a:bodyPr spcFirstLastPara="1" wrap="square" lIns="121900" tIns="121900" rIns="121900" bIns="121900" anchor="t" anchorCtr="0">
            <a:noAutofit/>
          </a:bodyPr>
          <a:lstStyle/>
          <a:p>
            <a:r>
              <a:rPr lang="en-GB">
                <a:solidFill>
                  <a:srgbClr val="FCBB69"/>
                </a:solidFill>
              </a:rPr>
              <a:t>Volunteering at CAS</a:t>
            </a:r>
            <a:endParaRPr>
              <a:solidFill>
                <a:srgbClr val="FCBB69"/>
              </a:solidFill>
            </a:endParaRPr>
          </a:p>
        </p:txBody>
      </p:sp>
      <p:sp>
        <p:nvSpPr>
          <p:cNvPr id="139" name="Google Shape;139;p20"/>
          <p:cNvSpPr txBox="1"/>
          <p:nvPr/>
        </p:nvSpPr>
        <p:spPr>
          <a:xfrm>
            <a:off x="497200" y="3337767"/>
            <a:ext cx="2521600" cy="2756805"/>
          </a:xfrm>
          <a:prstGeom prst="rect">
            <a:avLst/>
          </a:prstGeom>
          <a:noFill/>
          <a:ln w="28575" cap="flat" cmpd="sng">
            <a:solidFill>
              <a:srgbClr val="004B88"/>
            </a:solidFill>
            <a:prstDash val="solid"/>
            <a:round/>
            <a:headEnd type="none" w="sm" len="sm"/>
            <a:tailEnd type="none" w="sm" len="sm"/>
          </a:ln>
        </p:spPr>
        <p:txBody>
          <a:bodyPr spcFirstLastPara="1" wrap="square" lIns="121900" tIns="121900" rIns="121900" bIns="121900" anchor="t" anchorCtr="0">
            <a:spAutoFit/>
          </a:bodyPr>
          <a:lstStyle/>
          <a:p>
            <a:pPr algn="ctr" defTabSz="1219170">
              <a:lnSpc>
                <a:spcPct val="115000"/>
              </a:lnSpc>
              <a:spcAft>
                <a:spcPts val="2133"/>
              </a:spcAft>
              <a:buClr>
                <a:srgbClr val="000000"/>
              </a:buClr>
            </a:pPr>
            <a:r>
              <a:rPr lang="en-GB" sz="2533" b="1" i="1" kern="0">
                <a:solidFill>
                  <a:srgbClr val="004B88"/>
                </a:solidFill>
                <a:latin typeface="Open Sans"/>
                <a:ea typeface="Open Sans"/>
                <a:cs typeface="Open Sans"/>
                <a:sym typeface="Open Sans"/>
              </a:rPr>
              <a:t>“There is always something to learn and I love learning”</a:t>
            </a:r>
            <a:endParaRPr sz="1867" kern="0">
              <a:solidFill>
                <a:srgbClr val="FCBB69"/>
              </a:solidFill>
              <a:latin typeface="Open Sans"/>
              <a:ea typeface="Open Sans"/>
              <a:cs typeface="Open Sans"/>
              <a:sym typeface="Open Sans"/>
            </a:endParaRPr>
          </a:p>
        </p:txBody>
      </p:sp>
      <p:sp>
        <p:nvSpPr>
          <p:cNvPr id="140" name="Google Shape;140;p20"/>
          <p:cNvSpPr txBox="1"/>
          <p:nvPr/>
        </p:nvSpPr>
        <p:spPr>
          <a:xfrm>
            <a:off x="6822133" y="1644633"/>
            <a:ext cx="4859600" cy="2710510"/>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133" kern="0">
                <a:solidFill>
                  <a:srgbClr val="FCBB69"/>
                </a:solidFill>
                <a:latin typeface="Open Sans"/>
                <a:ea typeface="Open Sans"/>
                <a:cs typeface="Open Sans"/>
                <a:sym typeface="Open Sans"/>
              </a:rPr>
              <a:t>Our volunteers have dedicated almost </a:t>
            </a:r>
            <a:r>
              <a:rPr lang="en-GB" sz="2133" b="1" kern="0">
                <a:solidFill>
                  <a:srgbClr val="FCBB69"/>
                </a:solidFill>
                <a:latin typeface="Open Sans"/>
                <a:ea typeface="Open Sans"/>
                <a:cs typeface="Open Sans"/>
                <a:sym typeface="Open Sans"/>
              </a:rPr>
              <a:t>7,600 hours</a:t>
            </a:r>
            <a:r>
              <a:rPr lang="en-GB" sz="2133" kern="0">
                <a:solidFill>
                  <a:srgbClr val="FCBB69"/>
                </a:solidFill>
                <a:latin typeface="Open Sans"/>
                <a:ea typeface="Open Sans"/>
                <a:cs typeface="Open Sans"/>
                <a:sym typeface="Open Sans"/>
              </a:rPr>
              <a:t> this year to helping our clients.</a:t>
            </a:r>
            <a:endParaRPr sz="2133" kern="0">
              <a:solidFill>
                <a:srgbClr val="FCBB69"/>
              </a:solidFill>
              <a:latin typeface="Open Sans"/>
              <a:ea typeface="Open Sans"/>
              <a:cs typeface="Open Sans"/>
              <a:sym typeface="Open Sans"/>
            </a:endParaRPr>
          </a:p>
          <a:p>
            <a:pPr defTabSz="1219170">
              <a:spcBef>
                <a:spcPts val="1333"/>
              </a:spcBef>
              <a:buClr>
                <a:srgbClr val="000000"/>
              </a:buClr>
            </a:pPr>
            <a:r>
              <a:rPr lang="en-GB" sz="2133" kern="0">
                <a:solidFill>
                  <a:srgbClr val="FCBB69"/>
                </a:solidFill>
                <a:latin typeface="Open Sans"/>
                <a:ea typeface="Open Sans"/>
                <a:cs typeface="Open Sans"/>
                <a:sym typeface="Open Sans"/>
              </a:rPr>
              <a:t>Volunteers contribute to many aspects of our service, including advice work, support services and research and campaigns.</a:t>
            </a:r>
            <a:endParaRPr sz="2133" kern="0">
              <a:solidFill>
                <a:srgbClr val="FCBB69"/>
              </a:solidFill>
              <a:latin typeface="Open Sans"/>
              <a:ea typeface="Open Sans"/>
              <a:cs typeface="Open Sans"/>
              <a:sym typeface="Open Sans"/>
            </a:endParaRPr>
          </a:p>
        </p:txBody>
      </p:sp>
      <p:sp>
        <p:nvSpPr>
          <p:cNvPr id="141" name="Google Shape;141;p20"/>
          <p:cNvSpPr txBox="1"/>
          <p:nvPr/>
        </p:nvSpPr>
        <p:spPr>
          <a:xfrm>
            <a:off x="8284267" y="6427200"/>
            <a:ext cx="3725200" cy="43084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200" kern="0">
                <a:solidFill>
                  <a:srgbClr val="FCBB69"/>
                </a:solidFill>
                <a:latin typeface="Open Sans"/>
                <a:ea typeface="Open Sans"/>
                <a:cs typeface="Open Sans"/>
                <a:sym typeface="Open Sans"/>
              </a:rPr>
              <a:t>Feedback from volunteer interviews, March 2022</a:t>
            </a:r>
            <a:endParaRPr sz="1200" kern="0">
              <a:solidFill>
                <a:srgbClr val="FCBB69"/>
              </a:solidFill>
              <a:latin typeface="Open Sans"/>
              <a:ea typeface="Open Sans"/>
              <a:cs typeface="Open Sans"/>
              <a:sym typeface="Open Sans"/>
            </a:endParaRPr>
          </a:p>
        </p:txBody>
      </p:sp>
      <p:pic>
        <p:nvPicPr>
          <p:cNvPr id="142" name="Google Shape;142;p20"/>
          <p:cNvPicPr preferRelativeResize="0"/>
          <p:nvPr/>
        </p:nvPicPr>
        <p:blipFill>
          <a:blip r:embed="rId3">
            <a:alphaModFix/>
          </a:blip>
          <a:stretch>
            <a:fillRect/>
          </a:stretch>
        </p:blipFill>
        <p:spPr>
          <a:xfrm>
            <a:off x="3543315" y="3424999"/>
            <a:ext cx="2382124" cy="334379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idx="4294967295"/>
          </p:nvPr>
        </p:nvSpPr>
        <p:spPr>
          <a:xfrm>
            <a:off x="779300" y="560167"/>
            <a:ext cx="5786000" cy="1493200"/>
          </a:xfrm>
          <a:prstGeom prst="rect">
            <a:avLst/>
          </a:prstGeom>
        </p:spPr>
        <p:txBody>
          <a:bodyPr spcFirstLastPara="1" wrap="square" lIns="121900" tIns="121900" rIns="121900" bIns="121900" anchor="t" anchorCtr="0">
            <a:noAutofit/>
          </a:bodyPr>
          <a:lstStyle/>
          <a:p>
            <a:r>
              <a:rPr lang="en-GB">
                <a:solidFill>
                  <a:schemeClr val="dk1"/>
                </a:solidFill>
              </a:rPr>
              <a:t>What our volunteers have to say</a:t>
            </a:r>
            <a:endParaRPr/>
          </a:p>
        </p:txBody>
      </p:sp>
      <p:sp>
        <p:nvSpPr>
          <p:cNvPr id="148" name="Google Shape;148;p21"/>
          <p:cNvSpPr txBox="1"/>
          <p:nvPr/>
        </p:nvSpPr>
        <p:spPr>
          <a:xfrm>
            <a:off x="779300" y="2239334"/>
            <a:ext cx="8534400" cy="4380839"/>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1867" kern="0">
                <a:solidFill>
                  <a:srgbClr val="004B88"/>
                </a:solidFill>
                <a:latin typeface="Open Sans"/>
                <a:ea typeface="Open Sans"/>
                <a:cs typeface="Open Sans"/>
                <a:sym typeface="Open Sans"/>
              </a:rPr>
              <a:t>“When the pandemic hit and we all went into lockdown, volunteering with CA changed overnight…</a:t>
            </a:r>
            <a:endParaRPr sz="1867" kern="0">
              <a:solidFill>
                <a:srgbClr val="004B88"/>
              </a:solidFill>
              <a:latin typeface="Open Sans"/>
              <a:ea typeface="Open Sans"/>
              <a:cs typeface="Open Sans"/>
              <a:sym typeface="Open Sans"/>
            </a:endParaRPr>
          </a:p>
          <a:p>
            <a:pPr defTabSz="1219170">
              <a:lnSpc>
                <a:spcPct val="115000"/>
              </a:lnSpc>
              <a:spcBef>
                <a:spcPts val="1333"/>
              </a:spcBef>
              <a:buClr>
                <a:srgbClr val="000000"/>
              </a:buClr>
            </a:pPr>
            <a:r>
              <a:rPr lang="en-GB" sz="1867" kern="0">
                <a:solidFill>
                  <a:srgbClr val="004B88"/>
                </a:solidFill>
                <a:latin typeface="Open Sans"/>
                <a:ea typeface="Open Sans"/>
                <a:cs typeface="Open Sans"/>
                <a:sym typeface="Open Sans"/>
              </a:rPr>
              <a:t>Many clients suffered all sorts of additional difficulties in coping with everyday life. The DWP were faced with a massive backlog of appeals to process and naturally started conducting these over the phone as well. Suddenly, it became possible to attend appeal hearings by joining in on a conference call.</a:t>
            </a:r>
            <a:endParaRPr sz="1867" kern="0">
              <a:solidFill>
                <a:srgbClr val="004B88"/>
              </a:solidFill>
              <a:latin typeface="Open Sans"/>
              <a:ea typeface="Open Sans"/>
              <a:cs typeface="Open Sans"/>
              <a:sym typeface="Open Sans"/>
            </a:endParaRPr>
          </a:p>
          <a:p>
            <a:pPr defTabSz="1219170">
              <a:lnSpc>
                <a:spcPct val="115000"/>
              </a:lnSpc>
              <a:spcBef>
                <a:spcPts val="1333"/>
              </a:spcBef>
              <a:spcAft>
                <a:spcPts val="1333"/>
              </a:spcAft>
              <a:buClr>
                <a:srgbClr val="000000"/>
              </a:buClr>
            </a:pPr>
            <a:r>
              <a:rPr lang="en-GB" sz="1867" kern="0">
                <a:solidFill>
                  <a:srgbClr val="004B88"/>
                </a:solidFill>
                <a:latin typeface="Open Sans"/>
                <a:ea typeface="Open Sans"/>
                <a:cs typeface="Open Sans"/>
                <a:sym typeface="Open Sans"/>
              </a:rPr>
              <a:t>[This] certainly adds to the job satisfaction of the volunteer, to follow the process through to its conclusion. Previously, we would submit our arguments on paper and wait for the result, but now we can join in and see how the written submission affects the course of the appeal hearing.”</a:t>
            </a:r>
            <a:endParaRPr sz="1867" kern="0">
              <a:solidFill>
                <a:srgbClr val="004B88"/>
              </a:solidFill>
              <a:latin typeface="Open Sans"/>
              <a:ea typeface="Open Sans"/>
              <a:cs typeface="Open Sans"/>
              <a:sym typeface="Open Sans"/>
            </a:endParaRPr>
          </a:p>
        </p:txBody>
      </p:sp>
      <p:pic>
        <p:nvPicPr>
          <p:cNvPr id="149" name="Google Shape;149;p21"/>
          <p:cNvPicPr preferRelativeResize="0"/>
          <p:nvPr/>
        </p:nvPicPr>
        <p:blipFill>
          <a:blip r:embed="rId3">
            <a:alphaModFix/>
          </a:blip>
          <a:stretch>
            <a:fillRect/>
          </a:stretch>
        </p:blipFill>
        <p:spPr>
          <a:xfrm>
            <a:off x="9553042" y="3417467"/>
            <a:ext cx="2564065" cy="3374797"/>
          </a:xfrm>
          <a:prstGeom prst="rect">
            <a:avLst/>
          </a:prstGeom>
          <a:noFill/>
          <a:ln>
            <a:noFill/>
          </a:ln>
        </p:spPr>
      </p:pic>
      <p:sp>
        <p:nvSpPr>
          <p:cNvPr id="150" name="Google Shape;150;p21"/>
          <p:cNvSpPr txBox="1"/>
          <p:nvPr/>
        </p:nvSpPr>
        <p:spPr>
          <a:xfrm>
            <a:off x="6989167" y="526967"/>
            <a:ext cx="4232000" cy="1559104"/>
          </a:xfrm>
          <a:prstGeom prst="rect">
            <a:avLst/>
          </a:prstGeom>
          <a:solidFill>
            <a:schemeClr val="dk1"/>
          </a:solidFill>
          <a:ln w="28575" cap="flat" cmpd="sng">
            <a:solidFill>
              <a:srgbClr val="FCBB69"/>
            </a:solidFill>
            <a:prstDash val="solid"/>
            <a:round/>
            <a:headEnd type="none" w="sm" len="sm"/>
            <a:tailEnd type="none" w="sm" len="sm"/>
          </a:ln>
        </p:spPr>
        <p:txBody>
          <a:bodyPr spcFirstLastPara="1" wrap="square" lIns="121900" tIns="121900" rIns="121900" bIns="121900" anchor="t" anchorCtr="0">
            <a:spAutoFit/>
          </a:bodyPr>
          <a:lstStyle/>
          <a:p>
            <a:pPr algn="ctr" defTabSz="1219170">
              <a:buClr>
                <a:srgbClr val="000000"/>
              </a:buClr>
            </a:pPr>
            <a:r>
              <a:rPr lang="en-GB" sz="2133" b="1" i="1" kern="0">
                <a:solidFill>
                  <a:srgbClr val="FCBB69"/>
                </a:solidFill>
                <a:latin typeface="Open Sans"/>
                <a:ea typeface="Open Sans"/>
                <a:cs typeface="Open Sans"/>
                <a:sym typeface="Open Sans"/>
              </a:rPr>
              <a:t>“It makes you happy, the feeling that you helped someone, you can’t compare that to anything else”</a:t>
            </a:r>
            <a:endParaRPr sz="2133" b="1" i="1" kern="0">
              <a:solidFill>
                <a:srgbClr val="FCBB69"/>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2"/>
          <p:cNvSpPr txBox="1">
            <a:spLocks noGrp="1"/>
          </p:cNvSpPr>
          <p:nvPr>
            <p:ph type="title"/>
          </p:nvPr>
        </p:nvSpPr>
        <p:spPr>
          <a:xfrm>
            <a:off x="648900" y="593367"/>
            <a:ext cx="4526000" cy="1493200"/>
          </a:xfrm>
          <a:prstGeom prst="rect">
            <a:avLst/>
          </a:prstGeom>
        </p:spPr>
        <p:txBody>
          <a:bodyPr spcFirstLastPara="1" wrap="square" lIns="121900" tIns="121900" rIns="121900" bIns="121900" anchor="t" anchorCtr="0">
            <a:noAutofit/>
          </a:bodyPr>
          <a:lstStyle/>
          <a:p>
            <a:r>
              <a:rPr lang="en-GB"/>
              <a:t>The impact our volunteers have</a:t>
            </a:r>
            <a:endParaRPr/>
          </a:p>
        </p:txBody>
      </p:sp>
      <p:sp>
        <p:nvSpPr>
          <p:cNvPr id="156" name="Google Shape;156;p22"/>
          <p:cNvSpPr txBox="1">
            <a:spLocks noGrp="1"/>
          </p:cNvSpPr>
          <p:nvPr>
            <p:ph type="body" idx="1"/>
          </p:nvPr>
        </p:nvSpPr>
        <p:spPr>
          <a:xfrm>
            <a:off x="6564600" y="593367"/>
            <a:ext cx="5257600" cy="5737200"/>
          </a:xfrm>
          <a:prstGeom prst="rect">
            <a:avLst/>
          </a:prstGeom>
          <a:ln w="9525"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indent="0">
              <a:buNone/>
            </a:pPr>
            <a:r>
              <a:rPr lang="en-GB" sz="1333">
                <a:solidFill>
                  <a:schemeClr val="lt1"/>
                </a:solidFill>
              </a:rPr>
              <a:t>John came to Citizens Advice Sheffield for help appealing this decision. He has severe mobility problems and he believed that the DWP failed to recognise this.</a:t>
            </a:r>
            <a:endParaRPr sz="1333">
              <a:solidFill>
                <a:schemeClr val="lt1"/>
              </a:solidFill>
            </a:endParaRPr>
          </a:p>
          <a:p>
            <a:pPr marL="0" indent="0">
              <a:spcBef>
                <a:spcPts val="1333"/>
              </a:spcBef>
              <a:buNone/>
            </a:pPr>
            <a:r>
              <a:rPr lang="en-GB" sz="1333">
                <a:solidFill>
                  <a:schemeClr val="lt1"/>
                </a:solidFill>
              </a:rPr>
              <a:t>Our volunteer helped John to submit his appeal.</a:t>
            </a:r>
            <a:endParaRPr sz="1333">
              <a:solidFill>
                <a:schemeClr val="lt1"/>
              </a:solidFill>
            </a:endParaRPr>
          </a:p>
          <a:p>
            <a:pPr marL="0" indent="0">
              <a:spcBef>
                <a:spcPts val="1333"/>
              </a:spcBef>
              <a:buNone/>
            </a:pPr>
            <a:r>
              <a:rPr lang="en-GB" sz="1333">
                <a:solidFill>
                  <a:schemeClr val="lt1"/>
                </a:solidFill>
              </a:rPr>
              <a:t>Although John had applied for PIP in October 2019, he didn’t receive the original decision for 6 months. The appeal stage also faced several delays and didn’t go to hearing until April 2021. As a result,</a:t>
            </a:r>
            <a:r>
              <a:rPr lang="en-GB" sz="1333" b="1" i="1">
                <a:solidFill>
                  <a:schemeClr val="lt1"/>
                </a:solidFill>
              </a:rPr>
              <a:t> </a:t>
            </a:r>
            <a:r>
              <a:rPr lang="en-GB" sz="1333">
                <a:solidFill>
                  <a:schemeClr val="lt1"/>
                </a:solidFill>
              </a:rPr>
              <a:t>John and his wife had gone 18 months without any DLA or PIP income and his Motability car had been taken away.</a:t>
            </a:r>
            <a:endParaRPr sz="1333">
              <a:solidFill>
                <a:schemeClr val="lt1"/>
              </a:solidFill>
            </a:endParaRPr>
          </a:p>
          <a:p>
            <a:pPr marL="0" indent="0" algn="ctr">
              <a:spcBef>
                <a:spcPts val="1333"/>
              </a:spcBef>
              <a:buNone/>
            </a:pPr>
            <a:r>
              <a:rPr lang="en-GB" sz="1333" i="1">
                <a:solidFill>
                  <a:schemeClr val="lt1"/>
                </a:solidFill>
              </a:rPr>
              <a:t>“The task before the tribunal was then to consider the state of the client’s disabilities on the date of the original assessment almost 18 months before, and to do this over the phone without seeing the client. The evidence I had submitted would be crucial in assisting the tribunal to come to their decision. “</a:t>
            </a:r>
            <a:endParaRPr sz="1333" i="1">
              <a:solidFill>
                <a:schemeClr val="lt1"/>
              </a:solidFill>
            </a:endParaRPr>
          </a:p>
          <a:p>
            <a:pPr marL="0" indent="0">
              <a:spcBef>
                <a:spcPts val="1333"/>
              </a:spcBef>
              <a:spcAft>
                <a:spcPts val="1333"/>
              </a:spcAft>
              <a:buNone/>
            </a:pPr>
            <a:r>
              <a:rPr lang="en-GB" sz="1333">
                <a:solidFill>
                  <a:schemeClr val="lt1"/>
                </a:solidFill>
              </a:rPr>
              <a:t>John was awarded the mobility component as an outcome of the appeal and was satisfied with the result. As he is now past retirement age, his only alternative for a new claim would have been Attendance Allowance which doesn’t include a mobility component. He now has the option of applying for a review of his daily living if his condition further deteriorates.</a:t>
            </a:r>
            <a:endParaRPr sz="1333"/>
          </a:p>
        </p:txBody>
      </p:sp>
      <p:sp>
        <p:nvSpPr>
          <p:cNvPr id="157" name="Google Shape;157;p22"/>
          <p:cNvSpPr txBox="1"/>
          <p:nvPr/>
        </p:nvSpPr>
        <p:spPr>
          <a:xfrm>
            <a:off x="10033967" y="6427200"/>
            <a:ext cx="2303600" cy="43084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200" kern="0">
                <a:solidFill>
                  <a:srgbClr val="FFFFFF"/>
                </a:solidFill>
                <a:latin typeface="Open Sans"/>
                <a:ea typeface="Open Sans"/>
                <a:cs typeface="Open Sans"/>
                <a:sym typeface="Open Sans"/>
              </a:rPr>
              <a:t>*name has been changed</a:t>
            </a:r>
            <a:endParaRPr sz="1200" kern="0">
              <a:solidFill>
                <a:srgbClr val="FFFFFF"/>
              </a:solidFill>
              <a:latin typeface="Open Sans"/>
              <a:ea typeface="Open Sans"/>
              <a:cs typeface="Open Sans"/>
              <a:sym typeface="Open Sans"/>
            </a:endParaRPr>
          </a:p>
        </p:txBody>
      </p:sp>
      <p:sp>
        <p:nvSpPr>
          <p:cNvPr id="158" name="Google Shape;158;p22"/>
          <p:cNvSpPr txBox="1"/>
          <p:nvPr/>
        </p:nvSpPr>
        <p:spPr>
          <a:xfrm>
            <a:off x="190867" y="5394468"/>
            <a:ext cx="5802000" cy="1312883"/>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GB" sz="1733" b="1" kern="0">
                <a:solidFill>
                  <a:srgbClr val="004B88"/>
                </a:solidFill>
                <a:highlight>
                  <a:srgbClr val="FCBB69"/>
                </a:highlight>
                <a:latin typeface="Open Sans"/>
                <a:ea typeface="Open Sans"/>
                <a:cs typeface="Open Sans"/>
                <a:sym typeface="Open Sans"/>
              </a:rPr>
              <a:t>“I find one of the most satisfying aspects of volunteering with Citizens Advice is when you can make a case for a client to successfully appeal an incorrect decision on a disability benefit.”</a:t>
            </a:r>
            <a:endParaRPr sz="1733" b="1" kern="0">
              <a:solidFill>
                <a:srgbClr val="004B88"/>
              </a:solidFill>
              <a:highlight>
                <a:srgbClr val="FCBB69"/>
              </a:highlight>
              <a:latin typeface="Open Sans"/>
              <a:ea typeface="Open Sans"/>
              <a:cs typeface="Open Sans"/>
              <a:sym typeface="Open Sans"/>
            </a:endParaRPr>
          </a:p>
        </p:txBody>
      </p:sp>
      <p:sp>
        <p:nvSpPr>
          <p:cNvPr id="159" name="Google Shape;159;p22"/>
          <p:cNvSpPr txBox="1"/>
          <p:nvPr/>
        </p:nvSpPr>
        <p:spPr>
          <a:xfrm>
            <a:off x="648900" y="2035667"/>
            <a:ext cx="5000400" cy="3342541"/>
          </a:xfrm>
          <a:prstGeom prst="rect">
            <a:avLst/>
          </a:prstGeom>
          <a:noFill/>
          <a:ln w="9525" cap="flat" cmpd="sng">
            <a:solidFill>
              <a:schemeClr val="dk1"/>
            </a:solidFill>
            <a:prstDash val="solid"/>
            <a:round/>
            <a:headEnd type="none" w="sm" len="sm"/>
            <a:tailEnd type="none" w="sm" len="sm"/>
          </a:ln>
        </p:spPr>
        <p:txBody>
          <a:bodyPr spcFirstLastPara="1" wrap="square" lIns="121900" tIns="121900" rIns="121900" bIns="121900" anchor="t" anchorCtr="0">
            <a:spAutoFit/>
          </a:bodyPr>
          <a:lstStyle/>
          <a:p>
            <a:pPr defTabSz="1219170">
              <a:lnSpc>
                <a:spcPct val="115000"/>
              </a:lnSpc>
              <a:buClr>
                <a:srgbClr val="000000"/>
              </a:buClr>
            </a:pPr>
            <a:r>
              <a:rPr lang="en-GB" sz="1467" kern="0">
                <a:solidFill>
                  <a:srgbClr val="004B88"/>
                </a:solidFill>
                <a:latin typeface="Open Sans"/>
                <a:ea typeface="Open Sans"/>
                <a:cs typeface="Open Sans"/>
                <a:sym typeface="Open Sans"/>
              </a:rPr>
              <a:t>John* is a pensioner with rheumatoid arthritis. He lives with his wife and relies on her for help as he struggles to walk moderate distances. With a progressive disease, he finds day-to-day life increasingly difficult.</a:t>
            </a:r>
            <a:endParaRPr sz="1467" kern="0">
              <a:solidFill>
                <a:srgbClr val="004B88"/>
              </a:solidFill>
              <a:latin typeface="Open Sans"/>
              <a:ea typeface="Open Sans"/>
              <a:cs typeface="Open Sans"/>
              <a:sym typeface="Open Sans"/>
            </a:endParaRPr>
          </a:p>
          <a:p>
            <a:pPr defTabSz="1219170">
              <a:lnSpc>
                <a:spcPct val="115000"/>
              </a:lnSpc>
              <a:spcBef>
                <a:spcPts val="1333"/>
              </a:spcBef>
              <a:buClr>
                <a:srgbClr val="000000"/>
              </a:buClr>
            </a:pPr>
            <a:r>
              <a:rPr lang="en-GB" sz="1467" kern="0">
                <a:solidFill>
                  <a:srgbClr val="004B88"/>
                </a:solidFill>
                <a:latin typeface="Open Sans"/>
                <a:ea typeface="Open Sans"/>
                <a:cs typeface="Open Sans"/>
                <a:sym typeface="Open Sans"/>
              </a:rPr>
              <a:t>John had been getting Disability Living Allowance (DLA) which included the use of a Motability car. However, when he converted to Personal Independence Payment (PIP) his claim was declined.</a:t>
            </a:r>
            <a:endParaRPr sz="1467" kern="0">
              <a:solidFill>
                <a:srgbClr val="004B88"/>
              </a:solidFill>
              <a:latin typeface="Open Sans"/>
              <a:ea typeface="Open Sans"/>
              <a:cs typeface="Open Sans"/>
              <a:sym typeface="Open Sans"/>
            </a:endParaRPr>
          </a:p>
          <a:p>
            <a:pPr defTabSz="1219170">
              <a:lnSpc>
                <a:spcPct val="115000"/>
              </a:lnSpc>
              <a:spcBef>
                <a:spcPts val="1333"/>
              </a:spcBef>
              <a:spcAft>
                <a:spcPts val="1333"/>
              </a:spcAft>
              <a:buClr>
                <a:srgbClr val="000000"/>
              </a:buClr>
            </a:pPr>
            <a:r>
              <a:rPr lang="en-GB" sz="1467" kern="0">
                <a:solidFill>
                  <a:srgbClr val="004B88"/>
                </a:solidFill>
                <a:latin typeface="Open Sans"/>
                <a:ea typeface="Open Sans"/>
                <a:cs typeface="Open Sans"/>
                <a:sym typeface="Open Sans"/>
              </a:rPr>
              <a:t>He submitted a mandatory reconsideration but this was unsuccessful.</a:t>
            </a:r>
            <a:endParaRPr sz="1467" kern="0">
              <a:solidFill>
                <a:srgbClr val="004B88"/>
              </a:solidFill>
              <a:latin typeface="Open Sans"/>
              <a:ea typeface="Open Sans"/>
              <a:cs typeface="Open Sans"/>
              <a:sym typeface="Open Sans"/>
            </a:endParaRPr>
          </a:p>
        </p:txBody>
      </p:sp>
      <p:cxnSp>
        <p:nvCxnSpPr>
          <p:cNvPr id="160" name="Google Shape;160;p22"/>
          <p:cNvCxnSpPr/>
          <p:nvPr/>
        </p:nvCxnSpPr>
        <p:spPr>
          <a:xfrm>
            <a:off x="5649300" y="2292500"/>
            <a:ext cx="442400" cy="0"/>
          </a:xfrm>
          <a:prstGeom prst="straightConnector1">
            <a:avLst/>
          </a:prstGeom>
          <a:noFill/>
          <a:ln w="28575" cap="flat" cmpd="sng">
            <a:solidFill>
              <a:schemeClr val="dk1"/>
            </a:solidFill>
            <a:prstDash val="solid"/>
            <a:round/>
            <a:headEnd type="none" w="med" len="med"/>
            <a:tailEnd type="none" w="med" len="med"/>
          </a:ln>
        </p:spPr>
      </p:cxnSp>
      <p:cxnSp>
        <p:nvCxnSpPr>
          <p:cNvPr id="161" name="Google Shape;161;p22"/>
          <p:cNvCxnSpPr/>
          <p:nvPr/>
        </p:nvCxnSpPr>
        <p:spPr>
          <a:xfrm>
            <a:off x="6122200" y="4573867"/>
            <a:ext cx="4424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695733" y="593367"/>
            <a:ext cx="10552000" cy="817600"/>
          </a:xfrm>
          <a:prstGeom prst="rect">
            <a:avLst/>
          </a:prstGeom>
        </p:spPr>
        <p:txBody>
          <a:bodyPr spcFirstLastPara="1" wrap="square" lIns="121900" tIns="121900" rIns="121900" bIns="121900" anchor="t" anchorCtr="0">
            <a:noAutofit/>
          </a:bodyPr>
          <a:lstStyle/>
          <a:p>
            <a:r>
              <a:rPr lang="en-GB"/>
              <a:t>Headlines: our advice services in 21/22</a:t>
            </a:r>
            <a:endParaRPr/>
          </a:p>
        </p:txBody>
      </p:sp>
      <p:sp>
        <p:nvSpPr>
          <p:cNvPr id="167" name="Google Shape;167;p23"/>
          <p:cNvSpPr txBox="1">
            <a:spLocks noGrp="1"/>
          </p:cNvSpPr>
          <p:nvPr>
            <p:ph type="body" idx="2"/>
          </p:nvPr>
        </p:nvSpPr>
        <p:spPr>
          <a:xfrm>
            <a:off x="2087100" y="1901884"/>
            <a:ext cx="4271200" cy="1062000"/>
          </a:xfrm>
          <a:prstGeom prst="rect">
            <a:avLst/>
          </a:prstGeom>
        </p:spPr>
        <p:txBody>
          <a:bodyPr spcFirstLastPara="1" wrap="square" lIns="121900" tIns="121900" rIns="121900" bIns="121900" anchor="t" anchorCtr="0">
            <a:noAutofit/>
          </a:bodyPr>
          <a:lstStyle/>
          <a:p>
            <a:pPr marL="0" indent="0">
              <a:spcAft>
                <a:spcPts val="1333"/>
              </a:spcAft>
              <a:buNone/>
            </a:pPr>
            <a:r>
              <a:rPr lang="en-GB" sz="3200">
                <a:solidFill>
                  <a:schemeClr val="dk2"/>
                </a:solidFill>
              </a:rPr>
              <a:t>We have helped over </a:t>
            </a:r>
            <a:r>
              <a:rPr lang="en-GB" sz="3467" b="1">
                <a:solidFill>
                  <a:schemeClr val="dk2"/>
                </a:solidFill>
              </a:rPr>
              <a:t>27,000 </a:t>
            </a:r>
            <a:r>
              <a:rPr lang="en-GB" sz="3200">
                <a:solidFill>
                  <a:schemeClr val="dk2"/>
                </a:solidFill>
              </a:rPr>
              <a:t>people</a:t>
            </a:r>
            <a:endParaRPr sz="3200"/>
          </a:p>
        </p:txBody>
      </p:sp>
      <p:pic>
        <p:nvPicPr>
          <p:cNvPr id="168" name="Google Shape;168;p23"/>
          <p:cNvPicPr preferRelativeResize="0"/>
          <p:nvPr/>
        </p:nvPicPr>
        <p:blipFill>
          <a:blip r:embed="rId3">
            <a:alphaModFix/>
          </a:blip>
          <a:stretch>
            <a:fillRect/>
          </a:stretch>
        </p:blipFill>
        <p:spPr>
          <a:xfrm>
            <a:off x="521447" y="2023397"/>
            <a:ext cx="1168719" cy="1061999"/>
          </a:xfrm>
          <a:prstGeom prst="rect">
            <a:avLst/>
          </a:prstGeom>
          <a:noFill/>
          <a:ln>
            <a:noFill/>
          </a:ln>
        </p:spPr>
      </p:pic>
      <p:sp>
        <p:nvSpPr>
          <p:cNvPr id="169" name="Google Shape;169;p23"/>
          <p:cNvSpPr txBox="1"/>
          <p:nvPr/>
        </p:nvSpPr>
        <p:spPr>
          <a:xfrm>
            <a:off x="2087100" y="4419734"/>
            <a:ext cx="4055200" cy="1764610"/>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3200" kern="0">
                <a:solidFill>
                  <a:srgbClr val="FCBB69"/>
                </a:solidFill>
                <a:latin typeface="Open Sans"/>
                <a:ea typeface="Open Sans"/>
                <a:cs typeface="Open Sans"/>
                <a:sym typeface="Open Sans"/>
              </a:rPr>
              <a:t>We have helped with over </a:t>
            </a:r>
            <a:r>
              <a:rPr lang="en-GB" sz="3467" b="1" kern="0">
                <a:solidFill>
                  <a:srgbClr val="FCBB69"/>
                </a:solidFill>
                <a:latin typeface="Open Sans"/>
                <a:ea typeface="Open Sans"/>
                <a:cs typeface="Open Sans"/>
                <a:sym typeface="Open Sans"/>
              </a:rPr>
              <a:t>74,000</a:t>
            </a:r>
            <a:r>
              <a:rPr lang="en-GB" sz="3200" kern="0">
                <a:solidFill>
                  <a:srgbClr val="FCBB69"/>
                </a:solidFill>
                <a:latin typeface="Open Sans"/>
                <a:ea typeface="Open Sans"/>
                <a:cs typeface="Open Sans"/>
                <a:sym typeface="Open Sans"/>
              </a:rPr>
              <a:t> different issues</a:t>
            </a:r>
            <a:endParaRPr sz="3200" kern="0">
              <a:solidFill>
                <a:srgbClr val="FCBB69"/>
              </a:solidFill>
              <a:latin typeface="Open Sans"/>
              <a:ea typeface="Open Sans"/>
              <a:cs typeface="Open Sans"/>
              <a:sym typeface="Open Sans"/>
            </a:endParaRPr>
          </a:p>
        </p:txBody>
      </p:sp>
      <p:pic>
        <p:nvPicPr>
          <p:cNvPr id="170" name="Google Shape;170;p23"/>
          <p:cNvPicPr preferRelativeResize="0"/>
          <p:nvPr/>
        </p:nvPicPr>
        <p:blipFill>
          <a:blip r:embed="rId4">
            <a:alphaModFix/>
          </a:blip>
          <a:stretch>
            <a:fillRect/>
          </a:stretch>
        </p:blipFill>
        <p:spPr>
          <a:xfrm>
            <a:off x="547250" y="4770335"/>
            <a:ext cx="1117116" cy="1061997"/>
          </a:xfrm>
          <a:prstGeom prst="rect">
            <a:avLst/>
          </a:prstGeom>
          <a:noFill/>
          <a:ln>
            <a:noFill/>
          </a:ln>
        </p:spPr>
      </p:pic>
      <p:sp>
        <p:nvSpPr>
          <p:cNvPr id="171" name="Google Shape;171;p23"/>
          <p:cNvSpPr txBox="1"/>
          <p:nvPr/>
        </p:nvSpPr>
        <p:spPr>
          <a:xfrm>
            <a:off x="7809533" y="2739200"/>
            <a:ext cx="4055200" cy="2749495"/>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3467" b="1" kern="0">
                <a:solidFill>
                  <a:srgbClr val="FCBB69"/>
                </a:solidFill>
                <a:latin typeface="Open Sans"/>
                <a:ea typeface="Open Sans"/>
                <a:cs typeface="Open Sans"/>
                <a:sym typeface="Open Sans"/>
              </a:rPr>
              <a:t>Over a quarter</a:t>
            </a:r>
            <a:r>
              <a:rPr lang="en-GB" sz="3200" kern="0">
                <a:solidFill>
                  <a:srgbClr val="FCBB69"/>
                </a:solidFill>
                <a:latin typeface="Open Sans"/>
                <a:ea typeface="Open Sans"/>
                <a:cs typeface="Open Sans"/>
                <a:sym typeface="Open Sans"/>
              </a:rPr>
              <a:t> of the problems people came to us with were considered ‘urgent’</a:t>
            </a:r>
            <a:endParaRPr sz="3200" kern="0">
              <a:solidFill>
                <a:srgbClr val="FCBB69"/>
              </a:solidFill>
              <a:latin typeface="Open Sans"/>
              <a:ea typeface="Open Sans"/>
              <a:cs typeface="Open Sans"/>
              <a:sym typeface="Open Sans"/>
            </a:endParaRPr>
          </a:p>
        </p:txBody>
      </p:sp>
      <p:pic>
        <p:nvPicPr>
          <p:cNvPr id="172" name="Google Shape;172;p23"/>
          <p:cNvPicPr preferRelativeResize="0"/>
          <p:nvPr/>
        </p:nvPicPr>
        <p:blipFill>
          <a:blip r:embed="rId5">
            <a:alphaModFix/>
          </a:blip>
          <a:stretch>
            <a:fillRect/>
          </a:stretch>
        </p:blipFill>
        <p:spPr>
          <a:xfrm>
            <a:off x="6548402" y="3277367"/>
            <a:ext cx="1061997" cy="106199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4"/>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People access us in different ways</a:t>
            </a:r>
            <a:endParaRPr/>
          </a:p>
        </p:txBody>
      </p:sp>
      <p:sp>
        <p:nvSpPr>
          <p:cNvPr id="178" name="Google Shape;178;p24"/>
          <p:cNvSpPr txBox="1">
            <a:spLocks noGrp="1"/>
          </p:cNvSpPr>
          <p:nvPr>
            <p:ph type="body" idx="1"/>
          </p:nvPr>
        </p:nvSpPr>
        <p:spPr>
          <a:xfrm>
            <a:off x="621467" y="3727800"/>
            <a:ext cx="4148800" cy="2551200"/>
          </a:xfrm>
          <a:prstGeom prst="rect">
            <a:avLst/>
          </a:prstGeom>
        </p:spPr>
        <p:txBody>
          <a:bodyPr spcFirstLastPara="1" wrap="square" lIns="120000" tIns="121900" rIns="121900" bIns="121900" anchor="t" anchorCtr="0">
            <a:noAutofit/>
          </a:bodyPr>
          <a:lstStyle/>
          <a:p>
            <a:pPr marL="959975" indent="0">
              <a:lnSpc>
                <a:spcPct val="100000"/>
              </a:lnSpc>
              <a:spcBef>
                <a:spcPts val="1333"/>
              </a:spcBef>
              <a:buNone/>
            </a:pPr>
            <a:r>
              <a:rPr lang="en-GB" sz="5467">
                <a:latin typeface="Open Sans ExtraBold"/>
                <a:ea typeface="Open Sans ExtraBold"/>
                <a:cs typeface="Open Sans ExtraBold"/>
                <a:sym typeface="Open Sans ExtraBold"/>
              </a:rPr>
              <a:t>67%</a:t>
            </a:r>
            <a:endParaRPr sz="5467">
              <a:latin typeface="Open Sans ExtraBold"/>
              <a:ea typeface="Open Sans ExtraBold"/>
              <a:cs typeface="Open Sans ExtraBold"/>
              <a:sym typeface="Open Sans ExtraBold"/>
            </a:endParaRPr>
          </a:p>
          <a:p>
            <a:pPr marL="959975" indent="0">
              <a:lnSpc>
                <a:spcPct val="100000"/>
              </a:lnSpc>
              <a:spcAft>
                <a:spcPts val="1333"/>
              </a:spcAft>
              <a:buNone/>
            </a:pPr>
            <a:r>
              <a:rPr lang="en-GB" sz="3200">
                <a:latin typeface="Open Sans SemiBold"/>
                <a:ea typeface="Open Sans SemiBold"/>
                <a:cs typeface="Open Sans SemiBold"/>
                <a:sym typeface="Open Sans SemiBold"/>
              </a:rPr>
              <a:t>by telephone</a:t>
            </a:r>
            <a:endParaRPr>
              <a:latin typeface="Open Sans SemiBold"/>
              <a:ea typeface="Open Sans SemiBold"/>
              <a:cs typeface="Open Sans SemiBold"/>
              <a:sym typeface="Open Sans SemiBold"/>
            </a:endParaRPr>
          </a:p>
        </p:txBody>
      </p:sp>
      <p:pic>
        <p:nvPicPr>
          <p:cNvPr id="179" name="Google Shape;179;p24"/>
          <p:cNvPicPr preferRelativeResize="0"/>
          <p:nvPr/>
        </p:nvPicPr>
        <p:blipFill rotWithShape="1">
          <a:blip r:embed="rId3">
            <a:alphaModFix/>
          </a:blip>
          <a:srcRect l="6934" t="15158" r="5400" b="11966"/>
          <a:stretch/>
        </p:blipFill>
        <p:spPr>
          <a:xfrm>
            <a:off x="8161467" y="1830408"/>
            <a:ext cx="2286000" cy="1897392"/>
          </a:xfrm>
          <a:prstGeom prst="rect">
            <a:avLst/>
          </a:prstGeom>
          <a:noFill/>
          <a:ln>
            <a:noFill/>
          </a:ln>
        </p:spPr>
      </p:pic>
      <p:pic>
        <p:nvPicPr>
          <p:cNvPr id="180" name="Google Shape;180;p24"/>
          <p:cNvPicPr preferRelativeResize="0"/>
          <p:nvPr/>
        </p:nvPicPr>
        <p:blipFill rotWithShape="1">
          <a:blip r:embed="rId4">
            <a:alphaModFix/>
          </a:blip>
          <a:srcRect l="3720" t="15161" r="3969" b="12432"/>
          <a:stretch/>
        </p:blipFill>
        <p:spPr>
          <a:xfrm>
            <a:off x="1413927" y="1928783"/>
            <a:ext cx="2286000" cy="1783100"/>
          </a:xfrm>
          <a:prstGeom prst="rect">
            <a:avLst/>
          </a:prstGeom>
          <a:noFill/>
          <a:ln>
            <a:noFill/>
          </a:ln>
        </p:spPr>
      </p:pic>
      <p:pic>
        <p:nvPicPr>
          <p:cNvPr id="181" name="Google Shape;181;p24"/>
          <p:cNvPicPr preferRelativeResize="0"/>
          <p:nvPr/>
        </p:nvPicPr>
        <p:blipFill>
          <a:blip r:embed="rId5">
            <a:alphaModFix/>
          </a:blip>
          <a:stretch>
            <a:fillRect/>
          </a:stretch>
        </p:blipFill>
        <p:spPr>
          <a:xfrm>
            <a:off x="4856551" y="1746169"/>
            <a:ext cx="2148300" cy="2148300"/>
          </a:xfrm>
          <a:prstGeom prst="rect">
            <a:avLst/>
          </a:prstGeom>
          <a:noFill/>
          <a:ln>
            <a:noFill/>
          </a:ln>
        </p:spPr>
      </p:pic>
      <p:sp>
        <p:nvSpPr>
          <p:cNvPr id="182" name="Google Shape;182;p24"/>
          <p:cNvSpPr txBox="1">
            <a:spLocks noGrp="1"/>
          </p:cNvSpPr>
          <p:nvPr>
            <p:ph type="body" idx="1"/>
          </p:nvPr>
        </p:nvSpPr>
        <p:spPr>
          <a:xfrm>
            <a:off x="4139351" y="3727800"/>
            <a:ext cx="3051600" cy="2551200"/>
          </a:xfrm>
          <a:prstGeom prst="rect">
            <a:avLst/>
          </a:prstGeom>
        </p:spPr>
        <p:txBody>
          <a:bodyPr spcFirstLastPara="1" wrap="square" lIns="120000" tIns="121900" rIns="121900" bIns="121900" anchor="t" anchorCtr="0">
            <a:noAutofit/>
          </a:bodyPr>
          <a:lstStyle/>
          <a:p>
            <a:pPr marL="959975" indent="0">
              <a:lnSpc>
                <a:spcPct val="100000"/>
              </a:lnSpc>
              <a:spcBef>
                <a:spcPts val="1333"/>
              </a:spcBef>
              <a:buNone/>
            </a:pPr>
            <a:r>
              <a:rPr lang="en-GB" sz="5467">
                <a:latin typeface="Open Sans ExtraBold"/>
                <a:ea typeface="Open Sans ExtraBold"/>
                <a:cs typeface="Open Sans ExtraBold"/>
                <a:sym typeface="Open Sans ExtraBold"/>
              </a:rPr>
              <a:t>25%</a:t>
            </a:r>
            <a:endParaRPr sz="5467">
              <a:latin typeface="Open Sans ExtraBold"/>
              <a:ea typeface="Open Sans ExtraBold"/>
              <a:cs typeface="Open Sans ExtraBold"/>
              <a:sym typeface="Open Sans ExtraBold"/>
            </a:endParaRPr>
          </a:p>
          <a:p>
            <a:pPr marL="959975" indent="0">
              <a:lnSpc>
                <a:spcPct val="100000"/>
              </a:lnSpc>
              <a:spcAft>
                <a:spcPts val="1333"/>
              </a:spcAft>
              <a:buNone/>
            </a:pPr>
            <a:r>
              <a:rPr lang="en-GB" sz="3200">
                <a:latin typeface="Open Sans SemiBold"/>
                <a:ea typeface="Open Sans SemiBold"/>
                <a:cs typeface="Open Sans SemiBold"/>
                <a:sym typeface="Open Sans SemiBold"/>
              </a:rPr>
              <a:t>by email</a:t>
            </a:r>
            <a:endParaRPr>
              <a:latin typeface="Open Sans SemiBold"/>
              <a:ea typeface="Open Sans SemiBold"/>
              <a:cs typeface="Open Sans SemiBold"/>
              <a:sym typeface="Open Sans SemiBold"/>
            </a:endParaRPr>
          </a:p>
        </p:txBody>
      </p:sp>
      <p:sp>
        <p:nvSpPr>
          <p:cNvPr id="183" name="Google Shape;183;p24"/>
          <p:cNvSpPr txBox="1">
            <a:spLocks noGrp="1"/>
          </p:cNvSpPr>
          <p:nvPr>
            <p:ph type="body" idx="1"/>
          </p:nvPr>
        </p:nvSpPr>
        <p:spPr>
          <a:xfrm>
            <a:off x="7190967" y="3727800"/>
            <a:ext cx="5001200" cy="2551200"/>
          </a:xfrm>
          <a:prstGeom prst="rect">
            <a:avLst/>
          </a:prstGeom>
        </p:spPr>
        <p:txBody>
          <a:bodyPr spcFirstLastPara="1" wrap="square" lIns="120000" tIns="121900" rIns="121900" bIns="121900" anchor="t" anchorCtr="0">
            <a:noAutofit/>
          </a:bodyPr>
          <a:lstStyle/>
          <a:p>
            <a:pPr marL="959975" indent="0">
              <a:lnSpc>
                <a:spcPct val="100000"/>
              </a:lnSpc>
              <a:spcBef>
                <a:spcPts val="1333"/>
              </a:spcBef>
              <a:buNone/>
            </a:pPr>
            <a:r>
              <a:rPr lang="en-GB" sz="5467">
                <a:latin typeface="Open Sans ExtraBold"/>
                <a:ea typeface="Open Sans ExtraBold"/>
                <a:cs typeface="Open Sans ExtraBold"/>
                <a:sym typeface="Open Sans ExtraBold"/>
              </a:rPr>
              <a:t>8%</a:t>
            </a:r>
            <a:endParaRPr sz="5467">
              <a:latin typeface="Open Sans ExtraBold"/>
              <a:ea typeface="Open Sans ExtraBold"/>
              <a:cs typeface="Open Sans ExtraBold"/>
              <a:sym typeface="Open Sans ExtraBold"/>
            </a:endParaRPr>
          </a:p>
          <a:p>
            <a:pPr marL="959975" indent="0">
              <a:lnSpc>
                <a:spcPct val="100000"/>
              </a:lnSpc>
              <a:buNone/>
            </a:pPr>
            <a:r>
              <a:rPr lang="en-GB" sz="3200">
                <a:latin typeface="Open Sans SemiBold"/>
                <a:ea typeface="Open Sans SemiBold"/>
                <a:cs typeface="Open Sans SemiBold"/>
                <a:sym typeface="Open Sans SemiBold"/>
              </a:rPr>
              <a:t>by other channels</a:t>
            </a:r>
            <a:r>
              <a:rPr lang="en-GB" sz="2933">
                <a:latin typeface="Open Sans SemiBold"/>
                <a:ea typeface="Open Sans SemiBold"/>
                <a:cs typeface="Open Sans SemiBold"/>
                <a:sym typeface="Open Sans SemiBold"/>
              </a:rPr>
              <a:t>,</a:t>
            </a:r>
            <a:endParaRPr sz="2933">
              <a:latin typeface="Open Sans SemiBold"/>
              <a:ea typeface="Open Sans SemiBold"/>
              <a:cs typeface="Open Sans SemiBold"/>
              <a:sym typeface="Open Sans SemiBold"/>
            </a:endParaRPr>
          </a:p>
          <a:p>
            <a:pPr marL="959975" indent="0">
              <a:lnSpc>
                <a:spcPct val="100000"/>
              </a:lnSpc>
              <a:buNone/>
            </a:pPr>
            <a:r>
              <a:rPr lang="en-GB" sz="2133">
                <a:latin typeface="Open Sans SemiBold"/>
                <a:ea typeface="Open Sans SemiBold"/>
                <a:cs typeface="Open Sans SemiBold"/>
                <a:sym typeface="Open Sans SemiBold"/>
              </a:rPr>
              <a:t>including webchat and targeted face-to-face</a:t>
            </a:r>
            <a:endParaRPr sz="1333">
              <a:latin typeface="Open Sans SemiBold"/>
              <a:ea typeface="Open Sans SemiBold"/>
              <a:cs typeface="Open Sans SemiBold"/>
              <a:sym typeface="Open Sans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5"/>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Who used our services in 21/22?</a:t>
            </a:r>
            <a:endParaRPr/>
          </a:p>
        </p:txBody>
      </p:sp>
      <p:sp>
        <p:nvSpPr>
          <p:cNvPr id="189" name="Google Shape;189;p25"/>
          <p:cNvSpPr txBox="1"/>
          <p:nvPr/>
        </p:nvSpPr>
        <p:spPr>
          <a:xfrm>
            <a:off x="8607233" y="2135201"/>
            <a:ext cx="3022000" cy="1757685"/>
          </a:xfrm>
          <a:prstGeom prst="rect">
            <a:avLst/>
          </a:prstGeom>
          <a:noFill/>
          <a:ln>
            <a:noFill/>
          </a:ln>
        </p:spPr>
        <p:txBody>
          <a:bodyPr spcFirstLastPara="1" wrap="square" lIns="121900" tIns="121900" rIns="121900" bIns="121900" anchor="t" anchorCtr="0">
            <a:spAutoFit/>
          </a:bodyPr>
          <a:lstStyle/>
          <a:p>
            <a:pPr defTabSz="1219170">
              <a:lnSpc>
                <a:spcPct val="115000"/>
              </a:lnSpc>
              <a:spcAft>
                <a:spcPts val="1333"/>
              </a:spcAft>
              <a:buClr>
                <a:srgbClr val="000000"/>
              </a:buClr>
            </a:pPr>
            <a:r>
              <a:rPr lang="en-GB" sz="2533" b="1" kern="0">
                <a:solidFill>
                  <a:srgbClr val="FCBB69"/>
                </a:solidFill>
                <a:latin typeface="Open Sans"/>
                <a:ea typeface="Open Sans"/>
                <a:cs typeface="Open Sans"/>
                <a:sym typeface="Open Sans"/>
              </a:rPr>
              <a:t>41%</a:t>
            </a:r>
            <a:r>
              <a:rPr lang="en-GB" sz="2533" kern="0">
                <a:solidFill>
                  <a:srgbClr val="FCBB69"/>
                </a:solidFill>
                <a:latin typeface="Open Sans"/>
                <a:ea typeface="Open Sans"/>
                <a:cs typeface="Open Sans"/>
                <a:sym typeface="Open Sans"/>
              </a:rPr>
              <a:t> of our clients have a long-term illness or disability</a:t>
            </a:r>
            <a:endParaRPr sz="2000" kern="0">
              <a:solidFill>
                <a:srgbClr val="000000"/>
              </a:solidFill>
              <a:latin typeface="Open Sans"/>
              <a:ea typeface="Open Sans"/>
              <a:cs typeface="Open Sans"/>
              <a:sym typeface="Open Sans"/>
            </a:endParaRPr>
          </a:p>
        </p:txBody>
      </p:sp>
      <p:sp>
        <p:nvSpPr>
          <p:cNvPr id="190" name="Google Shape;190;p25"/>
          <p:cNvSpPr txBox="1"/>
          <p:nvPr/>
        </p:nvSpPr>
        <p:spPr>
          <a:xfrm>
            <a:off x="2907333" y="2135201"/>
            <a:ext cx="3664000" cy="1757685"/>
          </a:xfrm>
          <a:prstGeom prst="rect">
            <a:avLst/>
          </a:prstGeom>
          <a:noFill/>
          <a:ln>
            <a:noFill/>
          </a:ln>
        </p:spPr>
        <p:txBody>
          <a:bodyPr spcFirstLastPara="1" wrap="square" lIns="121900" tIns="121900" rIns="121900" bIns="121900" anchor="t" anchorCtr="0">
            <a:spAutoFit/>
          </a:bodyPr>
          <a:lstStyle/>
          <a:p>
            <a:pPr defTabSz="1219170">
              <a:lnSpc>
                <a:spcPct val="115000"/>
              </a:lnSpc>
              <a:spcAft>
                <a:spcPts val="1333"/>
              </a:spcAft>
              <a:buClr>
                <a:srgbClr val="000000"/>
              </a:buClr>
            </a:pPr>
            <a:r>
              <a:rPr lang="en-GB" sz="2533" b="1" kern="0">
                <a:solidFill>
                  <a:srgbClr val="FCBB69"/>
                </a:solidFill>
                <a:latin typeface="Open Sans"/>
                <a:ea typeface="Open Sans"/>
                <a:cs typeface="Open Sans"/>
                <a:sym typeface="Open Sans"/>
              </a:rPr>
              <a:t>29%</a:t>
            </a:r>
            <a:r>
              <a:rPr lang="en-GB" sz="2533" kern="0">
                <a:solidFill>
                  <a:srgbClr val="FCBB69"/>
                </a:solidFill>
                <a:latin typeface="Open Sans"/>
                <a:ea typeface="Open Sans"/>
                <a:cs typeface="Open Sans"/>
                <a:sym typeface="Open Sans"/>
              </a:rPr>
              <a:t> of our clients are from ethnic minority backgrounds</a:t>
            </a:r>
            <a:endParaRPr sz="2000" kern="0">
              <a:solidFill>
                <a:srgbClr val="000000"/>
              </a:solidFill>
              <a:latin typeface="Open Sans"/>
              <a:ea typeface="Open Sans"/>
              <a:cs typeface="Open Sans"/>
              <a:sym typeface="Open Sans"/>
            </a:endParaRPr>
          </a:p>
        </p:txBody>
      </p:sp>
      <p:sp>
        <p:nvSpPr>
          <p:cNvPr id="191" name="Google Shape;191;p25"/>
          <p:cNvSpPr txBox="1"/>
          <p:nvPr/>
        </p:nvSpPr>
        <p:spPr>
          <a:xfrm>
            <a:off x="2907333" y="3724018"/>
            <a:ext cx="4107200" cy="1476133"/>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2533" b="1" kern="0">
                <a:solidFill>
                  <a:srgbClr val="FCBB69"/>
                </a:solidFill>
                <a:latin typeface="Open Sans"/>
                <a:ea typeface="Open Sans"/>
                <a:cs typeface="Open Sans"/>
                <a:sym typeface="Open Sans"/>
              </a:rPr>
              <a:t>57% </a:t>
            </a:r>
            <a:r>
              <a:rPr lang="en-GB" sz="2533" kern="0">
                <a:solidFill>
                  <a:srgbClr val="FCBB69"/>
                </a:solidFill>
                <a:latin typeface="Open Sans"/>
                <a:ea typeface="Open Sans"/>
                <a:cs typeface="Open Sans"/>
                <a:sym typeface="Open Sans"/>
              </a:rPr>
              <a:t>identified as female</a:t>
            </a:r>
            <a:endParaRPr sz="2533" kern="0">
              <a:solidFill>
                <a:srgbClr val="FCBB69"/>
              </a:solidFill>
              <a:latin typeface="Open Sans"/>
              <a:ea typeface="Open Sans"/>
              <a:cs typeface="Open Sans"/>
              <a:sym typeface="Open Sans"/>
            </a:endParaRPr>
          </a:p>
          <a:p>
            <a:pPr defTabSz="1219170">
              <a:lnSpc>
                <a:spcPct val="115000"/>
              </a:lnSpc>
              <a:spcBef>
                <a:spcPts val="1333"/>
              </a:spcBef>
              <a:spcAft>
                <a:spcPts val="1333"/>
              </a:spcAft>
              <a:buClr>
                <a:srgbClr val="000000"/>
              </a:buClr>
            </a:pPr>
            <a:r>
              <a:rPr lang="en-GB" sz="2533" b="1" kern="0">
                <a:solidFill>
                  <a:srgbClr val="FCBB69"/>
                </a:solidFill>
                <a:latin typeface="Open Sans"/>
                <a:ea typeface="Open Sans"/>
                <a:cs typeface="Open Sans"/>
                <a:sym typeface="Open Sans"/>
              </a:rPr>
              <a:t>43%</a:t>
            </a:r>
            <a:r>
              <a:rPr lang="en-GB" sz="2533" kern="0">
                <a:solidFill>
                  <a:srgbClr val="FCBB69"/>
                </a:solidFill>
                <a:latin typeface="Open Sans"/>
                <a:ea typeface="Open Sans"/>
                <a:cs typeface="Open Sans"/>
                <a:sym typeface="Open Sans"/>
              </a:rPr>
              <a:t> identified as male</a:t>
            </a:r>
            <a:endParaRPr sz="2000" kern="0">
              <a:solidFill>
                <a:srgbClr val="000000"/>
              </a:solidFill>
              <a:latin typeface="Open Sans"/>
              <a:ea typeface="Open Sans"/>
              <a:cs typeface="Open Sans"/>
              <a:sym typeface="Open Sans"/>
            </a:endParaRPr>
          </a:p>
        </p:txBody>
      </p:sp>
      <p:pic>
        <p:nvPicPr>
          <p:cNvPr id="192" name="Google Shape;192;p25"/>
          <p:cNvPicPr preferRelativeResize="0"/>
          <p:nvPr/>
        </p:nvPicPr>
        <p:blipFill>
          <a:blip r:embed="rId3">
            <a:alphaModFix/>
          </a:blip>
          <a:stretch>
            <a:fillRect/>
          </a:stretch>
        </p:blipFill>
        <p:spPr>
          <a:xfrm>
            <a:off x="7273067" y="4451417"/>
            <a:ext cx="860031" cy="860031"/>
          </a:xfrm>
          <a:prstGeom prst="rect">
            <a:avLst/>
          </a:prstGeom>
          <a:noFill/>
          <a:ln>
            <a:noFill/>
          </a:ln>
        </p:spPr>
      </p:pic>
      <p:pic>
        <p:nvPicPr>
          <p:cNvPr id="193" name="Google Shape;193;p25"/>
          <p:cNvPicPr preferRelativeResize="0"/>
          <p:nvPr/>
        </p:nvPicPr>
        <p:blipFill>
          <a:blip r:embed="rId4">
            <a:alphaModFix/>
          </a:blip>
          <a:stretch>
            <a:fillRect/>
          </a:stretch>
        </p:blipFill>
        <p:spPr>
          <a:xfrm>
            <a:off x="610133" y="2225365"/>
            <a:ext cx="1965859" cy="860033"/>
          </a:xfrm>
          <a:prstGeom prst="rect">
            <a:avLst/>
          </a:prstGeom>
          <a:noFill/>
          <a:ln>
            <a:noFill/>
          </a:ln>
        </p:spPr>
      </p:pic>
      <p:pic>
        <p:nvPicPr>
          <p:cNvPr id="194" name="Google Shape;194;p25"/>
          <p:cNvPicPr preferRelativeResize="0"/>
          <p:nvPr/>
        </p:nvPicPr>
        <p:blipFill>
          <a:blip r:embed="rId5">
            <a:alphaModFix/>
          </a:blip>
          <a:stretch>
            <a:fillRect/>
          </a:stretch>
        </p:blipFill>
        <p:spPr>
          <a:xfrm>
            <a:off x="754079" y="3899801"/>
            <a:ext cx="1677991" cy="860033"/>
          </a:xfrm>
          <a:prstGeom prst="rect">
            <a:avLst/>
          </a:prstGeom>
          <a:noFill/>
          <a:ln>
            <a:noFill/>
          </a:ln>
        </p:spPr>
      </p:pic>
      <p:sp>
        <p:nvSpPr>
          <p:cNvPr id="195" name="Google Shape;195;p25"/>
          <p:cNvSpPr txBox="1"/>
          <p:nvPr/>
        </p:nvSpPr>
        <p:spPr>
          <a:xfrm>
            <a:off x="2907333" y="5229967"/>
            <a:ext cx="3664000" cy="1309421"/>
          </a:xfrm>
          <a:prstGeom prst="rect">
            <a:avLst/>
          </a:prstGeom>
          <a:noFill/>
          <a:ln>
            <a:noFill/>
          </a:ln>
        </p:spPr>
        <p:txBody>
          <a:bodyPr spcFirstLastPara="1" wrap="square" lIns="121900" tIns="121900" rIns="121900" bIns="121900" anchor="t" anchorCtr="0">
            <a:spAutoFit/>
          </a:bodyPr>
          <a:lstStyle/>
          <a:p>
            <a:pPr defTabSz="1219170">
              <a:lnSpc>
                <a:spcPct val="115000"/>
              </a:lnSpc>
              <a:spcAft>
                <a:spcPts val="1333"/>
              </a:spcAft>
              <a:buClr>
                <a:srgbClr val="000000"/>
              </a:buClr>
            </a:pPr>
            <a:r>
              <a:rPr lang="en-GB" sz="2533" b="1" kern="0">
                <a:solidFill>
                  <a:srgbClr val="FCBB69"/>
                </a:solidFill>
                <a:latin typeface="Open Sans"/>
                <a:ea typeface="Open Sans"/>
                <a:cs typeface="Open Sans"/>
                <a:sym typeface="Open Sans"/>
              </a:rPr>
              <a:t>86%</a:t>
            </a:r>
            <a:r>
              <a:rPr lang="en-GB" sz="2533" kern="0">
                <a:solidFill>
                  <a:srgbClr val="FCBB69"/>
                </a:solidFill>
                <a:latin typeface="Open Sans"/>
                <a:ea typeface="Open Sans"/>
                <a:cs typeface="Open Sans"/>
                <a:sym typeface="Open Sans"/>
              </a:rPr>
              <a:t> of our clients are in the age range </a:t>
            </a:r>
            <a:r>
              <a:rPr lang="en-GB" sz="2533" b="1" kern="0">
                <a:solidFill>
                  <a:srgbClr val="FCBB69"/>
                </a:solidFill>
                <a:latin typeface="Open Sans"/>
                <a:ea typeface="Open Sans"/>
                <a:cs typeface="Open Sans"/>
                <a:sym typeface="Open Sans"/>
              </a:rPr>
              <a:t>25-64</a:t>
            </a:r>
            <a:endParaRPr sz="2000" b="1" kern="0">
              <a:solidFill>
                <a:srgbClr val="000000"/>
              </a:solidFill>
              <a:latin typeface="Open Sans"/>
              <a:ea typeface="Open Sans"/>
              <a:cs typeface="Open Sans"/>
              <a:sym typeface="Open Sans"/>
            </a:endParaRPr>
          </a:p>
        </p:txBody>
      </p:sp>
      <p:sp>
        <p:nvSpPr>
          <p:cNvPr id="196" name="Google Shape;196;p25"/>
          <p:cNvSpPr txBox="1"/>
          <p:nvPr/>
        </p:nvSpPr>
        <p:spPr>
          <a:xfrm>
            <a:off x="8607233" y="3724034"/>
            <a:ext cx="3206800" cy="2205948"/>
          </a:xfrm>
          <a:prstGeom prst="rect">
            <a:avLst/>
          </a:prstGeom>
          <a:noFill/>
          <a:ln>
            <a:noFill/>
          </a:ln>
        </p:spPr>
        <p:txBody>
          <a:bodyPr spcFirstLastPara="1" wrap="square" lIns="121900" tIns="121900" rIns="121900" bIns="121900" anchor="t" anchorCtr="0">
            <a:spAutoFit/>
          </a:bodyPr>
          <a:lstStyle/>
          <a:p>
            <a:pPr defTabSz="1219170">
              <a:lnSpc>
                <a:spcPct val="115000"/>
              </a:lnSpc>
              <a:spcAft>
                <a:spcPts val="1333"/>
              </a:spcAft>
              <a:buClr>
                <a:srgbClr val="000000"/>
              </a:buClr>
            </a:pPr>
            <a:r>
              <a:rPr lang="en-GB" sz="2533" b="1" kern="0">
                <a:solidFill>
                  <a:srgbClr val="FCBB69"/>
                </a:solidFill>
                <a:latin typeface="Open Sans"/>
                <a:ea typeface="Open Sans"/>
                <a:cs typeface="Open Sans"/>
                <a:sym typeface="Open Sans"/>
              </a:rPr>
              <a:t>Mental heath</a:t>
            </a:r>
            <a:r>
              <a:rPr lang="en-GB" sz="2533" kern="0">
                <a:solidFill>
                  <a:srgbClr val="FCBB69"/>
                </a:solidFill>
                <a:latin typeface="Open Sans"/>
                <a:ea typeface="Open Sans"/>
                <a:cs typeface="Open Sans"/>
                <a:sym typeface="Open Sans"/>
              </a:rPr>
              <a:t> was the number one health condition affecting our clients</a:t>
            </a:r>
            <a:endParaRPr sz="2000" kern="0">
              <a:solidFill>
                <a:srgbClr val="000000"/>
              </a:solidFill>
              <a:latin typeface="Open Sans"/>
              <a:ea typeface="Open Sans"/>
              <a:cs typeface="Open Sans"/>
              <a:sym typeface="Open Sans"/>
            </a:endParaRPr>
          </a:p>
        </p:txBody>
      </p:sp>
      <p:pic>
        <p:nvPicPr>
          <p:cNvPr id="197" name="Google Shape;197;p25"/>
          <p:cNvPicPr preferRelativeResize="0"/>
          <p:nvPr/>
        </p:nvPicPr>
        <p:blipFill>
          <a:blip r:embed="rId6">
            <a:alphaModFix/>
          </a:blip>
          <a:stretch>
            <a:fillRect/>
          </a:stretch>
        </p:blipFill>
        <p:spPr>
          <a:xfrm>
            <a:off x="7332618" y="2419634"/>
            <a:ext cx="740932" cy="896335"/>
          </a:xfrm>
          <a:prstGeom prst="rect">
            <a:avLst/>
          </a:prstGeom>
          <a:noFill/>
          <a:ln>
            <a:noFill/>
          </a:ln>
        </p:spPr>
      </p:pic>
      <p:pic>
        <p:nvPicPr>
          <p:cNvPr id="198" name="Google Shape;198;p25"/>
          <p:cNvPicPr preferRelativeResize="0"/>
          <p:nvPr/>
        </p:nvPicPr>
        <p:blipFill>
          <a:blip r:embed="rId7">
            <a:alphaModFix/>
          </a:blip>
          <a:stretch>
            <a:fillRect/>
          </a:stretch>
        </p:blipFill>
        <p:spPr>
          <a:xfrm>
            <a:off x="1222595" y="5341365"/>
            <a:ext cx="740940" cy="81760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6"/>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Measuring our impact</a:t>
            </a:r>
            <a:endParaRPr/>
          </a:p>
        </p:txBody>
      </p:sp>
      <p:sp>
        <p:nvSpPr>
          <p:cNvPr id="204" name="Google Shape;204;p26"/>
          <p:cNvSpPr txBox="1">
            <a:spLocks noGrp="1"/>
          </p:cNvSpPr>
          <p:nvPr>
            <p:ph type="body" idx="1"/>
          </p:nvPr>
        </p:nvSpPr>
        <p:spPr>
          <a:xfrm>
            <a:off x="7032533" y="1947933"/>
            <a:ext cx="4743200" cy="3228800"/>
          </a:xfrm>
          <a:prstGeom prst="rect">
            <a:avLst/>
          </a:prstGeom>
        </p:spPr>
        <p:txBody>
          <a:bodyPr spcFirstLastPara="1" wrap="square" lIns="121900" tIns="121900" rIns="121900" bIns="121900" anchor="t" anchorCtr="0">
            <a:noAutofit/>
          </a:bodyPr>
          <a:lstStyle/>
          <a:p>
            <a:pPr marL="1055972" indent="0">
              <a:lnSpc>
                <a:spcPct val="100000"/>
              </a:lnSpc>
              <a:buNone/>
            </a:pPr>
            <a:r>
              <a:rPr lang="en-GB" sz="3067">
                <a:latin typeface="Open Sans ExtraBold"/>
                <a:ea typeface="Open Sans ExtraBold"/>
                <a:cs typeface="Open Sans ExtraBold"/>
                <a:sym typeface="Open Sans ExtraBold"/>
              </a:rPr>
              <a:t>Over £11 million</a:t>
            </a:r>
            <a:endParaRPr sz="3067">
              <a:latin typeface="Open Sans ExtraBold"/>
              <a:ea typeface="Open Sans ExtraBold"/>
              <a:cs typeface="Open Sans ExtraBold"/>
              <a:sym typeface="Open Sans ExtraBold"/>
            </a:endParaRPr>
          </a:p>
          <a:p>
            <a:pPr marL="1055972" indent="0">
              <a:lnSpc>
                <a:spcPct val="100000"/>
              </a:lnSpc>
              <a:buNone/>
            </a:pPr>
            <a:r>
              <a:rPr lang="en-GB" sz="2267">
                <a:latin typeface="Open Sans SemiBold"/>
                <a:ea typeface="Open Sans SemiBold"/>
                <a:cs typeface="Open Sans SemiBold"/>
                <a:sym typeface="Open Sans SemiBold"/>
              </a:rPr>
              <a:t>gained for our clients through unclaimed benefits</a:t>
            </a:r>
            <a:endParaRPr sz="2267">
              <a:latin typeface="Open Sans SemiBold"/>
              <a:ea typeface="Open Sans SemiBold"/>
              <a:cs typeface="Open Sans SemiBold"/>
              <a:sym typeface="Open Sans SemiBold"/>
            </a:endParaRPr>
          </a:p>
          <a:p>
            <a:pPr marL="1055972" indent="0">
              <a:lnSpc>
                <a:spcPct val="100000"/>
              </a:lnSpc>
              <a:spcBef>
                <a:spcPts val="1333"/>
              </a:spcBef>
              <a:buNone/>
            </a:pPr>
            <a:endParaRPr sz="2267">
              <a:latin typeface="Open Sans SemiBold"/>
              <a:ea typeface="Open Sans SemiBold"/>
              <a:cs typeface="Open Sans SemiBold"/>
              <a:sym typeface="Open Sans SemiBold"/>
            </a:endParaRPr>
          </a:p>
          <a:p>
            <a:pPr marL="1055972" indent="0">
              <a:lnSpc>
                <a:spcPct val="100000"/>
              </a:lnSpc>
              <a:spcBef>
                <a:spcPts val="1333"/>
              </a:spcBef>
              <a:buNone/>
            </a:pPr>
            <a:r>
              <a:rPr lang="en-GB" sz="3067" b="1"/>
              <a:t>Over £850,000</a:t>
            </a:r>
            <a:endParaRPr sz="3067" b="1"/>
          </a:p>
          <a:p>
            <a:pPr marL="1055972" indent="0">
              <a:lnSpc>
                <a:spcPct val="100000"/>
              </a:lnSpc>
              <a:buNone/>
            </a:pPr>
            <a:r>
              <a:rPr lang="en-GB" sz="2267">
                <a:latin typeface="Open Sans SemiBold"/>
                <a:ea typeface="Open Sans SemiBold"/>
                <a:cs typeface="Open Sans SemiBold"/>
                <a:sym typeface="Open Sans SemiBold"/>
              </a:rPr>
              <a:t>of debts written-off</a:t>
            </a:r>
            <a:endParaRPr sz="2267">
              <a:latin typeface="Open Sans SemiBold"/>
              <a:ea typeface="Open Sans SemiBold"/>
              <a:cs typeface="Open Sans SemiBold"/>
              <a:sym typeface="Open Sans SemiBold"/>
            </a:endParaRPr>
          </a:p>
          <a:p>
            <a:pPr marL="0" indent="0">
              <a:spcAft>
                <a:spcPts val="1333"/>
              </a:spcAft>
              <a:buNone/>
            </a:pPr>
            <a:endParaRPr sz="2533"/>
          </a:p>
        </p:txBody>
      </p:sp>
      <p:pic>
        <p:nvPicPr>
          <p:cNvPr id="205" name="Google Shape;205;p26"/>
          <p:cNvPicPr preferRelativeResize="0"/>
          <p:nvPr/>
        </p:nvPicPr>
        <p:blipFill>
          <a:blip r:embed="rId3">
            <a:alphaModFix/>
          </a:blip>
          <a:stretch>
            <a:fillRect/>
          </a:stretch>
        </p:blipFill>
        <p:spPr>
          <a:xfrm>
            <a:off x="927528" y="4198767"/>
            <a:ext cx="817600" cy="817600"/>
          </a:xfrm>
          <a:prstGeom prst="rect">
            <a:avLst/>
          </a:prstGeom>
          <a:noFill/>
          <a:ln>
            <a:noFill/>
          </a:ln>
        </p:spPr>
      </p:pic>
      <p:pic>
        <p:nvPicPr>
          <p:cNvPr id="206" name="Google Shape;206;p26"/>
          <p:cNvPicPr preferRelativeResize="0"/>
          <p:nvPr/>
        </p:nvPicPr>
        <p:blipFill>
          <a:blip r:embed="rId4">
            <a:alphaModFix/>
          </a:blip>
          <a:stretch>
            <a:fillRect/>
          </a:stretch>
        </p:blipFill>
        <p:spPr>
          <a:xfrm>
            <a:off x="927527" y="2267811"/>
            <a:ext cx="817600" cy="817600"/>
          </a:xfrm>
          <a:prstGeom prst="rect">
            <a:avLst/>
          </a:prstGeom>
          <a:noFill/>
          <a:ln>
            <a:noFill/>
          </a:ln>
        </p:spPr>
      </p:pic>
      <p:sp>
        <p:nvSpPr>
          <p:cNvPr id="207" name="Google Shape;207;p26"/>
          <p:cNvSpPr txBox="1"/>
          <p:nvPr/>
        </p:nvSpPr>
        <p:spPr>
          <a:xfrm>
            <a:off x="3387933" y="3295534"/>
            <a:ext cx="5913600" cy="533504"/>
          </a:xfrm>
          <a:prstGeom prst="rect">
            <a:avLst/>
          </a:prstGeom>
          <a:noFill/>
          <a:ln>
            <a:noFill/>
          </a:ln>
        </p:spPr>
        <p:txBody>
          <a:bodyPr spcFirstLastPara="1" wrap="square" lIns="121900" tIns="121900" rIns="121900" bIns="121900" anchor="t" anchorCtr="0">
            <a:spAutoFit/>
          </a:bodyPr>
          <a:lstStyle/>
          <a:p>
            <a:pPr defTabSz="1219170">
              <a:buClr>
                <a:srgbClr val="000000"/>
              </a:buClr>
            </a:pPr>
            <a:endParaRPr sz="1867" kern="0">
              <a:solidFill>
                <a:srgbClr val="000000"/>
              </a:solidFill>
              <a:latin typeface="Open Sans"/>
              <a:ea typeface="Open Sans"/>
              <a:cs typeface="Open Sans"/>
              <a:sym typeface="Open Sans"/>
            </a:endParaRPr>
          </a:p>
        </p:txBody>
      </p:sp>
      <p:sp>
        <p:nvSpPr>
          <p:cNvPr id="208" name="Google Shape;208;p26"/>
          <p:cNvSpPr txBox="1">
            <a:spLocks noGrp="1"/>
          </p:cNvSpPr>
          <p:nvPr>
            <p:ph type="body" idx="1"/>
          </p:nvPr>
        </p:nvSpPr>
        <p:spPr>
          <a:xfrm>
            <a:off x="1266333" y="1989200"/>
            <a:ext cx="4986000" cy="3434000"/>
          </a:xfrm>
          <a:prstGeom prst="rect">
            <a:avLst/>
          </a:prstGeom>
        </p:spPr>
        <p:txBody>
          <a:bodyPr spcFirstLastPara="1" wrap="square" lIns="121900" tIns="121900" rIns="121900" bIns="121900" anchor="t" anchorCtr="0">
            <a:noAutofit/>
          </a:bodyPr>
          <a:lstStyle/>
          <a:p>
            <a:pPr marL="1055972" indent="0">
              <a:lnSpc>
                <a:spcPct val="100000"/>
              </a:lnSpc>
              <a:buNone/>
            </a:pPr>
            <a:r>
              <a:rPr lang="en-GB" sz="2533"/>
              <a:t>Welfare benefits remains our largest issue, accounting for</a:t>
            </a:r>
            <a:r>
              <a:rPr lang="en-GB" sz="2533">
                <a:latin typeface="Open Sans ExtraBold"/>
                <a:ea typeface="Open Sans ExtraBold"/>
                <a:cs typeface="Open Sans ExtraBold"/>
                <a:sym typeface="Open Sans ExtraBold"/>
              </a:rPr>
              <a:t> almost 57% </a:t>
            </a:r>
            <a:r>
              <a:rPr lang="en-GB" sz="2533"/>
              <a:t>of issues</a:t>
            </a:r>
            <a:endParaRPr sz="2533"/>
          </a:p>
          <a:p>
            <a:pPr marL="1055972" indent="0">
              <a:lnSpc>
                <a:spcPct val="100000"/>
              </a:lnSpc>
              <a:buNone/>
            </a:pPr>
            <a:endParaRPr sz="2533">
              <a:latin typeface="Open Sans ExtraBold"/>
              <a:ea typeface="Open Sans ExtraBold"/>
              <a:cs typeface="Open Sans ExtraBold"/>
              <a:sym typeface="Open Sans ExtraBold"/>
            </a:endParaRPr>
          </a:p>
          <a:p>
            <a:pPr marL="1055972" indent="0">
              <a:lnSpc>
                <a:spcPct val="100000"/>
              </a:lnSpc>
              <a:buNone/>
            </a:pPr>
            <a:r>
              <a:rPr lang="en-GB" sz="2533"/>
              <a:t>Debt was the second most common concern, accounting for</a:t>
            </a:r>
            <a:r>
              <a:rPr lang="en-GB" sz="2533">
                <a:latin typeface="Open Sans ExtraBold"/>
                <a:ea typeface="Open Sans ExtraBold"/>
                <a:cs typeface="Open Sans ExtraBold"/>
                <a:sym typeface="Open Sans ExtraBold"/>
              </a:rPr>
              <a:t> over 12% of issues</a:t>
            </a:r>
            <a:endParaRPr sz="2533" b="1"/>
          </a:p>
        </p:txBody>
      </p:sp>
      <p:sp>
        <p:nvSpPr>
          <p:cNvPr id="209" name="Google Shape;209;p26"/>
          <p:cNvSpPr/>
          <p:nvPr/>
        </p:nvSpPr>
        <p:spPr>
          <a:xfrm>
            <a:off x="6529467" y="2470167"/>
            <a:ext cx="1078000" cy="718800"/>
          </a:xfrm>
          <a:prstGeom prst="rightArrow">
            <a:avLst>
              <a:gd name="adj1" fmla="val 50000"/>
              <a:gd name="adj2" fmla="val 50000"/>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210;p26"/>
          <p:cNvSpPr/>
          <p:nvPr/>
        </p:nvSpPr>
        <p:spPr>
          <a:xfrm>
            <a:off x="6529467" y="4248167"/>
            <a:ext cx="1078000" cy="718800"/>
          </a:xfrm>
          <a:prstGeom prst="rightArrow">
            <a:avLst>
              <a:gd name="adj1" fmla="val 50000"/>
              <a:gd name="adj2" fmla="val 50000"/>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a:spLocks noGrp="1"/>
          </p:cNvSpPr>
          <p:nvPr>
            <p:ph type="title" idx="4294967295"/>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Our service is responsive</a:t>
            </a:r>
            <a:endParaRPr/>
          </a:p>
        </p:txBody>
      </p:sp>
      <p:sp>
        <p:nvSpPr>
          <p:cNvPr id="216" name="Google Shape;216;p27"/>
          <p:cNvSpPr txBox="1">
            <a:spLocks noGrp="1"/>
          </p:cNvSpPr>
          <p:nvPr>
            <p:ph type="body" idx="4294967295"/>
          </p:nvPr>
        </p:nvSpPr>
        <p:spPr>
          <a:xfrm>
            <a:off x="624833" y="1545633"/>
            <a:ext cx="11104000" cy="4649200"/>
          </a:xfrm>
          <a:prstGeom prst="rect">
            <a:avLst/>
          </a:prstGeom>
        </p:spPr>
        <p:txBody>
          <a:bodyPr spcFirstLastPara="1" wrap="square" lIns="121900" tIns="121900" rIns="121900" bIns="121900" anchor="t" anchorCtr="0">
            <a:noAutofit/>
          </a:bodyPr>
          <a:lstStyle/>
          <a:p>
            <a:pPr marL="0" indent="0">
              <a:buNone/>
            </a:pPr>
            <a:r>
              <a:rPr lang="en-GB" sz="2267"/>
              <a:t>The </a:t>
            </a:r>
            <a:r>
              <a:rPr lang="en-GB" sz="2267" b="1"/>
              <a:t>Household Support Fund</a:t>
            </a:r>
            <a:r>
              <a:rPr lang="en-GB" sz="2267"/>
              <a:t> was announced by the Government on 1 October 2021 to support vulnerable households to meet daily needs such as food, clothing, and utilities.</a:t>
            </a:r>
            <a:endParaRPr sz="2267"/>
          </a:p>
          <a:p>
            <a:pPr marL="0" indent="0">
              <a:spcBef>
                <a:spcPts val="2133"/>
              </a:spcBef>
              <a:buNone/>
            </a:pPr>
            <a:r>
              <a:rPr lang="en-GB" sz="2267"/>
              <a:t>Sheffield City Council (SCC) were allocated over £5million to be</a:t>
            </a:r>
            <a:r>
              <a:rPr lang="en-GB" sz="2267">
                <a:solidFill>
                  <a:srgbClr val="183E70"/>
                </a:solidFill>
              </a:rPr>
              <a:t> distributed through small payments via an on-line application process.</a:t>
            </a:r>
            <a:endParaRPr sz="2267">
              <a:solidFill>
                <a:srgbClr val="183E70"/>
              </a:solidFill>
            </a:endParaRPr>
          </a:p>
          <a:p>
            <a:pPr marL="0" indent="0">
              <a:spcBef>
                <a:spcPts val="2133"/>
              </a:spcBef>
              <a:buNone/>
            </a:pPr>
            <a:r>
              <a:rPr lang="en-GB" sz="2267">
                <a:solidFill>
                  <a:srgbClr val="183E70"/>
                </a:solidFill>
                <a:highlight>
                  <a:srgbClr val="FCBB69"/>
                </a:highlight>
              </a:rPr>
              <a:t>As Trusted Assessors, </a:t>
            </a:r>
            <a:r>
              <a:rPr lang="en-GB" sz="2267" b="1">
                <a:solidFill>
                  <a:srgbClr val="183E70"/>
                </a:solidFill>
                <a:highlight>
                  <a:srgbClr val="FCBB69"/>
                </a:highlight>
              </a:rPr>
              <a:t>volunteers from Citizens Advice Sheffield</a:t>
            </a:r>
            <a:r>
              <a:rPr lang="en-GB" sz="2267">
                <a:solidFill>
                  <a:srgbClr val="183E70"/>
                </a:solidFill>
                <a:highlight>
                  <a:srgbClr val="FCBB69"/>
                </a:highlight>
              </a:rPr>
              <a:t> were able to support </a:t>
            </a:r>
            <a:r>
              <a:rPr lang="en-GB" sz="2267" b="1">
                <a:solidFill>
                  <a:srgbClr val="183E70"/>
                </a:solidFill>
                <a:highlight>
                  <a:srgbClr val="FCBB69"/>
                </a:highlight>
              </a:rPr>
              <a:t>454 digitally excluded clients</a:t>
            </a:r>
            <a:r>
              <a:rPr lang="en-GB" sz="2267">
                <a:solidFill>
                  <a:srgbClr val="183E70"/>
                </a:solidFill>
                <a:highlight>
                  <a:srgbClr val="FCBB69"/>
                </a:highlight>
              </a:rPr>
              <a:t> to successfully apply for this fund, achieving a total award income of </a:t>
            </a:r>
            <a:r>
              <a:rPr lang="en-GB" sz="2267" b="1">
                <a:solidFill>
                  <a:srgbClr val="183E70"/>
                </a:solidFill>
                <a:highlight>
                  <a:srgbClr val="FCBB69"/>
                </a:highlight>
              </a:rPr>
              <a:t>£250,000</a:t>
            </a:r>
            <a:r>
              <a:rPr lang="en-GB" sz="2267">
                <a:solidFill>
                  <a:srgbClr val="183E70"/>
                </a:solidFill>
                <a:highlight>
                  <a:srgbClr val="FCBB69"/>
                </a:highlight>
              </a:rPr>
              <a:t> with an average award of </a:t>
            </a:r>
            <a:r>
              <a:rPr lang="en-GB" sz="2267" b="1">
                <a:solidFill>
                  <a:srgbClr val="183E70"/>
                </a:solidFill>
                <a:highlight>
                  <a:srgbClr val="FCBB69"/>
                </a:highlight>
              </a:rPr>
              <a:t>£550*</a:t>
            </a:r>
            <a:r>
              <a:rPr lang="en-GB" sz="2267">
                <a:solidFill>
                  <a:srgbClr val="183E70"/>
                </a:solidFill>
                <a:highlight>
                  <a:srgbClr val="FCBB69"/>
                </a:highlight>
              </a:rPr>
              <a:t>.</a:t>
            </a:r>
            <a:endParaRPr sz="2267">
              <a:solidFill>
                <a:srgbClr val="183E70"/>
              </a:solidFill>
              <a:highlight>
                <a:srgbClr val="FCBB69"/>
              </a:highlight>
            </a:endParaRPr>
          </a:p>
          <a:p>
            <a:pPr marL="0" indent="0">
              <a:spcBef>
                <a:spcPts val="2133"/>
              </a:spcBef>
              <a:spcAft>
                <a:spcPts val="2133"/>
              </a:spcAft>
              <a:buNone/>
            </a:pPr>
            <a:r>
              <a:rPr lang="en-GB" sz="2267"/>
              <a:t>We also worked with SCC to implement a process for emergency applications, where clients were facing immediate crisis.</a:t>
            </a:r>
            <a:endParaRPr sz="2267"/>
          </a:p>
        </p:txBody>
      </p:sp>
      <p:sp>
        <p:nvSpPr>
          <p:cNvPr id="217" name="Google Shape;217;p27"/>
          <p:cNvSpPr txBox="1"/>
          <p:nvPr/>
        </p:nvSpPr>
        <p:spPr>
          <a:xfrm>
            <a:off x="6429367" y="6352300"/>
            <a:ext cx="5689200" cy="471948"/>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467" kern="0">
                <a:solidFill>
                  <a:srgbClr val="FFFFFF"/>
                </a:solidFill>
                <a:latin typeface="Open Sans"/>
                <a:ea typeface="Open Sans"/>
                <a:cs typeface="Open Sans"/>
                <a:sym typeface="Open Sans"/>
              </a:rPr>
              <a:t>*figures reported cover the period 1 Nov 2021 to 13 May 2022.</a:t>
            </a:r>
            <a:endParaRPr sz="1467" kern="0">
              <a:solidFill>
                <a:srgbClr val="FFFFFF"/>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8"/>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Our advice is effective </a:t>
            </a:r>
            <a:endParaRPr/>
          </a:p>
        </p:txBody>
      </p:sp>
      <p:sp>
        <p:nvSpPr>
          <p:cNvPr id="223" name="Google Shape;223;p28"/>
          <p:cNvSpPr txBox="1">
            <a:spLocks noGrp="1"/>
          </p:cNvSpPr>
          <p:nvPr>
            <p:ph type="body" idx="2"/>
          </p:nvPr>
        </p:nvSpPr>
        <p:spPr>
          <a:xfrm>
            <a:off x="1097400" y="1740733"/>
            <a:ext cx="9233200" cy="4555200"/>
          </a:xfrm>
          <a:prstGeom prst="rect">
            <a:avLst/>
          </a:prstGeom>
        </p:spPr>
        <p:txBody>
          <a:bodyPr spcFirstLastPara="1" wrap="square" lIns="121900" tIns="121900" rIns="121900" bIns="121900" anchor="t" anchorCtr="0">
            <a:noAutofit/>
          </a:bodyPr>
          <a:lstStyle/>
          <a:p>
            <a:pPr marL="1055972" indent="0">
              <a:lnSpc>
                <a:spcPct val="100000"/>
              </a:lnSpc>
              <a:buNone/>
            </a:pPr>
            <a:r>
              <a:rPr lang="en-GB" sz="3067">
                <a:latin typeface="Open Sans ExtraBold"/>
                <a:ea typeface="Open Sans ExtraBold"/>
                <a:cs typeface="Open Sans ExtraBold"/>
                <a:sym typeface="Open Sans ExtraBold"/>
              </a:rPr>
              <a:t>3 in 4 people</a:t>
            </a:r>
            <a:endParaRPr sz="3067">
              <a:latin typeface="Open Sans ExtraBold"/>
              <a:ea typeface="Open Sans ExtraBold"/>
              <a:cs typeface="Open Sans ExtraBold"/>
              <a:sym typeface="Open Sans ExtraBold"/>
            </a:endParaRPr>
          </a:p>
          <a:p>
            <a:pPr marL="1055972" indent="0">
              <a:lnSpc>
                <a:spcPct val="100000"/>
              </a:lnSpc>
              <a:buNone/>
            </a:pPr>
            <a:r>
              <a:rPr lang="en-GB" sz="2267">
                <a:solidFill>
                  <a:srgbClr val="FFFFFF"/>
                </a:solidFill>
                <a:latin typeface="Open Sans SemiBold"/>
                <a:ea typeface="Open Sans SemiBold"/>
                <a:cs typeface="Open Sans SemiBold"/>
                <a:sym typeface="Open Sans SemiBold"/>
              </a:rPr>
              <a:t>Found it easy or very easy to access our services</a:t>
            </a:r>
            <a:endParaRPr sz="2267">
              <a:solidFill>
                <a:srgbClr val="FFFFFF"/>
              </a:solidFill>
              <a:latin typeface="Open Sans SemiBold"/>
              <a:ea typeface="Open Sans SemiBold"/>
              <a:cs typeface="Open Sans SemiBold"/>
              <a:sym typeface="Open Sans SemiBold"/>
            </a:endParaRPr>
          </a:p>
          <a:p>
            <a:pPr marL="1055972" indent="0">
              <a:lnSpc>
                <a:spcPct val="100000"/>
              </a:lnSpc>
              <a:spcBef>
                <a:spcPts val="2667"/>
              </a:spcBef>
              <a:buNone/>
            </a:pPr>
            <a:r>
              <a:rPr lang="en-GB" sz="3067">
                <a:latin typeface="Open Sans ExtraBold"/>
                <a:ea typeface="Open Sans ExtraBold"/>
                <a:cs typeface="Open Sans ExtraBold"/>
                <a:sym typeface="Open Sans ExtraBold"/>
              </a:rPr>
              <a:t>More than 8 out of 10 people</a:t>
            </a:r>
            <a:endParaRPr sz="3067">
              <a:latin typeface="Open Sans ExtraBold"/>
              <a:ea typeface="Open Sans ExtraBold"/>
              <a:cs typeface="Open Sans ExtraBold"/>
              <a:sym typeface="Open Sans ExtraBold"/>
            </a:endParaRPr>
          </a:p>
          <a:p>
            <a:pPr marL="1055972" indent="0">
              <a:lnSpc>
                <a:spcPct val="100000"/>
              </a:lnSpc>
              <a:buNone/>
            </a:pPr>
            <a:r>
              <a:rPr lang="en-GB" sz="2267">
                <a:solidFill>
                  <a:srgbClr val="FFFFFF"/>
                </a:solidFill>
                <a:latin typeface="Open Sans SemiBold"/>
                <a:ea typeface="Open Sans SemiBold"/>
                <a:cs typeface="Open Sans SemiBold"/>
                <a:sym typeface="Open Sans SemiBold"/>
              </a:rPr>
              <a:t>Were satisfied or very satisfied with how we handled their query and with the information and assistance they received</a:t>
            </a:r>
            <a:endParaRPr sz="2267">
              <a:solidFill>
                <a:srgbClr val="FFFFFF"/>
              </a:solidFill>
              <a:latin typeface="Open Sans SemiBold"/>
              <a:ea typeface="Open Sans SemiBold"/>
              <a:cs typeface="Open Sans SemiBold"/>
              <a:sym typeface="Open Sans SemiBold"/>
            </a:endParaRPr>
          </a:p>
          <a:p>
            <a:pPr indent="0">
              <a:lnSpc>
                <a:spcPct val="100000"/>
              </a:lnSpc>
              <a:spcBef>
                <a:spcPts val="1333"/>
              </a:spcBef>
              <a:buNone/>
            </a:pPr>
            <a:r>
              <a:rPr lang="en-GB" sz="3067">
                <a:solidFill>
                  <a:schemeClr val="dk2"/>
                </a:solidFill>
                <a:latin typeface="Open Sans ExtraBold"/>
                <a:ea typeface="Open Sans ExtraBold"/>
                <a:cs typeface="Open Sans ExtraBold"/>
                <a:sym typeface="Open Sans ExtraBold"/>
              </a:rPr>
              <a:t>    Nearly 9 in 10 people</a:t>
            </a:r>
            <a:endParaRPr sz="3067">
              <a:solidFill>
                <a:schemeClr val="dk2"/>
              </a:solidFill>
              <a:latin typeface="Open Sans ExtraBold"/>
              <a:ea typeface="Open Sans ExtraBold"/>
              <a:cs typeface="Open Sans ExtraBold"/>
              <a:sym typeface="Open Sans ExtraBold"/>
            </a:endParaRPr>
          </a:p>
          <a:p>
            <a:pPr indent="0">
              <a:lnSpc>
                <a:spcPct val="100000"/>
              </a:lnSpc>
              <a:buNone/>
            </a:pPr>
            <a:r>
              <a:rPr lang="en-GB" sz="3067">
                <a:solidFill>
                  <a:schemeClr val="dk2"/>
                </a:solidFill>
                <a:latin typeface="Open Sans ExtraBold"/>
                <a:ea typeface="Open Sans ExtraBold"/>
                <a:cs typeface="Open Sans ExtraBold"/>
                <a:sym typeface="Open Sans ExtraBold"/>
              </a:rPr>
              <a:t>    </a:t>
            </a:r>
            <a:r>
              <a:rPr lang="en-GB" sz="2267">
                <a:solidFill>
                  <a:schemeClr val="lt1"/>
                </a:solidFill>
                <a:latin typeface="Open Sans SemiBold"/>
                <a:ea typeface="Open Sans SemiBold"/>
                <a:cs typeface="Open Sans SemiBold"/>
                <a:sym typeface="Open Sans SemiBold"/>
              </a:rPr>
              <a:t>Would recommend our services to others</a:t>
            </a:r>
            <a:endParaRPr sz="2267">
              <a:solidFill>
                <a:srgbClr val="FFFFFF"/>
              </a:solidFill>
              <a:latin typeface="Open Sans SemiBold"/>
              <a:ea typeface="Open Sans SemiBold"/>
              <a:cs typeface="Open Sans SemiBold"/>
              <a:sym typeface="Open Sans SemiBold"/>
            </a:endParaRPr>
          </a:p>
        </p:txBody>
      </p:sp>
      <p:pic>
        <p:nvPicPr>
          <p:cNvPr id="224" name="Google Shape;224;p28"/>
          <p:cNvPicPr preferRelativeResize="0"/>
          <p:nvPr/>
        </p:nvPicPr>
        <p:blipFill rotWithShape="1">
          <a:blip r:embed="rId3">
            <a:alphaModFix/>
          </a:blip>
          <a:srcRect t="-2385"/>
          <a:stretch/>
        </p:blipFill>
        <p:spPr>
          <a:xfrm>
            <a:off x="674183" y="3190816"/>
            <a:ext cx="960000" cy="979203"/>
          </a:xfrm>
          <a:prstGeom prst="rect">
            <a:avLst/>
          </a:prstGeom>
          <a:noFill/>
          <a:ln>
            <a:noFill/>
          </a:ln>
        </p:spPr>
      </p:pic>
      <p:pic>
        <p:nvPicPr>
          <p:cNvPr id="225" name="Google Shape;225;p28"/>
          <p:cNvPicPr preferRelativeResize="0"/>
          <p:nvPr/>
        </p:nvPicPr>
        <p:blipFill rotWithShape="1">
          <a:blip r:embed="rId4">
            <a:alphaModFix/>
          </a:blip>
          <a:srcRect l="19" r="29"/>
          <a:stretch/>
        </p:blipFill>
        <p:spPr>
          <a:xfrm>
            <a:off x="674183" y="4499000"/>
            <a:ext cx="960000" cy="959968"/>
          </a:xfrm>
          <a:prstGeom prst="rect">
            <a:avLst/>
          </a:prstGeom>
          <a:noFill/>
          <a:ln>
            <a:noFill/>
          </a:ln>
        </p:spPr>
      </p:pic>
      <p:sp>
        <p:nvSpPr>
          <p:cNvPr id="226" name="Google Shape;226;p28"/>
          <p:cNvSpPr txBox="1"/>
          <p:nvPr/>
        </p:nvSpPr>
        <p:spPr>
          <a:xfrm>
            <a:off x="8067467" y="1740734"/>
            <a:ext cx="3898800" cy="879752"/>
          </a:xfrm>
          <a:prstGeom prst="rect">
            <a:avLst/>
          </a:prstGeom>
          <a:noFill/>
          <a:ln>
            <a:noFill/>
          </a:ln>
        </p:spPr>
        <p:txBody>
          <a:bodyPr spcFirstLastPara="1" wrap="square" lIns="121900" tIns="121900" rIns="121900" bIns="121900" anchor="t" anchorCtr="0">
            <a:spAutoFit/>
          </a:bodyPr>
          <a:lstStyle/>
          <a:p>
            <a:pPr defTabSz="1219170">
              <a:spcAft>
                <a:spcPts val="2667"/>
              </a:spcAft>
              <a:buClr>
                <a:srgbClr val="000000"/>
              </a:buClr>
            </a:pPr>
            <a:endParaRPr sz="1867" kern="0">
              <a:solidFill>
                <a:srgbClr val="000000"/>
              </a:solidFill>
              <a:latin typeface="Open Sans"/>
              <a:ea typeface="Open Sans"/>
              <a:cs typeface="Open Sans"/>
              <a:sym typeface="Open Sans"/>
            </a:endParaRPr>
          </a:p>
        </p:txBody>
      </p:sp>
      <p:pic>
        <p:nvPicPr>
          <p:cNvPr id="227" name="Google Shape;227;p28"/>
          <p:cNvPicPr preferRelativeResize="0"/>
          <p:nvPr/>
        </p:nvPicPr>
        <p:blipFill>
          <a:blip r:embed="rId5">
            <a:alphaModFix/>
          </a:blip>
          <a:stretch>
            <a:fillRect/>
          </a:stretch>
        </p:blipFill>
        <p:spPr>
          <a:xfrm>
            <a:off x="674167" y="1901833"/>
            <a:ext cx="960000" cy="960000"/>
          </a:xfrm>
          <a:prstGeom prst="rect">
            <a:avLst/>
          </a:prstGeom>
          <a:noFill/>
          <a:ln>
            <a:noFill/>
          </a:ln>
        </p:spPr>
      </p:pic>
      <p:sp>
        <p:nvSpPr>
          <p:cNvPr id="228" name="Google Shape;228;p28"/>
          <p:cNvSpPr txBox="1"/>
          <p:nvPr/>
        </p:nvSpPr>
        <p:spPr>
          <a:xfrm>
            <a:off x="8601567" y="6295933"/>
            <a:ext cx="3443600" cy="45130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333" kern="0">
                <a:solidFill>
                  <a:srgbClr val="FFFFFF"/>
                </a:solidFill>
                <a:latin typeface="Open Sans"/>
                <a:ea typeface="Open Sans"/>
                <a:cs typeface="Open Sans"/>
                <a:sym typeface="Open Sans"/>
              </a:rPr>
              <a:t>Client feedback for Adviceline</a:t>
            </a:r>
            <a:endParaRPr sz="1333" kern="0">
              <a:solidFill>
                <a:srgbClr val="FFFFFF"/>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pic>
        <p:nvPicPr>
          <p:cNvPr id="233" name="Google Shape;233;p29"/>
          <p:cNvPicPr preferRelativeResize="0"/>
          <p:nvPr/>
        </p:nvPicPr>
        <p:blipFill>
          <a:blip r:embed="rId3">
            <a:alphaModFix/>
          </a:blip>
          <a:stretch>
            <a:fillRect/>
          </a:stretch>
        </p:blipFill>
        <p:spPr>
          <a:xfrm>
            <a:off x="560200" y="272167"/>
            <a:ext cx="11071597" cy="6382432"/>
          </a:xfrm>
          <a:prstGeom prst="rect">
            <a:avLst/>
          </a:prstGeom>
          <a:noFill/>
          <a:ln>
            <a:noFill/>
          </a:ln>
        </p:spPr>
      </p:pic>
      <p:sp>
        <p:nvSpPr>
          <p:cNvPr id="234" name="Google Shape;234;p29"/>
          <p:cNvSpPr txBox="1">
            <a:spLocks noGrp="1"/>
          </p:cNvSpPr>
          <p:nvPr>
            <p:ph type="body" idx="1"/>
          </p:nvPr>
        </p:nvSpPr>
        <p:spPr>
          <a:xfrm>
            <a:off x="1662800" y="1224333"/>
            <a:ext cx="8866400" cy="3294400"/>
          </a:xfrm>
          <a:prstGeom prst="rect">
            <a:avLst/>
          </a:prstGeom>
        </p:spPr>
        <p:txBody>
          <a:bodyPr spcFirstLastPara="1" wrap="square" lIns="121900" tIns="121900" rIns="121900" bIns="121900" anchor="t" anchorCtr="0">
            <a:noAutofit/>
          </a:bodyPr>
          <a:lstStyle/>
          <a:p>
            <a:pPr marL="0" indent="0" algn="ctr">
              <a:lnSpc>
                <a:spcPct val="100000"/>
              </a:lnSpc>
              <a:spcAft>
                <a:spcPts val="800"/>
              </a:spcAft>
              <a:buNone/>
            </a:pPr>
            <a:r>
              <a:rPr lang="en-GB" sz="4000">
                <a:solidFill>
                  <a:srgbClr val="183E70"/>
                </a:solidFill>
              </a:rPr>
              <a:t>“I rate your services 5*. I will always recommend your services to anyone who needs it. Many thanks for helping our community access services.”</a:t>
            </a:r>
            <a:endParaRPr sz="6800">
              <a:solidFill>
                <a:srgbClr val="183E70"/>
              </a:solidFill>
            </a:endParaRPr>
          </a:p>
        </p:txBody>
      </p:sp>
      <p:sp>
        <p:nvSpPr>
          <p:cNvPr id="235" name="Google Shape;235;p29"/>
          <p:cNvSpPr txBox="1"/>
          <p:nvPr/>
        </p:nvSpPr>
        <p:spPr>
          <a:xfrm>
            <a:off x="10368367" y="6295933"/>
            <a:ext cx="1676800" cy="45130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333" kern="0">
                <a:solidFill>
                  <a:srgbClr val="183E70"/>
                </a:solidFill>
                <a:latin typeface="Open Sans"/>
                <a:ea typeface="Open Sans"/>
                <a:cs typeface="Open Sans"/>
                <a:sym typeface="Open Sans"/>
              </a:rPr>
              <a:t>Client feedback</a:t>
            </a:r>
            <a:endParaRPr sz="1333" kern="0">
              <a:solidFill>
                <a:srgbClr val="183E70"/>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0"/>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Our advice is accessible</a:t>
            </a:r>
            <a:endParaRPr/>
          </a:p>
        </p:txBody>
      </p:sp>
      <p:sp>
        <p:nvSpPr>
          <p:cNvPr id="241" name="Google Shape;241;p30"/>
          <p:cNvSpPr txBox="1"/>
          <p:nvPr/>
        </p:nvSpPr>
        <p:spPr>
          <a:xfrm>
            <a:off x="610233" y="1518167"/>
            <a:ext cx="7556400" cy="237471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533" kern="0">
                <a:solidFill>
                  <a:srgbClr val="FCBB69"/>
                </a:solidFill>
                <a:latin typeface="Open Sans"/>
                <a:ea typeface="Open Sans"/>
                <a:cs typeface="Open Sans"/>
                <a:sym typeface="Open Sans"/>
              </a:rPr>
              <a:t>We continue to focus on how to reach people who face additional barriers.</a:t>
            </a:r>
            <a:endParaRPr sz="2533" kern="0">
              <a:solidFill>
                <a:srgbClr val="FCBB69"/>
              </a:solidFill>
              <a:latin typeface="Open Sans"/>
              <a:ea typeface="Open Sans"/>
              <a:cs typeface="Open Sans"/>
              <a:sym typeface="Open Sans"/>
            </a:endParaRPr>
          </a:p>
          <a:p>
            <a:pPr defTabSz="1219170">
              <a:spcBef>
                <a:spcPts val="2667"/>
              </a:spcBef>
              <a:spcAft>
                <a:spcPts val="2667"/>
              </a:spcAft>
              <a:buClr>
                <a:srgbClr val="000000"/>
              </a:buClr>
            </a:pPr>
            <a:r>
              <a:rPr lang="en-GB" sz="2133" kern="0">
                <a:solidFill>
                  <a:srgbClr val="FCBB69"/>
                </a:solidFill>
                <a:latin typeface="Open Sans"/>
                <a:ea typeface="Open Sans"/>
                <a:cs typeface="Open Sans"/>
                <a:sym typeface="Open Sans"/>
              </a:rPr>
              <a:t>We run a </a:t>
            </a:r>
            <a:r>
              <a:rPr lang="en-GB" sz="2133" kern="0">
                <a:solidFill>
                  <a:srgbClr val="FCBB69"/>
                </a:solidFill>
                <a:latin typeface="Open Sans ExtraBold"/>
                <a:ea typeface="Open Sans ExtraBold"/>
                <a:cs typeface="Open Sans ExtraBold"/>
                <a:sym typeface="Open Sans ExtraBold"/>
              </a:rPr>
              <a:t>Deaf Advice service</a:t>
            </a:r>
            <a:r>
              <a:rPr lang="en-GB" sz="2133" kern="0">
                <a:solidFill>
                  <a:srgbClr val="FCBB69"/>
                </a:solidFill>
                <a:latin typeface="Open Sans"/>
                <a:ea typeface="Open Sans"/>
                <a:cs typeface="Open Sans"/>
                <a:sym typeface="Open Sans"/>
              </a:rPr>
              <a:t> for </a:t>
            </a:r>
            <a:r>
              <a:rPr lang="en-GB" sz="2133" kern="0">
                <a:solidFill>
                  <a:srgbClr val="FCBB69"/>
                </a:solidFill>
                <a:latin typeface="Open Sans ExtraBold"/>
                <a:ea typeface="Open Sans ExtraBold"/>
                <a:cs typeface="Open Sans ExtraBold"/>
                <a:sym typeface="Open Sans ExtraBold"/>
              </a:rPr>
              <a:t>BSL users</a:t>
            </a:r>
            <a:r>
              <a:rPr lang="en-GB" sz="2133" kern="0">
                <a:solidFill>
                  <a:srgbClr val="FCBB69"/>
                </a:solidFill>
                <a:latin typeface="Open Sans"/>
                <a:ea typeface="Open Sans"/>
                <a:cs typeface="Open Sans"/>
                <a:sym typeface="Open Sans"/>
              </a:rPr>
              <a:t> and the Deaf community by video conferencing and face to face</a:t>
            </a:r>
            <a:endParaRPr sz="2133" kern="0">
              <a:solidFill>
                <a:srgbClr val="FCBB69"/>
              </a:solidFill>
              <a:latin typeface="Open Sans ExtraBold"/>
              <a:ea typeface="Open Sans ExtraBold"/>
              <a:cs typeface="Open Sans ExtraBold"/>
              <a:sym typeface="Open Sans ExtraBold"/>
            </a:endParaRPr>
          </a:p>
        </p:txBody>
      </p:sp>
      <p:grpSp>
        <p:nvGrpSpPr>
          <p:cNvPr id="242" name="Google Shape;242;p30"/>
          <p:cNvGrpSpPr/>
          <p:nvPr/>
        </p:nvGrpSpPr>
        <p:grpSpPr>
          <a:xfrm>
            <a:off x="9271232" y="390531"/>
            <a:ext cx="2497803" cy="2263633"/>
            <a:chOff x="7050524" y="3256949"/>
            <a:chExt cx="1873352" cy="1697725"/>
          </a:xfrm>
        </p:grpSpPr>
        <p:sp>
          <p:nvSpPr>
            <p:cNvPr id="243" name="Google Shape;243;p30"/>
            <p:cNvSpPr txBox="1"/>
            <p:nvPr/>
          </p:nvSpPr>
          <p:spPr>
            <a:xfrm>
              <a:off x="7208100" y="3500125"/>
              <a:ext cx="1558200" cy="908055"/>
            </a:xfrm>
            <a:prstGeom prst="rect">
              <a:avLst/>
            </a:prstGeom>
            <a:noFill/>
            <a:ln>
              <a:noFill/>
            </a:ln>
          </p:spPr>
          <p:txBody>
            <a:bodyPr spcFirstLastPara="1" wrap="square" lIns="121900" tIns="121900" rIns="121900" bIns="121900" anchor="t" anchorCtr="0">
              <a:spAutoFit/>
            </a:bodyPr>
            <a:lstStyle/>
            <a:p>
              <a:pPr algn="ctr" defTabSz="1219170">
                <a:spcAft>
                  <a:spcPts val="800"/>
                </a:spcAft>
                <a:buClr>
                  <a:srgbClr val="000000"/>
                </a:buClr>
              </a:pPr>
              <a:r>
                <a:rPr lang="en-GB" sz="1867" kern="0">
                  <a:solidFill>
                    <a:srgbClr val="FFFFFF"/>
                  </a:solidFill>
                  <a:latin typeface="Open Sans"/>
                  <a:ea typeface="Open Sans"/>
                  <a:cs typeface="Open Sans"/>
                  <a:sym typeface="Open Sans"/>
                </a:rPr>
                <a:t>“100% service from CAB for deaf Sheffield”</a:t>
              </a:r>
              <a:endParaRPr sz="2133" kern="0">
                <a:solidFill>
                  <a:srgbClr val="000000"/>
                </a:solidFill>
                <a:latin typeface="Open Sans"/>
                <a:ea typeface="Open Sans"/>
                <a:cs typeface="Open Sans"/>
                <a:sym typeface="Open Sans"/>
              </a:endParaRPr>
            </a:p>
          </p:txBody>
        </p:sp>
        <p:pic>
          <p:nvPicPr>
            <p:cNvPr id="244" name="Google Shape;244;p30"/>
            <p:cNvPicPr preferRelativeResize="0"/>
            <p:nvPr/>
          </p:nvPicPr>
          <p:blipFill>
            <a:blip r:embed="rId3">
              <a:alphaModFix/>
            </a:blip>
            <a:stretch>
              <a:fillRect/>
            </a:stretch>
          </p:blipFill>
          <p:spPr>
            <a:xfrm>
              <a:off x="7050524" y="3256949"/>
              <a:ext cx="1873352" cy="1697725"/>
            </a:xfrm>
            <a:prstGeom prst="rect">
              <a:avLst/>
            </a:prstGeom>
            <a:noFill/>
            <a:ln>
              <a:noFill/>
            </a:ln>
          </p:spPr>
        </p:pic>
      </p:grpSp>
      <p:sp>
        <p:nvSpPr>
          <p:cNvPr id="245" name="Google Shape;245;p30"/>
          <p:cNvSpPr txBox="1"/>
          <p:nvPr/>
        </p:nvSpPr>
        <p:spPr>
          <a:xfrm>
            <a:off x="610233" y="3485334"/>
            <a:ext cx="11208000" cy="325431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133" kern="0">
                <a:solidFill>
                  <a:srgbClr val="FCBB69"/>
                </a:solidFill>
                <a:latin typeface="Open Sans"/>
                <a:ea typeface="Open Sans"/>
                <a:cs typeface="Open Sans"/>
                <a:sym typeface="Open Sans"/>
              </a:rPr>
              <a:t>We deliver advice in community languages through </a:t>
            </a:r>
            <a:r>
              <a:rPr lang="en-GB" sz="2133" kern="0">
                <a:solidFill>
                  <a:srgbClr val="FCBB69"/>
                </a:solidFill>
                <a:latin typeface="Open Sans ExtraBold"/>
                <a:ea typeface="Open Sans ExtraBold"/>
                <a:cs typeface="Open Sans ExtraBold"/>
                <a:sym typeface="Open Sans ExtraBold"/>
              </a:rPr>
              <a:t>bilingual advisers </a:t>
            </a:r>
            <a:r>
              <a:rPr lang="en-GB" sz="2133" kern="0">
                <a:solidFill>
                  <a:srgbClr val="FCBB69"/>
                </a:solidFill>
                <a:latin typeface="Open Sans"/>
                <a:ea typeface="Open Sans"/>
                <a:cs typeface="Open Sans"/>
                <a:sym typeface="Open Sans"/>
              </a:rPr>
              <a:t>and extensive use of </a:t>
            </a:r>
            <a:r>
              <a:rPr lang="en-GB" sz="2133" kern="0">
                <a:solidFill>
                  <a:srgbClr val="FCBB69"/>
                </a:solidFill>
                <a:latin typeface="Open Sans ExtraBold"/>
                <a:ea typeface="Open Sans ExtraBold"/>
                <a:cs typeface="Open Sans ExtraBold"/>
                <a:sym typeface="Open Sans ExtraBold"/>
              </a:rPr>
              <a:t>Language Line interpreters</a:t>
            </a:r>
            <a:r>
              <a:rPr lang="en-GB" sz="2133" kern="0">
                <a:solidFill>
                  <a:srgbClr val="FCBB69"/>
                </a:solidFill>
                <a:latin typeface="Open Sans"/>
                <a:ea typeface="Open Sans"/>
                <a:cs typeface="Open Sans"/>
                <a:sym typeface="Open Sans"/>
              </a:rPr>
              <a:t>.</a:t>
            </a:r>
            <a:endParaRPr sz="2133" kern="0">
              <a:solidFill>
                <a:srgbClr val="FCBB69"/>
              </a:solidFill>
              <a:latin typeface="Open Sans"/>
              <a:ea typeface="Open Sans"/>
              <a:cs typeface="Open Sans"/>
              <a:sym typeface="Open Sans"/>
            </a:endParaRPr>
          </a:p>
          <a:p>
            <a:pPr defTabSz="1219170">
              <a:spcBef>
                <a:spcPts val="2667"/>
              </a:spcBef>
              <a:buClr>
                <a:srgbClr val="000000"/>
              </a:buClr>
            </a:pPr>
            <a:r>
              <a:rPr lang="en-GB" sz="2133" kern="0">
                <a:solidFill>
                  <a:srgbClr val="FCBB69"/>
                </a:solidFill>
                <a:latin typeface="Open Sans"/>
                <a:ea typeface="Open Sans"/>
                <a:cs typeface="Open Sans"/>
                <a:sym typeface="Open Sans"/>
              </a:rPr>
              <a:t>We have introduced </a:t>
            </a:r>
            <a:r>
              <a:rPr lang="en-GB" sz="2133" kern="0">
                <a:solidFill>
                  <a:srgbClr val="FCBB69"/>
                </a:solidFill>
                <a:latin typeface="Open Sans ExtraBold"/>
                <a:ea typeface="Open Sans ExtraBold"/>
                <a:cs typeface="Open Sans ExtraBold"/>
                <a:sym typeface="Open Sans ExtraBold"/>
              </a:rPr>
              <a:t>additional dedicated lines</a:t>
            </a:r>
            <a:r>
              <a:rPr lang="en-GB" sz="2133" kern="0">
                <a:solidFill>
                  <a:srgbClr val="FCBB69"/>
                </a:solidFill>
                <a:latin typeface="Open Sans"/>
                <a:ea typeface="Open Sans"/>
                <a:cs typeface="Open Sans"/>
                <a:sym typeface="Open Sans"/>
              </a:rPr>
              <a:t> for people who speak </a:t>
            </a:r>
            <a:r>
              <a:rPr lang="en-GB" sz="2133" kern="0">
                <a:solidFill>
                  <a:srgbClr val="FCBB69"/>
                </a:solidFill>
                <a:latin typeface="Open Sans ExtraBold"/>
                <a:ea typeface="Open Sans ExtraBold"/>
                <a:cs typeface="Open Sans ExtraBold"/>
                <a:sym typeface="Open Sans ExtraBold"/>
              </a:rPr>
              <a:t>Urdu/Punjabi</a:t>
            </a:r>
            <a:r>
              <a:rPr lang="en-GB" sz="2133" kern="0">
                <a:solidFill>
                  <a:srgbClr val="FCBB69"/>
                </a:solidFill>
                <a:latin typeface="Open Sans"/>
                <a:ea typeface="Open Sans"/>
                <a:cs typeface="Open Sans"/>
                <a:sym typeface="Open Sans"/>
              </a:rPr>
              <a:t>, </a:t>
            </a:r>
            <a:r>
              <a:rPr lang="en-GB" sz="2133" kern="0">
                <a:solidFill>
                  <a:srgbClr val="FCBB69"/>
                </a:solidFill>
                <a:latin typeface="Open Sans ExtraBold"/>
                <a:ea typeface="Open Sans ExtraBold"/>
                <a:cs typeface="Open Sans ExtraBold"/>
                <a:sym typeface="Open Sans ExtraBold"/>
              </a:rPr>
              <a:t>Arabic and Somali.</a:t>
            </a:r>
            <a:endParaRPr sz="2133" kern="0">
              <a:solidFill>
                <a:srgbClr val="FCBB69"/>
              </a:solidFill>
              <a:latin typeface="Open Sans ExtraBold"/>
              <a:ea typeface="Open Sans ExtraBold"/>
              <a:cs typeface="Open Sans ExtraBold"/>
              <a:sym typeface="Open Sans ExtraBold"/>
            </a:endParaRPr>
          </a:p>
          <a:p>
            <a:pPr defTabSz="1219170">
              <a:spcBef>
                <a:spcPts val="2667"/>
              </a:spcBef>
              <a:spcAft>
                <a:spcPts val="2667"/>
              </a:spcAft>
              <a:buClr>
                <a:srgbClr val="000000"/>
              </a:buClr>
            </a:pPr>
            <a:r>
              <a:rPr lang="en-GB" sz="2133" kern="0">
                <a:solidFill>
                  <a:srgbClr val="FCBB69"/>
                </a:solidFill>
                <a:latin typeface="Open Sans"/>
                <a:ea typeface="Open Sans"/>
                <a:cs typeface="Open Sans"/>
                <a:sym typeface="Open Sans"/>
              </a:rPr>
              <a:t>We are in the process of </a:t>
            </a:r>
            <a:r>
              <a:rPr lang="en-GB" sz="2133" kern="0">
                <a:solidFill>
                  <a:srgbClr val="FCBB69"/>
                </a:solidFill>
                <a:latin typeface="Open Sans ExtraBold"/>
                <a:ea typeface="Open Sans ExtraBold"/>
                <a:cs typeface="Open Sans ExtraBold"/>
                <a:sym typeface="Open Sans ExtraBold"/>
              </a:rPr>
              <a:t>introducing an additional Cantonese/Mandarin line </a:t>
            </a:r>
            <a:r>
              <a:rPr lang="en-GB" sz="2133" kern="0">
                <a:solidFill>
                  <a:srgbClr val="FCBB69"/>
                </a:solidFill>
                <a:latin typeface="Open Sans"/>
                <a:ea typeface="Open Sans"/>
                <a:cs typeface="Open Sans"/>
                <a:sym typeface="Open Sans"/>
              </a:rPr>
              <a:t>for the </a:t>
            </a:r>
            <a:r>
              <a:rPr lang="en-GB" sz="2133" kern="0">
                <a:solidFill>
                  <a:srgbClr val="FCBB69"/>
                </a:solidFill>
                <a:latin typeface="Open Sans ExtraBold"/>
                <a:ea typeface="Open Sans ExtraBold"/>
                <a:cs typeface="Open Sans ExtraBold"/>
                <a:sym typeface="Open Sans ExtraBold"/>
              </a:rPr>
              <a:t>Chinese</a:t>
            </a:r>
            <a:r>
              <a:rPr lang="en-GB" sz="2133" kern="0">
                <a:solidFill>
                  <a:srgbClr val="FCBB69"/>
                </a:solidFill>
                <a:latin typeface="Open Sans"/>
                <a:ea typeface="Open Sans"/>
                <a:cs typeface="Open Sans"/>
                <a:sym typeface="Open Sans"/>
              </a:rPr>
              <a:t> </a:t>
            </a:r>
            <a:r>
              <a:rPr lang="en-GB" sz="2133" kern="0">
                <a:solidFill>
                  <a:srgbClr val="FCBB69"/>
                </a:solidFill>
                <a:latin typeface="Open Sans ExtraBold"/>
                <a:ea typeface="Open Sans ExtraBold"/>
                <a:cs typeface="Open Sans ExtraBold"/>
                <a:sym typeface="Open Sans ExtraBold"/>
              </a:rPr>
              <a:t>community.</a:t>
            </a:r>
            <a:endParaRPr sz="2133" kern="0">
              <a:solidFill>
                <a:srgbClr val="FCBB69"/>
              </a:solidFill>
              <a:latin typeface="Open Sans ExtraBold"/>
              <a:ea typeface="Open Sans ExtraBold"/>
              <a:cs typeface="Open Sans ExtraBold"/>
              <a:sym typeface="Open Sans ExtraBold"/>
            </a:endParaRPr>
          </a:p>
        </p:txBody>
      </p:sp>
      <p:sp>
        <p:nvSpPr>
          <p:cNvPr id="246" name="Google Shape;246;p30"/>
          <p:cNvSpPr txBox="1"/>
          <p:nvPr/>
        </p:nvSpPr>
        <p:spPr>
          <a:xfrm>
            <a:off x="8601567" y="6295933"/>
            <a:ext cx="3443600" cy="45130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333" kern="0">
                <a:solidFill>
                  <a:srgbClr val="FFFFFF"/>
                </a:solidFill>
                <a:latin typeface="Open Sans"/>
                <a:ea typeface="Open Sans"/>
                <a:cs typeface="Open Sans"/>
                <a:sym typeface="Open Sans"/>
              </a:rPr>
              <a:t>Client feedback for Deaf Advice service</a:t>
            </a:r>
            <a:endParaRPr sz="1333" kern="0">
              <a:solidFill>
                <a:srgbClr val="FFFFFF"/>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BB69"/>
        </a:solidFill>
        <a:effectLst/>
      </p:bgPr>
    </p:bg>
    <p:spTree>
      <p:nvGrpSpPr>
        <p:cNvPr id="1" name="Shape 250"/>
        <p:cNvGrpSpPr/>
        <p:nvPr/>
      </p:nvGrpSpPr>
      <p:grpSpPr>
        <a:xfrm>
          <a:off x="0" y="0"/>
          <a:ext cx="0" cy="0"/>
          <a:chOff x="0" y="0"/>
          <a:chExt cx="0" cy="0"/>
        </a:xfrm>
      </p:grpSpPr>
      <p:pic>
        <p:nvPicPr>
          <p:cNvPr id="251" name="Google Shape;251;p31" title="Chart"/>
          <p:cNvPicPr preferRelativeResize="0"/>
          <p:nvPr/>
        </p:nvPicPr>
        <p:blipFill>
          <a:blip r:embed="rId3">
            <a:alphaModFix/>
          </a:blip>
          <a:stretch>
            <a:fillRect/>
          </a:stretch>
        </p:blipFill>
        <p:spPr>
          <a:xfrm>
            <a:off x="738767" y="124234"/>
            <a:ext cx="10893135" cy="673376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2"/>
          <p:cNvSpPr txBox="1">
            <a:spLocks noGrp="1"/>
          </p:cNvSpPr>
          <p:nvPr>
            <p:ph type="body" idx="1"/>
          </p:nvPr>
        </p:nvSpPr>
        <p:spPr>
          <a:xfrm>
            <a:off x="809967" y="1394500"/>
            <a:ext cx="10541200" cy="678000"/>
          </a:xfrm>
          <a:prstGeom prst="rect">
            <a:avLst/>
          </a:prstGeom>
        </p:spPr>
        <p:txBody>
          <a:bodyPr spcFirstLastPara="1" wrap="square" lIns="121900" tIns="121900" rIns="121900" bIns="121900" anchor="t" anchorCtr="0">
            <a:noAutofit/>
          </a:bodyPr>
          <a:lstStyle/>
          <a:p>
            <a:pPr marL="0" indent="0">
              <a:spcAft>
                <a:spcPts val="1333"/>
              </a:spcAft>
              <a:buNone/>
            </a:pPr>
            <a:r>
              <a:rPr lang="en-GB" sz="2133"/>
              <a:t>For every £1 invested in our advice service in </a:t>
            </a:r>
            <a:r>
              <a:rPr lang="en-GB" sz="2133" b="1"/>
              <a:t>2021/2022</a:t>
            </a:r>
            <a:r>
              <a:rPr lang="en-GB" sz="2133"/>
              <a:t>, we generated:</a:t>
            </a:r>
            <a:endParaRPr sz="2133"/>
          </a:p>
        </p:txBody>
      </p:sp>
      <p:sp>
        <p:nvSpPr>
          <p:cNvPr id="257" name="Google Shape;257;p32"/>
          <p:cNvSpPr txBox="1">
            <a:spLocks noGrp="1"/>
          </p:cNvSpPr>
          <p:nvPr>
            <p:ph type="title"/>
          </p:nvPr>
        </p:nvSpPr>
        <p:spPr>
          <a:xfrm>
            <a:off x="815767" y="588100"/>
            <a:ext cx="10529600" cy="806400"/>
          </a:xfrm>
          <a:prstGeom prst="rect">
            <a:avLst/>
          </a:prstGeom>
        </p:spPr>
        <p:txBody>
          <a:bodyPr spcFirstLastPara="1" wrap="square" lIns="121900" tIns="121900" rIns="121900" bIns="121900" anchor="t" anchorCtr="0">
            <a:noAutofit/>
          </a:bodyPr>
          <a:lstStyle/>
          <a:p>
            <a:r>
              <a:rPr lang="en-GB"/>
              <a:t>Our value to society </a:t>
            </a:r>
            <a:endParaRPr/>
          </a:p>
        </p:txBody>
      </p:sp>
      <p:sp>
        <p:nvSpPr>
          <p:cNvPr id="258" name="Google Shape;258;p32"/>
          <p:cNvSpPr/>
          <p:nvPr/>
        </p:nvSpPr>
        <p:spPr>
          <a:xfrm>
            <a:off x="8184567" y="2340433"/>
            <a:ext cx="3160800" cy="2822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t" anchorCtr="0">
            <a:noAutofit/>
          </a:bodyPr>
          <a:lstStyle/>
          <a:p>
            <a:pPr defTabSz="1219170">
              <a:buClr>
                <a:srgbClr val="000000"/>
              </a:buClr>
            </a:pPr>
            <a:r>
              <a:rPr lang="en-GB" sz="2933" kern="0">
                <a:solidFill>
                  <a:srgbClr val="004B88"/>
                </a:solidFill>
                <a:latin typeface="Open Sans ExtraBold"/>
                <a:ea typeface="Open Sans ExtraBold"/>
                <a:cs typeface="Open Sans ExtraBold"/>
                <a:sym typeface="Open Sans ExtraBold"/>
              </a:rPr>
              <a:t>£13.49</a:t>
            </a:r>
            <a:endParaRPr sz="1867" kern="0">
              <a:solidFill>
                <a:srgbClr val="000000"/>
              </a:solidFill>
              <a:latin typeface="Arial"/>
              <a:cs typeface="Arial"/>
              <a:sym typeface="Arial"/>
            </a:endParaRPr>
          </a:p>
          <a:p>
            <a:pPr defTabSz="1219170">
              <a:buClr>
                <a:srgbClr val="000000"/>
              </a:buClr>
            </a:pPr>
            <a:r>
              <a:rPr lang="en-GB" sz="2133" kern="0">
                <a:solidFill>
                  <a:srgbClr val="004B88"/>
                </a:solidFill>
                <a:latin typeface="Open Sans SemiBold"/>
                <a:ea typeface="Open Sans SemiBold"/>
                <a:cs typeface="Open Sans SemiBold"/>
                <a:sym typeface="Open Sans SemiBold"/>
              </a:rPr>
              <a:t>in financial value to the people we help (specific outcomes to individuals)</a:t>
            </a:r>
            <a:endParaRPr sz="2133" kern="0">
              <a:solidFill>
                <a:srgbClr val="004B88"/>
              </a:solidFill>
              <a:latin typeface="Open Sans SemiBold"/>
              <a:ea typeface="Open Sans SemiBold"/>
              <a:cs typeface="Open Sans SemiBold"/>
              <a:sym typeface="Open Sans SemiBold"/>
            </a:endParaRPr>
          </a:p>
          <a:p>
            <a:pPr defTabSz="1219170">
              <a:buClr>
                <a:srgbClr val="000000"/>
              </a:buClr>
            </a:pPr>
            <a:r>
              <a:rPr lang="en-GB" sz="2400" kern="0">
                <a:solidFill>
                  <a:srgbClr val="004B88"/>
                </a:solidFill>
                <a:latin typeface="Open Sans ExtraBold"/>
                <a:ea typeface="Open Sans ExtraBold"/>
                <a:cs typeface="Open Sans ExtraBold"/>
                <a:sym typeface="Open Sans ExtraBold"/>
              </a:rPr>
              <a:t>Total: £45,978,452</a:t>
            </a:r>
            <a:endParaRPr sz="2667" b="1" kern="0">
              <a:solidFill>
                <a:srgbClr val="004B88"/>
              </a:solidFill>
              <a:latin typeface="Open Sans"/>
              <a:ea typeface="Open Sans"/>
              <a:cs typeface="Open Sans"/>
              <a:sym typeface="Open Sans"/>
            </a:endParaRPr>
          </a:p>
        </p:txBody>
      </p:sp>
      <p:sp>
        <p:nvSpPr>
          <p:cNvPr id="259" name="Google Shape;259;p32"/>
          <p:cNvSpPr/>
          <p:nvPr/>
        </p:nvSpPr>
        <p:spPr>
          <a:xfrm>
            <a:off x="4572300" y="2340567"/>
            <a:ext cx="3160800" cy="2822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t" anchorCtr="0">
            <a:noAutofit/>
          </a:bodyPr>
          <a:lstStyle/>
          <a:p>
            <a:pPr defTabSz="1219170">
              <a:buClr>
                <a:srgbClr val="000000"/>
              </a:buClr>
            </a:pPr>
            <a:r>
              <a:rPr lang="en-GB" sz="2933" kern="0">
                <a:solidFill>
                  <a:srgbClr val="004B88"/>
                </a:solidFill>
                <a:latin typeface="Open Sans ExtraBold"/>
                <a:ea typeface="Open Sans ExtraBold"/>
                <a:cs typeface="Open Sans ExtraBold"/>
                <a:sym typeface="Open Sans ExtraBold"/>
              </a:rPr>
              <a:t>£20.64</a:t>
            </a:r>
            <a:endParaRPr sz="1867" kern="0">
              <a:solidFill>
                <a:srgbClr val="000000"/>
              </a:solidFill>
              <a:latin typeface="Arial"/>
              <a:cs typeface="Arial"/>
              <a:sym typeface="Arial"/>
            </a:endParaRPr>
          </a:p>
          <a:p>
            <a:pPr defTabSz="1219170">
              <a:buClr>
                <a:srgbClr val="000000"/>
              </a:buClr>
            </a:pPr>
            <a:r>
              <a:rPr lang="en-GB" sz="2133" kern="0">
                <a:solidFill>
                  <a:srgbClr val="004B88"/>
                </a:solidFill>
                <a:latin typeface="Open Sans SemiBold"/>
                <a:ea typeface="Open Sans SemiBold"/>
                <a:cs typeface="Open Sans SemiBold"/>
                <a:sym typeface="Open Sans SemiBold"/>
              </a:rPr>
              <a:t>in wider economic and social benefits (public value)</a:t>
            </a:r>
            <a:endParaRPr sz="2133" kern="0">
              <a:solidFill>
                <a:srgbClr val="004B88"/>
              </a:solidFill>
              <a:latin typeface="Open Sans SemiBold"/>
              <a:ea typeface="Open Sans SemiBold"/>
              <a:cs typeface="Open Sans SemiBold"/>
              <a:sym typeface="Open Sans SemiBold"/>
            </a:endParaRPr>
          </a:p>
          <a:p>
            <a:pPr defTabSz="1219170">
              <a:buClr>
                <a:srgbClr val="000000"/>
              </a:buClr>
            </a:pPr>
            <a:r>
              <a:rPr lang="en-GB" sz="2400" kern="0">
                <a:solidFill>
                  <a:srgbClr val="004B88"/>
                </a:solidFill>
                <a:latin typeface="Open Sans ExtraBold"/>
                <a:ea typeface="Open Sans ExtraBold"/>
                <a:cs typeface="Open Sans ExtraBold"/>
                <a:sym typeface="Open Sans ExtraBold"/>
              </a:rPr>
              <a:t>Total: £70,357,412</a:t>
            </a:r>
            <a:endParaRPr sz="2667" b="1" kern="0">
              <a:solidFill>
                <a:srgbClr val="004B88"/>
              </a:solidFill>
              <a:latin typeface="Open Sans"/>
              <a:ea typeface="Open Sans"/>
              <a:cs typeface="Open Sans"/>
              <a:sym typeface="Open Sans"/>
            </a:endParaRPr>
          </a:p>
        </p:txBody>
      </p:sp>
      <p:sp>
        <p:nvSpPr>
          <p:cNvPr id="260" name="Google Shape;260;p32"/>
          <p:cNvSpPr/>
          <p:nvPr/>
        </p:nvSpPr>
        <p:spPr>
          <a:xfrm>
            <a:off x="960000" y="2340667"/>
            <a:ext cx="3160800" cy="2822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t" anchorCtr="0">
            <a:noAutofit/>
          </a:bodyPr>
          <a:lstStyle/>
          <a:p>
            <a:pPr defTabSz="1219170">
              <a:buClr>
                <a:srgbClr val="000000"/>
              </a:buClr>
            </a:pPr>
            <a:r>
              <a:rPr lang="en-GB" sz="2933" kern="0">
                <a:solidFill>
                  <a:srgbClr val="004B88"/>
                </a:solidFill>
                <a:latin typeface="Open Sans ExtraBold"/>
                <a:ea typeface="Open Sans ExtraBold"/>
                <a:cs typeface="Open Sans ExtraBold"/>
                <a:sym typeface="Open Sans ExtraBold"/>
              </a:rPr>
              <a:t>£2.51</a:t>
            </a:r>
            <a:endParaRPr sz="2933" kern="0">
              <a:solidFill>
                <a:srgbClr val="004B88"/>
              </a:solidFill>
              <a:latin typeface="Open Sans ExtraBold"/>
              <a:ea typeface="Open Sans ExtraBold"/>
              <a:cs typeface="Open Sans ExtraBold"/>
              <a:sym typeface="Open Sans ExtraBold"/>
            </a:endParaRPr>
          </a:p>
          <a:p>
            <a:pPr defTabSz="1219170">
              <a:buClr>
                <a:srgbClr val="000000"/>
              </a:buClr>
            </a:pPr>
            <a:r>
              <a:rPr lang="en-GB" sz="2133" kern="0">
                <a:solidFill>
                  <a:srgbClr val="004B88"/>
                </a:solidFill>
                <a:latin typeface="Open Sans SemiBold"/>
                <a:ea typeface="Open Sans SemiBold"/>
                <a:cs typeface="Open Sans SemiBold"/>
                <a:sym typeface="Open Sans SemiBold"/>
              </a:rPr>
              <a:t>in savings to government and public services (fiscal benefits)</a:t>
            </a:r>
            <a:endParaRPr sz="2133" kern="0">
              <a:solidFill>
                <a:srgbClr val="004B88"/>
              </a:solidFill>
              <a:latin typeface="Open Sans SemiBold"/>
              <a:ea typeface="Open Sans SemiBold"/>
              <a:cs typeface="Open Sans SemiBold"/>
              <a:sym typeface="Open Sans SemiBold"/>
            </a:endParaRPr>
          </a:p>
          <a:p>
            <a:pPr defTabSz="1219170">
              <a:buClr>
                <a:srgbClr val="000000"/>
              </a:buClr>
            </a:pPr>
            <a:r>
              <a:rPr lang="en-GB" sz="2400" kern="0">
                <a:solidFill>
                  <a:srgbClr val="004B88"/>
                </a:solidFill>
                <a:latin typeface="Open Sans ExtraBold"/>
                <a:ea typeface="Open Sans ExtraBold"/>
                <a:cs typeface="Open Sans ExtraBold"/>
                <a:sym typeface="Open Sans ExtraBold"/>
              </a:rPr>
              <a:t>Total: £8,557,933</a:t>
            </a:r>
            <a:endParaRPr sz="3200" kern="0">
              <a:solidFill>
                <a:srgbClr val="004B88"/>
              </a:solidFill>
              <a:latin typeface="Open Sans ExtraBold"/>
              <a:ea typeface="Open Sans ExtraBold"/>
              <a:cs typeface="Open Sans ExtraBold"/>
              <a:sym typeface="Open Sans ExtraBold"/>
            </a:endParaRPr>
          </a:p>
        </p:txBody>
      </p:sp>
      <p:sp>
        <p:nvSpPr>
          <p:cNvPr id="261" name="Google Shape;261;p32"/>
          <p:cNvSpPr txBox="1"/>
          <p:nvPr/>
        </p:nvSpPr>
        <p:spPr>
          <a:xfrm>
            <a:off x="6875467" y="6387100"/>
            <a:ext cx="5247600" cy="43084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200" kern="0">
                <a:solidFill>
                  <a:srgbClr val="004B88"/>
                </a:solidFill>
                <a:latin typeface="Open Sans"/>
                <a:ea typeface="Open Sans"/>
                <a:cs typeface="Open Sans"/>
                <a:sym typeface="Open Sans"/>
              </a:rPr>
              <a:t>Technical Annex: Financial modelling our value to society in 2019/20                         </a:t>
            </a:r>
            <a:endParaRPr sz="1200" kern="0">
              <a:solidFill>
                <a:srgbClr val="004B88"/>
              </a:solidFill>
              <a:latin typeface="Open Sans"/>
              <a:ea typeface="Open Sans"/>
              <a:cs typeface="Open Sans"/>
              <a:sym typeface="Open Sans"/>
            </a:endParaRPr>
          </a:p>
        </p:txBody>
      </p:sp>
      <p:sp>
        <p:nvSpPr>
          <p:cNvPr id="262" name="Google Shape;262;p32"/>
          <p:cNvSpPr txBox="1"/>
          <p:nvPr/>
        </p:nvSpPr>
        <p:spPr>
          <a:xfrm>
            <a:off x="804333" y="5299334"/>
            <a:ext cx="11018400" cy="111295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733" kern="0">
                <a:solidFill>
                  <a:srgbClr val="004B88"/>
                </a:solidFill>
                <a:latin typeface="Open Sans"/>
                <a:ea typeface="Open Sans"/>
                <a:cs typeface="Open Sans"/>
                <a:sym typeface="Open Sans"/>
              </a:rPr>
              <a:t>Maximising the income for those we help prevents more costly intervention.</a:t>
            </a:r>
            <a:endParaRPr sz="1733" kern="0">
              <a:solidFill>
                <a:srgbClr val="004B88"/>
              </a:solidFill>
              <a:latin typeface="Open Sans"/>
              <a:ea typeface="Open Sans"/>
              <a:cs typeface="Open Sans"/>
              <a:sym typeface="Open Sans"/>
            </a:endParaRPr>
          </a:p>
          <a:p>
            <a:pPr defTabSz="1219170">
              <a:spcBef>
                <a:spcPts val="1333"/>
              </a:spcBef>
              <a:spcAft>
                <a:spcPts val="1333"/>
              </a:spcAft>
              <a:buClr>
                <a:srgbClr val="000000"/>
              </a:buClr>
            </a:pPr>
            <a:r>
              <a:rPr lang="en-GB" sz="1733" kern="0">
                <a:solidFill>
                  <a:srgbClr val="004B88"/>
                </a:solidFill>
                <a:latin typeface="Open Sans"/>
                <a:ea typeface="Open Sans"/>
                <a:cs typeface="Open Sans"/>
                <a:sym typeface="Open Sans"/>
              </a:rPr>
              <a:t>This helps </a:t>
            </a:r>
            <a:r>
              <a:rPr lang="en-GB" sz="1733" b="1" kern="0">
                <a:solidFill>
                  <a:srgbClr val="004B88"/>
                </a:solidFill>
                <a:latin typeface="Open Sans"/>
                <a:ea typeface="Open Sans"/>
                <a:cs typeface="Open Sans"/>
                <a:sym typeface="Open Sans"/>
              </a:rPr>
              <a:t>reduce financial difficulty</a:t>
            </a:r>
            <a:r>
              <a:rPr lang="en-GB" sz="1733" kern="0">
                <a:solidFill>
                  <a:srgbClr val="004B88"/>
                </a:solidFill>
                <a:latin typeface="Open Sans"/>
                <a:ea typeface="Open Sans"/>
                <a:cs typeface="Open Sans"/>
                <a:sym typeface="Open Sans"/>
              </a:rPr>
              <a:t>, </a:t>
            </a:r>
            <a:r>
              <a:rPr lang="en-GB" sz="1733" b="1" kern="0">
                <a:solidFill>
                  <a:srgbClr val="004B88"/>
                </a:solidFill>
                <a:latin typeface="Open Sans"/>
                <a:ea typeface="Open Sans"/>
                <a:cs typeface="Open Sans"/>
                <a:sym typeface="Open Sans"/>
              </a:rPr>
              <a:t>promotes inclusion</a:t>
            </a:r>
            <a:r>
              <a:rPr lang="en-GB" sz="1733" kern="0">
                <a:solidFill>
                  <a:srgbClr val="004B88"/>
                </a:solidFill>
                <a:latin typeface="Open Sans"/>
                <a:ea typeface="Open Sans"/>
                <a:cs typeface="Open Sans"/>
                <a:sym typeface="Open Sans"/>
              </a:rPr>
              <a:t> and </a:t>
            </a:r>
            <a:r>
              <a:rPr lang="en-GB" sz="1733" b="1" kern="0">
                <a:solidFill>
                  <a:srgbClr val="004B88"/>
                </a:solidFill>
                <a:latin typeface="Open Sans"/>
                <a:ea typeface="Open Sans"/>
                <a:cs typeface="Open Sans"/>
                <a:sym typeface="Open Sans"/>
              </a:rPr>
              <a:t>benefits the economy</a:t>
            </a:r>
            <a:r>
              <a:rPr lang="en-GB" sz="1733" kern="0">
                <a:solidFill>
                  <a:srgbClr val="004B88"/>
                </a:solidFill>
                <a:latin typeface="Open Sans"/>
                <a:ea typeface="Open Sans"/>
                <a:cs typeface="Open Sans"/>
                <a:sym typeface="Open Sans"/>
              </a:rPr>
              <a:t>.</a:t>
            </a:r>
            <a:endParaRPr sz="1867" kern="0">
              <a:solidFill>
                <a:srgbClr val="000000"/>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3"/>
          <p:cNvSpPr txBox="1">
            <a:spLocks noGrp="1"/>
          </p:cNvSpPr>
          <p:nvPr>
            <p:ph type="body" idx="1"/>
          </p:nvPr>
        </p:nvSpPr>
        <p:spPr>
          <a:xfrm>
            <a:off x="6822233" y="593367"/>
            <a:ext cx="4700400" cy="5610800"/>
          </a:xfrm>
          <a:prstGeom prst="rect">
            <a:avLst/>
          </a:prstGeom>
        </p:spPr>
        <p:txBody>
          <a:bodyPr spcFirstLastPara="1" wrap="square" lIns="121900" tIns="121900" rIns="121900" bIns="121900" anchor="t" anchorCtr="0">
            <a:noAutofit/>
          </a:bodyPr>
          <a:lstStyle/>
          <a:p>
            <a:pPr marL="0" indent="0">
              <a:lnSpc>
                <a:spcPct val="100000"/>
              </a:lnSpc>
              <a:buNone/>
            </a:pPr>
            <a:r>
              <a:rPr lang="en-GB"/>
              <a:t>Our savings to the public purse include: </a:t>
            </a:r>
            <a:endParaRPr/>
          </a:p>
          <a:p>
            <a:pPr marL="1055972" indent="0">
              <a:lnSpc>
                <a:spcPct val="100000"/>
              </a:lnSpc>
              <a:spcBef>
                <a:spcPts val="1333"/>
              </a:spcBef>
              <a:buNone/>
            </a:pPr>
            <a:r>
              <a:rPr lang="en-GB" sz="2933">
                <a:latin typeface="Open Sans ExtraBold"/>
                <a:ea typeface="Open Sans ExtraBold"/>
                <a:cs typeface="Open Sans ExtraBold"/>
                <a:sym typeface="Open Sans ExtraBold"/>
              </a:rPr>
              <a:t>£688,278</a:t>
            </a:r>
            <a:endParaRPr sz="2933">
              <a:latin typeface="Open Sans ExtraBold"/>
              <a:ea typeface="Open Sans ExtraBold"/>
              <a:cs typeface="Open Sans ExtraBold"/>
              <a:sym typeface="Open Sans ExtraBold"/>
            </a:endParaRPr>
          </a:p>
          <a:p>
            <a:pPr marL="1055972" indent="0">
              <a:lnSpc>
                <a:spcPct val="100000"/>
              </a:lnSpc>
              <a:buNone/>
            </a:pPr>
            <a:r>
              <a:rPr lang="en-GB">
                <a:latin typeface="Open Sans SemiBold"/>
                <a:ea typeface="Open Sans SemiBold"/>
                <a:cs typeface="Open Sans SemiBold"/>
                <a:sym typeface="Open Sans SemiBold"/>
              </a:rPr>
              <a:t>saved by local government, through preventing homelessness and evictions</a:t>
            </a:r>
            <a:endParaRPr>
              <a:latin typeface="Open Sans SemiBold"/>
              <a:ea typeface="Open Sans SemiBold"/>
              <a:cs typeface="Open Sans SemiBold"/>
              <a:sym typeface="Open Sans SemiBold"/>
            </a:endParaRPr>
          </a:p>
          <a:p>
            <a:pPr marL="1055972" indent="0">
              <a:lnSpc>
                <a:spcPct val="100000"/>
              </a:lnSpc>
              <a:spcBef>
                <a:spcPts val="1333"/>
              </a:spcBef>
              <a:buNone/>
            </a:pPr>
            <a:r>
              <a:rPr lang="en-GB" sz="2933">
                <a:solidFill>
                  <a:schemeClr val="dk1"/>
                </a:solidFill>
                <a:latin typeface="Open Sans ExtraBold"/>
                <a:ea typeface="Open Sans ExtraBold"/>
                <a:cs typeface="Open Sans ExtraBold"/>
                <a:sym typeface="Open Sans ExtraBold"/>
              </a:rPr>
              <a:t>£1,666,863</a:t>
            </a:r>
            <a:endParaRPr sz="2933">
              <a:solidFill>
                <a:schemeClr val="dk1"/>
              </a:solidFill>
              <a:latin typeface="Open Sans ExtraBold"/>
              <a:ea typeface="Open Sans ExtraBold"/>
              <a:cs typeface="Open Sans ExtraBold"/>
              <a:sym typeface="Open Sans ExtraBold"/>
            </a:endParaRPr>
          </a:p>
          <a:p>
            <a:pPr marL="1055972" indent="0">
              <a:lnSpc>
                <a:spcPct val="100000"/>
              </a:lnSpc>
              <a:buNone/>
            </a:pPr>
            <a:r>
              <a:rPr lang="en-GB">
                <a:solidFill>
                  <a:schemeClr val="dk1"/>
                </a:solidFill>
                <a:latin typeface="Open Sans SemiBold"/>
                <a:ea typeface="Open Sans SemiBold"/>
                <a:cs typeface="Open Sans SemiBold"/>
                <a:sym typeface="Open Sans SemiBold"/>
              </a:rPr>
              <a:t>saved by the NHS, through reducing use of mental health and GP services, and keeping people in work</a:t>
            </a:r>
            <a:endParaRPr>
              <a:latin typeface="Open Sans SemiBold"/>
              <a:ea typeface="Open Sans SemiBold"/>
              <a:cs typeface="Open Sans SemiBold"/>
              <a:sym typeface="Open Sans SemiBold"/>
            </a:endParaRPr>
          </a:p>
          <a:p>
            <a:pPr marL="0" indent="0">
              <a:lnSpc>
                <a:spcPct val="100000"/>
              </a:lnSpc>
              <a:spcBef>
                <a:spcPts val="2133"/>
              </a:spcBef>
              <a:spcAft>
                <a:spcPts val="1333"/>
              </a:spcAft>
              <a:buNone/>
            </a:pPr>
            <a:endParaRPr/>
          </a:p>
        </p:txBody>
      </p:sp>
      <p:sp>
        <p:nvSpPr>
          <p:cNvPr id="268" name="Google Shape;268;p33"/>
          <p:cNvSpPr txBox="1">
            <a:spLocks noGrp="1"/>
          </p:cNvSpPr>
          <p:nvPr>
            <p:ph type="title"/>
          </p:nvPr>
        </p:nvSpPr>
        <p:spPr>
          <a:xfrm>
            <a:off x="727367" y="593367"/>
            <a:ext cx="5065200" cy="1493200"/>
          </a:xfrm>
          <a:prstGeom prst="rect">
            <a:avLst/>
          </a:prstGeom>
        </p:spPr>
        <p:txBody>
          <a:bodyPr spcFirstLastPara="1" wrap="square" lIns="121900" tIns="121900" rIns="121900" bIns="121900" anchor="t" anchorCtr="0">
            <a:noAutofit/>
          </a:bodyPr>
          <a:lstStyle/>
          <a:p>
            <a:r>
              <a:rPr lang="en-GB">
                <a:solidFill>
                  <a:srgbClr val="004B88"/>
                </a:solidFill>
              </a:rPr>
              <a:t>Our value to th</a:t>
            </a:r>
            <a:r>
              <a:rPr lang="en-GB"/>
              <a:t>e city</a:t>
            </a:r>
            <a:endParaRPr>
              <a:solidFill>
                <a:srgbClr val="004B88"/>
              </a:solidFill>
            </a:endParaRPr>
          </a:p>
        </p:txBody>
      </p:sp>
      <p:sp>
        <p:nvSpPr>
          <p:cNvPr id="269" name="Google Shape;269;p33"/>
          <p:cNvSpPr txBox="1">
            <a:spLocks noGrp="1"/>
          </p:cNvSpPr>
          <p:nvPr>
            <p:ph type="body" idx="4294967295"/>
          </p:nvPr>
        </p:nvSpPr>
        <p:spPr>
          <a:xfrm>
            <a:off x="504133" y="2167367"/>
            <a:ext cx="5220000" cy="3767200"/>
          </a:xfrm>
          <a:prstGeom prst="rect">
            <a:avLst/>
          </a:prstGeom>
        </p:spPr>
        <p:txBody>
          <a:bodyPr spcFirstLastPara="1" wrap="square" lIns="121900" tIns="121900" rIns="121900" bIns="121900" anchor="t" anchorCtr="0">
            <a:noAutofit/>
          </a:bodyPr>
          <a:lstStyle/>
          <a:p>
            <a:pPr marL="0" indent="0">
              <a:lnSpc>
                <a:spcPct val="100000"/>
              </a:lnSpc>
              <a:buNone/>
            </a:pPr>
            <a:r>
              <a:rPr lang="en-GB" sz="2000"/>
              <a:t>This is only one fraction of our true value. We also:</a:t>
            </a:r>
            <a:endParaRPr sz="2000"/>
          </a:p>
          <a:p>
            <a:pPr marL="609585" indent="-423323">
              <a:lnSpc>
                <a:spcPct val="100000"/>
              </a:lnSpc>
              <a:spcBef>
                <a:spcPts val="2133"/>
              </a:spcBef>
              <a:buSzPts val="1400"/>
            </a:pPr>
            <a:r>
              <a:rPr lang="en-GB" sz="1867"/>
              <a:t>help clients </a:t>
            </a:r>
            <a:r>
              <a:rPr lang="en-GB" sz="1867" b="1"/>
              <a:t>negotiate local processes</a:t>
            </a:r>
            <a:r>
              <a:rPr lang="en-GB" sz="1867"/>
              <a:t>, such as welfare reform changes</a:t>
            </a:r>
            <a:endParaRPr sz="1867"/>
          </a:p>
          <a:p>
            <a:pPr marL="609585" indent="-423323">
              <a:lnSpc>
                <a:spcPct val="100000"/>
              </a:lnSpc>
              <a:spcBef>
                <a:spcPts val="2133"/>
              </a:spcBef>
              <a:buSzPts val="1400"/>
            </a:pPr>
            <a:r>
              <a:rPr lang="en-GB" sz="1867"/>
              <a:t>help local authority rent and council tax arrears to be rescheduled, and </a:t>
            </a:r>
            <a:r>
              <a:rPr lang="en-GB" sz="1867" b="1"/>
              <a:t>reduce the associated administrative costs</a:t>
            </a:r>
            <a:endParaRPr sz="1867" b="1"/>
          </a:p>
          <a:p>
            <a:pPr marL="609585" indent="-423323">
              <a:lnSpc>
                <a:spcPct val="100000"/>
              </a:lnSpc>
              <a:spcBef>
                <a:spcPts val="1333"/>
              </a:spcBef>
              <a:spcAft>
                <a:spcPts val="2133"/>
              </a:spcAft>
              <a:buClr>
                <a:schemeClr val="dk1"/>
              </a:buClr>
              <a:buSzPts val="1400"/>
            </a:pPr>
            <a:r>
              <a:rPr lang="en-GB" sz="1867"/>
              <a:t>work with the local authority to help </a:t>
            </a:r>
            <a:r>
              <a:rPr lang="en-GB" sz="1867" b="1"/>
              <a:t>improve their systems and processes</a:t>
            </a:r>
            <a:r>
              <a:rPr lang="en-GB" sz="1867"/>
              <a:t>, such as the One Route In project</a:t>
            </a:r>
            <a:endParaRPr sz="1867"/>
          </a:p>
        </p:txBody>
      </p:sp>
      <p:pic>
        <p:nvPicPr>
          <p:cNvPr id="270" name="Google Shape;270;p33"/>
          <p:cNvPicPr preferRelativeResize="0"/>
          <p:nvPr/>
        </p:nvPicPr>
        <p:blipFill rotWithShape="1">
          <a:blip r:embed="rId3">
            <a:alphaModFix/>
          </a:blip>
          <a:srcRect/>
          <a:stretch/>
        </p:blipFill>
        <p:spPr>
          <a:xfrm>
            <a:off x="6750233" y="1924967"/>
            <a:ext cx="973667" cy="973701"/>
          </a:xfrm>
          <a:prstGeom prst="rect">
            <a:avLst/>
          </a:prstGeom>
          <a:noFill/>
          <a:ln>
            <a:noFill/>
          </a:ln>
        </p:spPr>
      </p:pic>
      <p:sp>
        <p:nvSpPr>
          <p:cNvPr id="271" name="Google Shape;271;p33"/>
          <p:cNvSpPr txBox="1"/>
          <p:nvPr/>
        </p:nvSpPr>
        <p:spPr>
          <a:xfrm>
            <a:off x="6903033" y="6387100"/>
            <a:ext cx="5220000" cy="43084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200" kern="0">
                <a:solidFill>
                  <a:srgbClr val="004B88"/>
                </a:solidFill>
                <a:latin typeface="Open Sans"/>
                <a:ea typeface="Open Sans"/>
                <a:cs typeface="Open Sans"/>
                <a:sym typeface="Open Sans"/>
              </a:rPr>
              <a:t>Technical Annex: Financial modelling our value to society in 2019/20</a:t>
            </a:r>
            <a:endParaRPr sz="1200" kern="0">
              <a:solidFill>
                <a:srgbClr val="004B88"/>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75"/>
        <p:cNvGrpSpPr/>
        <p:nvPr/>
      </p:nvGrpSpPr>
      <p:grpSpPr>
        <a:xfrm>
          <a:off x="0" y="0"/>
          <a:ext cx="0" cy="0"/>
          <a:chOff x="0" y="0"/>
          <a:chExt cx="0" cy="0"/>
        </a:xfrm>
      </p:grpSpPr>
      <p:sp>
        <p:nvSpPr>
          <p:cNvPr id="276" name="Google Shape;276;p34"/>
          <p:cNvSpPr txBox="1">
            <a:spLocks noGrp="1"/>
          </p:cNvSpPr>
          <p:nvPr>
            <p:ph type="title"/>
          </p:nvPr>
        </p:nvSpPr>
        <p:spPr>
          <a:xfrm>
            <a:off x="804633" y="593367"/>
            <a:ext cx="5120400" cy="1493200"/>
          </a:xfrm>
          <a:prstGeom prst="rect">
            <a:avLst/>
          </a:prstGeom>
        </p:spPr>
        <p:txBody>
          <a:bodyPr spcFirstLastPara="1" wrap="square" lIns="121900" tIns="121900" rIns="121900" bIns="121900" anchor="t" anchorCtr="0">
            <a:noAutofit/>
          </a:bodyPr>
          <a:lstStyle/>
          <a:p>
            <a:r>
              <a:rPr lang="en-GB">
                <a:solidFill>
                  <a:srgbClr val="FCBB69"/>
                </a:solidFill>
              </a:rPr>
              <a:t>Impact of Covid-19</a:t>
            </a:r>
            <a:endParaRPr b="0">
              <a:solidFill>
                <a:srgbClr val="FCBB69"/>
              </a:solidFill>
              <a:latin typeface="Open Sans ExtraBold"/>
              <a:ea typeface="Open Sans ExtraBold"/>
              <a:cs typeface="Open Sans ExtraBold"/>
              <a:sym typeface="Open Sans ExtraBold"/>
            </a:endParaRPr>
          </a:p>
        </p:txBody>
      </p:sp>
      <p:sp>
        <p:nvSpPr>
          <p:cNvPr id="277" name="Google Shape;277;p34"/>
          <p:cNvSpPr txBox="1">
            <a:spLocks noGrp="1"/>
          </p:cNvSpPr>
          <p:nvPr>
            <p:ph type="body" idx="1"/>
          </p:nvPr>
        </p:nvSpPr>
        <p:spPr>
          <a:xfrm>
            <a:off x="804633" y="1571733"/>
            <a:ext cx="6162800" cy="4739600"/>
          </a:xfrm>
          <a:prstGeom prst="rect">
            <a:avLst/>
          </a:prstGeom>
        </p:spPr>
        <p:txBody>
          <a:bodyPr spcFirstLastPara="1" wrap="square" lIns="121900" tIns="121900" rIns="121900" bIns="121900" anchor="t" anchorCtr="0">
            <a:noAutofit/>
          </a:bodyPr>
          <a:lstStyle/>
          <a:p>
            <a:pPr marL="0" indent="0">
              <a:lnSpc>
                <a:spcPct val="100000"/>
              </a:lnSpc>
              <a:buNone/>
            </a:pPr>
            <a:r>
              <a:rPr lang="en-GB">
                <a:solidFill>
                  <a:schemeClr val="lt1"/>
                </a:solidFill>
              </a:rPr>
              <a:t>Throughout 2021-22, Covid-19 caused ongoing disruption and challenges for our service and the people we help. </a:t>
            </a:r>
            <a:endParaRPr>
              <a:solidFill>
                <a:schemeClr val="lt1"/>
              </a:solidFill>
            </a:endParaRPr>
          </a:p>
          <a:p>
            <a:pPr marL="0" indent="0">
              <a:lnSpc>
                <a:spcPct val="100000"/>
              </a:lnSpc>
              <a:spcBef>
                <a:spcPts val="1200"/>
              </a:spcBef>
              <a:buNone/>
            </a:pPr>
            <a:r>
              <a:rPr lang="en-GB">
                <a:solidFill>
                  <a:schemeClr val="lt1"/>
                </a:solidFill>
              </a:rPr>
              <a:t>Our phone, webchat and online channels have proved to be an efficient and effective way to deliver quality advice to thousands of people.</a:t>
            </a:r>
            <a:endParaRPr>
              <a:solidFill>
                <a:schemeClr val="lt1"/>
              </a:solidFill>
            </a:endParaRPr>
          </a:p>
          <a:p>
            <a:pPr marL="0" indent="0">
              <a:lnSpc>
                <a:spcPct val="100000"/>
              </a:lnSpc>
              <a:spcBef>
                <a:spcPts val="1200"/>
              </a:spcBef>
              <a:buNone/>
            </a:pPr>
            <a:r>
              <a:rPr lang="en-GB">
                <a:solidFill>
                  <a:schemeClr val="lt1"/>
                </a:solidFill>
              </a:rPr>
              <a:t>We introduced </a:t>
            </a:r>
            <a:r>
              <a:rPr lang="en-GB" b="1">
                <a:solidFill>
                  <a:schemeClr val="lt1"/>
                </a:solidFill>
              </a:rPr>
              <a:t>Community Access Points</a:t>
            </a:r>
            <a:r>
              <a:rPr lang="en-GB">
                <a:solidFill>
                  <a:schemeClr val="lt1"/>
                </a:solidFill>
              </a:rPr>
              <a:t> and resumed targeted face-to-face appointments for our most vulnerable clients.</a:t>
            </a:r>
            <a:endParaRPr>
              <a:solidFill>
                <a:schemeClr val="lt1"/>
              </a:solidFill>
            </a:endParaRPr>
          </a:p>
          <a:p>
            <a:pPr marL="0" indent="0">
              <a:lnSpc>
                <a:spcPct val="100000"/>
              </a:lnSpc>
              <a:spcBef>
                <a:spcPts val="1200"/>
              </a:spcBef>
              <a:spcAft>
                <a:spcPts val="1200"/>
              </a:spcAft>
              <a:buNone/>
            </a:pPr>
            <a:r>
              <a:rPr lang="en-GB">
                <a:solidFill>
                  <a:schemeClr val="lt1"/>
                </a:solidFill>
              </a:rPr>
              <a:t>We have worked closely with new and existing partners to develop new ways to ensure those who need us the most can access our services.</a:t>
            </a:r>
            <a:endParaRPr>
              <a:solidFill>
                <a:schemeClr val="lt1"/>
              </a:solidFill>
            </a:endParaRPr>
          </a:p>
        </p:txBody>
      </p:sp>
      <p:sp>
        <p:nvSpPr>
          <p:cNvPr id="278" name="Google Shape;278;p34"/>
          <p:cNvSpPr txBox="1">
            <a:spLocks noGrp="1"/>
          </p:cNvSpPr>
          <p:nvPr>
            <p:ph type="body" idx="4294967295"/>
          </p:nvPr>
        </p:nvSpPr>
        <p:spPr>
          <a:xfrm>
            <a:off x="6508333" y="2967767"/>
            <a:ext cx="4837200" cy="1874800"/>
          </a:xfrm>
          <a:prstGeom prst="rect">
            <a:avLst/>
          </a:prstGeom>
        </p:spPr>
        <p:txBody>
          <a:bodyPr spcFirstLastPara="1" wrap="square" lIns="121900" tIns="121900" rIns="121900" bIns="121900" anchor="t" anchorCtr="0">
            <a:noAutofit/>
          </a:bodyPr>
          <a:lstStyle/>
          <a:p>
            <a:pPr marL="0" indent="0">
              <a:lnSpc>
                <a:spcPct val="100000"/>
              </a:lnSpc>
              <a:spcBef>
                <a:spcPts val="667"/>
              </a:spcBef>
              <a:buNone/>
            </a:pPr>
            <a:r>
              <a:rPr lang="en-GB" sz="2933">
                <a:latin typeface="Open Sans ExtraBold"/>
                <a:ea typeface="Open Sans ExtraBold"/>
                <a:cs typeface="Open Sans ExtraBold"/>
                <a:sym typeface="Open Sans ExtraBold"/>
              </a:rPr>
              <a:t>£[insert number]</a:t>
            </a:r>
            <a:endParaRPr sz="2933" b="1"/>
          </a:p>
          <a:p>
            <a:pPr marL="0" indent="0">
              <a:lnSpc>
                <a:spcPct val="100000"/>
              </a:lnSpc>
              <a:spcAft>
                <a:spcPts val="2133"/>
              </a:spcAft>
              <a:buNone/>
            </a:pPr>
            <a:r>
              <a:rPr lang="en-GB" sz="2133">
                <a:latin typeface="Open Sans SemiBold"/>
                <a:ea typeface="Open Sans SemiBold"/>
                <a:cs typeface="Open Sans SemiBold"/>
                <a:sym typeface="Open Sans SemiBold"/>
              </a:rPr>
              <a:t>number] for every £[insert number] invested in our service.</a:t>
            </a:r>
            <a:endParaRPr>
              <a:latin typeface="Open Sans SemiBold"/>
              <a:ea typeface="Open Sans SemiBold"/>
              <a:cs typeface="Open Sans SemiBold"/>
              <a:sym typeface="Open Sans SemiBold"/>
            </a:endParaRPr>
          </a:p>
        </p:txBody>
      </p:sp>
      <p:pic>
        <p:nvPicPr>
          <p:cNvPr id="279" name="Google Shape;279;p34"/>
          <p:cNvPicPr preferRelativeResize="0"/>
          <p:nvPr/>
        </p:nvPicPr>
        <p:blipFill rotWithShape="1">
          <a:blip r:embed="rId3">
            <a:alphaModFix/>
          </a:blip>
          <a:srcRect r="23283" b="6725"/>
          <a:stretch/>
        </p:blipFill>
        <p:spPr>
          <a:xfrm>
            <a:off x="7071701" y="842300"/>
            <a:ext cx="5120300" cy="60156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body" idx="1"/>
          </p:nvPr>
        </p:nvSpPr>
        <p:spPr>
          <a:xfrm>
            <a:off x="641333" y="1513600"/>
            <a:ext cx="4943200" cy="3830800"/>
          </a:xfrm>
          <a:prstGeom prst="rect">
            <a:avLst/>
          </a:prstGeom>
        </p:spPr>
        <p:txBody>
          <a:bodyPr spcFirstLastPara="1" wrap="square" lIns="121900" tIns="121900" rIns="121900" bIns="121900" anchor="t" anchorCtr="0">
            <a:noAutofit/>
          </a:bodyPr>
          <a:lstStyle/>
          <a:p>
            <a:pPr marL="0" indent="0">
              <a:lnSpc>
                <a:spcPct val="100000"/>
              </a:lnSpc>
              <a:buNone/>
            </a:pPr>
            <a:r>
              <a:rPr lang="en-GB">
                <a:solidFill>
                  <a:schemeClr val="dk1"/>
                </a:solidFill>
              </a:rPr>
              <a:t>The Department for Work and Pensions (DWP) and Sheffield City Council, via its COVID response line, direct people in food hunger to us so we can assess the causes of their food hunger.</a:t>
            </a:r>
            <a:endParaRPr>
              <a:solidFill>
                <a:schemeClr val="dk1"/>
              </a:solidFill>
            </a:endParaRPr>
          </a:p>
          <a:p>
            <a:pPr marL="0" indent="0">
              <a:lnSpc>
                <a:spcPct val="100000"/>
              </a:lnSpc>
              <a:spcBef>
                <a:spcPts val="1333"/>
              </a:spcBef>
              <a:buNone/>
            </a:pPr>
            <a:r>
              <a:rPr lang="en-GB">
                <a:solidFill>
                  <a:schemeClr val="dk1"/>
                </a:solidFill>
              </a:rPr>
              <a:t>Our close working history with food banks makes us the </a:t>
            </a:r>
            <a:r>
              <a:rPr lang="en-GB" b="1">
                <a:solidFill>
                  <a:schemeClr val="dk1"/>
                </a:solidFill>
              </a:rPr>
              <a:t>best placed</a:t>
            </a:r>
            <a:r>
              <a:rPr lang="en-GB">
                <a:solidFill>
                  <a:schemeClr val="dk1"/>
                </a:solidFill>
              </a:rPr>
              <a:t> to make the </a:t>
            </a:r>
            <a:r>
              <a:rPr lang="en-GB" b="1">
                <a:solidFill>
                  <a:schemeClr val="dk1"/>
                </a:solidFill>
              </a:rPr>
              <a:t>most effective</a:t>
            </a:r>
            <a:r>
              <a:rPr lang="en-GB">
                <a:solidFill>
                  <a:schemeClr val="dk1"/>
                </a:solidFill>
              </a:rPr>
              <a:t> referrals to one of the city’s many food banks.</a:t>
            </a:r>
            <a:endParaRPr sz="2667"/>
          </a:p>
        </p:txBody>
      </p:sp>
      <p:sp>
        <p:nvSpPr>
          <p:cNvPr id="285" name="Google Shape;285;p35"/>
          <p:cNvSpPr txBox="1"/>
          <p:nvPr/>
        </p:nvSpPr>
        <p:spPr>
          <a:xfrm>
            <a:off x="6683833" y="1091034"/>
            <a:ext cx="4943200" cy="4356858"/>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133" kern="0">
                <a:solidFill>
                  <a:srgbClr val="FFFFFF"/>
                </a:solidFill>
                <a:latin typeface="Open Sans"/>
                <a:ea typeface="Open Sans"/>
                <a:cs typeface="Open Sans"/>
                <a:sym typeface="Open Sans"/>
              </a:rPr>
              <a:t>Community Access Points (CAPs) are now live in four venues in the city - touch screen video screens with the facility to share documents.</a:t>
            </a:r>
            <a:endParaRPr sz="2133" kern="0">
              <a:solidFill>
                <a:srgbClr val="FFFFFF"/>
              </a:solidFill>
              <a:latin typeface="Open Sans"/>
              <a:ea typeface="Open Sans"/>
              <a:cs typeface="Open Sans"/>
              <a:sym typeface="Open Sans"/>
            </a:endParaRPr>
          </a:p>
          <a:p>
            <a:pPr defTabSz="1219170">
              <a:spcBef>
                <a:spcPts val="1333"/>
              </a:spcBef>
              <a:buClr>
                <a:srgbClr val="000000"/>
              </a:buClr>
            </a:pPr>
            <a:r>
              <a:rPr lang="en-GB" sz="2133" kern="0">
                <a:solidFill>
                  <a:srgbClr val="FFFFFF"/>
                </a:solidFill>
                <a:latin typeface="Open Sans"/>
                <a:ea typeface="Open Sans"/>
                <a:cs typeface="Open Sans"/>
                <a:sym typeface="Open Sans"/>
              </a:rPr>
              <a:t>CAPs provide the opportunity for digitally-excluded people to meet remotely with an adviser. They require no special digital skills or know-how from the client.</a:t>
            </a:r>
            <a:endParaRPr sz="2133" kern="0">
              <a:solidFill>
                <a:srgbClr val="FFFFFF"/>
              </a:solidFill>
              <a:latin typeface="Open Sans"/>
              <a:ea typeface="Open Sans"/>
              <a:cs typeface="Open Sans"/>
              <a:sym typeface="Open Sans"/>
            </a:endParaRPr>
          </a:p>
          <a:p>
            <a:pPr defTabSz="1219170">
              <a:spcBef>
                <a:spcPts val="1333"/>
              </a:spcBef>
              <a:spcAft>
                <a:spcPts val="1333"/>
              </a:spcAft>
              <a:buClr>
                <a:srgbClr val="000000"/>
              </a:buClr>
            </a:pPr>
            <a:r>
              <a:rPr lang="en-GB" sz="2133" kern="0">
                <a:solidFill>
                  <a:srgbClr val="FFFFFF"/>
                </a:solidFill>
                <a:latin typeface="Open Sans"/>
                <a:ea typeface="Open Sans"/>
                <a:cs typeface="Open Sans"/>
                <a:sym typeface="Open Sans"/>
              </a:rPr>
              <a:t>CAPs are located in private spaces within familiar community venues.</a:t>
            </a:r>
            <a:endParaRPr sz="1867" kern="0">
              <a:solidFill>
                <a:srgbClr val="000000"/>
              </a:solidFill>
              <a:latin typeface="Open Sans"/>
              <a:ea typeface="Open Sans"/>
              <a:cs typeface="Open Sans"/>
              <a:sym typeface="Open Sans"/>
            </a:endParaRPr>
          </a:p>
        </p:txBody>
      </p:sp>
      <p:pic>
        <p:nvPicPr>
          <p:cNvPr id="286" name="Google Shape;286;p35"/>
          <p:cNvPicPr preferRelativeResize="0"/>
          <p:nvPr/>
        </p:nvPicPr>
        <p:blipFill>
          <a:blip r:embed="rId3">
            <a:alphaModFix/>
          </a:blip>
          <a:stretch>
            <a:fillRect/>
          </a:stretch>
        </p:blipFill>
        <p:spPr>
          <a:xfrm>
            <a:off x="10993167" y="5753968"/>
            <a:ext cx="923436" cy="836833"/>
          </a:xfrm>
          <a:prstGeom prst="rect">
            <a:avLst/>
          </a:prstGeom>
          <a:noFill/>
          <a:ln>
            <a:noFill/>
          </a:ln>
        </p:spPr>
      </p:pic>
      <p:sp>
        <p:nvSpPr>
          <p:cNvPr id="287" name="Google Shape;287;p35"/>
          <p:cNvSpPr txBox="1">
            <a:spLocks noGrp="1"/>
          </p:cNvSpPr>
          <p:nvPr>
            <p:ph type="title"/>
          </p:nvPr>
        </p:nvSpPr>
        <p:spPr>
          <a:xfrm>
            <a:off x="804633" y="593367"/>
            <a:ext cx="5120400" cy="1493200"/>
          </a:xfrm>
          <a:prstGeom prst="rect">
            <a:avLst/>
          </a:prstGeom>
        </p:spPr>
        <p:txBody>
          <a:bodyPr spcFirstLastPara="1" wrap="square" lIns="121900" tIns="121900" rIns="121900" bIns="121900" anchor="t" anchorCtr="0">
            <a:noAutofit/>
          </a:bodyPr>
          <a:lstStyle/>
          <a:p>
            <a:r>
              <a:rPr lang="en-GB">
                <a:solidFill>
                  <a:srgbClr val="004B88"/>
                </a:solidFill>
              </a:rPr>
              <a:t>Impact of Covid-19</a:t>
            </a:r>
            <a:endParaRPr b="0">
              <a:solidFill>
                <a:srgbClr val="004B88"/>
              </a:solidFill>
              <a:latin typeface="Open Sans ExtraBold"/>
              <a:ea typeface="Open Sans ExtraBold"/>
              <a:cs typeface="Open Sans ExtraBold"/>
              <a:sym typeface="Open Sans ExtraBold"/>
            </a:endParaRPr>
          </a:p>
        </p:txBody>
      </p:sp>
      <p:pic>
        <p:nvPicPr>
          <p:cNvPr id="288" name="Google Shape;288;p35"/>
          <p:cNvPicPr preferRelativeResize="0"/>
          <p:nvPr/>
        </p:nvPicPr>
        <p:blipFill>
          <a:blip r:embed="rId4">
            <a:alphaModFix/>
          </a:blip>
          <a:stretch>
            <a:fillRect/>
          </a:stretch>
        </p:blipFill>
        <p:spPr>
          <a:xfrm>
            <a:off x="4596670" y="5239133"/>
            <a:ext cx="1144500" cy="161886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pic>
        <p:nvPicPr>
          <p:cNvPr id="293" name="Google Shape;293;p36"/>
          <p:cNvPicPr preferRelativeResize="0"/>
          <p:nvPr/>
        </p:nvPicPr>
        <p:blipFill rotWithShape="1">
          <a:blip r:embed="rId3">
            <a:alphaModFix/>
          </a:blip>
          <a:srcRect t="10828" b="10820"/>
          <a:stretch/>
        </p:blipFill>
        <p:spPr>
          <a:xfrm>
            <a:off x="6287068" y="4216538"/>
            <a:ext cx="1258833" cy="986333"/>
          </a:xfrm>
          <a:prstGeom prst="rect">
            <a:avLst/>
          </a:prstGeom>
          <a:noFill/>
          <a:ln>
            <a:noFill/>
          </a:ln>
        </p:spPr>
      </p:pic>
      <p:sp>
        <p:nvSpPr>
          <p:cNvPr id="294" name="Google Shape;294;p36"/>
          <p:cNvSpPr txBox="1"/>
          <p:nvPr/>
        </p:nvSpPr>
        <p:spPr>
          <a:xfrm>
            <a:off x="6116167" y="3858900"/>
            <a:ext cx="5648800" cy="1701600"/>
          </a:xfrm>
          <a:prstGeom prst="rect">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1761556" indent="67197" defTabSz="1219170">
              <a:buClr>
                <a:srgbClr val="000000"/>
              </a:buClr>
            </a:pPr>
            <a:r>
              <a:rPr lang="en-GB" sz="3733" kern="0">
                <a:solidFill>
                  <a:srgbClr val="FFFFFF"/>
                </a:solidFill>
                <a:latin typeface="Open Sans ExtraBold"/>
                <a:ea typeface="Open Sans ExtraBold"/>
                <a:cs typeface="Open Sans ExtraBold"/>
                <a:sym typeface="Open Sans ExtraBold"/>
              </a:rPr>
              <a:t>18,140 calls</a:t>
            </a:r>
            <a:r>
              <a:rPr lang="en-GB" sz="2933" kern="0">
                <a:solidFill>
                  <a:srgbClr val="FFFFFF"/>
                </a:solidFill>
                <a:latin typeface="Open Sans SemiBold"/>
                <a:ea typeface="Open Sans SemiBold"/>
                <a:cs typeface="Open Sans SemiBold"/>
                <a:sym typeface="Open Sans SemiBold"/>
              </a:rPr>
              <a:t> answered through Adviceline</a:t>
            </a:r>
            <a:endParaRPr sz="2667" kern="0">
              <a:solidFill>
                <a:srgbClr val="FFFFFF"/>
              </a:solidFill>
              <a:latin typeface="Arial"/>
              <a:cs typeface="Arial"/>
              <a:sym typeface="Arial"/>
            </a:endParaRPr>
          </a:p>
        </p:txBody>
      </p:sp>
      <p:sp>
        <p:nvSpPr>
          <p:cNvPr id="295" name="Google Shape;295;p36"/>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Phone and Digital Advice</a:t>
            </a:r>
            <a:endParaRPr/>
          </a:p>
        </p:txBody>
      </p:sp>
      <p:sp>
        <p:nvSpPr>
          <p:cNvPr id="296" name="Google Shape;296;p36"/>
          <p:cNvSpPr txBox="1"/>
          <p:nvPr/>
        </p:nvSpPr>
        <p:spPr>
          <a:xfrm>
            <a:off x="804333" y="1432501"/>
            <a:ext cx="10767200" cy="2382278"/>
          </a:xfrm>
          <a:prstGeom prst="rect">
            <a:avLst/>
          </a:prstGeom>
          <a:noFill/>
          <a:ln>
            <a:noFill/>
          </a:ln>
        </p:spPr>
        <p:txBody>
          <a:bodyPr spcFirstLastPara="1" wrap="square" lIns="121900" tIns="121900" rIns="121900" bIns="121900" anchor="t" anchorCtr="0">
            <a:spAutoFit/>
          </a:bodyPr>
          <a:lstStyle/>
          <a:p>
            <a:pPr defTabSz="1219170">
              <a:spcAft>
                <a:spcPts val="1333"/>
              </a:spcAft>
              <a:buClr>
                <a:srgbClr val="000000"/>
              </a:buClr>
            </a:pPr>
            <a:r>
              <a:rPr lang="en-GB" sz="2133" kern="0">
                <a:solidFill>
                  <a:srgbClr val="FFFFFF"/>
                </a:solidFill>
                <a:latin typeface="Open Sans"/>
                <a:ea typeface="Open Sans"/>
                <a:cs typeface="Open Sans"/>
                <a:sym typeface="Open Sans"/>
              </a:rPr>
              <a:t>We now deliver the majority of our support via telephone and digital platforms, including email and webchat. This change, while initially prompted by the pandemic, has enabled us to dramatically increase the numbers of people we support and gives people in the city more flexibility over when and where they use our services. We deliver face to face services in a targeted way for those who need to access our support in this way, often working with partners.</a:t>
            </a:r>
            <a:endParaRPr sz="2400" b="1" kern="0">
              <a:solidFill>
                <a:srgbClr val="FFFFFF"/>
              </a:solidFill>
              <a:latin typeface="Open Sans"/>
              <a:ea typeface="Open Sans"/>
              <a:cs typeface="Open Sans"/>
              <a:sym typeface="Open Sans"/>
            </a:endParaRPr>
          </a:p>
        </p:txBody>
      </p:sp>
      <p:sp>
        <p:nvSpPr>
          <p:cNvPr id="297" name="Google Shape;297;p36"/>
          <p:cNvSpPr txBox="1"/>
          <p:nvPr/>
        </p:nvSpPr>
        <p:spPr>
          <a:xfrm>
            <a:off x="804333" y="3648900"/>
            <a:ext cx="4845600" cy="2713588"/>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2400" kern="0">
                <a:solidFill>
                  <a:srgbClr val="FFFFFF"/>
                </a:solidFill>
                <a:latin typeface="Open Sans"/>
                <a:ea typeface="Open Sans"/>
                <a:cs typeface="Open Sans"/>
                <a:sym typeface="Open Sans"/>
              </a:rPr>
              <a:t>Our clients are able to choose </a:t>
            </a:r>
            <a:r>
              <a:rPr lang="en-GB" sz="2400" b="1" kern="0">
                <a:solidFill>
                  <a:srgbClr val="FFFFFF"/>
                </a:solidFill>
                <a:latin typeface="Open Sans"/>
                <a:ea typeface="Open Sans"/>
                <a:cs typeface="Open Sans"/>
                <a:sym typeface="Open Sans"/>
              </a:rPr>
              <a:t>when, where, and how</a:t>
            </a:r>
            <a:r>
              <a:rPr lang="en-GB" sz="2400" kern="0">
                <a:solidFill>
                  <a:srgbClr val="FFFFFF"/>
                </a:solidFill>
                <a:latin typeface="Open Sans"/>
                <a:ea typeface="Open Sans"/>
                <a:cs typeface="Open Sans"/>
                <a:sym typeface="Open Sans"/>
              </a:rPr>
              <a:t> they contact us.</a:t>
            </a:r>
            <a:endParaRPr sz="2400" kern="0">
              <a:solidFill>
                <a:srgbClr val="FFFFFF"/>
              </a:solidFill>
              <a:latin typeface="Open Sans"/>
              <a:ea typeface="Open Sans"/>
              <a:cs typeface="Open Sans"/>
              <a:sym typeface="Open Sans"/>
            </a:endParaRPr>
          </a:p>
          <a:p>
            <a:pPr defTabSz="1219170">
              <a:spcBef>
                <a:spcPts val="1333"/>
              </a:spcBef>
              <a:buClr>
                <a:srgbClr val="000000"/>
              </a:buClr>
            </a:pPr>
            <a:r>
              <a:rPr lang="en-GB" sz="2400" kern="0">
                <a:solidFill>
                  <a:srgbClr val="FFFFFF"/>
                </a:solidFill>
                <a:latin typeface="Open Sans"/>
                <a:ea typeface="Open Sans"/>
                <a:cs typeface="Open Sans"/>
                <a:sym typeface="Open Sans"/>
              </a:rPr>
              <a:t>Our advisers can </a:t>
            </a:r>
            <a:r>
              <a:rPr lang="en-GB" sz="2400" b="1" kern="0">
                <a:solidFill>
                  <a:srgbClr val="FFFFFF"/>
                </a:solidFill>
                <a:latin typeface="Open Sans"/>
                <a:ea typeface="Open Sans"/>
                <a:cs typeface="Open Sans"/>
                <a:sym typeface="Open Sans"/>
              </a:rPr>
              <a:t>assist more people.</a:t>
            </a:r>
            <a:endParaRPr sz="2400" b="1" kern="0">
              <a:solidFill>
                <a:srgbClr val="FFFFFF"/>
              </a:solidFill>
              <a:latin typeface="Open Sans"/>
              <a:ea typeface="Open Sans"/>
              <a:cs typeface="Open Sans"/>
              <a:sym typeface="Open Sans"/>
            </a:endParaRPr>
          </a:p>
          <a:p>
            <a:pPr defTabSz="1219170">
              <a:spcBef>
                <a:spcPts val="1333"/>
              </a:spcBef>
              <a:buClr>
                <a:srgbClr val="000000"/>
              </a:buClr>
            </a:pPr>
            <a:endParaRPr sz="1867" kern="0">
              <a:solidFill>
                <a:srgbClr val="000000"/>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7"/>
          <p:cNvSpPr/>
          <p:nvPr/>
        </p:nvSpPr>
        <p:spPr>
          <a:xfrm>
            <a:off x="613133" y="34415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Generalist and debt advice in-person through partnerships with local Food Banks (independent and Trussell Trust)</a:t>
            </a:r>
            <a:endParaRPr sz="1600" kern="0">
              <a:solidFill>
                <a:srgbClr val="004B88"/>
              </a:solidFill>
              <a:latin typeface="Open Sans ExtraBold"/>
              <a:ea typeface="Open Sans ExtraBold"/>
              <a:cs typeface="Open Sans ExtraBold"/>
              <a:sym typeface="Open Sans ExtraBold"/>
            </a:endParaRPr>
          </a:p>
        </p:txBody>
      </p:sp>
      <p:sp>
        <p:nvSpPr>
          <p:cNvPr id="303" name="Google Shape;303;p37"/>
          <p:cNvSpPr txBox="1">
            <a:spLocks noGrp="1"/>
          </p:cNvSpPr>
          <p:nvPr>
            <p:ph type="title"/>
          </p:nvPr>
        </p:nvSpPr>
        <p:spPr>
          <a:xfrm>
            <a:off x="815767" y="210233"/>
            <a:ext cx="10529600" cy="806400"/>
          </a:xfrm>
          <a:prstGeom prst="rect">
            <a:avLst/>
          </a:prstGeom>
        </p:spPr>
        <p:txBody>
          <a:bodyPr spcFirstLastPara="1" wrap="square" lIns="121900" tIns="121900" rIns="121900" bIns="121900" anchor="t" anchorCtr="0">
            <a:noAutofit/>
          </a:bodyPr>
          <a:lstStyle/>
          <a:p>
            <a:r>
              <a:rPr lang="en-GB">
                <a:solidFill>
                  <a:srgbClr val="004B88"/>
                </a:solidFill>
              </a:rPr>
              <a:t>Local Delivery </a:t>
            </a:r>
            <a:endParaRPr>
              <a:solidFill>
                <a:srgbClr val="004B88"/>
              </a:solidFill>
            </a:endParaRPr>
          </a:p>
        </p:txBody>
      </p:sp>
      <p:sp>
        <p:nvSpPr>
          <p:cNvPr id="304" name="Google Shape;304;p37"/>
          <p:cNvSpPr txBox="1">
            <a:spLocks noGrp="1"/>
          </p:cNvSpPr>
          <p:nvPr>
            <p:ph type="body" idx="1"/>
          </p:nvPr>
        </p:nvSpPr>
        <p:spPr>
          <a:xfrm>
            <a:off x="613133" y="847767"/>
            <a:ext cx="9846400" cy="659200"/>
          </a:xfrm>
          <a:prstGeom prst="rect">
            <a:avLst/>
          </a:prstGeom>
        </p:spPr>
        <p:txBody>
          <a:bodyPr spcFirstLastPara="1" wrap="square" lIns="121900" tIns="121900" rIns="121900" bIns="121900" anchor="t" anchorCtr="0">
            <a:noAutofit/>
          </a:bodyPr>
          <a:lstStyle/>
          <a:p>
            <a:pPr marL="0" indent="0">
              <a:lnSpc>
                <a:spcPct val="100000"/>
              </a:lnSpc>
              <a:spcAft>
                <a:spcPts val="1333"/>
              </a:spcAft>
              <a:buNone/>
            </a:pPr>
            <a:r>
              <a:rPr lang="en-GB" sz="2133"/>
              <a:t>We continue to see clients who need face to face support all across the community and have developed new partnerships to increase our reach.</a:t>
            </a:r>
            <a:endParaRPr sz="2133"/>
          </a:p>
        </p:txBody>
      </p:sp>
      <p:pic>
        <p:nvPicPr>
          <p:cNvPr id="305" name="Google Shape;305;p37"/>
          <p:cNvPicPr preferRelativeResize="0"/>
          <p:nvPr/>
        </p:nvPicPr>
        <p:blipFill>
          <a:blip r:embed="rId3">
            <a:alphaModFix/>
          </a:blip>
          <a:stretch>
            <a:fillRect/>
          </a:stretch>
        </p:blipFill>
        <p:spPr>
          <a:xfrm>
            <a:off x="10712394" y="210232"/>
            <a:ext cx="994773" cy="1383997"/>
          </a:xfrm>
          <a:prstGeom prst="rect">
            <a:avLst/>
          </a:prstGeom>
          <a:noFill/>
          <a:ln>
            <a:noFill/>
          </a:ln>
        </p:spPr>
      </p:pic>
      <p:sp>
        <p:nvSpPr>
          <p:cNvPr id="306" name="Google Shape;306;p37"/>
          <p:cNvSpPr/>
          <p:nvPr/>
        </p:nvSpPr>
        <p:spPr>
          <a:xfrm>
            <a:off x="4500167" y="34415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Mental Health Service based at Longley Centre and Michael Carlisle Centre</a:t>
            </a:r>
            <a:endParaRPr sz="1600" b="1" kern="0">
              <a:solidFill>
                <a:srgbClr val="004B88"/>
              </a:solidFill>
              <a:latin typeface="Open Sans"/>
              <a:ea typeface="Open Sans"/>
              <a:cs typeface="Open Sans"/>
              <a:sym typeface="Open Sans"/>
            </a:endParaRPr>
          </a:p>
        </p:txBody>
      </p:sp>
      <p:sp>
        <p:nvSpPr>
          <p:cNvPr id="307" name="Google Shape;307;p37"/>
          <p:cNvSpPr/>
          <p:nvPr/>
        </p:nvSpPr>
        <p:spPr>
          <a:xfrm>
            <a:off x="8387200" y="5041300"/>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In-branch appointments with our advisers in partnership with Yorkshire Building Society</a:t>
            </a:r>
            <a:endParaRPr sz="1600" kern="0">
              <a:solidFill>
                <a:srgbClr val="004B88"/>
              </a:solidFill>
              <a:latin typeface="Open Sans ExtraBold"/>
              <a:ea typeface="Open Sans ExtraBold"/>
              <a:cs typeface="Open Sans ExtraBold"/>
              <a:sym typeface="Open Sans ExtraBold"/>
            </a:endParaRPr>
          </a:p>
        </p:txBody>
      </p:sp>
      <p:sp>
        <p:nvSpPr>
          <p:cNvPr id="308" name="Google Shape;308;p37"/>
          <p:cNvSpPr/>
          <p:nvPr/>
        </p:nvSpPr>
        <p:spPr>
          <a:xfrm>
            <a:off x="8387200" y="34415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Hospital based support eg Weston Park Cancer Charity, Cystic Fibrosis Unit, Spinal injuries</a:t>
            </a:r>
            <a:endParaRPr sz="1600" kern="0">
              <a:solidFill>
                <a:srgbClr val="004B88"/>
              </a:solidFill>
              <a:latin typeface="Open Sans ExtraBold"/>
              <a:ea typeface="Open Sans ExtraBold"/>
              <a:cs typeface="Open Sans ExtraBold"/>
              <a:sym typeface="Open Sans ExtraBold"/>
            </a:endParaRPr>
          </a:p>
        </p:txBody>
      </p:sp>
      <p:sp>
        <p:nvSpPr>
          <p:cNvPr id="309" name="Google Shape;309;p37"/>
          <p:cNvSpPr/>
          <p:nvPr/>
        </p:nvSpPr>
        <p:spPr>
          <a:xfrm>
            <a:off x="613133" y="50413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Face to face support in British Sign Language through the Deaf Advice Service</a:t>
            </a:r>
            <a:endParaRPr sz="1600" kern="0">
              <a:solidFill>
                <a:srgbClr val="004B88"/>
              </a:solidFill>
              <a:latin typeface="Open Sans ExtraBold"/>
              <a:ea typeface="Open Sans ExtraBold"/>
              <a:cs typeface="Open Sans ExtraBold"/>
              <a:sym typeface="Open Sans ExtraBold"/>
            </a:endParaRPr>
          </a:p>
        </p:txBody>
      </p:sp>
      <p:sp>
        <p:nvSpPr>
          <p:cNvPr id="310" name="Google Shape;310;p37"/>
          <p:cNvSpPr/>
          <p:nvPr/>
        </p:nvSpPr>
        <p:spPr>
          <a:xfrm>
            <a:off x="4515600" y="5041300"/>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Specialist debt advice, funded by Money and Pension Service</a:t>
            </a:r>
            <a:endParaRPr sz="1600" kern="0">
              <a:solidFill>
                <a:srgbClr val="004B88"/>
              </a:solidFill>
              <a:latin typeface="Open Sans ExtraBold"/>
              <a:ea typeface="Open Sans ExtraBold"/>
              <a:cs typeface="Open Sans ExtraBold"/>
              <a:sym typeface="Open Sans ExtraBold"/>
            </a:endParaRPr>
          </a:p>
        </p:txBody>
      </p:sp>
      <p:sp>
        <p:nvSpPr>
          <p:cNvPr id="311" name="Google Shape;311;p37"/>
          <p:cNvSpPr/>
          <p:nvPr/>
        </p:nvSpPr>
        <p:spPr>
          <a:xfrm>
            <a:off x="613133" y="1825884"/>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Advice in Refuges and the Independent Domestic Abuse Service</a:t>
            </a:r>
            <a:endParaRPr sz="1600" kern="0">
              <a:solidFill>
                <a:srgbClr val="004B88"/>
              </a:solidFill>
              <a:latin typeface="Open Sans ExtraBold"/>
              <a:ea typeface="Open Sans ExtraBold"/>
              <a:cs typeface="Open Sans ExtraBold"/>
              <a:sym typeface="Open Sans ExtraBold"/>
            </a:endParaRPr>
          </a:p>
        </p:txBody>
      </p:sp>
      <p:sp>
        <p:nvSpPr>
          <p:cNvPr id="312" name="Google Shape;312;p37"/>
          <p:cNvSpPr/>
          <p:nvPr/>
        </p:nvSpPr>
        <p:spPr>
          <a:xfrm>
            <a:off x="4500167" y="18417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Specialist Housing Advice for people eligible for Legal Aid</a:t>
            </a:r>
            <a:endParaRPr sz="1600" kern="0">
              <a:solidFill>
                <a:srgbClr val="004B88"/>
              </a:solidFill>
              <a:latin typeface="Open Sans ExtraBold"/>
              <a:ea typeface="Open Sans ExtraBold"/>
              <a:cs typeface="Open Sans ExtraBold"/>
              <a:sym typeface="Open Sans ExtraBold"/>
            </a:endParaRPr>
          </a:p>
        </p:txBody>
      </p:sp>
      <p:sp>
        <p:nvSpPr>
          <p:cNvPr id="313" name="Google Shape;313;p37"/>
          <p:cNvSpPr/>
          <p:nvPr/>
        </p:nvSpPr>
        <p:spPr>
          <a:xfrm>
            <a:off x="8387200" y="1841717"/>
            <a:ext cx="3160800" cy="1384000"/>
          </a:xfrm>
          <a:prstGeom prst="rect">
            <a:avLst/>
          </a:prstGeom>
          <a:solidFill>
            <a:srgbClr val="FCBB69"/>
          </a:solidFill>
          <a:ln w="28575" cap="flat" cmpd="sng">
            <a:solidFill>
              <a:srgbClr val="FCBB69"/>
            </a:solidFill>
            <a:prstDash val="solid"/>
            <a:round/>
            <a:headEnd type="none" w="sm" len="sm"/>
            <a:tailEnd type="none" w="sm" len="sm"/>
          </a:ln>
        </p:spPr>
        <p:txBody>
          <a:bodyPr spcFirstLastPara="1" wrap="square" lIns="240000" tIns="240000" rIns="240000" bIns="240000" anchor="ctr" anchorCtr="0">
            <a:noAutofit/>
          </a:bodyPr>
          <a:lstStyle/>
          <a:p>
            <a:pPr defTabSz="1219170">
              <a:spcAft>
                <a:spcPts val="1333"/>
              </a:spcAft>
              <a:buClr>
                <a:srgbClr val="000000"/>
              </a:buClr>
            </a:pPr>
            <a:r>
              <a:rPr lang="en-GB" sz="1600" b="1" kern="0">
                <a:solidFill>
                  <a:srgbClr val="004B88"/>
                </a:solidFill>
                <a:latin typeface="Open Sans"/>
                <a:ea typeface="Open Sans"/>
                <a:cs typeface="Open Sans"/>
                <a:sym typeface="Open Sans"/>
              </a:rPr>
              <a:t>Specialist immigration advice as part of the SPRING Project and for people applying for EUSS</a:t>
            </a:r>
            <a:endParaRPr sz="1600" kern="0">
              <a:solidFill>
                <a:srgbClr val="004B88"/>
              </a:solidFill>
              <a:latin typeface="Open Sans ExtraBold"/>
              <a:ea typeface="Open Sans ExtraBold"/>
              <a:cs typeface="Open Sans ExtraBold"/>
              <a:sym typeface="Open Sans Extra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8"/>
          <p:cNvSpPr txBox="1">
            <a:spLocks noGrp="1"/>
          </p:cNvSpPr>
          <p:nvPr>
            <p:ph type="body" idx="1"/>
          </p:nvPr>
        </p:nvSpPr>
        <p:spPr>
          <a:xfrm>
            <a:off x="163133" y="1779433"/>
            <a:ext cx="5850800" cy="5001200"/>
          </a:xfrm>
          <a:prstGeom prst="rect">
            <a:avLst/>
          </a:prstGeom>
        </p:spPr>
        <p:txBody>
          <a:bodyPr spcFirstLastPara="1" wrap="square" lIns="121900" tIns="121900" rIns="121900" bIns="121900" anchor="t" anchorCtr="0">
            <a:noAutofit/>
          </a:bodyPr>
          <a:lstStyle/>
          <a:p>
            <a:pPr marL="0" indent="609585">
              <a:lnSpc>
                <a:spcPct val="100000"/>
              </a:lnSpc>
              <a:buNone/>
            </a:pPr>
            <a:r>
              <a:rPr lang="en-GB" sz="1600" b="1" i="1"/>
              <a:t>Our work in 2021/22 includes:</a:t>
            </a:r>
            <a:endParaRPr sz="1600" b="1" i="1"/>
          </a:p>
          <a:p>
            <a:pPr indent="-406390">
              <a:lnSpc>
                <a:spcPct val="100000"/>
              </a:lnSpc>
              <a:spcBef>
                <a:spcPts val="1200"/>
              </a:spcBef>
              <a:buSzPts val="1200"/>
            </a:pPr>
            <a:r>
              <a:rPr lang="en-GB" sz="1600"/>
              <a:t>Submitting a consultation response to the Health &amp; Disability Green Paper</a:t>
            </a:r>
            <a:endParaRPr sz="1600"/>
          </a:p>
          <a:p>
            <a:pPr indent="-406390">
              <a:lnSpc>
                <a:spcPct val="100000"/>
              </a:lnSpc>
              <a:spcBef>
                <a:spcPts val="1333"/>
              </a:spcBef>
              <a:buSzPts val="1200"/>
            </a:pPr>
            <a:r>
              <a:rPr lang="en-GB" sz="1600"/>
              <a:t>Raising the issue of unacceptable delays to Work Capability Assessments in Parliament through Paul Blomfield MP</a:t>
            </a:r>
            <a:endParaRPr sz="1600"/>
          </a:p>
          <a:p>
            <a:pPr indent="-406390">
              <a:lnSpc>
                <a:spcPct val="100000"/>
              </a:lnSpc>
              <a:spcBef>
                <a:spcPts val="1333"/>
              </a:spcBef>
              <a:buSzPts val="1200"/>
            </a:pPr>
            <a:r>
              <a:rPr lang="en-GB" sz="1600"/>
              <a:t>Supporting the #KeepTheLifeline campaign and continuing to call for an uplift in benefits to help mitigate the rising cost of living</a:t>
            </a:r>
            <a:endParaRPr sz="1600"/>
          </a:p>
          <a:p>
            <a:pPr indent="-406390">
              <a:lnSpc>
                <a:spcPct val="100000"/>
              </a:lnSpc>
              <a:spcBef>
                <a:spcPts val="1333"/>
              </a:spcBef>
              <a:spcAft>
                <a:spcPts val="1333"/>
              </a:spcAft>
              <a:buSzPts val="1200"/>
            </a:pPr>
            <a:r>
              <a:rPr lang="en-GB" sz="1600"/>
              <a:t>One of our immigration advisers was instrumental in producing </a:t>
            </a:r>
            <a:r>
              <a:rPr lang="en-GB" sz="1600" u="sng">
                <a:solidFill>
                  <a:schemeClr val="hlink"/>
                </a:solidFill>
                <a:hlinkClick r:id="rId3"/>
              </a:rPr>
              <a:t>a national report</a:t>
            </a:r>
            <a:r>
              <a:rPr lang="en-GB" sz="1600"/>
              <a:t> into the hardships caused by ‘No Recourse to Public Funds’, a visa condition which prevents people subject to immigration control (including long-term residents) from receiving state benefits and housing assistance. This research was presented in Parliament to the Work &amp; Pensions Committee.</a:t>
            </a:r>
            <a:endParaRPr sz="1600"/>
          </a:p>
        </p:txBody>
      </p:sp>
      <p:sp>
        <p:nvSpPr>
          <p:cNvPr id="319" name="Google Shape;319;p38"/>
          <p:cNvSpPr txBox="1">
            <a:spLocks noGrp="1"/>
          </p:cNvSpPr>
          <p:nvPr>
            <p:ph type="title"/>
          </p:nvPr>
        </p:nvSpPr>
        <p:spPr>
          <a:xfrm>
            <a:off x="791367" y="372533"/>
            <a:ext cx="4472000" cy="1493200"/>
          </a:xfrm>
          <a:prstGeom prst="rect">
            <a:avLst/>
          </a:prstGeom>
        </p:spPr>
        <p:txBody>
          <a:bodyPr spcFirstLastPara="1" wrap="square" lIns="121900" tIns="121900" rIns="121900" bIns="121900" anchor="t" anchorCtr="0">
            <a:noAutofit/>
          </a:bodyPr>
          <a:lstStyle/>
          <a:p>
            <a:r>
              <a:rPr lang="en-GB">
                <a:solidFill>
                  <a:srgbClr val="004B88"/>
                </a:solidFill>
              </a:rPr>
              <a:t>Research and campaigns </a:t>
            </a:r>
            <a:endParaRPr>
              <a:solidFill>
                <a:srgbClr val="004B88"/>
              </a:solidFill>
            </a:endParaRPr>
          </a:p>
        </p:txBody>
      </p:sp>
      <p:pic>
        <p:nvPicPr>
          <p:cNvPr id="320" name="Google Shape;320;p38"/>
          <p:cNvPicPr preferRelativeResize="0"/>
          <p:nvPr/>
        </p:nvPicPr>
        <p:blipFill rotWithShape="1">
          <a:blip r:embed="rId4">
            <a:alphaModFix/>
          </a:blip>
          <a:srcRect l="18200" b="28977"/>
          <a:stretch/>
        </p:blipFill>
        <p:spPr>
          <a:xfrm>
            <a:off x="6420867" y="2234067"/>
            <a:ext cx="5480700" cy="4623931"/>
          </a:xfrm>
          <a:prstGeom prst="rect">
            <a:avLst/>
          </a:prstGeom>
          <a:noFill/>
          <a:ln>
            <a:noFill/>
          </a:ln>
        </p:spPr>
      </p:pic>
      <p:sp>
        <p:nvSpPr>
          <p:cNvPr id="321" name="Google Shape;321;p38"/>
          <p:cNvSpPr txBox="1"/>
          <p:nvPr/>
        </p:nvSpPr>
        <p:spPr>
          <a:xfrm>
            <a:off x="6420867" y="560167"/>
            <a:ext cx="5480800" cy="1712993"/>
          </a:xfrm>
          <a:prstGeom prst="rect">
            <a:avLst/>
          </a:prstGeom>
          <a:noFill/>
          <a:ln>
            <a:noFill/>
          </a:ln>
        </p:spPr>
        <p:txBody>
          <a:bodyPr spcFirstLastPara="1" wrap="square" lIns="121900" tIns="121900" rIns="121900" bIns="121900" anchor="t" anchorCtr="0">
            <a:spAutoFit/>
          </a:bodyPr>
          <a:lstStyle/>
          <a:p>
            <a:pPr defTabSz="1219170">
              <a:spcAft>
                <a:spcPts val="1200"/>
              </a:spcAft>
              <a:buClr>
                <a:srgbClr val="000000"/>
              </a:buClr>
            </a:pPr>
            <a:r>
              <a:rPr lang="en-GB" sz="2133" kern="0">
                <a:solidFill>
                  <a:srgbClr val="FFFFFF"/>
                </a:solidFill>
                <a:latin typeface="Open Sans"/>
                <a:ea typeface="Open Sans"/>
                <a:cs typeface="Open Sans"/>
                <a:sym typeface="Open Sans"/>
              </a:rPr>
              <a:t>We continue to use our voice to raise awareness of the issues facing our clients and propose practical, evidence-based solutions.</a:t>
            </a:r>
            <a:endParaRPr sz="1867" kern="0">
              <a:solidFill>
                <a:srgbClr val="FFFFFF"/>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39"/>
          <p:cNvSpPr txBox="1">
            <a:spLocks noGrp="1"/>
          </p:cNvSpPr>
          <p:nvPr>
            <p:ph type="title"/>
          </p:nvPr>
        </p:nvSpPr>
        <p:spPr>
          <a:xfrm>
            <a:off x="825400" y="502433"/>
            <a:ext cx="10541200" cy="817600"/>
          </a:xfrm>
          <a:prstGeom prst="rect">
            <a:avLst/>
          </a:prstGeom>
        </p:spPr>
        <p:txBody>
          <a:bodyPr spcFirstLastPara="1" wrap="square" lIns="121900" tIns="121900" rIns="121900" bIns="121900" anchor="t" anchorCtr="0">
            <a:noAutofit/>
          </a:bodyPr>
          <a:lstStyle/>
          <a:p>
            <a:r>
              <a:rPr lang="en-GB"/>
              <a:t>Not just advice</a:t>
            </a:r>
            <a:endParaRPr/>
          </a:p>
        </p:txBody>
      </p:sp>
      <p:sp>
        <p:nvSpPr>
          <p:cNvPr id="327" name="Google Shape;327;p39"/>
          <p:cNvSpPr txBox="1">
            <a:spLocks noGrp="1"/>
          </p:cNvSpPr>
          <p:nvPr>
            <p:ph type="body" idx="1"/>
          </p:nvPr>
        </p:nvSpPr>
        <p:spPr>
          <a:xfrm>
            <a:off x="804333" y="1226067"/>
            <a:ext cx="10782800" cy="1705600"/>
          </a:xfrm>
          <a:prstGeom prst="rect">
            <a:avLst/>
          </a:prstGeom>
        </p:spPr>
        <p:txBody>
          <a:bodyPr spcFirstLastPara="1" wrap="square" lIns="121900" tIns="121900" rIns="121900" bIns="121900" anchor="t" anchorCtr="0">
            <a:noAutofit/>
          </a:bodyPr>
          <a:lstStyle/>
          <a:p>
            <a:pPr marL="0" indent="0">
              <a:spcAft>
                <a:spcPts val="1333"/>
              </a:spcAft>
              <a:buNone/>
            </a:pPr>
            <a:r>
              <a:rPr lang="en-GB" sz="2800"/>
              <a:t>As the lead provider for Sheffield Advocacy Hub, we are now one of the </a:t>
            </a:r>
            <a:r>
              <a:rPr lang="en-GB" sz="2800" b="1"/>
              <a:t>biggest advocacy providers in the country</a:t>
            </a:r>
            <a:r>
              <a:rPr lang="en-GB" sz="2800"/>
              <a:t> and together deliver all the statutory advocacy for Sheffield.</a:t>
            </a:r>
            <a:endParaRPr sz="2800" b="1"/>
          </a:p>
        </p:txBody>
      </p:sp>
      <p:sp>
        <p:nvSpPr>
          <p:cNvPr id="328" name="Google Shape;328;p39"/>
          <p:cNvSpPr txBox="1">
            <a:spLocks noGrp="1"/>
          </p:cNvSpPr>
          <p:nvPr>
            <p:ph type="body" idx="2"/>
          </p:nvPr>
        </p:nvSpPr>
        <p:spPr>
          <a:xfrm>
            <a:off x="2635067" y="2724433"/>
            <a:ext cx="9440800" cy="3534400"/>
          </a:xfrm>
          <a:prstGeom prst="rect">
            <a:avLst/>
          </a:prstGeom>
        </p:spPr>
        <p:txBody>
          <a:bodyPr spcFirstLastPara="1" wrap="square" lIns="121900" tIns="121900" rIns="121900" bIns="121900" anchor="t" anchorCtr="0">
            <a:noAutofit/>
          </a:bodyPr>
          <a:lstStyle/>
          <a:p>
            <a:pPr marL="0" indent="0">
              <a:spcBef>
                <a:spcPts val="1333"/>
              </a:spcBef>
              <a:buNone/>
            </a:pPr>
            <a:r>
              <a:rPr lang="en-GB" sz="2800"/>
              <a:t>We successfully completed the Quality Performance Mark assessment process and have been re-awarded the Advocacy QPM for three years</a:t>
            </a:r>
            <a:endParaRPr sz="2800"/>
          </a:p>
          <a:p>
            <a:pPr marL="0" indent="0">
              <a:spcBef>
                <a:spcPts val="1333"/>
              </a:spcBef>
              <a:buNone/>
            </a:pPr>
            <a:r>
              <a:rPr lang="en-GB" sz="2800"/>
              <a:t>We provided in-depth casework to over 1,600 clients</a:t>
            </a:r>
            <a:endParaRPr sz="2800"/>
          </a:p>
          <a:p>
            <a:pPr marL="0" indent="0">
              <a:spcBef>
                <a:spcPts val="1333"/>
              </a:spcBef>
              <a:spcAft>
                <a:spcPts val="1333"/>
              </a:spcAft>
              <a:buNone/>
            </a:pPr>
            <a:r>
              <a:rPr lang="en-GB" sz="2800"/>
              <a:t>We have successfully implemented a new Independent Case Review process</a:t>
            </a:r>
            <a:endParaRPr sz="2800"/>
          </a:p>
        </p:txBody>
      </p:sp>
      <p:pic>
        <p:nvPicPr>
          <p:cNvPr id="329" name="Google Shape;329;p39"/>
          <p:cNvPicPr preferRelativeResize="0"/>
          <p:nvPr/>
        </p:nvPicPr>
        <p:blipFill>
          <a:blip r:embed="rId3">
            <a:alphaModFix/>
          </a:blip>
          <a:stretch>
            <a:fillRect/>
          </a:stretch>
        </p:blipFill>
        <p:spPr>
          <a:xfrm>
            <a:off x="1439433" y="5505733"/>
            <a:ext cx="752736" cy="753104"/>
          </a:xfrm>
          <a:prstGeom prst="rect">
            <a:avLst/>
          </a:prstGeom>
          <a:noFill/>
          <a:ln>
            <a:noFill/>
          </a:ln>
        </p:spPr>
      </p:pic>
      <p:pic>
        <p:nvPicPr>
          <p:cNvPr id="330" name="Google Shape;330;p39"/>
          <p:cNvPicPr preferRelativeResize="0"/>
          <p:nvPr/>
        </p:nvPicPr>
        <p:blipFill>
          <a:blip r:embed="rId4">
            <a:alphaModFix/>
          </a:blip>
          <a:stretch>
            <a:fillRect/>
          </a:stretch>
        </p:blipFill>
        <p:spPr>
          <a:xfrm>
            <a:off x="1318460" y="4259768"/>
            <a:ext cx="899755" cy="817600"/>
          </a:xfrm>
          <a:prstGeom prst="rect">
            <a:avLst/>
          </a:prstGeom>
          <a:noFill/>
          <a:ln>
            <a:noFill/>
          </a:ln>
        </p:spPr>
      </p:pic>
      <p:pic>
        <p:nvPicPr>
          <p:cNvPr id="331" name="Google Shape;331;p39"/>
          <p:cNvPicPr preferRelativeResize="0"/>
          <p:nvPr/>
        </p:nvPicPr>
        <p:blipFill>
          <a:blip r:embed="rId5">
            <a:alphaModFix/>
          </a:blip>
          <a:stretch>
            <a:fillRect/>
          </a:stretch>
        </p:blipFill>
        <p:spPr>
          <a:xfrm>
            <a:off x="1365934" y="2931667"/>
            <a:ext cx="899732" cy="899732"/>
          </a:xfrm>
          <a:prstGeom prst="rect">
            <a:avLst/>
          </a:prstGeom>
          <a:noFill/>
          <a:ln>
            <a:noFill/>
          </a:ln>
        </p:spPr>
      </p:pic>
      <p:sp>
        <p:nvSpPr>
          <p:cNvPr id="332" name="Google Shape;332;p39"/>
          <p:cNvSpPr txBox="1"/>
          <p:nvPr/>
        </p:nvSpPr>
        <p:spPr>
          <a:xfrm>
            <a:off x="6443867" y="6369401"/>
            <a:ext cx="5632000" cy="410393"/>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067" kern="0">
                <a:solidFill>
                  <a:srgbClr val="FCBB69"/>
                </a:solidFill>
                <a:latin typeface="Open Sans"/>
                <a:ea typeface="Open Sans"/>
                <a:cs typeface="Open Sans"/>
                <a:sym typeface="Open Sans"/>
              </a:rPr>
              <a:t>Our Advocacy Impact Report 2021/2022 </a:t>
            </a:r>
            <a:r>
              <a:rPr lang="en-GB" sz="1067" i="1" kern="0">
                <a:solidFill>
                  <a:srgbClr val="FCBB69"/>
                </a:solidFill>
                <a:latin typeface="Open Sans"/>
                <a:ea typeface="Open Sans"/>
                <a:cs typeface="Open Sans"/>
                <a:sym typeface="Open Sans"/>
              </a:rPr>
              <a:t>is </a:t>
            </a:r>
            <a:r>
              <a:rPr lang="en-GB" sz="1067" kern="0">
                <a:solidFill>
                  <a:srgbClr val="FCBB69"/>
                </a:solidFill>
                <a:latin typeface="Open Sans"/>
                <a:ea typeface="Open Sans"/>
                <a:cs typeface="Open Sans"/>
                <a:sym typeface="Open Sans"/>
              </a:rPr>
              <a:t> available as a separate document</a:t>
            </a:r>
            <a:endParaRPr sz="1067" kern="0">
              <a:solidFill>
                <a:srgbClr val="FCBB69"/>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0"/>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Citizens Advice Sheffield</a:t>
            </a:r>
            <a:endParaRPr/>
          </a:p>
        </p:txBody>
      </p:sp>
      <p:sp>
        <p:nvSpPr>
          <p:cNvPr id="338" name="Google Shape;338;p40"/>
          <p:cNvSpPr txBox="1">
            <a:spLocks noGrp="1"/>
          </p:cNvSpPr>
          <p:nvPr>
            <p:ph type="body" idx="1"/>
          </p:nvPr>
        </p:nvSpPr>
        <p:spPr>
          <a:xfrm>
            <a:off x="4758267" y="1907000"/>
            <a:ext cx="7182800" cy="2356800"/>
          </a:xfrm>
          <a:prstGeom prst="rect">
            <a:avLst/>
          </a:prstGeom>
        </p:spPr>
        <p:txBody>
          <a:bodyPr spcFirstLastPara="1" wrap="square" lIns="121900" tIns="121900" rIns="121900" bIns="121900" anchor="t" anchorCtr="0">
            <a:noAutofit/>
          </a:bodyPr>
          <a:lstStyle/>
          <a:p>
            <a:pPr marL="0" indent="0">
              <a:buNone/>
            </a:pPr>
            <a:r>
              <a:rPr lang="en-GB" sz="2133" b="1"/>
              <a:t>Sheffield Advice Line:</a:t>
            </a:r>
            <a:r>
              <a:rPr lang="en-GB" sz="2133"/>
              <a:t> 0808 278 7820 - 10am to 4pm</a:t>
            </a:r>
            <a:endParaRPr sz="2133"/>
          </a:p>
          <a:p>
            <a:pPr marL="0" indent="0">
              <a:spcBef>
                <a:spcPts val="1333"/>
              </a:spcBef>
              <a:buNone/>
            </a:pPr>
            <a:r>
              <a:rPr lang="en-GB" sz="2133" b="1"/>
              <a:t>Help to Claim:</a:t>
            </a:r>
            <a:r>
              <a:rPr lang="en-GB" sz="2133"/>
              <a:t> 0800 144 8144 - 8am to 6pm</a:t>
            </a:r>
            <a:endParaRPr sz="2133"/>
          </a:p>
          <a:p>
            <a:pPr marL="0" indent="0">
              <a:spcBef>
                <a:spcPts val="1333"/>
              </a:spcBef>
              <a:buNone/>
            </a:pPr>
            <a:r>
              <a:rPr lang="en-GB" sz="2133" b="1"/>
              <a:t>Consumer Line:</a:t>
            </a:r>
            <a:r>
              <a:rPr lang="en-GB" sz="2133"/>
              <a:t> 0808 223 1133 - 9am to 5pm</a:t>
            </a:r>
            <a:endParaRPr sz="2133"/>
          </a:p>
          <a:p>
            <a:pPr marL="0" indent="0">
              <a:spcBef>
                <a:spcPts val="1333"/>
              </a:spcBef>
              <a:spcAft>
                <a:spcPts val="1333"/>
              </a:spcAft>
              <a:buNone/>
            </a:pPr>
            <a:r>
              <a:rPr lang="en-GB" sz="2133" b="1"/>
              <a:t>Sheffield Advocacy Hub:</a:t>
            </a:r>
            <a:r>
              <a:rPr lang="en-GB" sz="2133"/>
              <a:t> 0800 035 0396 - 9am to 5pm</a:t>
            </a:r>
            <a:endParaRPr sz="2133">
              <a:solidFill>
                <a:schemeClr val="dk1"/>
              </a:solidFill>
            </a:endParaRPr>
          </a:p>
        </p:txBody>
      </p:sp>
      <p:sp>
        <p:nvSpPr>
          <p:cNvPr id="339" name="Google Shape;339;p40"/>
          <p:cNvSpPr txBox="1"/>
          <p:nvPr/>
        </p:nvSpPr>
        <p:spPr>
          <a:xfrm>
            <a:off x="1391767" y="6324400"/>
            <a:ext cx="2192000" cy="533504"/>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867" kern="0">
                <a:solidFill>
                  <a:srgbClr val="004B88"/>
                </a:solidFill>
                <a:latin typeface="Open Sans"/>
                <a:ea typeface="Open Sans"/>
                <a:cs typeface="Open Sans"/>
                <a:sym typeface="Open Sans"/>
              </a:rPr>
              <a:t>@SheffieldAdvice</a:t>
            </a:r>
            <a:endParaRPr sz="1867" kern="0">
              <a:solidFill>
                <a:srgbClr val="004B88"/>
              </a:solidFill>
              <a:latin typeface="Open Sans"/>
              <a:ea typeface="Open Sans"/>
              <a:cs typeface="Open Sans"/>
              <a:sym typeface="Open Sans"/>
            </a:endParaRPr>
          </a:p>
        </p:txBody>
      </p:sp>
      <p:pic>
        <p:nvPicPr>
          <p:cNvPr id="340" name="Google Shape;340;p40"/>
          <p:cNvPicPr preferRelativeResize="0"/>
          <p:nvPr/>
        </p:nvPicPr>
        <p:blipFill>
          <a:blip r:embed="rId3">
            <a:alphaModFix/>
          </a:blip>
          <a:stretch>
            <a:fillRect/>
          </a:stretch>
        </p:blipFill>
        <p:spPr>
          <a:xfrm>
            <a:off x="7665567" y="381491"/>
            <a:ext cx="1241368" cy="1241368"/>
          </a:xfrm>
          <a:prstGeom prst="rect">
            <a:avLst/>
          </a:prstGeom>
          <a:noFill/>
          <a:ln>
            <a:noFill/>
          </a:ln>
        </p:spPr>
      </p:pic>
      <p:sp>
        <p:nvSpPr>
          <p:cNvPr id="341" name="Google Shape;341;p40"/>
          <p:cNvSpPr txBox="1"/>
          <p:nvPr/>
        </p:nvSpPr>
        <p:spPr>
          <a:xfrm>
            <a:off x="400800" y="1814834"/>
            <a:ext cx="3874400" cy="3221932"/>
          </a:xfrm>
          <a:prstGeom prst="rect">
            <a:avLst/>
          </a:prstGeom>
          <a:noFill/>
          <a:ln w="19050" cap="flat" cmpd="sng">
            <a:solidFill>
              <a:srgbClr val="004B88"/>
            </a:solidFill>
            <a:prstDash val="solid"/>
            <a:round/>
            <a:headEnd type="none" w="sm" len="sm"/>
            <a:tailEnd type="none" w="sm" len="sm"/>
          </a:ln>
        </p:spPr>
        <p:txBody>
          <a:bodyPr spcFirstLastPara="1" wrap="square" lIns="121900" tIns="121900" rIns="121900" bIns="121900" anchor="t" anchorCtr="0">
            <a:spAutoFit/>
          </a:bodyPr>
          <a:lstStyle/>
          <a:p>
            <a:pPr defTabSz="1219170">
              <a:lnSpc>
                <a:spcPct val="115000"/>
              </a:lnSpc>
              <a:buClr>
                <a:srgbClr val="000000"/>
              </a:buClr>
            </a:pPr>
            <a:r>
              <a:rPr lang="en-GB" sz="2133" kern="0">
                <a:solidFill>
                  <a:srgbClr val="004B88"/>
                </a:solidFill>
                <a:latin typeface="Open Sans"/>
                <a:ea typeface="Open Sans"/>
                <a:cs typeface="Open Sans"/>
                <a:sym typeface="Open Sans"/>
              </a:rPr>
              <a:t>All of our telephone services operate </a:t>
            </a:r>
            <a:r>
              <a:rPr lang="en-GB" sz="2133" b="1" kern="0">
                <a:solidFill>
                  <a:srgbClr val="004B88"/>
                </a:solidFill>
                <a:latin typeface="Open Sans"/>
                <a:ea typeface="Open Sans"/>
                <a:cs typeface="Open Sans"/>
                <a:sym typeface="Open Sans"/>
              </a:rPr>
              <a:t>Monday-Friday</a:t>
            </a:r>
            <a:r>
              <a:rPr lang="en-GB" sz="2133" kern="0">
                <a:solidFill>
                  <a:srgbClr val="004B88"/>
                </a:solidFill>
                <a:latin typeface="Open Sans"/>
                <a:ea typeface="Open Sans"/>
                <a:cs typeface="Open Sans"/>
                <a:sym typeface="Open Sans"/>
              </a:rPr>
              <a:t> (times vary).</a:t>
            </a:r>
            <a:endParaRPr sz="2133" kern="0">
              <a:solidFill>
                <a:srgbClr val="004B88"/>
              </a:solidFill>
              <a:latin typeface="Open Sans"/>
              <a:ea typeface="Open Sans"/>
              <a:cs typeface="Open Sans"/>
              <a:sym typeface="Open Sans"/>
            </a:endParaRPr>
          </a:p>
          <a:p>
            <a:pPr defTabSz="1219170">
              <a:lnSpc>
                <a:spcPct val="115000"/>
              </a:lnSpc>
              <a:spcBef>
                <a:spcPts val="1333"/>
              </a:spcBef>
              <a:spcAft>
                <a:spcPts val="1333"/>
              </a:spcAft>
              <a:buClr>
                <a:srgbClr val="000000"/>
              </a:buClr>
            </a:pPr>
            <a:r>
              <a:rPr lang="en-GB" sz="2133" kern="0">
                <a:solidFill>
                  <a:srgbClr val="004B88"/>
                </a:solidFill>
                <a:latin typeface="Open Sans"/>
                <a:ea typeface="Open Sans"/>
                <a:cs typeface="Open Sans"/>
                <a:sym typeface="Open Sans"/>
              </a:rPr>
              <a:t>Most of our numbers are </a:t>
            </a:r>
            <a:r>
              <a:rPr lang="en-GB" sz="2133" b="1" kern="0">
                <a:solidFill>
                  <a:srgbClr val="004B88"/>
                </a:solidFill>
                <a:latin typeface="Open Sans"/>
                <a:ea typeface="Open Sans"/>
                <a:cs typeface="Open Sans"/>
                <a:sym typeface="Open Sans"/>
              </a:rPr>
              <a:t>free to call</a:t>
            </a:r>
            <a:r>
              <a:rPr lang="en-GB" sz="2133" kern="0">
                <a:solidFill>
                  <a:srgbClr val="004B88"/>
                </a:solidFill>
                <a:latin typeface="Open Sans"/>
                <a:ea typeface="Open Sans"/>
                <a:cs typeface="Open Sans"/>
                <a:sym typeface="Open Sans"/>
              </a:rPr>
              <a:t> (local call charge rates apply to the language lines).</a:t>
            </a:r>
            <a:endParaRPr sz="2133" kern="0">
              <a:solidFill>
                <a:srgbClr val="000000"/>
              </a:solidFill>
              <a:latin typeface="Open Sans"/>
              <a:ea typeface="Open Sans"/>
              <a:cs typeface="Open Sans"/>
              <a:sym typeface="Open Sans"/>
            </a:endParaRPr>
          </a:p>
        </p:txBody>
      </p:sp>
      <p:sp>
        <p:nvSpPr>
          <p:cNvPr id="342" name="Google Shape;342;p40"/>
          <p:cNvSpPr txBox="1"/>
          <p:nvPr/>
        </p:nvSpPr>
        <p:spPr>
          <a:xfrm>
            <a:off x="4758267" y="4403133"/>
            <a:ext cx="5948400" cy="2328610"/>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1600" b="1" i="1" kern="0">
                <a:solidFill>
                  <a:srgbClr val="004B88"/>
                </a:solidFill>
                <a:latin typeface="Open Sans"/>
                <a:ea typeface="Open Sans"/>
                <a:cs typeface="Open Sans"/>
                <a:sym typeface="Open Sans"/>
              </a:rPr>
              <a:t>Leave a message for a callback from our bilingual advisers</a:t>
            </a:r>
            <a:endParaRPr sz="1600" b="1" i="1" kern="0">
              <a:solidFill>
                <a:srgbClr val="004B88"/>
              </a:solidFill>
              <a:latin typeface="Open Sans"/>
              <a:ea typeface="Open Sans"/>
              <a:cs typeface="Open Sans"/>
              <a:sym typeface="Open Sans"/>
            </a:endParaRPr>
          </a:p>
          <a:p>
            <a:pPr defTabSz="1219170">
              <a:lnSpc>
                <a:spcPct val="115000"/>
              </a:lnSpc>
              <a:spcBef>
                <a:spcPts val="1333"/>
              </a:spcBef>
              <a:buClr>
                <a:srgbClr val="000000"/>
              </a:buClr>
            </a:pPr>
            <a:r>
              <a:rPr lang="en-GB" sz="2133" b="1" kern="0">
                <a:solidFill>
                  <a:srgbClr val="004B88"/>
                </a:solidFill>
                <a:latin typeface="Open Sans"/>
                <a:ea typeface="Open Sans"/>
                <a:cs typeface="Open Sans"/>
                <a:sym typeface="Open Sans"/>
              </a:rPr>
              <a:t>Somali Line: </a:t>
            </a:r>
            <a:r>
              <a:rPr lang="en-GB" sz="2133" kern="0">
                <a:solidFill>
                  <a:srgbClr val="004B88"/>
                </a:solidFill>
                <a:latin typeface="Open Sans"/>
                <a:ea typeface="Open Sans"/>
                <a:cs typeface="Open Sans"/>
                <a:sym typeface="Open Sans"/>
              </a:rPr>
              <a:t>0114 700 6896</a:t>
            </a:r>
            <a:endParaRPr sz="2133" kern="0">
              <a:solidFill>
                <a:srgbClr val="004B88"/>
              </a:solidFill>
              <a:latin typeface="Open Sans"/>
              <a:ea typeface="Open Sans"/>
              <a:cs typeface="Open Sans"/>
              <a:sym typeface="Open Sans"/>
            </a:endParaRPr>
          </a:p>
          <a:p>
            <a:pPr defTabSz="1219170">
              <a:lnSpc>
                <a:spcPct val="115000"/>
              </a:lnSpc>
              <a:spcBef>
                <a:spcPts val="1333"/>
              </a:spcBef>
              <a:buClr>
                <a:srgbClr val="000000"/>
              </a:buClr>
            </a:pPr>
            <a:r>
              <a:rPr lang="en-GB" sz="2133" b="1" kern="0">
                <a:solidFill>
                  <a:srgbClr val="004B88"/>
                </a:solidFill>
                <a:latin typeface="Open Sans"/>
                <a:ea typeface="Open Sans"/>
                <a:cs typeface="Open Sans"/>
                <a:sym typeface="Open Sans"/>
              </a:rPr>
              <a:t>Urdu/Punjabi Line:</a:t>
            </a:r>
            <a:r>
              <a:rPr lang="en-GB" sz="2133" kern="0">
                <a:solidFill>
                  <a:srgbClr val="004B88"/>
                </a:solidFill>
                <a:latin typeface="Open Sans"/>
                <a:ea typeface="Open Sans"/>
                <a:cs typeface="Open Sans"/>
                <a:sym typeface="Open Sans"/>
              </a:rPr>
              <a:t> 0114 700 6881</a:t>
            </a:r>
            <a:endParaRPr sz="2133" kern="0">
              <a:solidFill>
                <a:srgbClr val="004B88"/>
              </a:solidFill>
              <a:latin typeface="Open Sans"/>
              <a:ea typeface="Open Sans"/>
              <a:cs typeface="Open Sans"/>
              <a:sym typeface="Open Sans"/>
            </a:endParaRPr>
          </a:p>
          <a:p>
            <a:pPr defTabSz="1219170">
              <a:lnSpc>
                <a:spcPct val="115000"/>
              </a:lnSpc>
              <a:spcBef>
                <a:spcPts val="1333"/>
              </a:spcBef>
              <a:spcAft>
                <a:spcPts val="1333"/>
              </a:spcAft>
              <a:buClr>
                <a:srgbClr val="000000"/>
              </a:buClr>
            </a:pPr>
            <a:r>
              <a:rPr lang="en-GB" sz="2133" b="1" kern="0">
                <a:solidFill>
                  <a:srgbClr val="004B88"/>
                </a:solidFill>
                <a:latin typeface="Open Sans"/>
                <a:ea typeface="Open Sans"/>
                <a:cs typeface="Open Sans"/>
                <a:sym typeface="Open Sans"/>
              </a:rPr>
              <a:t>Arabic Line: </a:t>
            </a:r>
            <a:r>
              <a:rPr lang="en-GB" sz="2133" kern="0">
                <a:solidFill>
                  <a:srgbClr val="004B88"/>
                </a:solidFill>
                <a:latin typeface="Open Sans"/>
                <a:ea typeface="Open Sans"/>
                <a:cs typeface="Open Sans"/>
                <a:sym typeface="Open Sans"/>
              </a:rPr>
              <a:t>0114 700 2345</a:t>
            </a:r>
            <a:endParaRPr sz="1867" kern="0">
              <a:solidFill>
                <a:srgbClr val="000000"/>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1"/>
          <p:cNvSpPr txBox="1">
            <a:spLocks noGrp="1"/>
          </p:cNvSpPr>
          <p:nvPr>
            <p:ph type="title"/>
          </p:nvPr>
        </p:nvSpPr>
        <p:spPr>
          <a:xfrm>
            <a:off x="804333" y="593367"/>
            <a:ext cx="10541200" cy="817600"/>
          </a:xfrm>
          <a:prstGeom prst="rect">
            <a:avLst/>
          </a:prstGeom>
        </p:spPr>
        <p:txBody>
          <a:bodyPr spcFirstLastPara="1" wrap="square" lIns="121900" tIns="121900" rIns="121900" bIns="121900" anchor="t" anchorCtr="0">
            <a:noAutofit/>
          </a:bodyPr>
          <a:lstStyle/>
          <a:p>
            <a:r>
              <a:rPr lang="en-GB"/>
              <a:t>Citizens Advice Sheffield</a:t>
            </a:r>
            <a:endParaRPr/>
          </a:p>
        </p:txBody>
      </p:sp>
      <p:sp>
        <p:nvSpPr>
          <p:cNvPr id="348" name="Google Shape;348;p41"/>
          <p:cNvSpPr txBox="1"/>
          <p:nvPr/>
        </p:nvSpPr>
        <p:spPr>
          <a:xfrm>
            <a:off x="1391767" y="6324400"/>
            <a:ext cx="2192000" cy="533504"/>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GB" sz="1867" kern="0">
                <a:solidFill>
                  <a:srgbClr val="004B88"/>
                </a:solidFill>
                <a:latin typeface="Open Sans"/>
                <a:ea typeface="Open Sans"/>
                <a:cs typeface="Open Sans"/>
                <a:sym typeface="Open Sans"/>
              </a:rPr>
              <a:t>@SheffieldAdvice</a:t>
            </a:r>
            <a:endParaRPr sz="1867" kern="0">
              <a:solidFill>
                <a:srgbClr val="004B88"/>
              </a:solidFill>
              <a:latin typeface="Open Sans"/>
              <a:ea typeface="Open Sans"/>
              <a:cs typeface="Open Sans"/>
              <a:sym typeface="Open Sans"/>
            </a:endParaRPr>
          </a:p>
        </p:txBody>
      </p:sp>
      <p:sp>
        <p:nvSpPr>
          <p:cNvPr id="349" name="Google Shape;349;p41"/>
          <p:cNvSpPr txBox="1"/>
          <p:nvPr/>
        </p:nvSpPr>
        <p:spPr>
          <a:xfrm>
            <a:off x="2336800" y="3234234"/>
            <a:ext cx="7586000" cy="1334556"/>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GB" sz="2133" u="sng" kern="0">
                <a:solidFill>
                  <a:srgbClr val="004B88"/>
                </a:solidFill>
                <a:latin typeface="Open Sans"/>
                <a:ea typeface="Open Sans"/>
                <a:cs typeface="Open Sans"/>
                <a:sym typeface="Open Sans"/>
                <a:hlinkClick r:id="rId3"/>
              </a:rPr>
              <a:t>www.citizensadvicesheffield.org.uk</a:t>
            </a:r>
            <a:r>
              <a:rPr lang="en-GB" sz="2133" kern="0">
                <a:solidFill>
                  <a:srgbClr val="000000"/>
                </a:solidFill>
                <a:latin typeface="Arial"/>
                <a:cs typeface="Arial"/>
                <a:sym typeface="Arial"/>
              </a:rPr>
              <a:t> </a:t>
            </a:r>
            <a:endParaRPr sz="2133" kern="0">
              <a:solidFill>
                <a:srgbClr val="000000"/>
              </a:solidFill>
              <a:latin typeface="Arial"/>
              <a:cs typeface="Arial"/>
              <a:sym typeface="Arial"/>
            </a:endParaRPr>
          </a:p>
          <a:p>
            <a:pPr defTabSz="1219170">
              <a:lnSpc>
                <a:spcPct val="115000"/>
              </a:lnSpc>
              <a:spcBef>
                <a:spcPts val="1333"/>
              </a:spcBef>
              <a:spcAft>
                <a:spcPts val="1333"/>
              </a:spcAft>
              <a:buClr>
                <a:srgbClr val="000000"/>
              </a:buClr>
            </a:pPr>
            <a:r>
              <a:rPr lang="en-GB" sz="2133" u="sng" kern="0">
                <a:solidFill>
                  <a:srgbClr val="004B88"/>
                </a:solidFill>
                <a:latin typeface="Open Sans"/>
                <a:ea typeface="Open Sans"/>
                <a:cs typeface="Open Sans"/>
                <a:sym typeface="Open Sans"/>
                <a:hlinkClick r:id="rId4"/>
              </a:rPr>
              <a:t>www.sheffieldadvocacyhub.org.uk</a:t>
            </a:r>
            <a:endParaRPr sz="2133" kern="0">
              <a:solidFill>
                <a:srgbClr val="000000"/>
              </a:solidFill>
              <a:latin typeface="Open Sans"/>
              <a:ea typeface="Open Sans"/>
              <a:cs typeface="Open Sans"/>
              <a:sym typeface="Open Sans"/>
            </a:endParaRPr>
          </a:p>
        </p:txBody>
      </p:sp>
      <p:pic>
        <p:nvPicPr>
          <p:cNvPr id="350" name="Google Shape;350;p41"/>
          <p:cNvPicPr preferRelativeResize="0"/>
          <p:nvPr/>
        </p:nvPicPr>
        <p:blipFill>
          <a:blip r:embed="rId5">
            <a:alphaModFix/>
          </a:blip>
          <a:stretch>
            <a:fillRect/>
          </a:stretch>
        </p:blipFill>
        <p:spPr>
          <a:xfrm>
            <a:off x="1217334" y="3516185"/>
            <a:ext cx="803431" cy="703001"/>
          </a:xfrm>
          <a:prstGeom prst="rect">
            <a:avLst/>
          </a:prstGeom>
          <a:noFill/>
          <a:ln>
            <a:noFill/>
          </a:ln>
        </p:spPr>
      </p:pic>
      <p:pic>
        <p:nvPicPr>
          <p:cNvPr id="351" name="Google Shape;351;p41"/>
          <p:cNvPicPr preferRelativeResize="0"/>
          <p:nvPr/>
        </p:nvPicPr>
        <p:blipFill>
          <a:blip r:embed="rId6">
            <a:alphaModFix/>
          </a:blip>
          <a:stretch>
            <a:fillRect/>
          </a:stretch>
        </p:blipFill>
        <p:spPr>
          <a:xfrm>
            <a:off x="1129301" y="1937901"/>
            <a:ext cx="979500" cy="979500"/>
          </a:xfrm>
          <a:prstGeom prst="rect">
            <a:avLst/>
          </a:prstGeom>
          <a:noFill/>
          <a:ln>
            <a:noFill/>
          </a:ln>
        </p:spPr>
      </p:pic>
      <p:sp>
        <p:nvSpPr>
          <p:cNvPr id="352" name="Google Shape;352;p41"/>
          <p:cNvSpPr txBox="1"/>
          <p:nvPr/>
        </p:nvSpPr>
        <p:spPr>
          <a:xfrm>
            <a:off x="2336801" y="2014801"/>
            <a:ext cx="6752800" cy="837625"/>
          </a:xfrm>
          <a:prstGeom prst="rect">
            <a:avLst/>
          </a:prstGeom>
          <a:noFill/>
          <a:ln>
            <a:noFill/>
          </a:ln>
        </p:spPr>
        <p:txBody>
          <a:bodyPr spcFirstLastPara="1" wrap="square" lIns="121900" tIns="121900" rIns="121900" bIns="121900" anchor="t" anchorCtr="0">
            <a:spAutoFit/>
          </a:bodyPr>
          <a:lstStyle/>
          <a:p>
            <a:pPr defTabSz="1219170">
              <a:lnSpc>
                <a:spcPct val="115000"/>
              </a:lnSpc>
              <a:spcAft>
                <a:spcPts val="1333"/>
              </a:spcAft>
              <a:buClr>
                <a:srgbClr val="000000"/>
              </a:buClr>
            </a:pPr>
            <a:r>
              <a:rPr lang="en-GB" sz="2400" u="sng" kern="0">
                <a:solidFill>
                  <a:srgbClr val="004B88"/>
                </a:solidFill>
                <a:latin typeface="Open Sans"/>
                <a:ea typeface="Open Sans"/>
                <a:cs typeface="Open Sans"/>
                <a:sym typeface="Open Sans"/>
                <a:hlinkClick r:id="rId7"/>
              </a:rPr>
              <a:t>getintouch@citizensadvicesheffield.org.uk</a:t>
            </a:r>
            <a:endParaRPr sz="2533" kern="0">
              <a:solidFill>
                <a:srgbClr val="000000"/>
              </a:solidFill>
              <a:latin typeface="Open Sans"/>
              <a:ea typeface="Open Sans"/>
              <a:cs typeface="Open Sans"/>
              <a:sym typeface="Open Sans"/>
            </a:endParaRPr>
          </a:p>
        </p:txBody>
      </p:sp>
      <p:pic>
        <p:nvPicPr>
          <p:cNvPr id="353" name="Google Shape;353;p41"/>
          <p:cNvPicPr preferRelativeResize="0"/>
          <p:nvPr/>
        </p:nvPicPr>
        <p:blipFill>
          <a:blip r:embed="rId8">
            <a:alphaModFix/>
          </a:blip>
          <a:stretch>
            <a:fillRect/>
          </a:stretch>
        </p:blipFill>
        <p:spPr>
          <a:xfrm>
            <a:off x="7697964" y="353985"/>
            <a:ext cx="1304467" cy="129635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7063" y="1700808"/>
            <a:ext cx="11041227" cy="2784309"/>
          </a:xfrm>
        </p:spPr>
        <p:txBody>
          <a:bodyPr>
            <a:normAutofit/>
          </a:bodyPr>
          <a:lstStyle/>
          <a:p>
            <a:pPr algn="r"/>
            <a:r>
              <a:rPr lang="en-GB" sz="5333" b="1" dirty="0">
                <a:solidFill>
                  <a:schemeClr val="accent2">
                    <a:lumMod val="40000"/>
                    <a:lumOff val="60000"/>
                  </a:schemeClr>
                </a:solidFill>
                <a:latin typeface="Helvetica" panose="020B0604020202020204" pitchFamily="34" charset="0"/>
                <a:cs typeface="Helvetica" panose="020B0604020202020204" pitchFamily="34" charset="0"/>
              </a:rPr>
              <a:t>Supporting </a:t>
            </a:r>
            <a:r>
              <a:rPr lang="en-GB" sz="5333" b="1" dirty="0" err="1">
                <a:solidFill>
                  <a:schemeClr val="accent2">
                    <a:lumMod val="40000"/>
                    <a:lumOff val="60000"/>
                  </a:schemeClr>
                </a:solidFill>
                <a:latin typeface="Helvetica" panose="020B0604020202020204" pitchFamily="34" charset="0"/>
                <a:cs typeface="Helvetica" panose="020B0604020202020204" pitchFamily="34" charset="0"/>
              </a:rPr>
              <a:t>Sheffielders</a:t>
            </a:r>
            <a:r>
              <a:rPr lang="en-GB" sz="5333" b="1" dirty="0">
                <a:solidFill>
                  <a:schemeClr val="accent2">
                    <a:lumMod val="40000"/>
                    <a:lumOff val="60000"/>
                  </a:schemeClr>
                </a:solidFill>
                <a:latin typeface="Helvetica" panose="020B0604020202020204" pitchFamily="34" charset="0"/>
                <a:cs typeface="Helvetica" panose="020B0604020202020204" pitchFamily="34" charset="0"/>
              </a:rPr>
              <a:t> through the cost-of-living crisis</a:t>
            </a:r>
            <a:endParaRPr lang="en-GB" sz="3733" b="1" dirty="0">
              <a:latin typeface="Helvetica" panose="020B0604020202020204" pitchFamily="34" charset="0"/>
              <a:cs typeface="Helvetica" panose="020B0604020202020204" pitchFamily="34" charset="0"/>
            </a:endParaRPr>
          </a:p>
        </p:txBody>
      </p:sp>
      <p:sp>
        <p:nvSpPr>
          <p:cNvPr id="3" name="Title 1">
            <a:extLst>
              <a:ext uri="{FF2B5EF4-FFF2-40B4-BE49-F238E27FC236}">
                <a16:creationId xmlns:a16="http://schemas.microsoft.com/office/drawing/2014/main" id="{A74840C8-8508-5766-5B4B-A0AF885E2411}"/>
              </a:ext>
            </a:extLst>
          </p:cNvPr>
          <p:cNvSpPr txBox="1">
            <a:spLocks/>
          </p:cNvSpPr>
          <p:nvPr/>
        </p:nvSpPr>
        <p:spPr>
          <a:xfrm>
            <a:off x="4949564" y="4773149"/>
            <a:ext cx="6528725" cy="576064"/>
          </a:xfrm>
          <a:prstGeom prst="rect">
            <a:avLst/>
          </a:prstGeom>
        </p:spPr>
        <p:txBody>
          <a:bodyPr vert="horz" lIns="121920" tIns="60960" rIns="121920" bIns="60960" rtlCol="0" anchor="ctr">
            <a:normAutofit fontScale="77500" lnSpcReduction="20000"/>
          </a:bodyPr>
          <a:lstStyle>
            <a:lvl1pPr algn="ctr" defTabSz="914400" rtl="0" eaLnBrk="1" latinLnBrk="0" hangingPunct="1">
              <a:spcBef>
                <a:spcPct val="0"/>
              </a:spcBef>
              <a:buNone/>
              <a:defRPr sz="4400" kern="1200">
                <a:solidFill>
                  <a:schemeClr val="bg1"/>
                </a:solidFill>
                <a:latin typeface="Arial Nova" panose="020B0504020202020204" pitchFamily="34" charset="0"/>
                <a:ea typeface="+mj-ea"/>
                <a:cs typeface="+mj-cs"/>
              </a:defRPr>
            </a:lvl1pPr>
          </a:lstStyle>
          <a:p>
            <a:pPr algn="r" defTabSz="1219170"/>
            <a:r>
              <a:rPr lang="en-GB" sz="4800" dirty="0">
                <a:solidFill>
                  <a:prstClr val="white"/>
                </a:solidFill>
              </a:rPr>
              <a:t>Teacake Club</a:t>
            </a:r>
            <a:endParaRPr lang="en-GB" sz="3733" dirty="0">
              <a:solidFill>
                <a:prstClr val="white"/>
              </a:solidFill>
            </a:endParaRPr>
          </a:p>
        </p:txBody>
      </p:sp>
    </p:spTree>
    <p:extLst>
      <p:ext uri="{BB962C8B-B14F-4D97-AF65-F5344CB8AC3E}">
        <p14:creationId xmlns:p14="http://schemas.microsoft.com/office/powerpoint/2010/main" val="23775769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8D10-1E85-600D-F3CC-5831BBBDB1AE}"/>
              </a:ext>
            </a:extLst>
          </p:cNvPr>
          <p:cNvSpPr>
            <a:spLocks noGrp="1"/>
          </p:cNvSpPr>
          <p:nvPr>
            <p:ph type="title"/>
          </p:nvPr>
        </p:nvSpPr>
        <p:spPr/>
        <p:txBody>
          <a:bodyPr/>
          <a:lstStyle/>
          <a:p>
            <a:r>
              <a:rPr lang="en-GB"/>
              <a:t>Reminder of our overall aim</a:t>
            </a:r>
          </a:p>
        </p:txBody>
      </p:sp>
      <p:sp>
        <p:nvSpPr>
          <p:cNvPr id="3" name="Content Placeholder 2">
            <a:extLst>
              <a:ext uri="{FF2B5EF4-FFF2-40B4-BE49-F238E27FC236}">
                <a16:creationId xmlns:a16="http://schemas.microsoft.com/office/drawing/2014/main" id="{DE8DA913-C519-A879-6C8E-AF1CED786BCB}"/>
              </a:ext>
            </a:extLst>
          </p:cNvPr>
          <p:cNvSpPr>
            <a:spLocks noGrp="1"/>
          </p:cNvSpPr>
          <p:nvPr>
            <p:ph idx="1"/>
          </p:nvPr>
        </p:nvSpPr>
        <p:spPr/>
        <p:txBody>
          <a:bodyPr/>
          <a:lstStyle/>
          <a:p>
            <a:pPr marL="0" indent="0">
              <a:buNone/>
            </a:pPr>
            <a:endParaRPr lang="en-GB"/>
          </a:p>
          <a:p>
            <a:pPr marL="0" indent="0">
              <a:buNone/>
            </a:pPr>
            <a:endParaRPr lang="en-GB"/>
          </a:p>
          <a:p>
            <a:pPr marL="0" indent="0">
              <a:buNone/>
            </a:pPr>
            <a:r>
              <a:rPr lang="en-GB" sz="3733"/>
              <a:t>The overall aim is to work with the people and communities of Sheffield through the Cost of Living crisis to help mitigate the significant challenges they will be facing, with a particular focus on those who are struggling the most. </a:t>
            </a:r>
          </a:p>
        </p:txBody>
      </p:sp>
    </p:spTree>
    <p:extLst>
      <p:ext uri="{BB962C8B-B14F-4D97-AF65-F5344CB8AC3E}">
        <p14:creationId xmlns:p14="http://schemas.microsoft.com/office/powerpoint/2010/main" val="2013383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AD3F-758E-E066-EE56-9821D206E961}"/>
              </a:ext>
            </a:extLst>
          </p:cNvPr>
          <p:cNvSpPr>
            <a:spLocks noGrp="1"/>
          </p:cNvSpPr>
          <p:nvPr>
            <p:ph type="title"/>
          </p:nvPr>
        </p:nvSpPr>
        <p:spPr/>
        <p:txBody>
          <a:bodyPr/>
          <a:lstStyle/>
          <a:p>
            <a:r>
              <a:rPr lang="en-GB"/>
              <a:t>Link to the Cost of Living strategy</a:t>
            </a:r>
          </a:p>
        </p:txBody>
      </p:sp>
      <p:sp>
        <p:nvSpPr>
          <p:cNvPr id="3" name="Content Placeholder 2">
            <a:extLst>
              <a:ext uri="{FF2B5EF4-FFF2-40B4-BE49-F238E27FC236}">
                <a16:creationId xmlns:a16="http://schemas.microsoft.com/office/drawing/2014/main" id="{692946F6-D4B2-90FB-1732-EEC524004C61}"/>
              </a:ext>
            </a:extLst>
          </p:cNvPr>
          <p:cNvSpPr>
            <a:spLocks noGrp="1"/>
          </p:cNvSpPr>
          <p:nvPr>
            <p:ph idx="1"/>
          </p:nvPr>
        </p:nvSpPr>
        <p:spPr/>
        <p:txBody>
          <a:bodyPr>
            <a:normAutofit fontScale="85000" lnSpcReduction="20000"/>
          </a:bodyPr>
          <a:lstStyle/>
          <a:p>
            <a:pPr marL="0" indent="0">
              <a:lnSpc>
                <a:spcPct val="107000"/>
              </a:lnSpc>
              <a:spcBef>
                <a:spcPts val="1600"/>
              </a:spcBef>
              <a:spcAft>
                <a:spcPts val="1067"/>
              </a:spcAft>
              <a:buNone/>
            </a:pPr>
            <a:r>
              <a:rPr lang="en-GB">
                <a:ea typeface="Calibri" panose="020F0502020204030204" pitchFamily="34" charset="0"/>
              </a:rPr>
              <a:t>Outcomes that are most relevant to this area are in bold: </a:t>
            </a:r>
          </a:p>
          <a:p>
            <a:pPr>
              <a:lnSpc>
                <a:spcPct val="107000"/>
              </a:lnSpc>
              <a:spcBef>
                <a:spcPts val="1600"/>
              </a:spcBef>
              <a:buFont typeface="+mj-lt"/>
              <a:buAutoNum type="arabicPeriod"/>
            </a:pPr>
            <a:r>
              <a:rPr lang="en-GB" b="1">
                <a:ea typeface="Calibri" panose="020F0502020204030204" pitchFamily="34" charset="0"/>
              </a:rPr>
              <a:t>Support people to make the best possible choices about how they use the income they have </a:t>
            </a:r>
          </a:p>
          <a:p>
            <a:pPr>
              <a:lnSpc>
                <a:spcPct val="107000"/>
              </a:lnSpc>
              <a:spcBef>
                <a:spcPts val="1600"/>
              </a:spcBef>
              <a:buFont typeface="+mj-lt"/>
              <a:buAutoNum type="arabicPeriod"/>
            </a:pPr>
            <a:r>
              <a:rPr lang="en-GB" b="1">
                <a:ea typeface="Calibri" panose="020F0502020204030204" pitchFamily="34" charset="0"/>
              </a:rPr>
              <a:t>Help people maximise their income further (including but not limited to benefits maximisation)</a:t>
            </a:r>
          </a:p>
          <a:p>
            <a:pPr>
              <a:lnSpc>
                <a:spcPct val="107000"/>
              </a:lnSpc>
              <a:spcBef>
                <a:spcPts val="1600"/>
              </a:spcBef>
              <a:buFont typeface="+mj-lt"/>
              <a:buAutoNum type="arabicPeriod"/>
            </a:pPr>
            <a:r>
              <a:rPr lang="en-GB" b="1">
                <a:ea typeface="Calibri" panose="020F0502020204030204" pitchFamily="34" charset="0"/>
              </a:rPr>
              <a:t>Provide a central place to gather information about the scale and nature of the crisis, especially how it is developing over time, in order to prioritise actions and to amplify personal stories</a:t>
            </a:r>
          </a:p>
          <a:p>
            <a:pPr>
              <a:lnSpc>
                <a:spcPct val="107000"/>
              </a:lnSpc>
              <a:spcBef>
                <a:spcPts val="1600"/>
              </a:spcBef>
              <a:buFont typeface="+mj-lt"/>
              <a:buAutoNum type="arabicPeriod"/>
            </a:pPr>
            <a:r>
              <a:rPr lang="en-GB" b="1">
                <a:ea typeface="Calibri" panose="020F0502020204030204" pitchFamily="34" charset="0"/>
              </a:rPr>
              <a:t>Do what we can to ensure that emergency support is available when people are in financial crisis</a:t>
            </a:r>
          </a:p>
          <a:p>
            <a:pPr>
              <a:lnSpc>
                <a:spcPct val="107000"/>
              </a:lnSpc>
              <a:spcBef>
                <a:spcPts val="1600"/>
              </a:spcBef>
              <a:buFont typeface="+mj-lt"/>
              <a:buAutoNum type="arabicPeriod"/>
            </a:pPr>
            <a:r>
              <a:rPr lang="en-GB" b="1">
                <a:ea typeface="Calibri" panose="020F0502020204030204" pitchFamily="34" charset="0"/>
              </a:rPr>
              <a:t>Co-ordinate support for the people and communities that need it the most</a:t>
            </a:r>
          </a:p>
          <a:p>
            <a:pPr>
              <a:lnSpc>
                <a:spcPct val="107000"/>
              </a:lnSpc>
              <a:spcBef>
                <a:spcPts val="1600"/>
              </a:spcBef>
              <a:spcAft>
                <a:spcPts val="1067"/>
              </a:spcAft>
              <a:buFont typeface="+mj-lt"/>
              <a:buAutoNum type="arabicPeriod"/>
            </a:pPr>
            <a:r>
              <a:rPr lang="en-GB">
                <a:ea typeface="Calibri" panose="020F0502020204030204" pitchFamily="34" charset="0"/>
              </a:rPr>
              <a:t>Put people experiencing the cost of living crisis at the heart of Sheffield’s approach to recovery and delivering clean, inclusive growth including supporting people to respond to rising fuel prices, while preparing the whole city for long-term trends</a:t>
            </a:r>
          </a:p>
        </p:txBody>
      </p:sp>
    </p:spTree>
    <p:extLst>
      <p:ext uri="{BB962C8B-B14F-4D97-AF65-F5344CB8AC3E}">
        <p14:creationId xmlns:p14="http://schemas.microsoft.com/office/powerpoint/2010/main" val="2650917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AD3F-758E-E066-EE56-9821D206E961}"/>
              </a:ext>
            </a:extLst>
          </p:cNvPr>
          <p:cNvSpPr>
            <a:spLocks noGrp="1"/>
          </p:cNvSpPr>
          <p:nvPr>
            <p:ph type="title"/>
          </p:nvPr>
        </p:nvSpPr>
        <p:spPr/>
        <p:txBody>
          <a:bodyPr/>
          <a:lstStyle/>
          <a:p>
            <a:r>
              <a:rPr lang="en-GB" dirty="0"/>
              <a:t>Shared Prosperity Fund update</a:t>
            </a:r>
          </a:p>
        </p:txBody>
      </p:sp>
      <p:sp>
        <p:nvSpPr>
          <p:cNvPr id="3" name="Content Placeholder 2">
            <a:extLst>
              <a:ext uri="{FF2B5EF4-FFF2-40B4-BE49-F238E27FC236}">
                <a16:creationId xmlns:a16="http://schemas.microsoft.com/office/drawing/2014/main" id="{692946F6-D4B2-90FB-1732-EEC524004C61}"/>
              </a:ext>
            </a:extLst>
          </p:cNvPr>
          <p:cNvSpPr>
            <a:spLocks noGrp="1"/>
          </p:cNvSpPr>
          <p:nvPr>
            <p:ph idx="1"/>
          </p:nvPr>
        </p:nvSpPr>
        <p:spPr/>
        <p:txBody>
          <a:bodyPr>
            <a:normAutofit/>
          </a:bodyPr>
          <a:lstStyle/>
          <a:p>
            <a:r>
              <a:rPr lang="en-GB" dirty="0"/>
              <a:t>Three year programme funded by central govt, handled by SYMCA</a:t>
            </a:r>
          </a:p>
          <a:p>
            <a:r>
              <a:rPr lang="en-GB" dirty="0"/>
              <a:t>Focus for “Communities” element is to support the VCF, as they support the people in need.</a:t>
            </a:r>
          </a:p>
          <a:p>
            <a:r>
              <a:rPr lang="en-GB" dirty="0"/>
              <a:t>Communities plan has 4 elements:</a:t>
            </a:r>
          </a:p>
          <a:p>
            <a:pPr lvl="1"/>
            <a:r>
              <a:rPr lang="en-GB" dirty="0"/>
              <a:t>Adding funds to the Cost of Living fund held by SYCF</a:t>
            </a:r>
          </a:p>
          <a:p>
            <a:pPr lvl="1"/>
            <a:r>
              <a:rPr lang="en-GB" dirty="0"/>
              <a:t>Invest in volunteer support to build skills in communities</a:t>
            </a:r>
          </a:p>
          <a:p>
            <a:pPr lvl="1"/>
            <a:r>
              <a:rPr lang="en-GB" dirty="0"/>
              <a:t>Support organisations experiencing barriers to accessing funding</a:t>
            </a:r>
          </a:p>
          <a:p>
            <a:pPr lvl="1"/>
            <a:r>
              <a:rPr lang="en-GB" dirty="0"/>
              <a:t>Create team of cost of living link workers and community development workers</a:t>
            </a:r>
          </a:p>
          <a:p>
            <a:r>
              <a:rPr lang="en-GB" dirty="0"/>
              <a:t>Sheffield Cost of Living fund launched by SYCF on 22</a:t>
            </a:r>
            <a:r>
              <a:rPr lang="en-GB" baseline="30000" dirty="0"/>
              <a:t>nd</a:t>
            </a:r>
            <a:r>
              <a:rPr lang="en-GB" dirty="0"/>
              <a:t> March</a:t>
            </a:r>
          </a:p>
          <a:p>
            <a:r>
              <a:rPr lang="en-GB" dirty="0"/>
              <a:t>Recruitment for other elements will start in March, now that Y2 confirmed</a:t>
            </a:r>
          </a:p>
          <a:p>
            <a:r>
              <a:rPr lang="en-GB" dirty="0"/>
              <a:t>Working on best method for integrating SCC &amp; VCF approaches</a:t>
            </a:r>
          </a:p>
          <a:p>
            <a:endParaRPr lang="en-GB" dirty="0"/>
          </a:p>
        </p:txBody>
      </p:sp>
    </p:spTree>
    <p:extLst>
      <p:ext uri="{BB962C8B-B14F-4D97-AF65-F5344CB8AC3E}">
        <p14:creationId xmlns:p14="http://schemas.microsoft.com/office/powerpoint/2010/main" val="1788376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AD3F-758E-E066-EE56-9821D206E961}"/>
              </a:ext>
            </a:extLst>
          </p:cNvPr>
          <p:cNvSpPr>
            <a:spLocks noGrp="1"/>
          </p:cNvSpPr>
          <p:nvPr>
            <p:ph type="title"/>
          </p:nvPr>
        </p:nvSpPr>
        <p:spPr/>
        <p:txBody>
          <a:bodyPr/>
          <a:lstStyle/>
          <a:p>
            <a:r>
              <a:rPr lang="en-GB" dirty="0"/>
              <a:t>Wider work going on</a:t>
            </a:r>
          </a:p>
        </p:txBody>
      </p:sp>
      <p:sp>
        <p:nvSpPr>
          <p:cNvPr id="3" name="Content Placeholder 2">
            <a:extLst>
              <a:ext uri="{FF2B5EF4-FFF2-40B4-BE49-F238E27FC236}">
                <a16:creationId xmlns:a16="http://schemas.microsoft.com/office/drawing/2014/main" id="{692946F6-D4B2-90FB-1732-EEC524004C61}"/>
              </a:ext>
            </a:extLst>
          </p:cNvPr>
          <p:cNvSpPr>
            <a:spLocks noGrp="1"/>
          </p:cNvSpPr>
          <p:nvPr>
            <p:ph idx="1"/>
          </p:nvPr>
        </p:nvSpPr>
        <p:spPr/>
        <p:txBody>
          <a:bodyPr>
            <a:normAutofit/>
          </a:bodyPr>
          <a:lstStyle/>
          <a:p>
            <a:pPr marL="0" indent="0">
              <a:buNone/>
            </a:pPr>
            <a:r>
              <a:rPr lang="en-GB" dirty="0"/>
              <a:t>As well as supporting the VCF to play their role as first line engagement and support for people through SPF much wider work is also going on:</a:t>
            </a:r>
          </a:p>
          <a:p>
            <a:r>
              <a:rPr lang="en-GB" dirty="0"/>
              <a:t>A Food Access Plan has been delivering food for emergency food providers whilst building the resilience of this network and focussing on #cashfirst activities</a:t>
            </a:r>
          </a:p>
          <a:p>
            <a:r>
              <a:rPr lang="en-GB" dirty="0"/>
              <a:t>Work to ensure everyone who is eligible has access to Household Support Fund by an operational team that runs Community Support Helpline, HSF and LAS crisis grants, alongside guidance on benefits maximisation</a:t>
            </a:r>
          </a:p>
          <a:p>
            <a:r>
              <a:rPr lang="en-GB" dirty="0"/>
              <a:t>Cost of Living information circulated across the city including a toolkit to help front line workers find the info they need to support people</a:t>
            </a:r>
          </a:p>
          <a:p>
            <a:r>
              <a:rPr lang="en-GB" dirty="0"/>
              <a:t>Cost of Living dashboard created to highlight where need is so we can target services</a:t>
            </a:r>
          </a:p>
          <a:p>
            <a:endParaRPr lang="en-GB" dirty="0"/>
          </a:p>
        </p:txBody>
      </p:sp>
    </p:spTree>
    <p:extLst>
      <p:ext uri="{BB962C8B-B14F-4D97-AF65-F5344CB8AC3E}">
        <p14:creationId xmlns:p14="http://schemas.microsoft.com/office/powerpoint/2010/main" val="1613701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AD3F-758E-E066-EE56-9821D206E961}"/>
              </a:ext>
            </a:extLst>
          </p:cNvPr>
          <p:cNvSpPr>
            <a:spLocks noGrp="1"/>
          </p:cNvSpPr>
          <p:nvPr>
            <p:ph type="title"/>
          </p:nvPr>
        </p:nvSpPr>
        <p:spPr/>
        <p:txBody>
          <a:bodyPr/>
          <a:lstStyle/>
          <a:p>
            <a:r>
              <a:rPr lang="en-GB" dirty="0"/>
              <a:t>Wider work going on 2</a:t>
            </a:r>
          </a:p>
        </p:txBody>
      </p:sp>
      <p:sp>
        <p:nvSpPr>
          <p:cNvPr id="3" name="Content Placeholder 2">
            <a:extLst>
              <a:ext uri="{FF2B5EF4-FFF2-40B4-BE49-F238E27FC236}">
                <a16:creationId xmlns:a16="http://schemas.microsoft.com/office/drawing/2014/main" id="{692946F6-D4B2-90FB-1732-EEC524004C61}"/>
              </a:ext>
            </a:extLst>
          </p:cNvPr>
          <p:cNvSpPr>
            <a:spLocks noGrp="1"/>
          </p:cNvSpPr>
          <p:nvPr>
            <p:ph idx="1"/>
          </p:nvPr>
        </p:nvSpPr>
        <p:spPr/>
        <p:txBody>
          <a:bodyPr>
            <a:normAutofit/>
          </a:bodyPr>
          <a:lstStyle/>
          <a:p>
            <a:r>
              <a:rPr lang="en-GB" dirty="0"/>
              <a:t>170+ Welcome Places across Sheffield providing somewhere for people to go to get support.</a:t>
            </a:r>
          </a:p>
          <a:p>
            <a:r>
              <a:rPr lang="en-GB" dirty="0"/>
              <a:t>A “frontline toolkit” has been produced to share info on what support is available: </a:t>
            </a:r>
            <a:r>
              <a:rPr lang="en-GB" dirty="0">
                <a:hlinkClick r:id="rId2"/>
              </a:rPr>
              <a:t>https://www.sheffield.gov.uk/utilities/cost-of-living</a:t>
            </a:r>
            <a:r>
              <a:rPr lang="en-GB" dirty="0"/>
              <a:t> </a:t>
            </a:r>
          </a:p>
        </p:txBody>
      </p:sp>
      <p:pic>
        <p:nvPicPr>
          <p:cNvPr id="4" name="x_Picture 1">
            <a:extLst>
              <a:ext uri="{FF2B5EF4-FFF2-40B4-BE49-F238E27FC236}">
                <a16:creationId xmlns:a16="http://schemas.microsoft.com/office/drawing/2014/main" id="{5BD38085-6B10-3462-C01B-CBA93818C10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223641" y="3195462"/>
            <a:ext cx="2339507" cy="332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60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9611-4305-4A19-A4A3-5B4BCEFECC53}"/>
              </a:ext>
            </a:extLst>
          </p:cNvPr>
          <p:cNvSpPr>
            <a:spLocks noGrp="1"/>
          </p:cNvSpPr>
          <p:nvPr>
            <p:ph type="title"/>
          </p:nvPr>
        </p:nvSpPr>
        <p:spPr/>
        <p:txBody>
          <a:bodyPr/>
          <a:lstStyle/>
          <a:p>
            <a:r>
              <a:rPr lang="en-GB" dirty="0"/>
              <a:t>Where does the Teacake Club come into this?</a:t>
            </a:r>
          </a:p>
        </p:txBody>
      </p:sp>
      <p:sp>
        <p:nvSpPr>
          <p:cNvPr id="3" name="Content Placeholder 2">
            <a:extLst>
              <a:ext uri="{FF2B5EF4-FFF2-40B4-BE49-F238E27FC236}">
                <a16:creationId xmlns:a16="http://schemas.microsoft.com/office/drawing/2014/main" id="{5DBC2BE3-DD1C-51E0-A78D-966D770F421D}"/>
              </a:ext>
            </a:extLst>
          </p:cNvPr>
          <p:cNvSpPr>
            <a:spLocks noGrp="1"/>
          </p:cNvSpPr>
          <p:nvPr>
            <p:ph idx="1"/>
          </p:nvPr>
        </p:nvSpPr>
        <p:spPr/>
        <p:txBody>
          <a:bodyPr/>
          <a:lstStyle/>
          <a:p>
            <a:r>
              <a:rPr lang="en-GB" dirty="0"/>
              <a:t>So how can you support this work?</a:t>
            </a:r>
          </a:p>
          <a:p>
            <a:endParaRPr lang="en-GB" dirty="0"/>
          </a:p>
          <a:p>
            <a:r>
              <a:rPr lang="en-GB" dirty="0"/>
              <a:t>The link to the COL e-leaflet is available to share via social media </a:t>
            </a:r>
            <a:r>
              <a:rPr lang="en-GB" u="sng" dirty="0">
                <a:solidFill>
                  <a:srgbClr val="0563C1"/>
                </a:solidFill>
                <a:latin typeface="Calibri" panose="020F0502020204030204" pitchFamily="34" charset="0"/>
                <a:hlinkClick r:id="rId2">
                  <a:extLst>
                    <a:ext uri="{A12FA001-AC4F-418D-AE19-62706E023703}">
                      <ahyp:hlinkClr xmlns:ahyp="http://schemas.microsoft.com/office/drawing/2018/hyperlinkcolor" val="tx"/>
                    </a:ext>
                  </a:extLst>
                </a:hlinkClick>
              </a:rPr>
              <a:t>https://bit.ly/COLeleaflet</a:t>
            </a:r>
            <a:r>
              <a:rPr lang="en-GB" u="sng" dirty="0">
                <a:solidFill>
                  <a:srgbClr val="0563C1"/>
                </a:solidFill>
                <a:latin typeface="Calibri" panose="020F0502020204030204" pitchFamily="34" charset="0"/>
              </a:rPr>
              <a:t> </a:t>
            </a:r>
          </a:p>
          <a:p>
            <a:endParaRPr lang="en-GB" dirty="0"/>
          </a:p>
          <a:p>
            <a:r>
              <a:rPr lang="en-GB" dirty="0"/>
              <a:t>There’s also a 2nd Cost of Living newsletter coming next week – if anyone wishes to receive this, please can they share their email addresses to be added to the distribution list. </a:t>
            </a:r>
          </a:p>
          <a:p>
            <a:endParaRPr lang="en-GB" dirty="0"/>
          </a:p>
        </p:txBody>
      </p:sp>
    </p:spTree>
    <p:extLst>
      <p:ext uri="{BB962C8B-B14F-4D97-AF65-F5344CB8AC3E}">
        <p14:creationId xmlns:p14="http://schemas.microsoft.com/office/powerpoint/2010/main" val="18687015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70AEE21-6AAE-B945-C8E8-C0CE25D4CBC7}"/>
              </a:ext>
            </a:extLst>
          </p:cNvPr>
          <p:cNvSpPr>
            <a:spLocks noGrp="1"/>
          </p:cNvSpPr>
          <p:nvPr>
            <p:ph type="ftr" sz="quarter" idx="11"/>
          </p:nvPr>
        </p:nvSpPr>
        <p:spPr/>
        <p:txBody>
          <a:bodyPr/>
          <a:lstStyle/>
          <a:p>
            <a:r>
              <a:rPr lang="en-GB" dirty="0">
                <a:solidFill>
                  <a:prstClr val="black">
                    <a:tint val="75000"/>
                  </a:prstClr>
                </a:solidFill>
                <a:latin typeface="Arial"/>
              </a:rPr>
              <a:t>15/03/23</a:t>
            </a:r>
          </a:p>
        </p:txBody>
      </p:sp>
      <p:pic>
        <p:nvPicPr>
          <p:cNvPr id="5" name="Picture 4">
            <a:extLst>
              <a:ext uri="{FF2B5EF4-FFF2-40B4-BE49-F238E27FC236}">
                <a16:creationId xmlns:a16="http://schemas.microsoft.com/office/drawing/2014/main" id="{D46053C0-0BF5-C13D-DCA1-9D43FF09C3EE}"/>
              </a:ext>
            </a:extLst>
          </p:cNvPr>
          <p:cNvPicPr>
            <a:picLocks noChangeAspect="1"/>
          </p:cNvPicPr>
          <p:nvPr/>
        </p:nvPicPr>
        <p:blipFill>
          <a:blip r:embed="rId2"/>
          <a:stretch>
            <a:fillRect/>
          </a:stretch>
        </p:blipFill>
        <p:spPr>
          <a:xfrm>
            <a:off x="3282452" y="1556792"/>
            <a:ext cx="5627096" cy="1963082"/>
          </a:xfrm>
          <a:prstGeom prst="rect">
            <a:avLst/>
          </a:prstGeom>
        </p:spPr>
      </p:pic>
      <p:sp>
        <p:nvSpPr>
          <p:cNvPr id="6" name="TextBox 5">
            <a:extLst>
              <a:ext uri="{FF2B5EF4-FFF2-40B4-BE49-F238E27FC236}">
                <a16:creationId xmlns:a16="http://schemas.microsoft.com/office/drawing/2014/main" id="{4670BD78-4334-A1E0-F1BB-E0632BCEBA86}"/>
              </a:ext>
            </a:extLst>
          </p:cNvPr>
          <p:cNvSpPr txBox="1"/>
          <p:nvPr/>
        </p:nvSpPr>
        <p:spPr>
          <a:xfrm>
            <a:off x="2999656" y="3244334"/>
            <a:ext cx="7018268" cy="369332"/>
          </a:xfrm>
          <a:prstGeom prst="rect">
            <a:avLst/>
          </a:prstGeom>
          <a:noFill/>
        </p:spPr>
        <p:txBody>
          <a:bodyPr wrap="none" rtlCol="0">
            <a:spAutoFit/>
          </a:bodyPr>
          <a:lstStyle/>
          <a:p>
            <a:r>
              <a:rPr lang="en-GB" dirty="0">
                <a:solidFill>
                  <a:prstClr val="black"/>
                </a:solidFill>
                <a:latin typeface="Century Gothic" panose="020B0502020202020204" pitchFamily="34" charset="0"/>
              </a:rPr>
              <a:t>Sarah Wraith – Multiply Operations and Partnerships Manager</a:t>
            </a:r>
          </a:p>
        </p:txBody>
      </p:sp>
    </p:spTree>
    <p:extLst>
      <p:ext uri="{BB962C8B-B14F-4D97-AF65-F5344CB8AC3E}">
        <p14:creationId xmlns:p14="http://schemas.microsoft.com/office/powerpoint/2010/main" val="3240422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a:endParaRPr>
          </a:p>
        </p:txBody>
      </p:sp>
      <p:sp>
        <p:nvSpPr>
          <p:cNvPr id="14" name="Freeform: Shape 1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241883"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a:endParaRPr>
          </a:p>
        </p:txBody>
      </p:sp>
      <p:sp>
        <p:nvSpPr>
          <p:cNvPr id="16" name="Rectangle 1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192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18" name="Rectangle 1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9056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20" name="Freeform: Shape 1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541482" y="1"/>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Arial"/>
            </a:endParaRPr>
          </a:p>
        </p:txBody>
      </p:sp>
      <p:sp>
        <p:nvSpPr>
          <p:cNvPr id="22" name="Isosceles Triangle 2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506258" y="6115502"/>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24" name="Isosceles Triangle 2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27061" y="6453144"/>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8" name="TextBox 7">
            <a:extLst>
              <a:ext uri="{FF2B5EF4-FFF2-40B4-BE49-F238E27FC236}">
                <a16:creationId xmlns:a16="http://schemas.microsoft.com/office/drawing/2014/main" id="{B2FAB525-E2AA-DABE-14F5-852AEA565654}"/>
              </a:ext>
            </a:extLst>
          </p:cNvPr>
          <p:cNvSpPr txBox="1"/>
          <p:nvPr/>
        </p:nvSpPr>
        <p:spPr>
          <a:xfrm flipH="1">
            <a:off x="2434744" y="2112960"/>
            <a:ext cx="7128793" cy="3416320"/>
          </a:xfrm>
          <a:prstGeom prst="rect">
            <a:avLst/>
          </a:prstGeom>
          <a:noFill/>
        </p:spPr>
        <p:txBody>
          <a:bodyPr wrap="square" rtlCol="0">
            <a:spAutoFit/>
          </a:bodyPr>
          <a:lstStyle/>
          <a:p>
            <a:pPr marL="285750" indent="-285750">
              <a:buFont typeface="Arial" panose="020B0604020202020204" pitchFamily="34" charset="0"/>
              <a:buChar char="•"/>
            </a:pPr>
            <a:r>
              <a:rPr lang="en-GB" dirty="0">
                <a:solidFill>
                  <a:prstClr val="black"/>
                </a:solidFill>
                <a:latin typeface="Century Gothic" panose="020B0502020202020204" pitchFamily="34" charset="0"/>
              </a:rPr>
              <a:t>Multiply is a new 3 year project, funded by DfE (Department for Education) and is the first priority of the </a:t>
            </a:r>
            <a:r>
              <a:rPr lang="en-GB" dirty="0">
                <a:solidFill>
                  <a:prstClr val="black"/>
                </a:solidFill>
                <a:latin typeface="Century Gothic" panose="020B0502020202020204" pitchFamily="34" charset="0"/>
                <a:hlinkClick r:id="rId2"/>
              </a:rPr>
              <a:t>UK Shared Prosperity Fund</a:t>
            </a:r>
            <a:r>
              <a:rPr lang="en-GB" dirty="0">
                <a:solidFill>
                  <a:prstClr val="black"/>
                </a:solidFill>
                <a:latin typeface="Century Gothic" panose="020B0502020202020204" pitchFamily="34" charset="0"/>
              </a:rPr>
              <a:t> (replacing ESF)</a:t>
            </a:r>
          </a:p>
          <a:p>
            <a:pPr marL="285750" indent="-285750">
              <a:buFont typeface="Arial" panose="020B0604020202020204" pitchFamily="34" charset="0"/>
              <a:buChar char="•"/>
            </a:pPr>
            <a:r>
              <a:rPr lang="en-GB" dirty="0">
                <a:solidFill>
                  <a:prstClr val="black"/>
                </a:solidFill>
                <a:latin typeface="Century Gothic" panose="020B0502020202020204" pitchFamily="34" charset="0"/>
              </a:rPr>
              <a:t>17million adults have maths skills similar to a primary child aged 7-9 years old</a:t>
            </a:r>
          </a:p>
          <a:p>
            <a:pPr marL="285750" indent="-285750">
              <a:buFont typeface="Arial" panose="020B0604020202020204" pitchFamily="34" charset="0"/>
              <a:buChar char="•"/>
            </a:pPr>
            <a:r>
              <a:rPr lang="en-GB" dirty="0">
                <a:solidFill>
                  <a:prstClr val="black"/>
                </a:solidFill>
                <a:latin typeface="Century Gothic" panose="020B0502020202020204" pitchFamily="34" charset="0"/>
              </a:rPr>
              <a:t>Part of the approach to ‘</a:t>
            </a:r>
            <a:r>
              <a:rPr lang="en-GB" dirty="0">
                <a:solidFill>
                  <a:prstClr val="black"/>
                </a:solidFill>
                <a:latin typeface="Century Gothic" panose="020B0502020202020204" pitchFamily="34" charset="0"/>
                <a:hlinkClick r:id="rId3"/>
              </a:rPr>
              <a:t>Levelling Up </a:t>
            </a:r>
            <a:r>
              <a:rPr lang="en-GB" dirty="0">
                <a:solidFill>
                  <a:prstClr val="black"/>
                </a:solidFill>
                <a:latin typeface="Century Gothic" panose="020B0502020202020204" pitchFamily="34" charset="0"/>
              </a:rPr>
              <a:t>’ initiatives</a:t>
            </a:r>
          </a:p>
          <a:p>
            <a:pPr marL="285750" indent="-285750">
              <a:buFont typeface="Arial" panose="020B0604020202020204" pitchFamily="34" charset="0"/>
              <a:buChar char="•"/>
            </a:pPr>
            <a:r>
              <a:rPr lang="en-GB" dirty="0">
                <a:solidFill>
                  <a:prstClr val="black"/>
                </a:solidFill>
                <a:latin typeface="Century Gothic" panose="020B0502020202020204" pitchFamily="34" charset="0"/>
              </a:rPr>
              <a:t>Nationally up to £559 million is available over the three years. </a:t>
            </a:r>
          </a:p>
          <a:p>
            <a:pPr marL="285750" indent="-285750">
              <a:buFont typeface="Arial" panose="020B0604020202020204" pitchFamily="34" charset="0"/>
              <a:buChar char="•"/>
            </a:pPr>
            <a:r>
              <a:rPr lang="en-GB" dirty="0">
                <a:solidFill>
                  <a:prstClr val="black"/>
                </a:solidFill>
                <a:latin typeface="Century Gothic" panose="020B0502020202020204" pitchFamily="34" charset="0"/>
              </a:rPr>
              <a:t>SYMCA has been allocated the funding for South Yorkshire which is approximately £7.5 million over the 3 years.</a:t>
            </a:r>
          </a:p>
          <a:p>
            <a:pPr marL="285750" indent="-285750">
              <a:buFont typeface="Arial" panose="020B0604020202020204" pitchFamily="34" charset="0"/>
              <a:buChar char="•"/>
            </a:pPr>
            <a:r>
              <a:rPr lang="en-GB" dirty="0">
                <a:solidFill>
                  <a:prstClr val="black"/>
                </a:solidFill>
                <a:latin typeface="Century Gothic" panose="020B0502020202020204" pitchFamily="34" charset="0"/>
              </a:rPr>
              <a:t>The project runs to end of March 2025</a:t>
            </a:r>
          </a:p>
          <a:p>
            <a:pPr marL="285750" indent="-285750">
              <a:buFont typeface="Arial" panose="020B0604020202020204" pitchFamily="34" charset="0"/>
              <a:buChar char="•"/>
            </a:pPr>
            <a:endParaRPr lang="en-GB" b="1" dirty="0">
              <a:solidFill>
                <a:prstClr val="black"/>
              </a:solidFill>
              <a:latin typeface="Century Gothic" panose="020B0502020202020204" pitchFamily="34" charset="0"/>
            </a:endParaRPr>
          </a:p>
        </p:txBody>
      </p:sp>
      <p:sp>
        <p:nvSpPr>
          <p:cNvPr id="3" name="Footer Placeholder 2">
            <a:extLst>
              <a:ext uri="{FF2B5EF4-FFF2-40B4-BE49-F238E27FC236}">
                <a16:creationId xmlns:a16="http://schemas.microsoft.com/office/drawing/2014/main" id="{28620B45-23E3-4E03-37DE-3C68808114B8}"/>
              </a:ext>
            </a:extLst>
          </p:cNvPr>
          <p:cNvSpPr>
            <a:spLocks noGrp="1"/>
          </p:cNvSpPr>
          <p:nvPr>
            <p:ph type="ftr" sz="quarter" idx="11"/>
          </p:nvPr>
        </p:nvSpPr>
        <p:spPr>
          <a:xfrm>
            <a:off x="1905146" y="6270582"/>
            <a:ext cx="8330805" cy="342279"/>
          </a:xfrm>
        </p:spPr>
        <p:txBody>
          <a:bodyPr/>
          <a:lstStyle/>
          <a:p>
            <a:pPr algn="l"/>
            <a:r>
              <a:rPr lang="en-GB" b="1" dirty="0">
                <a:solidFill>
                  <a:prstClr val="black">
                    <a:tint val="75000"/>
                  </a:prstClr>
                </a:solidFill>
                <a:latin typeface="Century Gothic" panose="020B0502020202020204" pitchFamily="34" charset="0"/>
              </a:rPr>
              <a:t>Full details here: : https://www.gov.uk/government/publications/multiply-funding-available-to-improve-numeracy-skills</a:t>
            </a:r>
          </a:p>
          <a:p>
            <a:pPr algn="l"/>
            <a:endParaRPr lang="en-GB" dirty="0">
              <a:solidFill>
                <a:prstClr val="black">
                  <a:tint val="75000"/>
                </a:prstClr>
              </a:solidFill>
              <a:latin typeface="Arial"/>
            </a:endParaRPr>
          </a:p>
        </p:txBody>
      </p:sp>
      <p:pic>
        <p:nvPicPr>
          <p:cNvPr id="6" name="Content Placeholder 5" descr="A picture containing text, clipart&#10;&#10;Description automatically generated">
            <a:extLst>
              <a:ext uri="{FF2B5EF4-FFF2-40B4-BE49-F238E27FC236}">
                <a16:creationId xmlns:a16="http://schemas.microsoft.com/office/drawing/2014/main" id="{9AA5E453-17CE-F07E-B9C0-C3A066E50EDD}"/>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00174" y="61215"/>
            <a:ext cx="5626968" cy="1962276"/>
          </a:xfrm>
        </p:spPr>
      </p:pic>
    </p:spTree>
    <p:extLst>
      <p:ext uri="{BB962C8B-B14F-4D97-AF65-F5344CB8AC3E}">
        <p14:creationId xmlns:p14="http://schemas.microsoft.com/office/powerpoint/2010/main" val="3473033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3953-186D-086D-E14A-7784BF2F0039}"/>
              </a:ext>
            </a:extLst>
          </p:cNvPr>
          <p:cNvSpPr>
            <a:spLocks noGrp="1"/>
          </p:cNvSpPr>
          <p:nvPr>
            <p:ph type="title"/>
          </p:nvPr>
        </p:nvSpPr>
        <p:spPr>
          <a:xfrm>
            <a:off x="5248072" y="629268"/>
            <a:ext cx="4939868" cy="1286160"/>
          </a:xfrm>
        </p:spPr>
        <p:txBody>
          <a:bodyPr vert="horz" lIns="91440" tIns="45720" rIns="91440" bIns="45720" rtlCol="0" anchor="b">
            <a:normAutofit/>
          </a:bodyPr>
          <a:lstStyle/>
          <a:p>
            <a:pPr algn="l">
              <a:lnSpc>
                <a:spcPct val="90000"/>
              </a:lnSpc>
            </a:pPr>
            <a:r>
              <a:rPr lang="en-US" b="1" dirty="0">
                <a:latin typeface="Century Gothic" panose="020B0502020202020204" pitchFamily="34" charset="0"/>
              </a:rPr>
              <a:t>Skills Mission</a:t>
            </a:r>
          </a:p>
        </p:txBody>
      </p:sp>
      <p:sp>
        <p:nvSpPr>
          <p:cNvPr id="8" name="TextBox 7">
            <a:extLst>
              <a:ext uri="{FF2B5EF4-FFF2-40B4-BE49-F238E27FC236}">
                <a16:creationId xmlns:a16="http://schemas.microsoft.com/office/drawing/2014/main" id="{2927E27D-34A5-6CA2-8BE9-861164AF9CD0}"/>
              </a:ext>
            </a:extLst>
          </p:cNvPr>
          <p:cNvSpPr txBox="1"/>
          <p:nvPr/>
        </p:nvSpPr>
        <p:spPr>
          <a:xfrm>
            <a:off x="5248074" y="2204869"/>
            <a:ext cx="4939867" cy="4248466"/>
          </a:xfrm>
          <a:prstGeom prst="rect">
            <a:avLst/>
          </a:prstGeom>
        </p:spPr>
        <p:txBody>
          <a:bodyPr vert="horz" lIns="91440" tIns="45720" rIns="91440" bIns="45720" rtlCol="0">
            <a:normAutofit/>
          </a:bodyPr>
          <a:lstStyle/>
          <a:p>
            <a:pPr>
              <a:lnSpc>
                <a:spcPct val="90000"/>
              </a:lnSpc>
              <a:spcAft>
                <a:spcPts val="900"/>
              </a:spcAft>
            </a:pPr>
            <a:r>
              <a:rPr lang="en-US" sz="1300" dirty="0">
                <a:solidFill>
                  <a:prstClr val="black"/>
                </a:solidFill>
                <a:latin typeface="Century Gothic" panose="020B0502020202020204" pitchFamily="34" charset="0"/>
              </a:rPr>
              <a:t>Multiply contributes to the Skills Mission for the United Kingdom which has never been more critical as we recover from the effects of the worst pandemic in over a century.</a:t>
            </a:r>
          </a:p>
          <a:p>
            <a:pPr>
              <a:lnSpc>
                <a:spcPct val="90000"/>
              </a:lnSpc>
              <a:spcAft>
                <a:spcPts val="900"/>
              </a:spcAft>
            </a:pPr>
            <a:r>
              <a:rPr lang="en-US" sz="1300" dirty="0">
                <a:solidFill>
                  <a:prstClr val="black"/>
                </a:solidFill>
                <a:latin typeface="Century Gothic" panose="020B0502020202020204" pitchFamily="34" charset="0"/>
              </a:rPr>
              <a:t>Talent is everywhere across the United Kingdom, but opportunity is not. </a:t>
            </a:r>
          </a:p>
          <a:p>
            <a:pPr>
              <a:lnSpc>
                <a:spcPct val="90000"/>
              </a:lnSpc>
              <a:spcAft>
                <a:spcPts val="900"/>
              </a:spcAft>
            </a:pPr>
            <a:r>
              <a:rPr lang="en-US" sz="1300" dirty="0">
                <a:solidFill>
                  <a:prstClr val="black"/>
                </a:solidFill>
                <a:latin typeface="Century Gothic" panose="020B0502020202020204" pitchFamily="34" charset="0"/>
              </a:rPr>
              <a:t>Levelling Up is designed to reverse this unfairness by spreading opportunity more equally across the country. </a:t>
            </a:r>
          </a:p>
          <a:p>
            <a:pPr>
              <a:lnSpc>
                <a:spcPct val="90000"/>
              </a:lnSpc>
              <a:spcAft>
                <a:spcPts val="900"/>
              </a:spcAft>
            </a:pPr>
            <a:r>
              <a:rPr lang="en-US" sz="1300" dirty="0">
                <a:solidFill>
                  <a:prstClr val="black"/>
                </a:solidFill>
                <a:latin typeface="Century Gothic" panose="020B0502020202020204" pitchFamily="34" charset="0"/>
              </a:rPr>
              <a:t>Multiply will help to fulfil the ambitions and the objectives of Levelling Up. </a:t>
            </a:r>
          </a:p>
          <a:p>
            <a:pPr>
              <a:lnSpc>
                <a:spcPct val="90000"/>
              </a:lnSpc>
              <a:spcAft>
                <a:spcPts val="900"/>
              </a:spcAft>
            </a:pPr>
            <a:r>
              <a:rPr lang="en-US" sz="1300" dirty="0">
                <a:solidFill>
                  <a:prstClr val="black"/>
                </a:solidFill>
                <a:latin typeface="Century Gothic" panose="020B0502020202020204" pitchFamily="34" charset="0"/>
              </a:rPr>
              <a:t>Specifically, The Skills Mission from the Levelling Up White Paper, February 2022:</a:t>
            </a:r>
            <a:r>
              <a:rPr lang="en-US" sz="1300" i="1" dirty="0">
                <a:solidFill>
                  <a:prstClr val="black"/>
                </a:solidFill>
                <a:latin typeface="Century Gothic" panose="020B0502020202020204" pitchFamily="34" charset="0"/>
              </a:rPr>
              <a:t> “By 2030, the number of people successfully completing high-quality skills training will have significantly increased in every area of the UK. </a:t>
            </a:r>
            <a:endParaRPr lang="en-US" sz="1300" dirty="0">
              <a:solidFill>
                <a:prstClr val="black"/>
              </a:solidFill>
              <a:latin typeface="Century Gothic" panose="020B0502020202020204" pitchFamily="34" charset="0"/>
            </a:endParaRPr>
          </a:p>
          <a:p>
            <a:pPr indent="-228600">
              <a:lnSpc>
                <a:spcPct val="90000"/>
              </a:lnSpc>
              <a:spcAft>
                <a:spcPts val="900"/>
              </a:spcAft>
              <a:buFont typeface="Arial" panose="020B0604020202020204" pitchFamily="34" charset="0"/>
              <a:buChar char="•"/>
            </a:pPr>
            <a:endParaRPr lang="en-US" sz="1300" dirty="0">
              <a:solidFill>
                <a:prstClr val="black"/>
              </a:solidFill>
              <a:latin typeface="Arial"/>
            </a:endParaRPr>
          </a:p>
        </p:txBody>
      </p:sp>
      <p:pic>
        <p:nvPicPr>
          <p:cNvPr id="9" name="Picture 8">
            <a:extLst>
              <a:ext uri="{FF2B5EF4-FFF2-40B4-BE49-F238E27FC236}">
                <a16:creationId xmlns:a16="http://schemas.microsoft.com/office/drawing/2014/main" id="{90BE0184-51FD-156B-6AF5-25CAF360A4E1}"/>
              </a:ext>
            </a:extLst>
          </p:cNvPr>
          <p:cNvPicPr>
            <a:picLocks noChangeAspect="1"/>
          </p:cNvPicPr>
          <p:nvPr/>
        </p:nvPicPr>
        <p:blipFill rotWithShape="1">
          <a:blip r:embed="rId3"/>
          <a:srcRect l="14193" r="14154"/>
          <a:stretch/>
        </p:blipFill>
        <p:spPr>
          <a:xfrm>
            <a:off x="1524021" y="10"/>
            <a:ext cx="3476673" cy="6857990"/>
          </a:xfrm>
          <a:prstGeom prst="rect">
            <a:avLst/>
          </a:prstGeom>
          <a:effectLst/>
        </p:spPr>
      </p:pic>
      <p:cxnSp>
        <p:nvCxnSpPr>
          <p:cNvPr id="14" name="Straight Connector 1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34700" y="2115117"/>
            <a:ext cx="4732020" cy="0"/>
          </a:xfrm>
          <a:prstGeom prst="line">
            <a:avLst/>
          </a:prstGeom>
          <a:ln w="19050">
            <a:solidFill>
              <a:srgbClr val="E1659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32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3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0813" y="1914813"/>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33"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0814" y="1924950"/>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34"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7196" y="4092816"/>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35"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1147699"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a:endParaRPr>
          </a:p>
        </p:txBody>
      </p:sp>
      <p:sp>
        <p:nvSpPr>
          <p:cNvPr id="36"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0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2" name="Title 1">
            <a:extLst>
              <a:ext uri="{FF2B5EF4-FFF2-40B4-BE49-F238E27FC236}">
                <a16:creationId xmlns:a16="http://schemas.microsoft.com/office/drawing/2014/main" id="{1B4FB441-7E46-7E2A-036F-94A0786191A5}"/>
              </a:ext>
            </a:extLst>
          </p:cNvPr>
          <p:cNvSpPr>
            <a:spLocks noGrp="1"/>
          </p:cNvSpPr>
          <p:nvPr>
            <p:ph type="title"/>
          </p:nvPr>
        </p:nvSpPr>
        <p:spPr>
          <a:xfrm>
            <a:off x="1963859" y="1683757"/>
            <a:ext cx="2336449" cy="2396359"/>
          </a:xfrm>
        </p:spPr>
        <p:txBody>
          <a:bodyPr anchor="b">
            <a:normAutofit/>
          </a:bodyPr>
          <a:lstStyle/>
          <a:p>
            <a:pPr algn="r"/>
            <a:r>
              <a:rPr lang="en-GB" sz="3200" b="1">
                <a:solidFill>
                  <a:srgbClr val="FFFFFF"/>
                </a:solidFill>
                <a:latin typeface="Century Gothic" panose="020B0502020202020204" pitchFamily="34" charset="0"/>
              </a:rPr>
              <a:t>What is the purpose of Multiply?</a:t>
            </a:r>
            <a:br>
              <a:rPr lang="en-GB" sz="3200" b="1">
                <a:solidFill>
                  <a:srgbClr val="FFFFFF"/>
                </a:solidFill>
                <a:latin typeface="Century Gothic" panose="020B0502020202020204" pitchFamily="34" charset="0"/>
              </a:rPr>
            </a:br>
            <a:endParaRPr lang="en-GB" sz="3200">
              <a:solidFill>
                <a:srgbClr val="FFFFFF"/>
              </a:solidFill>
            </a:endParaRPr>
          </a:p>
        </p:txBody>
      </p:sp>
      <p:graphicFrame>
        <p:nvGraphicFramePr>
          <p:cNvPr id="19" name="Content Placeholder 2">
            <a:extLst>
              <a:ext uri="{FF2B5EF4-FFF2-40B4-BE49-F238E27FC236}">
                <a16:creationId xmlns:a16="http://schemas.microsoft.com/office/drawing/2014/main" id="{38647D25-5A6F-66A9-EFF0-02F4587D64ED}"/>
              </a:ext>
            </a:extLst>
          </p:cNvPr>
          <p:cNvGraphicFramePr>
            <a:graphicFrameLocks noGrp="1"/>
          </p:cNvGraphicFramePr>
          <p:nvPr>
            <p:ph idx="1"/>
          </p:nvPr>
        </p:nvGraphicFramePr>
        <p:xfrm>
          <a:off x="5202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8747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8E3A5B03-4DDD-D881-7EA6-E70C049D5E8F}"/>
              </a:ext>
            </a:extLst>
          </p:cNvPr>
          <p:cNvSpPr>
            <a:spLocks noGrp="1"/>
          </p:cNvSpPr>
          <p:nvPr>
            <p:ph type="title"/>
          </p:nvPr>
        </p:nvSpPr>
        <p:spPr>
          <a:xfrm>
            <a:off x="2151509" y="723899"/>
            <a:ext cx="4501582" cy="1495425"/>
          </a:xfrm>
        </p:spPr>
        <p:txBody>
          <a:bodyPr>
            <a:normAutofit/>
          </a:bodyPr>
          <a:lstStyle/>
          <a:p>
            <a:r>
              <a:rPr lang="en-GB" sz="3200" b="1">
                <a:latin typeface="Century Gothic" panose="020B0502020202020204" pitchFamily="34" charset="0"/>
              </a:rPr>
              <a:t>What types of activity we will need to develop</a:t>
            </a:r>
          </a:p>
        </p:txBody>
      </p:sp>
      <p:sp>
        <p:nvSpPr>
          <p:cNvPr id="3" name="Content Placeholder 2">
            <a:extLst>
              <a:ext uri="{FF2B5EF4-FFF2-40B4-BE49-F238E27FC236}">
                <a16:creationId xmlns:a16="http://schemas.microsoft.com/office/drawing/2014/main" id="{A3CC98CD-1BB3-4092-5857-5613A33A3BD8}"/>
              </a:ext>
            </a:extLst>
          </p:cNvPr>
          <p:cNvSpPr>
            <a:spLocks noGrp="1"/>
          </p:cNvSpPr>
          <p:nvPr>
            <p:ph idx="1"/>
          </p:nvPr>
        </p:nvSpPr>
        <p:spPr>
          <a:xfrm>
            <a:off x="2151510" y="2405067"/>
            <a:ext cx="4501582" cy="3729034"/>
          </a:xfrm>
        </p:spPr>
        <p:txBody>
          <a:bodyPr>
            <a:normAutofit/>
          </a:bodyPr>
          <a:lstStyle/>
          <a:p>
            <a:pPr marL="0" indent="0">
              <a:buNone/>
            </a:pPr>
            <a:r>
              <a:rPr lang="en-GB" sz="1300" b="1" u="sng">
                <a:latin typeface="Century Gothic" panose="020B0502020202020204" pitchFamily="34" charset="0"/>
              </a:rPr>
              <a:t>There will be a three-stage programme of delivery:</a:t>
            </a:r>
          </a:p>
          <a:p>
            <a:pPr marL="0" indent="0">
              <a:buNone/>
            </a:pPr>
            <a:endParaRPr lang="en-GB" sz="1300" b="1" u="sng">
              <a:latin typeface="Century Gothic" panose="020B0502020202020204" pitchFamily="34" charset="0"/>
            </a:endParaRPr>
          </a:p>
          <a:p>
            <a:pPr marL="0" indent="0">
              <a:buNone/>
            </a:pPr>
            <a:r>
              <a:rPr lang="en-GB" sz="1300">
                <a:latin typeface="Century Gothic" panose="020B0502020202020204" pitchFamily="34" charset="0"/>
              </a:rPr>
              <a:t>1. Engagement activity - intensive period of engagement, motivation and confidence building </a:t>
            </a:r>
          </a:p>
          <a:p>
            <a:pPr marL="0" indent="0">
              <a:buNone/>
            </a:pPr>
            <a:endParaRPr lang="en-GB" sz="1300">
              <a:latin typeface="Century Gothic" panose="020B0502020202020204" pitchFamily="34" charset="0"/>
            </a:endParaRPr>
          </a:p>
          <a:p>
            <a:pPr marL="0" indent="0">
              <a:buNone/>
            </a:pPr>
            <a:r>
              <a:rPr lang="en-GB" sz="1300">
                <a:latin typeface="Century Gothic" panose="020B0502020202020204" pitchFamily="34" charset="0"/>
              </a:rPr>
              <a:t>2. Intensity of support - Progress to appropriate intensive Multiply activities that includes unintrusive discrete assessment to maintain engagement </a:t>
            </a:r>
          </a:p>
          <a:p>
            <a:endParaRPr lang="en-GB" sz="1300">
              <a:latin typeface="Century Gothic" panose="020B0502020202020204" pitchFamily="34" charset="0"/>
            </a:endParaRPr>
          </a:p>
          <a:p>
            <a:pPr marL="0" indent="0">
              <a:buNone/>
            </a:pPr>
            <a:r>
              <a:rPr lang="en-GB" sz="1300">
                <a:latin typeface="Century Gothic" panose="020B0502020202020204" pitchFamily="34" charset="0"/>
              </a:rPr>
              <a:t>3. Assessment &amp; Progression - Establish further content that develops style of engagement and assessment. Information, Advice and Guidance to increase and aid progression to a sustained destination</a:t>
            </a:r>
          </a:p>
          <a:p>
            <a:endParaRPr lang="en-GB" sz="1300" i="1">
              <a:latin typeface="Century Gothic" panose="020B0502020202020204" pitchFamily="34" charset="0"/>
            </a:endParaRPr>
          </a:p>
          <a:p>
            <a:endParaRPr lang="en-GB" sz="1300" i="1"/>
          </a:p>
        </p:txBody>
      </p:sp>
      <p:pic>
        <p:nvPicPr>
          <p:cNvPr id="4" name="Picture 3">
            <a:extLst>
              <a:ext uri="{FF2B5EF4-FFF2-40B4-BE49-F238E27FC236}">
                <a16:creationId xmlns:a16="http://schemas.microsoft.com/office/drawing/2014/main" id="{29C7AD13-2066-C74A-A600-201304AF97FB}"/>
              </a:ext>
            </a:extLst>
          </p:cNvPr>
          <p:cNvPicPr>
            <a:picLocks noChangeAspect="1"/>
          </p:cNvPicPr>
          <p:nvPr/>
        </p:nvPicPr>
        <p:blipFill rotWithShape="1">
          <a:blip r:embed="rId2"/>
          <a:srcRect l="14615" r="12586"/>
          <a:stretch/>
        </p:blipFill>
        <p:spPr>
          <a:xfrm>
            <a:off x="6923580" y="10"/>
            <a:ext cx="3744420" cy="6857990"/>
          </a:xfrm>
          <a:prstGeom prst="rect">
            <a:avLst/>
          </a:prstGeom>
          <a:effectLst/>
        </p:spPr>
      </p:pic>
    </p:spTree>
    <p:extLst>
      <p:ext uri="{BB962C8B-B14F-4D97-AF65-F5344CB8AC3E}">
        <p14:creationId xmlns:p14="http://schemas.microsoft.com/office/powerpoint/2010/main" val="2427668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D31FB1BD-D1F6-3180-FCA1-7969763FD362}"/>
              </a:ext>
            </a:extLst>
          </p:cNvPr>
          <p:cNvSpPr>
            <a:spLocks noGrp="1"/>
          </p:cNvSpPr>
          <p:nvPr>
            <p:ph type="title"/>
          </p:nvPr>
        </p:nvSpPr>
        <p:spPr>
          <a:xfrm>
            <a:off x="2006600" y="1698171"/>
            <a:ext cx="2971546" cy="4516360"/>
          </a:xfrm>
        </p:spPr>
        <p:txBody>
          <a:bodyPr anchor="t">
            <a:normAutofit/>
          </a:bodyPr>
          <a:lstStyle/>
          <a:p>
            <a:r>
              <a:rPr lang="en-GB" sz="3100" b="1">
                <a:latin typeface="Century Gothic" panose="020B0502020202020204" pitchFamily="34" charset="0"/>
              </a:rPr>
              <a:t>Who we want to work in partnership with</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49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4001" y="1"/>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Calibri" panose="020F0502020204030204"/>
            </a:endParaRPr>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350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Calibri" panose="020F0502020204030204"/>
            </a:endParaRPr>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433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3375425-35B4-B32F-0B2D-4198D532EB09}"/>
              </a:ext>
            </a:extLst>
          </p:cNvPr>
          <p:cNvSpPr>
            <a:spLocks noGrp="1"/>
          </p:cNvSpPr>
          <p:nvPr>
            <p:ph idx="1"/>
          </p:nvPr>
        </p:nvSpPr>
        <p:spPr>
          <a:xfrm>
            <a:off x="5326515" y="1698171"/>
            <a:ext cx="4858884" cy="4516361"/>
          </a:xfrm>
        </p:spPr>
        <p:txBody>
          <a:bodyPr>
            <a:normAutofit/>
          </a:bodyPr>
          <a:lstStyle/>
          <a:p>
            <a:r>
              <a:rPr lang="en-GB" sz="1700">
                <a:latin typeface="Century Gothic" panose="020B0502020202020204" pitchFamily="34" charset="0"/>
              </a:rPr>
              <a:t>Schools to support parental engagement, areas where GCSE attainment is particularly low or school attendance will impact their child’s successful outcome</a:t>
            </a:r>
          </a:p>
          <a:p>
            <a:r>
              <a:rPr lang="en-GB" sz="1700">
                <a:latin typeface="Century Gothic" panose="020B0502020202020204" pitchFamily="34" charset="0"/>
              </a:rPr>
              <a:t>VCF partners able to engage with the most vulnerable and are unlikely to have a maths level 2 / be unemployed / need everyday numeracy support</a:t>
            </a:r>
          </a:p>
          <a:p>
            <a:r>
              <a:rPr lang="en-GB" sz="1700">
                <a:latin typeface="Century Gothic" panose="020B0502020202020204" pitchFamily="34" charset="0"/>
              </a:rPr>
              <a:t>Employers to upskill their workforce and succession planning, ensuring they have a workforce fit for the future</a:t>
            </a:r>
          </a:p>
          <a:p>
            <a:r>
              <a:rPr lang="en-GB" sz="1700">
                <a:latin typeface="Century Gothic" panose="020B0502020202020204" pitchFamily="34" charset="0"/>
              </a:rPr>
              <a:t>Providers who can develop sector specific learning delivery to enable employers to develop their workforce</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10568" y="6115502"/>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99472" y="6453144"/>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813421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EF0A3953-186D-086D-E14A-7784BF2F0039}"/>
              </a:ext>
            </a:extLst>
          </p:cNvPr>
          <p:cNvSpPr>
            <a:spLocks noGrp="1"/>
          </p:cNvSpPr>
          <p:nvPr>
            <p:ph type="title"/>
          </p:nvPr>
        </p:nvSpPr>
        <p:spPr>
          <a:xfrm>
            <a:off x="2006601" y="321735"/>
            <a:ext cx="8178799" cy="1135737"/>
          </a:xfrm>
        </p:spPr>
        <p:txBody>
          <a:bodyPr>
            <a:normAutofit/>
          </a:bodyPr>
          <a:lstStyle/>
          <a:p>
            <a:r>
              <a:rPr lang="en-GB" sz="3100" b="1" dirty="0">
                <a:latin typeface="Century Gothic" panose="020B0502020202020204" pitchFamily="34" charset="0"/>
              </a:rPr>
              <a:t>Branding</a:t>
            </a:r>
          </a:p>
        </p:txBody>
      </p:sp>
      <p:grpSp>
        <p:nvGrpSpPr>
          <p:cNvPr id="12" name="Group 11">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38467" y="2"/>
            <a:ext cx="729532" cy="1935307"/>
            <a:chOff x="10918968" y="713127"/>
            <a:chExt cx="1273032" cy="2532832"/>
          </a:xfrm>
        </p:grpSpPr>
        <p:sp>
          <p:nvSpPr>
            <p:cNvPr id="13" name="Rectangle 12">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Isosceles Triangle 13">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pSp>
      <p:pic>
        <p:nvPicPr>
          <p:cNvPr id="4" name="Picture 3">
            <a:extLst>
              <a:ext uri="{FF2B5EF4-FFF2-40B4-BE49-F238E27FC236}">
                <a16:creationId xmlns:a16="http://schemas.microsoft.com/office/drawing/2014/main" id="{C93A38F2-7658-4224-D5C6-0EEF31A8AD8E}"/>
              </a:ext>
            </a:extLst>
          </p:cNvPr>
          <p:cNvPicPr>
            <a:picLocks noChangeAspect="1"/>
          </p:cNvPicPr>
          <p:nvPr/>
        </p:nvPicPr>
        <p:blipFill rotWithShape="1">
          <a:blip r:embed="rId3"/>
          <a:srcRect l="59387" t="56294" r="18620" b="29596"/>
          <a:stretch/>
        </p:blipFill>
        <p:spPr>
          <a:xfrm>
            <a:off x="1756167" y="1403972"/>
            <a:ext cx="3975067" cy="1702308"/>
          </a:xfrm>
          <a:prstGeom prst="rect">
            <a:avLst/>
          </a:prstGeom>
        </p:spPr>
      </p:pic>
      <p:grpSp>
        <p:nvGrpSpPr>
          <p:cNvPr id="16" name="Group 15">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1" y="4601497"/>
            <a:ext cx="760545" cy="2017580"/>
            <a:chOff x="0" y="4601497"/>
            <a:chExt cx="1014060" cy="2017580"/>
          </a:xfrm>
        </p:grpSpPr>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pic>
        <p:nvPicPr>
          <p:cNvPr id="5" name="Picture 4" descr="Graphical user interface, text, calendar&#10;&#10;Description automatically generated">
            <a:extLst>
              <a:ext uri="{FF2B5EF4-FFF2-40B4-BE49-F238E27FC236}">
                <a16:creationId xmlns:a16="http://schemas.microsoft.com/office/drawing/2014/main" id="{ED5DBE2A-0F20-85D1-0202-E9E2512709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8175" y="1381608"/>
            <a:ext cx="3416707" cy="1947524"/>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4805315F-5F25-19E9-03FC-A636A443B3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8579" y="3669860"/>
            <a:ext cx="4252314" cy="1482897"/>
          </a:xfrm>
          <a:prstGeom prst="rect">
            <a:avLst/>
          </a:prstGeom>
        </p:spPr>
      </p:pic>
      <p:pic>
        <p:nvPicPr>
          <p:cNvPr id="9" name="Picture 8" descr="Graphical user interface, text&#10;&#10;Description automatically generated">
            <a:extLst>
              <a:ext uri="{FF2B5EF4-FFF2-40B4-BE49-F238E27FC236}">
                <a16:creationId xmlns:a16="http://schemas.microsoft.com/office/drawing/2014/main" id="{D248D513-3DF1-A0E6-BC31-740DE13AE3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8251" y="4641718"/>
            <a:ext cx="3514809" cy="2001526"/>
          </a:xfrm>
          <a:prstGeom prst="rect">
            <a:avLst/>
          </a:prstGeom>
        </p:spPr>
      </p:pic>
    </p:spTree>
    <p:extLst>
      <p:ext uri="{BB962C8B-B14F-4D97-AF65-F5344CB8AC3E}">
        <p14:creationId xmlns:p14="http://schemas.microsoft.com/office/powerpoint/2010/main" val="2835775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F19105EF-9FEB-9778-B083-FE0BAFF87304}"/>
              </a:ext>
            </a:extLst>
          </p:cNvPr>
          <p:cNvSpPr>
            <a:spLocks noGrp="1"/>
          </p:cNvSpPr>
          <p:nvPr>
            <p:ph type="title"/>
          </p:nvPr>
        </p:nvSpPr>
        <p:spPr>
          <a:xfrm>
            <a:off x="2152650" y="459863"/>
            <a:ext cx="7886700" cy="1004594"/>
          </a:xfrm>
        </p:spPr>
        <p:txBody>
          <a:bodyPr>
            <a:normAutofit/>
          </a:bodyPr>
          <a:lstStyle/>
          <a:p>
            <a:pPr algn="ctr"/>
            <a:r>
              <a:rPr lang="en-GB" dirty="0">
                <a:solidFill>
                  <a:srgbClr val="FFFFFF"/>
                </a:solidFill>
                <a:latin typeface="Century Gothic" panose="020B0502020202020204" pitchFamily="34" charset="0"/>
              </a:rPr>
              <a:t>Success so far</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8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C45DD0F7-6C9B-3F8C-DD6D-85ADADA05D77}"/>
              </a:ext>
            </a:extLst>
          </p:cNvPr>
          <p:cNvGraphicFramePr>
            <a:graphicFrameLocks noGrp="1"/>
          </p:cNvGraphicFramePr>
          <p:nvPr>
            <p:ph idx="1"/>
          </p:nvPr>
        </p:nvGraphicFramePr>
        <p:xfrm>
          <a:off x="2152650" y="180091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7531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E0-7ADF-3228-6BF4-51FD3E364094}"/>
              </a:ext>
            </a:extLst>
          </p:cNvPr>
          <p:cNvSpPr>
            <a:spLocks noGrp="1"/>
          </p:cNvSpPr>
          <p:nvPr>
            <p:ph type="title"/>
          </p:nvPr>
        </p:nvSpPr>
        <p:spPr/>
        <p:txBody>
          <a:bodyPr/>
          <a:lstStyle/>
          <a:p>
            <a:pPr algn="ctr"/>
            <a:r>
              <a:rPr lang="en-GB" dirty="0">
                <a:latin typeface="Century Gothic" panose="020B0502020202020204" pitchFamily="34" charset="0"/>
              </a:rPr>
              <a:t>Success so far</a:t>
            </a:r>
          </a:p>
        </p:txBody>
      </p:sp>
      <p:pic>
        <p:nvPicPr>
          <p:cNvPr id="4" name="The Furnival Multiply a">
            <a:hlinkClick r:id="" action="ppaction://media"/>
            <a:extLst>
              <a:ext uri="{FF2B5EF4-FFF2-40B4-BE49-F238E27FC236}">
                <a16:creationId xmlns:a16="http://schemas.microsoft.com/office/drawing/2014/main" id="{2A2A2DF4-64BC-DF0C-5707-CEBC99FA5A6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5638" y="1825625"/>
            <a:ext cx="5802312" cy="4351338"/>
          </a:xfrm>
        </p:spPr>
      </p:pic>
    </p:spTree>
    <p:extLst>
      <p:ext uri="{BB962C8B-B14F-4D97-AF65-F5344CB8AC3E}">
        <p14:creationId xmlns:p14="http://schemas.microsoft.com/office/powerpoint/2010/main" val="283428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3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a:extLst>
              <a:ext uri="{FF2B5EF4-FFF2-40B4-BE49-F238E27FC236}">
                <a16:creationId xmlns:a16="http://schemas.microsoft.com/office/drawing/2014/main" id="{F8922DC2-4B60-9514-D957-F279D04943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196800"/>
            <a:ext cx="9144000" cy="6464401"/>
          </a:xfrm>
          <a:prstGeom prst="rect">
            <a:avLst/>
          </a:prstGeom>
        </p:spPr>
      </p:pic>
    </p:spTree>
    <p:extLst>
      <p:ext uri="{BB962C8B-B14F-4D97-AF65-F5344CB8AC3E}">
        <p14:creationId xmlns:p14="http://schemas.microsoft.com/office/powerpoint/2010/main" val="2570887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9516-E4ED-B0F9-2F52-21EE80003E08}"/>
              </a:ext>
            </a:extLst>
          </p:cNvPr>
          <p:cNvSpPr>
            <a:spLocks noGrp="1"/>
          </p:cNvSpPr>
          <p:nvPr>
            <p:ph type="title"/>
          </p:nvPr>
        </p:nvSpPr>
        <p:spPr/>
        <p:txBody>
          <a:bodyPr/>
          <a:lstStyle/>
          <a:p>
            <a:r>
              <a:rPr lang="en-GB" b="1" dirty="0">
                <a:latin typeface="Century Gothic" panose="020B0502020202020204" pitchFamily="34" charset="0"/>
              </a:rPr>
              <a:t>References</a:t>
            </a:r>
          </a:p>
        </p:txBody>
      </p:sp>
      <p:sp>
        <p:nvSpPr>
          <p:cNvPr id="3" name="Content Placeholder 2">
            <a:extLst>
              <a:ext uri="{FF2B5EF4-FFF2-40B4-BE49-F238E27FC236}">
                <a16:creationId xmlns:a16="http://schemas.microsoft.com/office/drawing/2014/main" id="{2EAEABF8-CB46-01AA-D234-8405680F8B0A}"/>
              </a:ext>
            </a:extLst>
          </p:cNvPr>
          <p:cNvSpPr>
            <a:spLocks noGrp="1"/>
          </p:cNvSpPr>
          <p:nvPr>
            <p:ph idx="1"/>
          </p:nvPr>
        </p:nvSpPr>
        <p:spPr/>
        <p:txBody>
          <a:bodyPr>
            <a:normAutofit lnSpcReduction="10000"/>
          </a:bodyPr>
          <a:lstStyle/>
          <a:p>
            <a:pPr marL="0" indent="0" defTabSz="914400">
              <a:lnSpc>
                <a:spcPct val="100000"/>
              </a:lnSpc>
              <a:spcBef>
                <a:spcPts val="0"/>
              </a:spcBef>
              <a:buNone/>
              <a:defRPr/>
            </a:pPr>
            <a:r>
              <a:rPr lang="en-GB" dirty="0">
                <a:latin typeface="Century Gothic" panose="020B0502020202020204" pitchFamily="34" charset="0"/>
              </a:rPr>
              <a:t>Counting on the recovery: The role for numeracy skills in ‘levelling up’ the UK, April 2021 , National Numeracy </a:t>
            </a:r>
            <a:r>
              <a:rPr lang="en-GB" dirty="0">
                <a:latin typeface="Century Gothic" panose="020B0502020202020204" pitchFamily="34" charset="0"/>
                <a:hlinkClick r:id="rId2"/>
              </a:rPr>
              <a:t>Counting on the Recovery (compressed) FINAL.pdf (nationalnumeracy.org.uk)</a:t>
            </a:r>
            <a:endParaRPr lang="en-GB"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pPr marL="0" indent="0" defTabSz="914400">
              <a:lnSpc>
                <a:spcPct val="100000"/>
              </a:lnSpc>
              <a:spcBef>
                <a:spcPts val="0"/>
              </a:spcBef>
              <a:buNone/>
              <a:defRPr/>
            </a:pPr>
            <a:r>
              <a:rPr lang="en-GB" dirty="0">
                <a:latin typeface="Century Gothic" panose="020B0502020202020204" pitchFamily="34" charset="0"/>
              </a:rPr>
              <a:t>Levelling up the United Kingdom, 2022, </a:t>
            </a:r>
            <a:r>
              <a:rPr lang="en-GB" dirty="0">
                <a:latin typeface="Century Gothic" panose="020B0502020202020204" pitchFamily="34" charset="0"/>
                <a:hlinkClick r:id="rId3"/>
              </a:rPr>
              <a:t>Levelling Up the United Kingdom - GOV.UK (www.gov.uk)</a:t>
            </a:r>
            <a:endParaRPr lang="en-GB"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pPr marL="0" indent="0" defTabSz="914400">
              <a:lnSpc>
                <a:spcPct val="100000"/>
              </a:lnSpc>
              <a:spcBef>
                <a:spcPts val="0"/>
              </a:spcBef>
              <a:buNone/>
              <a:defRPr/>
            </a:pPr>
            <a:r>
              <a:rPr lang="en-GB" dirty="0">
                <a:latin typeface="Century Gothic" panose="020B0502020202020204" pitchFamily="34" charset="0"/>
              </a:rPr>
              <a:t>Skills for Life, Multiply </a:t>
            </a:r>
            <a:r>
              <a:rPr lang="en-GB" sz="1900" dirty="0" err="1">
                <a:latin typeface="Century Gothic" panose="020B0502020202020204" pitchFamily="34" charset="0"/>
                <a:hlinkClick r:id="rId4"/>
              </a:rPr>
              <a:t>Multiply</a:t>
            </a:r>
            <a:r>
              <a:rPr lang="en-GB" sz="1900" dirty="0">
                <a:latin typeface="Century Gothic" panose="020B0502020202020204" pitchFamily="34" charset="0"/>
                <a:hlinkClick r:id="rId4"/>
              </a:rPr>
              <a:t> - Skills for Life</a:t>
            </a:r>
            <a:endParaRPr lang="en-GB" sz="1900"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pPr marL="0" indent="0" defTabSz="914400">
              <a:lnSpc>
                <a:spcPct val="100000"/>
              </a:lnSpc>
              <a:spcBef>
                <a:spcPts val="0"/>
              </a:spcBef>
              <a:buNone/>
              <a:defRPr/>
            </a:pPr>
            <a:r>
              <a:rPr lang="en-GB" dirty="0">
                <a:latin typeface="Century Gothic" panose="020B0502020202020204" pitchFamily="34" charset="0"/>
              </a:rPr>
              <a:t>UK Shared Prosperity Funding, 2022, </a:t>
            </a:r>
            <a:r>
              <a:rPr lang="en-GB" dirty="0">
                <a:latin typeface="Century Gothic" panose="020B0502020202020204" pitchFamily="34" charset="0"/>
                <a:hlinkClick r:id="rId5"/>
              </a:rPr>
              <a:t>UK Shared Prosperity Fund: prospectus - GOV.UK (www.gov.uk)</a:t>
            </a:r>
            <a:endParaRPr lang="en-GB"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pPr marL="0" indent="0" defTabSz="914400">
              <a:lnSpc>
                <a:spcPct val="100000"/>
              </a:lnSpc>
              <a:spcBef>
                <a:spcPts val="0"/>
              </a:spcBef>
              <a:buNone/>
              <a:defRPr/>
            </a:pPr>
            <a:r>
              <a:rPr lang="en-GB" dirty="0">
                <a:latin typeface="Century Gothic" panose="020B0502020202020204" pitchFamily="34" charset="0"/>
              </a:rPr>
              <a:t>What the UK thinks about numbers, 2019,  National Numeracy </a:t>
            </a:r>
            <a:r>
              <a:rPr lang="en-GB" dirty="0">
                <a:latin typeface="Century Gothic" panose="020B0502020202020204" pitchFamily="34" charset="0"/>
                <a:hlinkClick r:id="rId6"/>
              </a:rPr>
              <a:t>national_numeracy_day_2019.pdf (nationalnumeracy.org.uk)</a:t>
            </a:r>
            <a:endParaRPr lang="en-GB"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pPr marL="0" indent="0" defTabSz="914400">
              <a:lnSpc>
                <a:spcPct val="100000"/>
              </a:lnSpc>
              <a:spcBef>
                <a:spcPts val="0"/>
              </a:spcBef>
              <a:buNone/>
              <a:defRPr/>
            </a:pPr>
            <a:endParaRPr lang="en-GB" dirty="0">
              <a:latin typeface="Century Gothic" panose="020B0502020202020204" pitchFamily="34" charset="0"/>
            </a:endParaRPr>
          </a:p>
          <a:p>
            <a:endParaRPr lang="en-GB" dirty="0"/>
          </a:p>
        </p:txBody>
      </p:sp>
    </p:spTree>
    <p:extLst>
      <p:ext uri="{BB962C8B-B14F-4D97-AF65-F5344CB8AC3E}">
        <p14:creationId xmlns:p14="http://schemas.microsoft.com/office/powerpoint/2010/main" val="824520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2259A-5621-43CA-965A-6B2314FD4EBD}"/>
              </a:ext>
            </a:extLst>
          </p:cNvPr>
          <p:cNvSpPr>
            <a:spLocks noGrp="1"/>
          </p:cNvSpPr>
          <p:nvPr>
            <p:ph type="ctrTitle"/>
          </p:nvPr>
        </p:nvSpPr>
        <p:spPr/>
        <p:txBody>
          <a:bodyPr>
            <a:normAutofit fontScale="90000"/>
          </a:bodyPr>
          <a:lstStyle/>
          <a:p>
            <a:r>
              <a:rPr lang="en-GB" dirty="0"/>
              <a:t>Sheffield Tobacco Control Strategy and Model 2022-2027</a:t>
            </a:r>
          </a:p>
        </p:txBody>
      </p:sp>
      <p:sp>
        <p:nvSpPr>
          <p:cNvPr id="3" name="Subtitle 2">
            <a:extLst>
              <a:ext uri="{FF2B5EF4-FFF2-40B4-BE49-F238E27FC236}">
                <a16:creationId xmlns:a16="http://schemas.microsoft.com/office/drawing/2014/main" id="{01CF4039-9DF6-49F1-9D97-BC396F0F5EE9}"/>
              </a:ext>
            </a:extLst>
          </p:cNvPr>
          <p:cNvSpPr>
            <a:spLocks noGrp="1"/>
          </p:cNvSpPr>
          <p:nvPr>
            <p:ph type="subTitle" idx="1"/>
          </p:nvPr>
        </p:nvSpPr>
        <p:spPr/>
        <p:txBody>
          <a:bodyPr>
            <a:noAutofit/>
          </a:bodyPr>
          <a:lstStyle/>
          <a:p>
            <a:r>
              <a:rPr lang="en-GB" sz="3200" dirty="0"/>
              <a:t>Sarah Hepworth </a:t>
            </a:r>
          </a:p>
          <a:p>
            <a:r>
              <a:rPr lang="en-GB" sz="3200" dirty="0"/>
              <a:t>Health Improvement Principal</a:t>
            </a:r>
          </a:p>
          <a:p>
            <a:r>
              <a:rPr lang="en-GB" sz="3200" dirty="0">
                <a:hlinkClick r:id="rId2"/>
              </a:rPr>
              <a:t>www.SmokefreeSheffield.org</a:t>
            </a:r>
            <a:endParaRPr lang="en-GB" sz="3200" dirty="0"/>
          </a:p>
          <a:p>
            <a:endParaRPr lang="en-GB" sz="3200" dirty="0"/>
          </a:p>
          <a:p>
            <a:endParaRPr lang="en-GB" sz="3200" dirty="0"/>
          </a:p>
          <a:p>
            <a:endParaRPr lang="en-GB" sz="3200" dirty="0"/>
          </a:p>
        </p:txBody>
      </p:sp>
    </p:spTree>
    <p:extLst>
      <p:ext uri="{BB962C8B-B14F-4D97-AF65-F5344CB8AC3E}">
        <p14:creationId xmlns:p14="http://schemas.microsoft.com/office/powerpoint/2010/main" val="2005784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29B8-912D-41CD-B1EF-4A10AA5A1489}"/>
              </a:ext>
            </a:extLst>
          </p:cNvPr>
          <p:cNvSpPr>
            <a:spLocks noGrp="1"/>
          </p:cNvSpPr>
          <p:nvPr>
            <p:ph type="title"/>
          </p:nvPr>
        </p:nvSpPr>
        <p:spPr>
          <a:xfrm>
            <a:off x="763058" y="739776"/>
            <a:ext cx="9276291" cy="1320800"/>
          </a:xfrm>
        </p:spPr>
        <p:txBody>
          <a:bodyPr>
            <a:normAutofit fontScale="90000"/>
          </a:bodyPr>
          <a:lstStyle/>
          <a:p>
            <a:pPr algn="l"/>
            <a:r>
              <a:rPr lang="en-GB" sz="4400" b="1" dirty="0"/>
              <a:t>Sheffield lead the way in tobacco control – there is a lot to be proud of</a:t>
            </a:r>
            <a:br>
              <a:rPr lang="en-GB" dirty="0"/>
            </a:br>
            <a:r>
              <a:rPr lang="en-GB" dirty="0"/>
              <a:t> </a:t>
            </a:r>
          </a:p>
        </p:txBody>
      </p:sp>
      <p:sp>
        <p:nvSpPr>
          <p:cNvPr id="3" name="Content Placeholder 2">
            <a:extLst>
              <a:ext uri="{FF2B5EF4-FFF2-40B4-BE49-F238E27FC236}">
                <a16:creationId xmlns:a16="http://schemas.microsoft.com/office/drawing/2014/main" id="{FFEBCBE8-0214-476D-AB56-992BCB89436B}"/>
              </a:ext>
            </a:extLst>
          </p:cNvPr>
          <p:cNvSpPr>
            <a:spLocks noGrp="1"/>
          </p:cNvSpPr>
          <p:nvPr>
            <p:ph idx="1"/>
          </p:nvPr>
        </p:nvSpPr>
        <p:spPr>
          <a:xfrm>
            <a:off x="590550" y="1400176"/>
            <a:ext cx="10534650" cy="4476750"/>
          </a:xfrm>
        </p:spPr>
        <p:txBody>
          <a:bodyPr>
            <a:normAutofit/>
          </a:bodyPr>
          <a:lstStyle/>
          <a:p>
            <a:endParaRPr lang="en-GB"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Since 2017 we have reduced smoking prevalence in Adults by 4.3% (20,000 fewer smokers) and smoking has reduced across all social groups. Current rates 13.3%</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We are the 6th best in Yorkshire and Humber – competing with more affluent areas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One of the most proactive Tobacco Control programmes in the country and highest preforming Local authorities</a:t>
            </a:r>
          </a:p>
          <a:p>
            <a:pPr marL="0" indent="0">
              <a:buNone/>
            </a:pPr>
            <a:endParaRPr lang="en-GB" dirty="0">
              <a:latin typeface="Arial" panose="020B0604020202020204" pitchFamily="34" charset="0"/>
              <a:cs typeface="Arial" panose="020B0604020202020204" pitchFamily="34" charset="0"/>
            </a:endParaRPr>
          </a:p>
          <a:p>
            <a:endParaRPr lang="en-GB" dirty="0"/>
          </a:p>
          <a:p>
            <a:endParaRPr lang="en-GB" dirty="0"/>
          </a:p>
        </p:txBody>
      </p:sp>
    </p:spTree>
    <p:extLst>
      <p:ext uri="{BB962C8B-B14F-4D97-AF65-F5344CB8AC3E}">
        <p14:creationId xmlns:p14="http://schemas.microsoft.com/office/powerpoint/2010/main" val="2047350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581B6-6208-4D32-837F-C6AE6AAF3E5E}"/>
              </a:ext>
            </a:extLst>
          </p:cNvPr>
          <p:cNvSpPr>
            <a:spLocks noGrp="1"/>
          </p:cNvSpPr>
          <p:nvPr>
            <p:ph type="title"/>
          </p:nvPr>
        </p:nvSpPr>
        <p:spPr>
          <a:xfrm>
            <a:off x="697120" y="438149"/>
            <a:ext cx="8576881" cy="476251"/>
          </a:xfrm>
        </p:spPr>
        <p:txBody>
          <a:bodyPr>
            <a:normAutofit fontScale="90000"/>
          </a:bodyPr>
          <a:lstStyle/>
          <a:p>
            <a:pPr algn="l"/>
            <a:br>
              <a:rPr lang="en-GB" sz="3600" b="1" dirty="0">
                <a:effectLst/>
                <a:latin typeface="Calibri" panose="020F0502020204030204" pitchFamily="34" charset="0"/>
                <a:ea typeface="Calibri" panose="020F0502020204030204" pitchFamily="34" charset="0"/>
                <a:cs typeface="Times New Roman" panose="02020603050405020304" pitchFamily="18" charset="0"/>
              </a:rPr>
            </a:br>
            <a:br>
              <a:rPr lang="en-GB" sz="3600" b="1" dirty="0">
                <a:effectLst/>
                <a:latin typeface="Calibri" panose="020F0502020204030204" pitchFamily="34" charset="0"/>
                <a:ea typeface="Calibri" panose="020F0502020204030204" pitchFamily="34" charset="0"/>
                <a:cs typeface="Times New Roman" panose="02020603050405020304" pitchFamily="18" charset="0"/>
              </a:rPr>
            </a:br>
            <a:r>
              <a:rPr lang="en-GB" sz="5300" b="1" dirty="0">
                <a:effectLst/>
                <a:latin typeface="Calibri" panose="020F0502020204030204" pitchFamily="34" charset="0"/>
                <a:ea typeface="Calibri" panose="020F0502020204030204" pitchFamily="34" charset="0"/>
                <a:cs typeface="Times New Roman" panose="02020603050405020304" pitchFamily="18" charset="0"/>
              </a:rPr>
              <a:t>However…….</a:t>
            </a:r>
            <a:br>
              <a:rPr lang="en-GB" sz="3600" b="1" dirty="0">
                <a:effectLst/>
                <a:latin typeface="Calibri" panose="020F0502020204030204" pitchFamily="34" charset="0"/>
                <a:ea typeface="Calibri" panose="020F0502020204030204" pitchFamily="34" charset="0"/>
                <a:cs typeface="Times New Roman" panose="02020603050405020304" pitchFamily="18" charset="0"/>
              </a:rPr>
            </a:br>
            <a:endParaRPr lang="en-GB" b="1" dirty="0"/>
          </a:p>
        </p:txBody>
      </p:sp>
      <p:sp>
        <p:nvSpPr>
          <p:cNvPr id="3" name="Content Placeholder 2">
            <a:extLst>
              <a:ext uri="{FF2B5EF4-FFF2-40B4-BE49-F238E27FC236}">
                <a16:creationId xmlns:a16="http://schemas.microsoft.com/office/drawing/2014/main" id="{A17F4449-2FD8-4865-8FF2-82DEB7505351}"/>
              </a:ext>
            </a:extLst>
          </p:cNvPr>
          <p:cNvSpPr>
            <a:spLocks noGrp="1"/>
          </p:cNvSpPr>
          <p:nvPr>
            <p:ph idx="1"/>
          </p:nvPr>
        </p:nvSpPr>
        <p:spPr>
          <a:xfrm>
            <a:off x="697121" y="1074540"/>
            <a:ext cx="10475703" cy="5532633"/>
          </a:xfrm>
        </p:spPr>
        <p:txBody>
          <a:bodyPr>
            <a:normAutofit/>
          </a:bodyPr>
          <a:lstStyle/>
          <a:p>
            <a:pPr marL="342900" lvl="0" indent="-342900" algn="just">
              <a:buFont typeface="Symbol" panose="05050102010706020507" pitchFamily="18" charset="2"/>
              <a:buChar char=""/>
            </a:pPr>
            <a:endParaRPr lang="en-GB" sz="17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Symbol" panose="05050102010706020507" pitchFamily="18" charset="2"/>
              <a:buChar char=""/>
            </a:pPr>
            <a:r>
              <a:rPr lang="en-GB" sz="1600" b="1" dirty="0">
                <a:effectLst/>
                <a:latin typeface="Arial" panose="020B0604020202020204" pitchFamily="34" charset="0"/>
                <a:ea typeface="Calibri" panose="020F0502020204030204" pitchFamily="34" charset="0"/>
                <a:cs typeface="Arial" panose="020B0604020202020204" pitchFamily="34" charset="0"/>
              </a:rPr>
              <a:t>Around </a:t>
            </a:r>
            <a:r>
              <a:rPr lang="en-GB" sz="1600" b="1" dirty="0">
                <a:latin typeface="Arial" panose="020B0604020202020204" pitchFamily="34" charset="0"/>
                <a:ea typeface="Calibri" panose="020F0502020204030204" pitchFamily="34" charset="0"/>
                <a:cs typeface="Arial" panose="020B0604020202020204" pitchFamily="34" charset="0"/>
              </a:rPr>
              <a:t>60</a:t>
            </a:r>
            <a:r>
              <a:rPr lang="en-GB" sz="1600" b="1" dirty="0">
                <a:effectLst/>
                <a:latin typeface="Arial" panose="020B0604020202020204" pitchFamily="34" charset="0"/>
                <a:ea typeface="Calibri" panose="020F0502020204030204" pitchFamily="34" charset="0"/>
                <a:cs typeface="Arial" panose="020B0604020202020204" pitchFamily="34" charset="0"/>
              </a:rPr>
              <a:t>,000 </a:t>
            </a:r>
            <a:r>
              <a:rPr lang="en-GB" sz="1600" b="1" dirty="0">
                <a:latin typeface="Arial" panose="020B0604020202020204" pitchFamily="34" charset="0"/>
                <a:ea typeface="Calibri" panose="020F0502020204030204" pitchFamily="34" charset="0"/>
                <a:cs typeface="Arial" panose="020B0604020202020204" pitchFamily="34" charset="0"/>
              </a:rPr>
              <a:t>adults still </a:t>
            </a:r>
            <a:r>
              <a:rPr lang="en-GB" sz="1600" b="1" dirty="0">
                <a:effectLst/>
                <a:latin typeface="Arial" panose="020B0604020202020204" pitchFamily="34" charset="0"/>
                <a:ea typeface="Calibri" panose="020F0502020204030204" pitchFamily="34" charset="0"/>
                <a:cs typeface="Arial" panose="020B0604020202020204" pitchFamily="34" charset="0"/>
              </a:rPr>
              <a:t>smoke in Sheffield  (</a:t>
            </a:r>
            <a:r>
              <a:rPr lang="en-GB" sz="1600" b="1" dirty="0">
                <a:latin typeface="Arial" panose="020B0604020202020204" pitchFamily="34" charset="0"/>
                <a:ea typeface="Calibri" panose="020F0502020204030204" pitchFamily="34" charset="0"/>
                <a:cs typeface="Arial" panose="020B0604020202020204" pitchFamily="34" charset="0"/>
              </a:rPr>
              <a:t>13.3%)</a:t>
            </a:r>
            <a:endParaRPr lang="en-GB" sz="1600" b="1"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Symbol" panose="05050102010706020507" pitchFamily="18"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Almost 5,200 people are admitted to hospital because of smoking each year</a:t>
            </a:r>
          </a:p>
          <a:p>
            <a:pPr marL="342900" lvl="0" indent="-342900" algn="just">
              <a:buFont typeface="Symbol" panose="05050102010706020507" pitchFamily="18"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Tobacco kills around </a:t>
            </a:r>
            <a:r>
              <a:rPr lang="en-GB" sz="1600" dirty="0">
                <a:latin typeface="Arial" panose="020B0604020202020204" pitchFamily="34" charset="0"/>
                <a:ea typeface="Calibri" panose="020F0502020204030204" pitchFamily="34" charset="0"/>
                <a:cs typeface="Arial" panose="020B0604020202020204" pitchFamily="34" charset="0"/>
              </a:rPr>
              <a:t>1000</a:t>
            </a:r>
            <a:r>
              <a:rPr lang="en-GB" sz="1600" dirty="0">
                <a:effectLst/>
                <a:latin typeface="Arial" panose="020B0604020202020204" pitchFamily="34" charset="0"/>
                <a:ea typeface="Calibri" panose="020F0502020204030204" pitchFamily="34" charset="0"/>
                <a:cs typeface="Arial" panose="020B0604020202020204" pitchFamily="34" charset="0"/>
              </a:rPr>
              <a:t> people each year (more tha</a:t>
            </a:r>
            <a:r>
              <a:rPr lang="en-GB" sz="1600" dirty="0">
                <a:latin typeface="Arial" panose="020B0604020202020204" pitchFamily="34" charset="0"/>
                <a:ea typeface="Calibri" panose="020F0502020204030204" pitchFamily="34" charset="0"/>
                <a:cs typeface="Arial" panose="020B0604020202020204" pitchFamily="34" charset="0"/>
              </a:rPr>
              <a:t>n covid per year to date)</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Symbol" panose="05050102010706020507" pitchFamily="18" charset="2"/>
              <a:buChar char=""/>
            </a:pPr>
            <a:r>
              <a:rPr lang="en-GB" sz="1600" dirty="0">
                <a:latin typeface="Arial" panose="020B0604020202020204" pitchFamily="34" charset="0"/>
                <a:ea typeface="Calibri" panose="020F0502020204030204" pitchFamily="34" charset="0"/>
                <a:cs typeface="Arial" panose="020B0604020202020204" pitchFamily="34" charset="0"/>
              </a:rPr>
              <a:t>5</a:t>
            </a:r>
            <a:r>
              <a:rPr lang="en-GB" sz="1600" dirty="0">
                <a:effectLst/>
                <a:latin typeface="Arial" panose="020B0604020202020204" pitchFamily="34" charset="0"/>
                <a:ea typeface="Calibri" panose="020F0502020204030204" pitchFamily="34" charset="0"/>
                <a:cs typeface="Arial" panose="020B0604020202020204" pitchFamily="34" charset="0"/>
              </a:rPr>
              <a:t>% of </a:t>
            </a:r>
            <a:r>
              <a:rPr lang="en-GB" sz="1600" dirty="0">
                <a:latin typeface="Arial" panose="020B0604020202020204" pitchFamily="34" charset="0"/>
                <a:ea typeface="Calibri" panose="020F0502020204030204" pitchFamily="34" charset="0"/>
                <a:cs typeface="Arial" panose="020B0604020202020204" pitchFamily="34" charset="0"/>
              </a:rPr>
              <a:t>15 year olds</a:t>
            </a:r>
            <a:r>
              <a:rPr lang="en-GB" sz="1600" dirty="0">
                <a:effectLst/>
                <a:latin typeface="Arial" panose="020B0604020202020204" pitchFamily="34" charset="0"/>
                <a:ea typeface="Calibri" panose="020F0502020204030204" pitchFamily="34" charset="0"/>
                <a:cs typeface="Arial" panose="020B0604020202020204" pitchFamily="34" charset="0"/>
              </a:rPr>
              <a:t> smoke regularly, around 940 children start smoking each year </a:t>
            </a:r>
          </a:p>
          <a:p>
            <a:pPr marL="342900" lvl="0" indent="-342900" algn="just">
              <a:buFont typeface="Symbol" panose="05050102010706020507" pitchFamily="18"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A quarter of people working in routine and manual occupations smoke</a:t>
            </a:r>
          </a:p>
          <a:p>
            <a:pPr marL="342900" lvl="0" indent="-342900" algn="just">
              <a:buFont typeface="Symbol" panose="05050102010706020507" pitchFamily="18"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1 in 9 pregnant women are smokers at the time their baby is born</a:t>
            </a:r>
          </a:p>
          <a:p>
            <a:pPr marL="342900" lvl="0" indent="-342900" algn="just">
              <a:buFont typeface="Symbol" panose="05050102010706020507" pitchFamily="18" charset="2"/>
              <a:buChar char=""/>
            </a:pPr>
            <a:r>
              <a:rPr lang="en-GB" sz="1600" dirty="0">
                <a:effectLst/>
                <a:latin typeface="Arial" panose="020B0604020202020204" pitchFamily="34" charset="0"/>
                <a:ea typeface="Calibri" panose="020F0502020204030204" pitchFamily="34" charset="0"/>
                <a:cs typeface="Arial" panose="020B0604020202020204" pitchFamily="34" charset="0"/>
              </a:rPr>
              <a:t>People with mental health problems are 3-4 times more likely to smoke </a:t>
            </a:r>
          </a:p>
          <a:p>
            <a:pPr marL="342900" lvl="0" indent="-342900" algn="just">
              <a:buFont typeface="Symbol" panose="05050102010706020507" pitchFamily="18" charset="2"/>
              <a:buChar char=""/>
            </a:pPr>
            <a:r>
              <a:rPr lang="en-GB" sz="1600" dirty="0">
                <a:latin typeface="Arial" panose="020B0604020202020204" pitchFamily="34" charset="0"/>
                <a:ea typeface="Calibri" panose="020F0502020204030204" pitchFamily="34" charset="0"/>
                <a:cs typeface="Arial" panose="020B0604020202020204" pitchFamily="34" charset="0"/>
              </a:rPr>
              <a:t>1 in 3 people who live in social housing smoke</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Smoking is linked to almost every indicator of disadvantage and there is a clear gradient, </a:t>
            </a:r>
            <a:r>
              <a:rPr lang="en-GB" sz="1600" b="1"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the more disadvantaged you are the more likely you are to smoke and least likely to be able to afford it. </a:t>
            </a:r>
          </a:p>
          <a:p>
            <a:pPr marL="342900" lvl="0" indent="-342900" algn="just">
              <a:buFont typeface="Symbol" panose="05050102010706020507" pitchFamily="18" charset="2"/>
              <a:buChar char=""/>
            </a:pPr>
            <a:r>
              <a:rPr lang="en-GB" sz="1600" dirty="0">
                <a:solidFill>
                  <a:schemeClr val="tx2"/>
                </a:solidFill>
                <a:latin typeface="Arial" panose="020B0604020202020204" pitchFamily="34" charset="0"/>
                <a:ea typeface="Times New Roman" panose="02020603050405020304" pitchFamily="18" charset="0"/>
                <a:cs typeface="Arial" panose="020B0604020202020204" pitchFamily="34" charset="0"/>
              </a:rPr>
              <a:t>Overall s</a:t>
            </a:r>
            <a:r>
              <a:rPr lang="en-GB" sz="160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moking costs local economy in Sheffield £193 million each year including costs of healthcare, social care, productivity, and fire costs </a:t>
            </a:r>
          </a:p>
          <a:p>
            <a:pPr algn="jus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Symbol" panose="05050102010706020507" pitchFamily="18"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0923740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4D45AC2-8404-0C8A-BAF9-15271DCC4509}"/>
              </a:ext>
            </a:extLst>
          </p:cNvPr>
          <p:cNvSpPr>
            <a:spLocks noGrp="1"/>
          </p:cNvSpPr>
          <p:nvPr>
            <p:ph type="title"/>
          </p:nvPr>
        </p:nvSpPr>
        <p:spPr>
          <a:xfrm>
            <a:off x="9267909" y="2023110"/>
            <a:ext cx="2469624" cy="2846070"/>
          </a:xfrm>
        </p:spPr>
        <p:txBody>
          <a:bodyPr vert="horz" lIns="91440" tIns="45720" rIns="91440" bIns="45720" rtlCol="0" anchor="ctr">
            <a:normAutofit/>
          </a:bodyPr>
          <a:lstStyle/>
          <a:p>
            <a:pPr algn="l" defTabSz="914400">
              <a:lnSpc>
                <a:spcPct val="90000"/>
              </a:lnSpc>
            </a:pPr>
            <a:r>
              <a:rPr lang="en-US" sz="3700" kern="1200" dirty="0">
                <a:solidFill>
                  <a:schemeClr val="tx1"/>
                </a:solidFill>
                <a:latin typeface="+mj-lt"/>
                <a:ea typeface="+mj-ea"/>
                <a:cs typeface="+mj-cs"/>
              </a:rPr>
              <a:t>Health inequalities in smoking in Sheffield </a:t>
            </a:r>
          </a:p>
        </p:txBody>
      </p:sp>
      <p:sp>
        <p:nvSpPr>
          <p:cNvPr id="26" name="Rectangle 2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Content Placeholder 3" descr="Map&#10;&#10;Description automatically generated">
            <a:extLst>
              <a:ext uri="{FF2B5EF4-FFF2-40B4-BE49-F238E27FC236}">
                <a16:creationId xmlns:a16="http://schemas.microsoft.com/office/drawing/2014/main" id="{BD54C20D-1551-B61D-6E5F-49F5274BE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449" y="593352"/>
            <a:ext cx="7799607" cy="5671296"/>
          </a:xfrm>
          <a:prstGeom prst="rect">
            <a:avLst/>
          </a:prstGeom>
        </p:spPr>
      </p:pic>
      <p:sp>
        <p:nvSpPr>
          <p:cNvPr id="30" name="Rectangle 2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073980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3A059-7AB0-4B21-9A30-27F344263B57}"/>
              </a:ext>
            </a:extLst>
          </p:cNvPr>
          <p:cNvSpPr>
            <a:spLocks noGrp="1"/>
          </p:cNvSpPr>
          <p:nvPr>
            <p:ph type="title"/>
          </p:nvPr>
        </p:nvSpPr>
        <p:spPr>
          <a:xfrm>
            <a:off x="677333" y="638174"/>
            <a:ext cx="8596669" cy="1292225"/>
          </a:xfrm>
        </p:spPr>
        <p:txBody>
          <a:bodyPr>
            <a:normAutofit fontScale="90000"/>
          </a:bodyPr>
          <a:lstStyle/>
          <a:p>
            <a:pPr algn="l"/>
            <a:r>
              <a:rPr lang="en-GB" sz="5300" b="1" dirty="0"/>
              <a:t>Health harms, social care and disadvantage</a:t>
            </a:r>
            <a:br>
              <a:rPr lang="en-GB" dirty="0"/>
            </a:br>
            <a:endParaRPr lang="en-GB" dirty="0"/>
          </a:p>
        </p:txBody>
      </p:sp>
      <p:sp>
        <p:nvSpPr>
          <p:cNvPr id="3" name="Content Placeholder 2">
            <a:extLst>
              <a:ext uri="{FF2B5EF4-FFF2-40B4-BE49-F238E27FC236}">
                <a16:creationId xmlns:a16="http://schemas.microsoft.com/office/drawing/2014/main" id="{B1749785-8F66-43EF-B35C-1E581E11494C}"/>
              </a:ext>
            </a:extLst>
          </p:cNvPr>
          <p:cNvSpPr>
            <a:spLocks noGrp="1"/>
          </p:cNvSpPr>
          <p:nvPr>
            <p:ph idx="1"/>
          </p:nvPr>
        </p:nvSpPr>
        <p:spPr>
          <a:xfrm>
            <a:off x="677333" y="1602769"/>
            <a:ext cx="10905067" cy="5055206"/>
          </a:xfrm>
        </p:spPr>
        <p:txBody>
          <a:bodyPr>
            <a:normAutofit/>
          </a:bodyPr>
          <a:lstStyle/>
          <a:p>
            <a:endParaRPr lang="en-GB"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Long-term smokers die on average 10 years earlier,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but before this many will spend years in poor health living with a serious smoking-related illness. </a:t>
            </a:r>
          </a:p>
          <a:p>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Smokers need social care support ten years earlier than never smokers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this accounts for 8% of local authority spending on adult social care. </a:t>
            </a:r>
          </a:p>
          <a:p>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Smoking is a driver of inequalities in health and is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responsible for half of the difference in life expectancy between the richest and poorest in UK and Sheffield. </a:t>
            </a:r>
          </a:p>
          <a:p>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429616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644D-83FD-46B2-9049-309830D1DC3D}"/>
              </a:ext>
            </a:extLst>
          </p:cNvPr>
          <p:cNvSpPr>
            <a:spLocks noGrp="1"/>
          </p:cNvSpPr>
          <p:nvPr>
            <p:ph type="title"/>
          </p:nvPr>
        </p:nvSpPr>
        <p:spPr>
          <a:xfrm>
            <a:off x="678393" y="262383"/>
            <a:ext cx="9199032" cy="1320800"/>
          </a:xfrm>
        </p:spPr>
        <p:txBody>
          <a:bodyPr>
            <a:noAutofit/>
          </a:bodyPr>
          <a:lstStyle/>
          <a:p>
            <a:pPr algn="l"/>
            <a:r>
              <a:rPr lang="en-GB" sz="4800" b="1" dirty="0"/>
              <a:t>Poverty, worklessness and economic impact</a:t>
            </a:r>
          </a:p>
        </p:txBody>
      </p:sp>
      <p:sp>
        <p:nvSpPr>
          <p:cNvPr id="3" name="Content Placeholder 2">
            <a:extLst>
              <a:ext uri="{FF2B5EF4-FFF2-40B4-BE49-F238E27FC236}">
                <a16:creationId xmlns:a16="http://schemas.microsoft.com/office/drawing/2014/main" id="{69E8E1C3-3A8A-440B-A56E-A0D655084A82}"/>
              </a:ext>
            </a:extLst>
          </p:cNvPr>
          <p:cNvSpPr>
            <a:spLocks noGrp="1"/>
          </p:cNvSpPr>
          <p:nvPr>
            <p:ph idx="1"/>
          </p:nvPr>
        </p:nvSpPr>
        <p:spPr>
          <a:xfrm>
            <a:off x="677334" y="1352550"/>
            <a:ext cx="10837332" cy="5346202"/>
          </a:xfrm>
        </p:spPr>
        <p:txBody>
          <a:bodyPr>
            <a:normAutofit/>
          </a:bodyPr>
          <a:lstStyle/>
          <a:p>
            <a:pPr>
              <a:buFont typeface="Wingdings" panose="05000000000000000000" pitchFamily="2" charset="2"/>
              <a:buChar char="Ø"/>
            </a:pPr>
            <a:endParaRPr lang="en-GB" sz="2400" dirty="0">
              <a:solidFill>
                <a:srgbClr val="7030A0"/>
              </a:solidFill>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1700" b="1" dirty="0">
                <a:effectLst/>
                <a:latin typeface="Arial" panose="020B0604020202020204" pitchFamily="34" charset="0"/>
                <a:ea typeface="Times New Roman" panose="02020603050405020304" pitchFamily="18" charset="0"/>
                <a:cs typeface="Times New Roman" panose="02020603050405020304" pitchFamily="18" charset="0"/>
              </a:rPr>
              <a:t>The average smoker is spending between £2,000 to  £5000 a year on tobacco costing Sheffield smokers £122m- £305m per year</a:t>
            </a:r>
            <a:r>
              <a:rPr lang="en-GB" sz="1700" dirty="0">
                <a:effectLst/>
                <a:latin typeface="Arial" panose="020B0604020202020204" pitchFamily="34" charset="0"/>
                <a:ea typeface="Times New Roman" panose="02020603050405020304" pitchFamily="18" charset="0"/>
                <a:cs typeface="Times New Roman" panose="02020603050405020304" pitchFamily="18" charset="0"/>
              </a:rPr>
              <a:t>.  This could be spent on other items in the local economy</a:t>
            </a:r>
          </a:p>
          <a:p>
            <a:pPr>
              <a:buFont typeface="Wingdings" panose="05000000000000000000" pitchFamily="2" charset="2"/>
              <a:buChar char="Ø"/>
            </a:pPr>
            <a:endParaRPr lang="en-GB" sz="17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1700" b="1" dirty="0">
                <a:effectLst/>
                <a:latin typeface="Arial" panose="020B0604020202020204" pitchFamily="34" charset="0"/>
                <a:ea typeface="Times New Roman" panose="02020603050405020304" pitchFamily="18" charset="0"/>
                <a:cs typeface="Times New Roman" panose="02020603050405020304" pitchFamily="18" charset="0"/>
              </a:rPr>
              <a:t>Each year in Sheffield when income and smoking costs are taken into account 14,189 households are driven into poverty. </a:t>
            </a:r>
            <a:r>
              <a:rPr lang="en-GB" sz="1700" dirty="0">
                <a:effectLst/>
                <a:latin typeface="Arial" panose="020B0604020202020204" pitchFamily="34" charset="0"/>
                <a:ea typeface="Times New Roman" panose="02020603050405020304" pitchFamily="18" charset="0"/>
                <a:cs typeface="Times New Roman" panose="02020603050405020304" pitchFamily="18" charset="0"/>
              </a:rPr>
              <a:t>The residents of these households include: </a:t>
            </a:r>
          </a:p>
          <a:p>
            <a:pPr lvl="1">
              <a:buFont typeface="Wingdings" panose="05000000000000000000" pitchFamily="2" charset="2"/>
              <a:buChar char="Ø"/>
            </a:pPr>
            <a:r>
              <a:rPr lang="en-GB" sz="1700" dirty="0">
                <a:effectLst/>
                <a:latin typeface="Arial" panose="020B0604020202020204" pitchFamily="34" charset="0"/>
                <a:ea typeface="Times New Roman" panose="02020603050405020304" pitchFamily="18" charset="0"/>
                <a:cs typeface="Times New Roman" panose="02020603050405020304" pitchFamily="18" charset="0"/>
              </a:rPr>
              <a:t>23,759 adults </a:t>
            </a:r>
            <a:r>
              <a:rPr lang="en-GB" sz="1700" dirty="0">
                <a:latin typeface="Arial" panose="020B0604020202020204" pitchFamily="34" charset="0"/>
                <a:ea typeface="Times New Roman" panose="02020603050405020304" pitchFamily="18" charset="0"/>
                <a:cs typeface="Times New Roman" panose="02020603050405020304" pitchFamily="18" charset="0"/>
              </a:rPr>
              <a:t>working</a:t>
            </a:r>
            <a:r>
              <a:rPr lang="en-GB" sz="1700" dirty="0">
                <a:effectLst/>
                <a:latin typeface="Arial" panose="020B0604020202020204" pitchFamily="34" charset="0"/>
                <a:ea typeface="Times New Roman" panose="02020603050405020304" pitchFamily="18" charset="0"/>
                <a:cs typeface="Times New Roman" panose="02020603050405020304" pitchFamily="18" charset="0"/>
              </a:rPr>
              <a:t> age, 	</a:t>
            </a:r>
          </a:p>
          <a:p>
            <a:pPr lvl="1">
              <a:buFont typeface="Wingdings" panose="05000000000000000000" pitchFamily="2" charset="2"/>
              <a:buChar char="Ø"/>
            </a:pPr>
            <a:r>
              <a:rPr lang="en-GB" sz="1700" dirty="0">
                <a:effectLst/>
                <a:latin typeface="Arial" panose="020B0604020202020204" pitchFamily="34" charset="0"/>
                <a:ea typeface="Times New Roman" panose="02020603050405020304" pitchFamily="18" charset="0"/>
                <a:cs typeface="Times New Roman" panose="02020603050405020304" pitchFamily="18" charset="0"/>
              </a:rPr>
              <a:t>4130 pension age adults </a:t>
            </a:r>
          </a:p>
          <a:p>
            <a:pPr lvl="1">
              <a:buFont typeface="Wingdings" panose="05000000000000000000" pitchFamily="2" charset="2"/>
              <a:buChar char="Ø"/>
            </a:pPr>
            <a:r>
              <a:rPr lang="en-GB" sz="1700" dirty="0">
                <a:effectLst/>
                <a:latin typeface="Arial" panose="020B0604020202020204" pitchFamily="34" charset="0"/>
                <a:ea typeface="Times New Roman" panose="02020603050405020304" pitchFamily="18" charset="0"/>
                <a:cs typeface="Times New Roman" panose="02020603050405020304" pitchFamily="18" charset="0"/>
              </a:rPr>
              <a:t>11,240 dependent children. </a:t>
            </a:r>
          </a:p>
          <a:p>
            <a:pPr>
              <a:buFont typeface="Wingdings" panose="05000000000000000000" pitchFamily="2" charset="2"/>
              <a:buChar char="Ø"/>
            </a:pPr>
            <a:endParaRPr lang="en-GB" sz="17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1700" dirty="0">
                <a:effectLst/>
                <a:latin typeface="Arial" panose="020B0604020202020204" pitchFamily="34" charset="0"/>
                <a:ea typeface="Times New Roman" panose="02020603050405020304" pitchFamily="18" charset="0"/>
                <a:cs typeface="Times New Roman" panose="02020603050405020304" pitchFamily="18" charset="0"/>
              </a:rPr>
              <a:t>Smokers’ employment chances and average earnings are also damaged by smoking</a:t>
            </a:r>
            <a:r>
              <a:rPr lang="en-GB" sz="1700" b="1" dirty="0">
                <a:effectLst/>
                <a:latin typeface="Arial" panose="020B0604020202020204" pitchFamily="34" charset="0"/>
                <a:ea typeface="Times New Roman" panose="02020603050405020304" pitchFamily="18" charset="0"/>
                <a:cs typeface="Times New Roman" panose="02020603050405020304" pitchFamily="18" charset="0"/>
              </a:rPr>
              <a:t>. In Sheffield 4130 people are economically inactive due to smoking and smokers earn 6.8% less than non-smokers. </a:t>
            </a:r>
          </a:p>
          <a:p>
            <a:pPr>
              <a:buFont typeface="Wingdings" panose="05000000000000000000" pitchFamily="2" charset="2"/>
              <a:buChar char="Ø"/>
            </a:pPr>
            <a:endParaRPr lang="en-GB" sz="1700" dirty="0">
              <a:effectLst/>
              <a:latin typeface="Arial" panose="020B0604020202020204" pitchFamily="34"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1700" dirty="0">
                <a:effectLst/>
                <a:latin typeface="Arial" panose="020B0604020202020204" pitchFamily="34" charset="0"/>
                <a:ea typeface="Times New Roman" panose="02020603050405020304" pitchFamily="18" charset="0"/>
                <a:cs typeface="Times New Roman" panose="02020603050405020304" pitchFamily="18" charset="0"/>
              </a:rPr>
              <a:t>The underemployment of smokers is likely due to higher levels of ill health which make it more difficult for them to maintain full employment to state pension age</a:t>
            </a:r>
          </a:p>
          <a:p>
            <a:pPr marL="342900" lvl="0" indent="-342900" algn="just">
              <a:buFont typeface="Symbol" panose="05050102010706020507" pitchFamily="18" charset="2"/>
              <a:buChar char=""/>
            </a:pPr>
            <a:endParaRPr lang="en-GB"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80822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644D-83FD-46B2-9049-309830D1DC3D}"/>
              </a:ext>
            </a:extLst>
          </p:cNvPr>
          <p:cNvSpPr>
            <a:spLocks noGrp="1"/>
          </p:cNvSpPr>
          <p:nvPr>
            <p:ph type="title"/>
          </p:nvPr>
        </p:nvSpPr>
        <p:spPr>
          <a:xfrm>
            <a:off x="190500" y="276977"/>
            <a:ext cx="10972800" cy="1143000"/>
          </a:xfrm>
        </p:spPr>
        <p:txBody>
          <a:bodyPr>
            <a:normAutofit fontScale="90000"/>
          </a:bodyPr>
          <a:lstStyle/>
          <a:p>
            <a:r>
              <a:rPr lang="en-GB" b="1" dirty="0"/>
              <a:t>Economic and environmental impacts </a:t>
            </a:r>
          </a:p>
        </p:txBody>
      </p:sp>
      <p:sp>
        <p:nvSpPr>
          <p:cNvPr id="3" name="Content Placeholder 2">
            <a:extLst>
              <a:ext uri="{FF2B5EF4-FFF2-40B4-BE49-F238E27FC236}">
                <a16:creationId xmlns:a16="http://schemas.microsoft.com/office/drawing/2014/main" id="{69E8E1C3-3A8A-440B-A56E-A0D655084A82}"/>
              </a:ext>
            </a:extLst>
          </p:cNvPr>
          <p:cNvSpPr>
            <a:spLocks noGrp="1"/>
          </p:cNvSpPr>
          <p:nvPr>
            <p:ph idx="1"/>
          </p:nvPr>
        </p:nvSpPr>
        <p:spPr>
          <a:xfrm>
            <a:off x="800099" y="1439827"/>
            <a:ext cx="10296525" cy="3978345"/>
          </a:xfrm>
        </p:spPr>
        <p:txBody>
          <a:bodyPr>
            <a:noAutofit/>
          </a:bodyPr>
          <a:lstStyle/>
          <a:p>
            <a:pPr algn="just">
              <a:buFont typeface="Wingdings" panose="05000000000000000000" pitchFamily="2" charset="2"/>
              <a:buChar char="Ø"/>
            </a:pPr>
            <a:r>
              <a:rPr lang="en-GB" sz="1800" dirty="0">
                <a:effectLst/>
                <a:latin typeface="Arial" panose="020B0604020202020204" pitchFamily="34" charset="0"/>
                <a:ea typeface="Times New Roman" panose="02020603050405020304" pitchFamily="18" charset="0"/>
                <a:cs typeface="Arial" panose="020B0604020202020204" pitchFamily="34" charset="0"/>
              </a:rPr>
              <a:t>When the costs, and the loss to society of people dying while still of working age are taken into account smoking in Sheffield is estimated to cost </a:t>
            </a:r>
            <a:r>
              <a:rPr lang="en-GB" sz="1800" dirty="0">
                <a:latin typeface="Arial" panose="020B0604020202020204" pitchFamily="34" charset="0"/>
                <a:ea typeface="Times New Roman" panose="02020603050405020304" pitchFamily="18" charset="0"/>
                <a:cs typeface="Arial" panose="020B0604020202020204" pitchFamily="34" charset="0"/>
              </a:rPr>
              <a:t>£1</a:t>
            </a:r>
            <a:r>
              <a:rPr lang="en-GB" sz="1800" dirty="0">
                <a:effectLst/>
                <a:latin typeface="Arial" panose="020B0604020202020204" pitchFamily="34" charset="0"/>
                <a:ea typeface="Times New Roman" panose="02020603050405020304" pitchFamily="18" charset="0"/>
                <a:cs typeface="Arial" panose="020B0604020202020204" pitchFamily="34" charset="0"/>
              </a:rPr>
              <a:t>59 million in lost productivity</a:t>
            </a:r>
          </a:p>
          <a:p>
            <a:pPr marL="0" indent="0" algn="just">
              <a:buNone/>
            </a:pP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en-GB" sz="1800" b="1" dirty="0">
                <a:solidFill>
                  <a:srgbClr val="92D050"/>
                </a:solidFill>
                <a:effectLst/>
                <a:latin typeface="Arial" panose="020B0604020202020204" pitchFamily="34" charset="0"/>
                <a:ea typeface="Calibri" panose="020F0502020204030204" pitchFamily="34" charset="0"/>
                <a:cs typeface="Arial" panose="020B0604020202020204" pitchFamily="34" charset="0"/>
              </a:rPr>
              <a:t>It is not just its effects on health which make tobacco an unethical product:</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Ø"/>
            </a:pPr>
            <a:r>
              <a:rPr lang="en-GB" sz="1800" dirty="0">
                <a:effectLst/>
                <a:latin typeface="Arial" panose="020B0604020202020204" pitchFamily="34" charset="0"/>
                <a:ea typeface="Calibri" panose="020F0502020204030204" pitchFamily="34" charset="0"/>
              </a:rPr>
              <a:t>Smoking is not  a personal lifestyle choice, as the public have been led to believe, </a:t>
            </a:r>
            <a:r>
              <a:rPr lang="en-GB" sz="1800" dirty="0">
                <a:latin typeface="Arial" panose="020B0604020202020204" pitchFamily="34" charset="0"/>
                <a:ea typeface="Calibri" panose="020F0502020204030204" pitchFamily="34" charset="0"/>
              </a:rPr>
              <a:t>it’s</a:t>
            </a:r>
            <a:r>
              <a:rPr lang="en-GB" sz="1800" dirty="0">
                <a:effectLst/>
                <a:latin typeface="Arial" panose="020B0604020202020204" pitchFamily="34" charset="0"/>
                <a:ea typeface="Calibri" panose="020F0502020204030204" pitchFamily="34" charset="0"/>
              </a:rPr>
              <a:t> a  lethal  addiction, usually beginning in childhood.</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Ø"/>
            </a:pP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Ø"/>
            </a:pPr>
            <a:r>
              <a:rPr lang="en-GB" sz="1800" dirty="0">
                <a:effectLst/>
                <a:latin typeface="Arial" panose="020B0604020202020204" pitchFamily="34" charset="0"/>
                <a:ea typeface="Calibri" panose="020F0502020204030204" pitchFamily="34" charset="0"/>
                <a:cs typeface="Arial" panose="020B0604020202020204" pitchFamily="34" charset="0"/>
              </a:rPr>
              <a:t>Tobacco is a commercial determinant of health that impacts negatively on peoples lives for  the profits of a few large tobacco companies and their shareholders</a:t>
            </a:r>
          </a:p>
          <a:p>
            <a:pPr marL="0" indent="0" algn="just">
              <a:buNone/>
            </a:pP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Ø"/>
            </a:pPr>
            <a:r>
              <a:rPr lang="en-GB" sz="1800" dirty="0">
                <a:latin typeface="Arial" panose="020B0604020202020204" pitchFamily="34" charset="0"/>
                <a:ea typeface="Calibri" panose="020F0502020204030204" pitchFamily="34" charset="0"/>
                <a:cs typeface="Arial" panose="020B0604020202020204" pitchFamily="34" charset="0"/>
              </a:rPr>
              <a:t>T</a:t>
            </a:r>
            <a:r>
              <a:rPr lang="en-GB" sz="1800" dirty="0">
                <a:effectLst/>
                <a:latin typeface="Arial" panose="020B0604020202020204" pitchFamily="34" charset="0"/>
                <a:ea typeface="Calibri" panose="020F0502020204030204" pitchFamily="34" charset="0"/>
                <a:cs typeface="Arial" panose="020B0604020202020204" pitchFamily="34" charset="0"/>
              </a:rPr>
              <a:t>obacco production</a:t>
            </a:r>
            <a:r>
              <a:rPr lang="en-GB" sz="1800" dirty="0">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occurs mostly in low- and middle-income countries, contributes to climate change, drives deforestation and often relies on child labour</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9404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3E3-8B27-87B8-8D7F-79F71B76256E}"/>
              </a:ext>
            </a:extLst>
          </p:cNvPr>
          <p:cNvSpPr>
            <a:spLocks noGrp="1"/>
          </p:cNvSpPr>
          <p:nvPr>
            <p:ph type="title"/>
          </p:nvPr>
        </p:nvSpPr>
        <p:spPr>
          <a:xfrm>
            <a:off x="352425" y="486527"/>
            <a:ext cx="10972800" cy="1143000"/>
          </a:xfrm>
        </p:spPr>
        <p:txBody>
          <a:bodyPr/>
          <a:lstStyle/>
          <a:p>
            <a:pPr algn="l"/>
            <a:r>
              <a:rPr lang="en-GB" b="1" dirty="0"/>
              <a:t>Our</a:t>
            </a:r>
            <a:r>
              <a:rPr lang="en-GB" dirty="0"/>
              <a:t> </a:t>
            </a:r>
            <a:r>
              <a:rPr lang="en-GB" b="1" dirty="0"/>
              <a:t>vision and goal</a:t>
            </a:r>
          </a:p>
        </p:txBody>
      </p:sp>
      <p:sp>
        <p:nvSpPr>
          <p:cNvPr id="3" name="Content Placeholder 2">
            <a:extLst>
              <a:ext uri="{FF2B5EF4-FFF2-40B4-BE49-F238E27FC236}">
                <a16:creationId xmlns:a16="http://schemas.microsoft.com/office/drawing/2014/main" id="{32B5DD86-8C70-0BE1-9BA5-7878BB8B812A}"/>
              </a:ext>
            </a:extLst>
          </p:cNvPr>
          <p:cNvSpPr>
            <a:spLocks noGrp="1"/>
          </p:cNvSpPr>
          <p:nvPr>
            <p:ph idx="1"/>
          </p:nvPr>
        </p:nvSpPr>
        <p:spPr>
          <a:xfrm>
            <a:off x="609600" y="1733550"/>
            <a:ext cx="10972800" cy="3913394"/>
          </a:xfrm>
        </p:spPr>
        <p:txBody>
          <a:bodyPr>
            <a:normAutofit/>
          </a:bodyPr>
          <a:lstStyle/>
          <a:p>
            <a:endParaRPr lang="en-GB" sz="1800" b="1" dirty="0">
              <a:latin typeface="Arial" panose="020B0604020202020204" pitchFamily="34" charset="0"/>
              <a:cs typeface="Arial" panose="020B0604020202020204" pitchFamily="34" charset="0"/>
            </a:endParaRPr>
          </a:p>
          <a:p>
            <a:pPr>
              <a:lnSpc>
                <a:spcPct val="115000"/>
              </a:lnSpc>
              <a:spcAft>
                <a:spcPts val="1000"/>
              </a:spcAft>
            </a:pPr>
            <a:r>
              <a:rPr lang="en-GB" sz="1800" b="1" i="1" dirty="0">
                <a:effectLst/>
                <a:latin typeface="Arial" panose="020B0604020202020204" pitchFamily="34" charset="0"/>
                <a:ea typeface="Calibri" panose="020F0502020204030204" pitchFamily="34" charset="0"/>
                <a:cs typeface="Arial" panose="020B0604020202020204" pitchFamily="34" charset="0"/>
              </a:rPr>
              <a:t>Our Vision - </a:t>
            </a:r>
            <a:r>
              <a:rPr lang="en-NZ" sz="1800" dirty="0">
                <a:effectLst/>
                <a:latin typeface="Arial" panose="020B0604020202020204" pitchFamily="34" charset="0"/>
                <a:ea typeface="Times New Roman" panose="02020603050405020304" pitchFamily="18" charset="0"/>
                <a:cs typeface="Arial" panose="020B0604020202020204" pitchFamily="34" charset="0"/>
              </a:rPr>
              <a:t>we wish to eliminate the harm smoked tobacco products cause our communities by transforming Sheffield to a smokefree city by 2030 in which to live, work and play.</a:t>
            </a:r>
            <a:r>
              <a:rPr lang="en-GB" sz="1800" dirty="0">
                <a:effectLst/>
                <a:latin typeface="Arial" panose="020B0604020202020204" pitchFamily="34" charset="0"/>
                <a:ea typeface="Calibri" panose="020F0502020204030204" pitchFamily="34" charset="0"/>
                <a:cs typeface="Arial" panose="020B0604020202020204" pitchFamily="34" charset="0"/>
              </a:rPr>
              <a:t> We want to create a smokefree generation. Sheffield people live longer and healthier lives, smokefree. Sheffield children will grow up in a city where smoking is unusual.</a:t>
            </a:r>
          </a:p>
          <a:p>
            <a:pPr>
              <a:lnSpc>
                <a:spcPct val="115000"/>
              </a:lnSpc>
              <a:spcAft>
                <a:spcPts val="1000"/>
              </a:spcAft>
            </a:pPr>
            <a:r>
              <a:rPr lang="en-NZ" sz="1800" b="1" i="1" dirty="0">
                <a:effectLst/>
                <a:latin typeface="Arial" panose="020B0604020202020204" pitchFamily="34" charset="0"/>
                <a:ea typeface="Times New Roman" panose="02020603050405020304" pitchFamily="18" charset="0"/>
                <a:cs typeface="Arial" panose="020B0604020202020204" pitchFamily="34" charset="0"/>
              </a:rPr>
              <a:t>Our Goal -</a:t>
            </a:r>
            <a:r>
              <a:rPr lang="en-GB" sz="1800" dirty="0">
                <a:effectLst/>
                <a:latin typeface="Arial" panose="020B0604020202020204" pitchFamily="34" charset="0"/>
                <a:ea typeface="Calibri" panose="020F0502020204030204" pitchFamily="34" charset="0"/>
                <a:cs typeface="Arial" panose="020B0604020202020204" pitchFamily="34" charset="0"/>
              </a:rPr>
              <a:t>The primary aim of the Sheffield tobacco control strategy is to achieve the governments smokefree ambition - make smoking obsolete or getting to 5% or less smoking prevalence, as quickly as possible and accelerating rates in decline compared to the current trends across all groups</a:t>
            </a:r>
            <a:r>
              <a:rPr lang="en-GB" sz="1800" b="1" dirty="0">
                <a:effectLst/>
                <a:latin typeface="Arial" panose="020B0604020202020204" pitchFamily="34" charset="0"/>
                <a:ea typeface="Calibri" panose="020F0502020204030204" pitchFamily="34" charset="0"/>
                <a:cs typeface="Arial" panose="020B0604020202020204" pitchFamily="34" charset="0"/>
              </a:rPr>
              <a:t>. </a:t>
            </a:r>
          </a:p>
          <a:p>
            <a:pPr>
              <a:lnSpc>
                <a:spcPct val="115000"/>
              </a:lnSpc>
              <a:spcAft>
                <a:spcPts val="1000"/>
              </a:spcAft>
            </a:pPr>
            <a:r>
              <a:rPr lang="en-GB" sz="1800" b="1" dirty="0">
                <a:latin typeface="Arial" panose="020B0604020202020204" pitchFamily="34" charset="0"/>
                <a:cs typeface="Arial" panose="020B0604020202020204" pitchFamily="34" charset="0"/>
              </a:rPr>
              <a:t>We aim to get to 5% by 2027.</a:t>
            </a:r>
          </a:p>
          <a:p>
            <a:pPr>
              <a:lnSpc>
                <a:spcPct val="115000"/>
              </a:lnSpc>
              <a:spcAft>
                <a:spcPts val="1000"/>
              </a:spcAft>
            </a:pPr>
            <a:endParaRPr lang="en-GB" sz="1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803921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8308-2A21-0BC2-7BCC-21368D29289E}"/>
              </a:ext>
            </a:extLst>
          </p:cNvPr>
          <p:cNvSpPr>
            <a:spLocks noGrp="1"/>
          </p:cNvSpPr>
          <p:nvPr>
            <p:ph type="title"/>
          </p:nvPr>
        </p:nvSpPr>
        <p:spPr>
          <a:xfrm>
            <a:off x="609600" y="905627"/>
            <a:ext cx="6162675" cy="608848"/>
          </a:xfrm>
        </p:spPr>
        <p:txBody>
          <a:bodyPr>
            <a:normAutofit fontScale="90000"/>
          </a:bodyPr>
          <a:lstStyle/>
          <a:p>
            <a:pPr algn="l"/>
            <a:r>
              <a:rPr lang="en-NZ" sz="6000" b="1" dirty="0">
                <a:effectLst/>
                <a:latin typeface="Calibri" panose="020F0502020204030204" pitchFamily="34" charset="0"/>
                <a:ea typeface="Times New Roman" panose="02020603050405020304" pitchFamily="18" charset="0"/>
                <a:cs typeface="Calibri" panose="020F0502020204030204" pitchFamily="34" charset="0"/>
              </a:rPr>
              <a:t>Our three aims: </a:t>
            </a:r>
            <a:r>
              <a:rPr lang="en-GB" sz="6000" dirty="0">
                <a:effectLst/>
                <a:latin typeface="Arial" panose="020B0604020202020204" pitchFamily="34" charset="0"/>
                <a:ea typeface="Calibri" panose="020F0502020204030204" pitchFamily="34" charset="0"/>
                <a:cs typeface="Times New Roman" panose="02020603050405020304" pitchFamily="18" charset="0"/>
              </a:rPr>
              <a:t>	</a:t>
            </a:r>
            <a:br>
              <a:rPr lang="en-GB" sz="60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93CAEDA3-ED83-6626-94A2-4B3AD95BFE65}"/>
              </a:ext>
            </a:extLst>
          </p:cNvPr>
          <p:cNvSpPr>
            <a:spLocks noGrp="1"/>
          </p:cNvSpPr>
          <p:nvPr>
            <p:ph idx="1"/>
          </p:nvPr>
        </p:nvSpPr>
        <p:spPr>
          <a:xfrm>
            <a:off x="609600" y="1390649"/>
            <a:ext cx="10972800" cy="4695825"/>
          </a:xfrm>
        </p:spPr>
        <p:txBody>
          <a:bodyPr>
            <a:normAutofit/>
          </a:bodyPr>
          <a:lstStyle/>
          <a:p>
            <a:pPr marL="0" lvl="0" indent="0">
              <a:lnSpc>
                <a:spcPct val="115000"/>
              </a:lnSpc>
              <a:buNone/>
            </a:pPr>
            <a:r>
              <a:rPr lang="en-NZ"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1. Increase the number of smokers who attempt to quit and achieve success each year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11" indent="0">
              <a:lnSpc>
                <a:spcPct val="115000"/>
              </a:lnSpc>
              <a:buNone/>
            </a:pPr>
            <a:r>
              <a:rPr lang="en-NZ" sz="2000" dirty="0">
                <a:latin typeface="Calibri" panose="020F0502020204030204" pitchFamily="34" charset="0"/>
                <a:ea typeface="Times New Roman" panose="02020603050405020304" pitchFamily="18" charset="0"/>
                <a:cs typeface="Calibri" panose="020F0502020204030204" pitchFamily="34" charset="0"/>
              </a:rPr>
              <a:t>M</a:t>
            </a:r>
            <a:r>
              <a:rPr lang="en-NZ" sz="2000" dirty="0">
                <a:effectLst/>
                <a:latin typeface="Calibri" panose="020F0502020204030204" pitchFamily="34" charset="0"/>
                <a:ea typeface="Times New Roman" panose="02020603050405020304" pitchFamily="18" charset="0"/>
                <a:cs typeface="Calibri" panose="020F0502020204030204" pitchFamily="34" charset="0"/>
              </a:rPr>
              <a:t>ake it easier for people who smoke to quit. </a:t>
            </a: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None/>
            </a:pPr>
            <a:r>
              <a:rPr lang="en-NZ"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2. Create a smokefree generation by increasing the number of children and young people who never smoke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11" indent="0">
              <a:lnSpc>
                <a:spcPct val="115000"/>
              </a:lnSpc>
              <a:buNone/>
            </a:pPr>
            <a:r>
              <a:rPr lang="en-NZ" sz="2000" dirty="0">
                <a:effectLst/>
                <a:latin typeface="Calibri" panose="020F0502020204030204" pitchFamily="34" charset="0"/>
                <a:ea typeface="Times New Roman" panose="02020603050405020304" pitchFamily="18" charset="0"/>
                <a:cs typeface="Calibri" panose="020F0502020204030204" pitchFamily="34" charset="0"/>
              </a:rPr>
              <a:t>Smoking harms children and young people and most smokers start in childhood. We need to prevent children and young people from starting to smoke and we need to help their parents and the adults around them to quit smoking.</a:t>
            </a:r>
            <a:endParaRPr lang="en-GB" sz="2000" dirty="0">
              <a:latin typeface="Calibri" panose="020F0502020204030204" pitchFamily="34" charset="0"/>
              <a:ea typeface="Times New Roman" panose="02020603050405020304" pitchFamily="18" charset="0"/>
              <a:cs typeface="Times New Roman" panose="02020603050405020304" pitchFamily="18" charset="0"/>
            </a:endParaRPr>
          </a:p>
          <a:p>
            <a:pPr marL="11" indent="0">
              <a:lnSpc>
                <a:spcPct val="115000"/>
              </a:lnSpc>
              <a:buNone/>
            </a:pPr>
            <a:r>
              <a:rPr lang="en-GB" sz="2000" b="1" u="sng"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3. </a:t>
            </a:r>
            <a:r>
              <a:rPr lang="en-NZ" sz="20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Eliminate inequities in smoking rates and smoking-related illnesses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11" indent="0">
              <a:lnSpc>
                <a:spcPct val="115000"/>
              </a:lnSpc>
              <a:spcAft>
                <a:spcPts val="1000"/>
              </a:spcAft>
              <a:buNone/>
            </a:pPr>
            <a:r>
              <a:rPr lang="en-GB" sz="2000" dirty="0">
                <a:effectLst/>
                <a:latin typeface="Calibri" panose="020F0502020204030204" pitchFamily="34" charset="0"/>
                <a:ea typeface="Calibri" panose="020F0502020204030204" pitchFamily="34" charset="0"/>
                <a:cs typeface="Calibri" panose="020F0502020204030204" pitchFamily="34" charset="0"/>
              </a:rPr>
              <a:t>Smoking impoverishes, amplifies, and drives inequalities harming some people more than others. We need to remove these inequities and prioritise action amongst these groups.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53869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8DC337-1609-4152-A249-ECE060C16A61}"/>
              </a:ext>
            </a:extLst>
          </p:cNvPr>
          <p:cNvSpPr/>
          <p:nvPr/>
        </p:nvSpPr>
        <p:spPr>
          <a:xfrm>
            <a:off x="184557" y="1995623"/>
            <a:ext cx="1608367" cy="47988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a:ea typeface="+mn-ea"/>
                <a:cs typeface="Calibri"/>
              </a:rPr>
              <a:t>Tobacco Dependency Treatment Service for adults, families and C&amp;YP</a:t>
            </a:r>
            <a:r>
              <a:rPr kumimoji="0" lang="en-US" sz="1100" b="1" i="1" u="none" strike="noStrike" kern="1200" cap="none" spc="0" normalizeH="0" baseline="0" noProof="0" dirty="0">
                <a:ln>
                  <a:noFill/>
                </a:ln>
                <a:solidFill>
                  <a:srgbClr val="000000"/>
                </a:solidFill>
                <a:effectLst/>
                <a:uLnTx/>
                <a:uFillTx/>
                <a:latin typeface="Calibri"/>
                <a:ea typeface="+mn-ea"/>
                <a:cs typeface="Calibri"/>
              </a:rPr>
              <a:t> </a:t>
            </a:r>
            <a:r>
              <a:rPr kumimoji="0" lang="en-US" sz="1000" b="1" i="0" u="none" strike="noStrike" kern="1200" cap="none" spc="0" normalizeH="0" baseline="0" noProof="0" dirty="0">
                <a:ln>
                  <a:noFill/>
                </a:ln>
                <a:solidFill>
                  <a:srgbClr val="000000"/>
                </a:solidFill>
                <a:effectLst/>
                <a:uLnTx/>
                <a:uFillTx/>
                <a:latin typeface="Calibri"/>
                <a:ea typeface="+mn-ea"/>
                <a:cs typeface="Calibri"/>
              </a:rPr>
              <a:t>£1,248 000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dirty="0">
                <a:ln>
                  <a:noFill/>
                </a:ln>
                <a:solidFill>
                  <a:srgbClr val="000000"/>
                </a:solidFill>
                <a:effectLst/>
                <a:uLnTx/>
                <a:uFillTx/>
                <a:latin typeface="Calibri"/>
                <a:ea typeface="+mn-ea"/>
                <a:cs typeface="Calibri"/>
              </a:rPr>
              <a:t>Motivating and assisting smokers to quit tobacco and Smokeless tobacco</a:t>
            </a:r>
            <a:endParaRPr kumimoji="0" lang="en-US" sz="105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Universal service offering 12 weeks of behavioral support and stop smoking medications or an e-cigarette.  Support via face to face, telephone, online  text support instant chat and stop smoking medicines and e-cigarettes </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Calibri"/>
                <a:ea typeface="+mn-ea"/>
                <a:cs typeface="Calibri"/>
              </a:rPr>
              <a:t>Priority </a:t>
            </a:r>
            <a:r>
              <a:rPr kumimoji="0" lang="en-US" sz="1000" b="0" i="0" u="none" strike="noStrike" kern="1200" cap="none" spc="0" normalizeH="0" baseline="0" noProof="0" dirty="0">
                <a:ln>
                  <a:noFill/>
                </a:ln>
                <a:solidFill>
                  <a:srgbClr val="000000"/>
                </a:solidFill>
                <a:effectLst/>
                <a:uLnTx/>
                <a:uFillTx/>
                <a:latin typeface="Calibri"/>
                <a:ea typeface="+mn-ea"/>
                <a:cs typeface="Calibri"/>
              </a:rPr>
              <a:t>groups with the highest smoking prevalence - routine and manual, areas of high deprivation, Black, Asian and Ethnic Minorities, people with mental health conditions, homeless,  people with long term conditions</a:t>
            </a:r>
          </a:p>
          <a:p>
            <a:pPr marL="0" marR="0" lvl="0" indent="0" algn="l" defTabSz="914400" rtl="0" eaLnBrk="0" fontAlgn="base" latinLnBrk="0" hangingPunct="0">
              <a:lnSpc>
                <a:spcPct val="100000"/>
              </a:lnSpc>
              <a:spcBef>
                <a:spcPct val="0"/>
              </a:spcBef>
              <a:spcAft>
                <a:spcPct val="0"/>
              </a:spcAft>
              <a:buClrTx/>
              <a:buSzPct val="150000"/>
              <a:buFontTx/>
              <a:buNone/>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12 week quit as a success metric</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100" b="1"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EA8C1EB7-1D1C-4DDA-8FD4-CAF6B6BA4158}"/>
              </a:ext>
            </a:extLst>
          </p:cNvPr>
          <p:cNvSpPr/>
          <p:nvPr/>
        </p:nvSpPr>
        <p:spPr>
          <a:xfrm>
            <a:off x="6828225" y="1995624"/>
            <a:ext cx="1608367" cy="479887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a:ea typeface="+mn-ea"/>
                <a:cs typeface="+mn-cs"/>
              </a:rPr>
              <a:t>Cheap and Illicit Tobacco</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£159k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 b="1"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Tackle Suppliers of Cheap Counterfeit &amp; Illicit (C&amp;I) Tobacco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Trading Standards enforcement to reduce availability of cheap and illicit tobacco, targeting suppliers undermining tobacco taxation strategies and allow children to buy cigarettes at pocket money prices.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Pct val="130000"/>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Uses ‘Systems Thinking’ measures of success, not arbitrary targets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Pct val="118000"/>
              <a:buFont typeface="Arial" panose="020B0604020202020204" pitchFamily="34" charset="0"/>
              <a:buChar char="•"/>
              <a:tabLst/>
              <a:defRPr/>
            </a:pP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Prioritising safeguarding vulnerable adults &amp; children, from organised criminals looking to exploit them</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1050" b="1"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50" b="1"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0F5DC61B-0926-47C5-B0B2-7E583FCFBBD6}"/>
              </a:ext>
            </a:extLst>
          </p:cNvPr>
          <p:cNvSpPr/>
          <p:nvPr/>
        </p:nvSpPr>
        <p:spPr>
          <a:xfrm>
            <a:off x="1847219" y="1995624"/>
            <a:ext cx="1608367" cy="47988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a:ea typeface="+mn-ea"/>
                <a:cs typeface="Calibri"/>
              </a:rPr>
              <a:t>Specialist Midwifery Tobacco Treatment Service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mn-ea"/>
                <a:cs typeface="Calibri"/>
              </a:rPr>
              <a:t>£60k (SCC)</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mn-ea"/>
                <a:cs typeface="Calibri"/>
              </a:rPr>
              <a:t>£90k (CCG)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1" i="1"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dirty="0">
                <a:ln>
                  <a:noFill/>
                </a:ln>
                <a:solidFill>
                  <a:srgbClr val="000000"/>
                </a:solidFill>
                <a:effectLst/>
                <a:uLnTx/>
                <a:uFillTx/>
                <a:latin typeface="Calibri"/>
                <a:ea typeface="+mn-ea"/>
                <a:cs typeface="Calibri"/>
              </a:rPr>
              <a:t>Sheffield Teaching Hospitals Jessop Wing – Developing A Smokefree Generation </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0" b="1" i="1"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Citywide service supporting pregnant women and their families to quit smoking during pregnancy</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3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Measured via 4 week quit</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Delivering an evidenced based incentive to quit scheme (£60k SCC)</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3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Wider Tobacco Control:</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nicotine management, </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sites,</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Communication campaigns, </a:t>
            </a:r>
          </a:p>
          <a:p>
            <a:pPr marL="171450" marR="0" lvl="0" indent="-17145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Homes</a:t>
            </a:r>
            <a:endParaRPr kumimoji="0" lang="en-GB" sz="10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A790C14F-CFE1-429B-B069-890C69DBA617}"/>
              </a:ext>
            </a:extLst>
          </p:cNvPr>
          <p:cNvSpPr/>
          <p:nvPr/>
        </p:nvSpPr>
        <p:spPr>
          <a:xfrm>
            <a:off x="5170369" y="1995624"/>
            <a:ext cx="1608367" cy="479887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Calibri"/>
                <a:ea typeface="+mn-ea"/>
                <a:cs typeface="+mn-cs"/>
              </a:rPr>
              <a:t>Harm Reduction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(Budget embedded in Stop Smoking Service)</a:t>
            </a:r>
          </a:p>
          <a:p>
            <a:pPr marL="0" marR="0" lvl="0" indent="0" algn="l" defTabSz="914400" rtl="0" eaLnBrk="0" fontAlgn="base" latinLnBrk="0" hangingPunct="0">
              <a:lnSpc>
                <a:spcPct val="100000"/>
              </a:lnSpc>
              <a:spcBef>
                <a:spcPct val="0"/>
              </a:spcBef>
              <a:spcAft>
                <a:spcPct val="0"/>
              </a:spcAft>
              <a:buClrTx/>
              <a:buSzPct val="132000"/>
              <a:buFontTx/>
              <a:buNone/>
              <a:tabLst/>
              <a:defRPr/>
            </a:pP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32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Clear consistent advice about NRT and e-cigarettes via the Stop Smoking Service, QUIT in Secondary Care and marketing and communications activities.</a:t>
            </a:r>
          </a:p>
          <a:p>
            <a:pPr marL="171450" marR="0" lvl="0" indent="-171450" algn="l" defTabSz="914400" rtl="0" eaLnBrk="0" fontAlgn="base" latinLnBrk="0" hangingPunct="0">
              <a:lnSpc>
                <a:spcPct val="100000"/>
              </a:lnSpc>
              <a:spcBef>
                <a:spcPct val="0"/>
              </a:spcBef>
              <a:spcAft>
                <a:spcPct val="0"/>
              </a:spcAft>
              <a:buClrTx/>
              <a:buSzPct val="132000"/>
              <a:buFont typeface="Arial" panose="020B0604020202020204" pitchFamily="34" charset="0"/>
              <a:buChar char="•"/>
              <a:tabLst/>
              <a:defRPr/>
            </a:pP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32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Voucher scheme provision of NRT as part of the Stop Smoking Service offer and voucher scheme or direct supply of e-cigarettes</a:t>
            </a:r>
          </a:p>
          <a:p>
            <a:pPr marL="171450" marR="0" lvl="0" indent="-171450" algn="l" defTabSz="914400" rtl="0" eaLnBrk="0" fontAlgn="base" latinLnBrk="0" hangingPunct="0">
              <a:lnSpc>
                <a:spcPct val="100000"/>
              </a:lnSpc>
              <a:spcBef>
                <a:spcPct val="0"/>
              </a:spcBef>
              <a:spcAft>
                <a:spcPct val="0"/>
              </a:spcAft>
              <a:buClrTx/>
              <a:buSzPct val="132000"/>
              <a:buFont typeface="Arial" panose="020B0604020202020204" pitchFamily="34" charset="0"/>
              <a:buChar char="•"/>
              <a:tabLst/>
              <a:defRPr/>
            </a:pP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914400" rtl="0" eaLnBrk="0" fontAlgn="base" latinLnBrk="0" hangingPunct="0">
              <a:lnSpc>
                <a:spcPct val="100000"/>
              </a:lnSpc>
              <a:spcBef>
                <a:spcPct val="0"/>
              </a:spcBef>
              <a:spcAft>
                <a:spcPct val="0"/>
              </a:spcAft>
              <a:buClrTx/>
              <a:buSzPct val="132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Surveillance and enforcement action on age of sale of e-cigs</a:t>
            </a:r>
          </a:p>
          <a:p>
            <a:pPr marL="171450" marR="0" lvl="0" indent="-171450" algn="l" defTabSz="914400" rtl="0" eaLnBrk="0" fontAlgn="base" latinLnBrk="0" hangingPunct="0">
              <a:lnSpc>
                <a:spcPct val="100000"/>
              </a:lnSpc>
              <a:spcBef>
                <a:spcPct val="0"/>
              </a:spcBef>
              <a:spcAft>
                <a:spcPct val="0"/>
              </a:spcAft>
              <a:buClrTx/>
              <a:buSzPct val="113000"/>
              <a:buFont typeface="Arial" panose="020B0604020202020204" pitchFamily="34" charset="0"/>
              <a:buChar char="•"/>
              <a:tabLst/>
              <a:defRPr/>
            </a:pP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Pct val="113000"/>
              <a:buFontTx/>
              <a:buNone/>
              <a:tabLst/>
              <a:defRPr/>
            </a:pPr>
            <a:endParaRPr kumimoji="0" lang="en-GB" sz="10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84F56376-762D-46B8-9DC1-8A8B8E21B104}"/>
              </a:ext>
            </a:extLst>
          </p:cNvPr>
          <p:cNvSpPr/>
          <p:nvPr/>
        </p:nvSpPr>
        <p:spPr>
          <a:xfrm>
            <a:off x="3505075" y="1995624"/>
            <a:ext cx="1608367" cy="47988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QUIT in Secondary Care (£1.66m via ICS/YCR)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(Budget embedded in Stop Smoking Service) potential annual £600k investment to SCC via CCG/ICS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9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Embedding the treatment </a:t>
            </a:r>
            <a:r>
              <a:rPr kumimoji="0" lang="en-GB" sz="1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 tobacco dependency into secondary care pathways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Systematic identification of smokers at every healthcare interaction</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Treat tobacco dependency as a chronic relapsing condition: timely provision of</a:t>
            </a:r>
          </a:p>
          <a:p>
            <a:pPr marL="0" marR="0" lvl="0" indent="0" algn="l" defTabSz="914400" rtl="0" eaLnBrk="0" fontAlgn="base" latinLnBrk="0" hangingPunct="0">
              <a:lnSpc>
                <a:spcPct val="100000"/>
              </a:lnSpc>
              <a:spcBef>
                <a:spcPct val="0"/>
              </a:spcBef>
              <a:spcAft>
                <a:spcPct val="0"/>
              </a:spcAft>
              <a:buClrTx/>
              <a:buSzPct val="111000"/>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pharmacotherapy and behavioural support</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Seamless transition to Community Stop Smoking Service </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Bespoke inhouse service in SHSC for patients </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Staff tobacco treatment</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Smoke-free champions across the Trust to support the programme</a:t>
            </a: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ct val="111000"/>
              <a:buFont typeface="Symbol" panose="05050102010706020507" pitchFamily="18" charset="2"/>
              <a:buChar char="·"/>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Very Brief Advice training for to promote supportive conversations</a:t>
            </a:r>
            <a:endPar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8D98717C-05CC-4A81-A038-984B7D1EFEFB}"/>
              </a:ext>
            </a:extLst>
          </p:cNvPr>
          <p:cNvSpPr/>
          <p:nvPr/>
        </p:nvSpPr>
        <p:spPr>
          <a:xfrm>
            <a:off x="8493519" y="1995624"/>
            <a:ext cx="1608367" cy="479887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Calibri"/>
                <a:ea typeface="+mn-ea"/>
                <a:cs typeface="+mn-cs"/>
              </a:rPr>
              <a:t>Smokefree Spaces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Calibri"/>
                <a:ea typeface="+mn-ea"/>
                <a:cs typeface="+mn-cs"/>
              </a:rPr>
              <a:t>(Budget embedded with SCC £8k staff investment)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1" i="1"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De-normalising tobacco use and protecting from second-hand exposure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Targeted work in workplaces and public open spaces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a:ea typeface="+mn-ea"/>
              <a:cs typeface="Calibri"/>
            </a:endParaRP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Extending and maintaining smokefree public spaces -  SCC, hospitals, CCG, University campuses, transport hubs and large workspaces/public spaces e.g. The Peace Gardens </a:t>
            </a: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School Sites</a:t>
            </a: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City events</a:t>
            </a: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endParaRPr kumimoji="0" lang="en-US" sz="100" b="0" i="0" u="none" strike="noStrike" kern="1200" cap="none" spc="0" normalizeH="0" baseline="0" noProof="0" dirty="0">
              <a:ln>
                <a:noFill/>
              </a:ln>
              <a:solidFill>
                <a:srgbClr val="000000"/>
              </a:solidFill>
              <a:effectLst/>
              <a:uLnTx/>
              <a:uFillTx/>
              <a:latin typeface="Calibri"/>
              <a:ea typeface="+mn-ea"/>
              <a:cs typeface="Calibri"/>
            </a:endParaRPr>
          </a:p>
          <a:p>
            <a:pPr marL="216000" marR="0" lvl="0" indent="-216000" algn="l" defTabSz="914400" rtl="0" eaLnBrk="0" fontAlgn="base" latinLnBrk="0" hangingPunct="0">
              <a:lnSpc>
                <a:spcPct val="100000"/>
              </a:lnSpc>
              <a:spcBef>
                <a:spcPct val="0"/>
              </a:spcBef>
              <a:spcAft>
                <a:spcPct val="0"/>
              </a:spcAft>
              <a:buClrTx/>
              <a:buSzPct val="150000"/>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Survey and consultation to understand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behaviours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attitudes, public opinion and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programme</a:t>
            </a:r>
            <a:r>
              <a:rPr kumimoji="0" lang="en-US" sz="1000" b="0" i="0" u="none" strike="noStrike" kern="1200" cap="none" spc="0" normalizeH="0" baseline="0" noProof="0" dirty="0">
                <a:ln>
                  <a:noFill/>
                </a:ln>
                <a:solidFill>
                  <a:srgbClr val="000000"/>
                </a:solidFill>
                <a:effectLst/>
                <a:uLnTx/>
                <a:uFillTx/>
                <a:latin typeface="Calibri"/>
                <a:ea typeface="+mn-ea"/>
                <a:cs typeface="Calibri"/>
              </a:rPr>
              <a:t> evaluation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F486DC0-967A-4E39-8148-7422DDB65FE0}"/>
              </a:ext>
            </a:extLst>
          </p:cNvPr>
          <p:cNvSpPr/>
          <p:nvPr/>
        </p:nvSpPr>
        <p:spPr>
          <a:xfrm>
            <a:off x="10156181" y="1995624"/>
            <a:ext cx="1608367" cy="479887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a:ea typeface="+mn-ea"/>
                <a:cs typeface="Calibri"/>
              </a:rPr>
              <a:t>Marketing and Communications</a:t>
            </a:r>
            <a:endParaRPr kumimoji="0" lang="en-US" sz="1100" b="1" i="1"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mn-ea"/>
                <a:cs typeface="Calibri"/>
              </a:rPr>
              <a:t>£100k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dirty="0">
                <a:ln>
                  <a:noFill/>
                </a:ln>
                <a:solidFill>
                  <a:srgbClr val="000000"/>
                </a:solidFill>
                <a:effectLst/>
                <a:uLnTx/>
                <a:uFillTx/>
                <a:latin typeface="Calibri"/>
                <a:ea typeface="+mn-ea"/>
                <a:cs typeface="Calibri"/>
              </a:rPr>
              <a:t>Increase mass media and marketing campaigns to change attitudes &amp; social norms around smoking and increase quit attempts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Targeted communications campaigns to high prevalence groups;</a:t>
            </a:r>
            <a:endParaRPr kumimoji="0" lang="en-US" sz="8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De-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normalise</a:t>
            </a:r>
            <a:r>
              <a:rPr kumimoji="0" lang="en-US" sz="1000" b="0" i="0" u="none" strike="noStrike" kern="1200" cap="none" spc="0" normalizeH="0" baseline="0" noProof="0" dirty="0">
                <a:ln>
                  <a:noFill/>
                </a:ln>
                <a:solidFill>
                  <a:srgbClr val="000000"/>
                </a:solidFill>
                <a:effectLst/>
                <a:uLnTx/>
                <a:uFillTx/>
                <a:latin typeface="Calibri"/>
                <a:ea typeface="+mn-ea"/>
                <a:cs typeface="Calibri"/>
              </a:rPr>
              <a:t> smoking and communicate/ engender hope, self compassion</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Educate re. impact of C&amp;I on communities </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C&amp;YP prevention </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E-cig harm reduction for adults</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homes </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endParaRPr kumimoji="0" lang="en-US" sz="200" b="0" i="0" u="none" strike="noStrike" kern="1200" cap="none" spc="0" normalizeH="0" baseline="0" noProof="0" dirty="0">
              <a:ln>
                <a:noFill/>
              </a:ln>
              <a:solidFill>
                <a:srgbClr val="000000"/>
              </a:solidFill>
              <a:effectLst/>
              <a:uLnTx/>
              <a:uFillTx/>
              <a:latin typeface="Calibri"/>
              <a:ea typeface="+mn-ea"/>
              <a:cs typeface="Calibri"/>
            </a:endParaRP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Mental health and pregnancy</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Disadvantaged groups via Housing and Social Care</a:t>
            </a:r>
          </a:p>
          <a:p>
            <a:pPr marL="228594" marR="0" lvl="0" indent="-228594" algn="l" defTabSz="914400" rtl="0" eaLnBrk="0" fontAlgn="base" latinLnBrk="0" hangingPunct="0">
              <a:lnSpc>
                <a:spcPct val="100000"/>
              </a:lnSpc>
              <a:spcBef>
                <a:spcPct val="0"/>
              </a:spcBef>
              <a:spcAft>
                <a:spcPct val="0"/>
              </a:spcAft>
              <a:buClrTx/>
              <a:buSzPct val="150000"/>
              <a:buFont typeface="Arial"/>
              <a:buChar char="•"/>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Smokefree Sheffield Website</a:t>
            </a:r>
            <a:endParaRPr kumimoji="0" lang="en-GB" sz="10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C56BF28D-8BCA-4364-B206-E9ABF79411BA}"/>
              </a:ext>
            </a:extLst>
          </p:cNvPr>
          <p:cNvSpPr/>
          <p:nvPr/>
        </p:nvSpPr>
        <p:spPr>
          <a:xfrm>
            <a:off x="3289494" y="850607"/>
            <a:ext cx="5370116" cy="10570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a:ea typeface="+mn-ea"/>
                <a:cs typeface="+mn-cs"/>
              </a:rPr>
              <a:t>Tobacco Control Strategy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Led &amp; </a:t>
            </a:r>
            <a:r>
              <a:rPr kumimoji="0" lang="en-GB" sz="105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cordinated</a:t>
            </a: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by Public Health Place Team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Ambition: </a:t>
            </a: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Smokefree Generation by 2030 (&lt;5% prevalence) Make Smoking Obsolete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Model: </a:t>
            </a: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WHO MPOWER interventions, policy and services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Aims: </a:t>
            </a:r>
            <a:r>
              <a:rPr kumimoji="0" lang="en-GB"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Prevent tobacco related harm by stopping children starting, supporting adults to quit and harm reduction.</a:t>
            </a:r>
          </a:p>
        </p:txBody>
      </p:sp>
      <p:sp>
        <p:nvSpPr>
          <p:cNvPr id="16" name="Rectangle 15">
            <a:extLst>
              <a:ext uri="{FF2B5EF4-FFF2-40B4-BE49-F238E27FC236}">
                <a16:creationId xmlns:a16="http://schemas.microsoft.com/office/drawing/2014/main" id="{D35A64E2-1694-438A-839C-B19740E32496}"/>
              </a:ext>
            </a:extLst>
          </p:cNvPr>
          <p:cNvSpPr/>
          <p:nvPr/>
        </p:nvSpPr>
        <p:spPr>
          <a:xfrm>
            <a:off x="4209372" y="519361"/>
            <a:ext cx="3389152" cy="250911"/>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Calibri"/>
                <a:ea typeface="+mn-ea"/>
                <a:cs typeface="+mn-cs"/>
              </a:rPr>
              <a:t>Tobacco Control Board</a:t>
            </a:r>
          </a:p>
        </p:txBody>
      </p:sp>
      <p:sp>
        <p:nvSpPr>
          <p:cNvPr id="3" name="Rectangle 2">
            <a:extLst>
              <a:ext uri="{FF2B5EF4-FFF2-40B4-BE49-F238E27FC236}">
                <a16:creationId xmlns:a16="http://schemas.microsoft.com/office/drawing/2014/main" id="{E26B2D82-5CEA-479A-8F2A-A7F3087DDDAC}"/>
              </a:ext>
            </a:extLst>
          </p:cNvPr>
          <p:cNvSpPr/>
          <p:nvPr/>
        </p:nvSpPr>
        <p:spPr>
          <a:xfrm>
            <a:off x="180755" y="330699"/>
            <a:ext cx="2550253" cy="15148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mn-ea"/>
                <a:cs typeface="+mn-cs"/>
              </a:rPr>
              <a:t>Tobacco Control Strategy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mn-ea"/>
                <a:cs typeface="+mn-cs"/>
              </a:rPr>
              <a:t>2022-2027</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Annual budget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£3,325,000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(split £977 (SCC)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 and £688k ICB Sheffield PLACE)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QUIT £1.66m (NHS,ICS/YCR)</a:t>
            </a:r>
          </a:p>
        </p:txBody>
      </p:sp>
      <p:sp>
        <p:nvSpPr>
          <p:cNvPr id="17" name="Rectangle 16">
            <a:extLst>
              <a:ext uri="{FF2B5EF4-FFF2-40B4-BE49-F238E27FC236}">
                <a16:creationId xmlns:a16="http://schemas.microsoft.com/office/drawing/2014/main" id="{15120ACC-E6C2-4DFE-9C7C-D8DDA9B5D73C}"/>
              </a:ext>
            </a:extLst>
          </p:cNvPr>
          <p:cNvSpPr/>
          <p:nvPr/>
        </p:nvSpPr>
        <p:spPr>
          <a:xfrm>
            <a:off x="3796261" y="109057"/>
            <a:ext cx="4018325" cy="32743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Calibri"/>
                <a:ea typeface="+mn-ea"/>
                <a:cs typeface="+mn-cs"/>
              </a:rPr>
              <a:t>Health and Wellbeing Board</a:t>
            </a:r>
          </a:p>
        </p:txBody>
      </p:sp>
      <p:sp>
        <p:nvSpPr>
          <p:cNvPr id="6" name="Rectangle 5">
            <a:extLst>
              <a:ext uri="{FF2B5EF4-FFF2-40B4-BE49-F238E27FC236}">
                <a16:creationId xmlns:a16="http://schemas.microsoft.com/office/drawing/2014/main" id="{32BD74DF-7D75-4073-A4CD-1E65CE58AFDA}"/>
              </a:ext>
            </a:extLst>
          </p:cNvPr>
          <p:cNvSpPr/>
          <p:nvPr/>
        </p:nvSpPr>
        <p:spPr>
          <a:xfrm>
            <a:off x="9122545" y="850607"/>
            <a:ext cx="2687660" cy="994972"/>
          </a:xfrm>
          <a:prstGeom prst="rect">
            <a:avLst/>
          </a:prstGeom>
          <a:solidFill>
            <a:schemeClr val="accent4">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rPr>
              <a:t>Evaluation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Calibri"/>
              </a:rPr>
              <a:t>How will we know this is working?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Calibri"/>
              </a:rPr>
              <a:t>Research and evaluation through SCHARR/NIHR/CLAHRD/local surveys/ clinical audit/PHOF/TC profile.</a:t>
            </a:r>
          </a:p>
        </p:txBody>
      </p:sp>
      <p:sp>
        <p:nvSpPr>
          <p:cNvPr id="20" name="Rectangle 19">
            <a:extLst>
              <a:ext uri="{FF2B5EF4-FFF2-40B4-BE49-F238E27FC236}">
                <a16:creationId xmlns:a16="http://schemas.microsoft.com/office/drawing/2014/main" id="{88A9566F-E8CB-40B1-B535-747248FDECA6}"/>
              </a:ext>
            </a:extLst>
          </p:cNvPr>
          <p:cNvSpPr/>
          <p:nvPr/>
        </p:nvSpPr>
        <p:spPr>
          <a:xfrm>
            <a:off x="5903948" y="436491"/>
            <a:ext cx="45719" cy="8033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w="0">
                <a:noFill/>
              </a:ln>
              <a:solidFill>
                <a:srgbClr val="000000">
                  <a:lumMod val="50000"/>
                  <a:lumOff val="50000"/>
                </a:srgbClr>
              </a:solidFill>
              <a:effectLst>
                <a:outerShdw blurRad="38100" dist="25400" dir="5400000" algn="ctr" rotWithShape="0">
                  <a:srgbClr val="6E747A">
                    <a:alpha val="43000"/>
                  </a:srgbClr>
                </a:outerShdw>
              </a:effectLst>
              <a:uLnTx/>
              <a:uFillTx/>
              <a:latin typeface="Calibri"/>
              <a:ea typeface="+mn-ea"/>
              <a:cs typeface="+mn-cs"/>
            </a:endParaRPr>
          </a:p>
        </p:txBody>
      </p:sp>
      <p:sp>
        <p:nvSpPr>
          <p:cNvPr id="21" name="Rectangle 20">
            <a:extLst>
              <a:ext uri="{FF2B5EF4-FFF2-40B4-BE49-F238E27FC236}">
                <a16:creationId xmlns:a16="http://schemas.microsoft.com/office/drawing/2014/main" id="{05ECCED1-48BB-412B-B412-469E61161665}"/>
              </a:ext>
            </a:extLst>
          </p:cNvPr>
          <p:cNvSpPr/>
          <p:nvPr/>
        </p:nvSpPr>
        <p:spPr>
          <a:xfrm>
            <a:off x="5903917" y="762602"/>
            <a:ext cx="45719" cy="10296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w="0">
                <a:noFill/>
              </a:ln>
              <a:solidFill>
                <a:srgbClr val="000000">
                  <a:lumMod val="50000"/>
                  <a:lumOff val="50000"/>
                </a:srgbClr>
              </a:solidFill>
              <a:effectLst>
                <a:outerShdw blurRad="38100" dist="25400" dir="5400000" algn="ctr" rotWithShape="0">
                  <a:srgbClr val="6E747A">
                    <a:alpha val="43000"/>
                  </a:srgbClr>
                </a:outerShdw>
              </a:effectLst>
              <a:uLnTx/>
              <a:uFillTx/>
              <a:latin typeface="Calibri"/>
              <a:ea typeface="+mn-ea"/>
              <a:cs typeface="+mn-cs"/>
            </a:endParaRPr>
          </a:p>
        </p:txBody>
      </p:sp>
    </p:spTree>
    <p:extLst>
      <p:ext uri="{BB962C8B-B14F-4D97-AF65-F5344CB8AC3E}">
        <p14:creationId xmlns:p14="http://schemas.microsoft.com/office/powerpoint/2010/main" val="26344116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4588-FA34-4BDB-8B01-DE9BD3FAEFE5}"/>
              </a:ext>
            </a:extLst>
          </p:cNvPr>
          <p:cNvSpPr>
            <a:spLocks noGrp="1"/>
          </p:cNvSpPr>
          <p:nvPr>
            <p:ph type="title"/>
          </p:nvPr>
        </p:nvSpPr>
        <p:spPr>
          <a:xfrm>
            <a:off x="677333" y="305015"/>
            <a:ext cx="8596668" cy="1320800"/>
          </a:xfrm>
        </p:spPr>
        <p:txBody>
          <a:bodyPr>
            <a:normAutofit fontScale="90000"/>
          </a:bodyPr>
          <a:lstStyle/>
          <a:p>
            <a:r>
              <a:rPr lang="en-GB" b="1" dirty="0"/>
              <a:t> </a:t>
            </a:r>
            <a:br>
              <a:rPr lang="en-GB" b="1" dirty="0"/>
            </a:br>
            <a:r>
              <a:rPr lang="en-GB" sz="4000" b="1" dirty="0"/>
              <a:t>Why comprehensive tobacco control?</a:t>
            </a:r>
            <a:br>
              <a:rPr lang="en-GB" b="1" dirty="0"/>
            </a:br>
            <a:br>
              <a:rPr lang="en-GB" b="1" dirty="0"/>
            </a:br>
            <a:r>
              <a:rPr lang="en-GB" b="1" dirty="0"/>
              <a:t> </a:t>
            </a:r>
          </a:p>
        </p:txBody>
      </p:sp>
      <p:sp>
        <p:nvSpPr>
          <p:cNvPr id="3" name="Content Placeholder 2">
            <a:extLst>
              <a:ext uri="{FF2B5EF4-FFF2-40B4-BE49-F238E27FC236}">
                <a16:creationId xmlns:a16="http://schemas.microsoft.com/office/drawing/2014/main" id="{77409AC6-95DA-40A7-9934-EC5E8AE1EEF1}"/>
              </a:ext>
            </a:extLst>
          </p:cNvPr>
          <p:cNvSpPr>
            <a:spLocks noGrp="1"/>
          </p:cNvSpPr>
          <p:nvPr>
            <p:ph idx="1"/>
          </p:nvPr>
        </p:nvSpPr>
        <p:spPr>
          <a:xfrm>
            <a:off x="595140" y="1085850"/>
            <a:ext cx="10919527" cy="5600699"/>
          </a:xfrm>
        </p:spPr>
        <p:txBody>
          <a:bodyPr>
            <a:normAutofit fontScale="55000" lnSpcReduction="20000"/>
          </a:bodyPr>
          <a:lstStyle/>
          <a:p>
            <a:pPr marL="0" indent="0">
              <a:buNone/>
            </a:pPr>
            <a:r>
              <a:rPr lang="en-GB" sz="3300" dirty="0">
                <a:latin typeface="Arial" panose="020B0604020202020204" pitchFamily="34" charset="0"/>
                <a:cs typeface="Arial" panose="020B0604020202020204" pitchFamily="34" charset="0"/>
              </a:rPr>
              <a:t>The community dividends of a fully-fledged tobacco control strategy are huge as the effects of smoking on communities are so great. Tackle smoking effectively  will: </a:t>
            </a:r>
          </a:p>
          <a:p>
            <a:pPr marL="0" indent="0">
              <a:buNone/>
            </a:pPr>
            <a:endParaRPr lang="en-GB" sz="3300" dirty="0">
              <a:latin typeface="Arial" panose="020B0604020202020204" pitchFamily="34" charset="0"/>
              <a:cs typeface="Arial" panose="020B0604020202020204" pitchFamily="34" charset="0"/>
            </a:endParaRPr>
          </a:p>
          <a:p>
            <a:r>
              <a:rPr lang="en-GB" sz="3300" dirty="0">
                <a:latin typeface="Arial" panose="020B0604020202020204" pitchFamily="34" charset="0"/>
                <a:cs typeface="Arial" panose="020B0604020202020204" pitchFamily="34" charset="0"/>
              </a:rPr>
              <a:t>lift thousands of households out of poverty </a:t>
            </a:r>
          </a:p>
          <a:p>
            <a:r>
              <a:rPr lang="en-GB" sz="3300" dirty="0">
                <a:latin typeface="Arial" panose="020B0604020202020204" pitchFamily="34" charset="0"/>
                <a:cs typeface="Arial" panose="020B0604020202020204" pitchFamily="34" charset="0"/>
              </a:rPr>
              <a:t>increase local productivity (due to reduced loss of workforce)   </a:t>
            </a:r>
          </a:p>
          <a:p>
            <a:r>
              <a:rPr lang="en-GB" sz="3300" dirty="0">
                <a:latin typeface="Arial" panose="020B0604020202020204" pitchFamily="34" charset="0"/>
                <a:cs typeface="Arial" panose="020B0604020202020204" pitchFamily="34" charset="0"/>
              </a:rPr>
              <a:t>boost economic prosperity with money spent on other items rather than tobacco</a:t>
            </a:r>
          </a:p>
          <a:p>
            <a:r>
              <a:rPr lang="en-GB" sz="3300" dirty="0">
                <a:latin typeface="Arial" panose="020B0604020202020204" pitchFamily="34" charset="0"/>
                <a:cs typeface="Arial" panose="020B0604020202020204" pitchFamily="34" charset="0"/>
              </a:rPr>
              <a:t>protect children from harm </a:t>
            </a:r>
          </a:p>
          <a:p>
            <a:r>
              <a:rPr lang="en-GB" sz="3300" dirty="0">
                <a:latin typeface="Arial" panose="020B0604020202020204" pitchFamily="34" charset="0"/>
                <a:cs typeface="Arial" panose="020B0604020202020204" pitchFamily="34" charset="0"/>
              </a:rPr>
              <a:t>reduce inequalities </a:t>
            </a:r>
          </a:p>
          <a:p>
            <a:r>
              <a:rPr lang="en-GB" sz="3300" dirty="0">
                <a:latin typeface="Arial" panose="020B0604020202020204" pitchFamily="34" charset="0"/>
                <a:cs typeface="Arial" panose="020B0604020202020204" pitchFamily="34" charset="0"/>
              </a:rPr>
              <a:t>improve quality of life in our communities </a:t>
            </a:r>
          </a:p>
          <a:p>
            <a:r>
              <a:rPr lang="en-GB" sz="3300" dirty="0">
                <a:latin typeface="Arial" panose="020B0604020202020204" pitchFamily="34" charset="0"/>
                <a:cs typeface="Arial" panose="020B0604020202020204" pitchFamily="34" charset="0"/>
              </a:rPr>
              <a:t>save thousands of lives</a:t>
            </a:r>
          </a:p>
          <a:p>
            <a:r>
              <a:rPr lang="en-GB" sz="3300" dirty="0">
                <a:solidFill>
                  <a:srgbClr val="212121"/>
                </a:solidFill>
                <a:latin typeface="Arial" panose="020B0604020202020204" pitchFamily="34" charset="0"/>
                <a:ea typeface="Times New Roman" panose="02020603050405020304" pitchFamily="18" charset="0"/>
                <a:cs typeface="Arial" panose="020B0604020202020204" pitchFamily="34" charset="0"/>
              </a:rPr>
              <a:t>S</a:t>
            </a:r>
            <a:r>
              <a:rPr lang="en-GB" sz="33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ave the NHS, SCC, the benefit system and social care a fortune</a:t>
            </a:r>
          </a:p>
          <a:p>
            <a:r>
              <a:rPr lang="en-GB" sz="33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Impact positively on climate change</a:t>
            </a:r>
          </a:p>
          <a:p>
            <a:r>
              <a:rPr lang="en-GB" sz="33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Improve local neighbourhoods</a:t>
            </a:r>
            <a:r>
              <a:rPr lang="en-GB" sz="3300" dirty="0">
                <a:solidFill>
                  <a:srgbClr val="212121"/>
                </a:solidFill>
                <a:latin typeface="Arial" panose="020B0604020202020204" pitchFamily="34" charset="0"/>
                <a:ea typeface="Times New Roman" panose="02020603050405020304" pitchFamily="18" charset="0"/>
                <a:cs typeface="Arial" panose="020B0604020202020204" pitchFamily="34" charset="0"/>
              </a:rPr>
              <a:t> (reduced crime)</a:t>
            </a:r>
            <a:endParaRPr lang="en-GB" sz="33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3300" dirty="0">
              <a:solidFill>
                <a:srgbClr val="212121"/>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300" dirty="0">
                <a:solidFill>
                  <a:srgbClr val="333333"/>
                </a:solidFill>
                <a:effectLst/>
                <a:latin typeface="Arial" panose="020B0604020202020204" pitchFamily="34" charset="0"/>
                <a:ea typeface="Times New Roman" panose="02020603050405020304" pitchFamily="18" charset="0"/>
                <a:cs typeface="Calibri" panose="020F0502020204030204" pitchFamily="34" charset="0"/>
              </a:rPr>
              <a:t>To achieve this multicomponent approach is required to meet the needs of the </a:t>
            </a:r>
            <a:r>
              <a:rPr lang="en-GB" sz="3300" dirty="0">
                <a:solidFill>
                  <a:srgbClr val="212121"/>
                </a:solidFill>
                <a:effectLst/>
                <a:latin typeface="Arial" panose="020B0604020202020204" pitchFamily="34" charset="0"/>
                <a:ea typeface="Calibri" panose="020F0502020204030204" pitchFamily="34" charset="0"/>
                <a:cs typeface="Arial" panose="020B0604020202020204" pitchFamily="34" charset="0"/>
              </a:rPr>
              <a:t>whole smoking population not just to those who attend CSSS.</a:t>
            </a:r>
            <a:endParaRPr lang="en-GB" sz="3300" dirty="0">
              <a:solidFill>
                <a:srgbClr val="333333"/>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3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sz="3300" dirty="0">
                <a:effectLst/>
                <a:latin typeface="Arial" panose="020B0604020202020204" pitchFamily="34" charset="0"/>
                <a:ea typeface="Times New Roman" panose="02020603050405020304" pitchFamily="18" charset="0"/>
                <a:cs typeface="Times New Roman" panose="02020603050405020304" pitchFamily="18" charset="0"/>
              </a:rPr>
              <a:t>It is difficult to quantify or isolate the exact contribution of each individual intervention in reducing smoking prevalence. </a:t>
            </a:r>
            <a:r>
              <a:rPr lang="en-GB" sz="3300" dirty="0">
                <a:solidFill>
                  <a:srgbClr val="333333"/>
                </a:solidFill>
                <a:effectLst/>
                <a:latin typeface="Arial" panose="020B0604020202020204" pitchFamily="34" charset="0"/>
                <a:ea typeface="Times New Roman" panose="02020603050405020304" pitchFamily="18" charset="0"/>
                <a:cs typeface="Calibri" panose="020F0502020204030204" pitchFamily="34" charset="0"/>
              </a:rPr>
              <a:t>If you remove one component this undermines the effectiveness of the whole approach as they are interdependent</a:t>
            </a:r>
            <a:endParaRPr lang="en-GB" sz="3300" u="none" strike="noStrike" kern="0" spc="0" dirty="0">
              <a:ln>
                <a:noFill/>
              </a:ln>
              <a:effectLst>
                <a:outerShdw sx="0" sy="0">
                  <a:srgbClr val="000000"/>
                </a:outerShdw>
              </a:effectLst>
              <a:uFill>
                <a:solidFill>
                  <a:srgbClr val="000000"/>
                </a:solidFill>
              </a:uFill>
              <a:latin typeface="Arial" panose="020B0604020202020204" pitchFamily="34" charset="0"/>
              <a:ea typeface="Trebuchet MS" panose="020B0603020202020204" pitchFamily="34" charset="0"/>
              <a:cs typeface="Arial" panose="020B0604020202020204" pitchFamily="34" charset="0"/>
            </a:endParaRPr>
          </a:p>
          <a:p>
            <a:endParaRPr lang="en-GB" sz="1800" dirty="0">
              <a:solidFill>
                <a:srgbClr val="212121"/>
              </a:solidFill>
              <a:effectLst/>
              <a:latin typeface="Arial" panose="020B0604020202020204" pitchFamily="34" charset="0"/>
              <a:ea typeface="Calibri" panose="020F0502020204030204" pitchFamily="34" charset="0"/>
              <a:cs typeface="Arial" panose="020B0604020202020204" pitchFamily="34" charset="0"/>
            </a:endParaRPr>
          </a:p>
          <a:p>
            <a:endParaRPr lang="en-GB" sz="18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endParaRPr>
          </a:p>
          <a:p>
            <a:endParaRPr lang="en-GB" dirty="0">
              <a:solidFill>
                <a:srgbClr val="212121"/>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333333"/>
              </a:solidFill>
              <a:effectLst/>
              <a:highlight>
                <a:srgbClr val="FFFF00"/>
              </a:highlight>
              <a:latin typeface="Arial" panose="020B0604020202020204" pitchFamily="34" charset="0"/>
              <a:ea typeface="Times New Roman" panose="02020603050405020304" pitchFamily="18" charset="0"/>
              <a:cs typeface="Calibri" panose="020F0502020204030204" pitchFamily="34" charset="0"/>
            </a:endParaRPr>
          </a:p>
          <a:p>
            <a:endParaRPr lang="en-GB" sz="1800" dirty="0">
              <a:solidFill>
                <a:srgbClr val="212121"/>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1800" dirty="0">
              <a:solidFill>
                <a:srgbClr val="212121"/>
              </a:solidFill>
              <a:effectLst/>
              <a:highlight>
                <a:srgbClr val="FFFF00"/>
              </a:highligh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30620942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2282-2753-4081-B868-2F9F46E1A332}"/>
              </a:ext>
            </a:extLst>
          </p:cNvPr>
          <p:cNvSpPr>
            <a:spLocks noGrp="1"/>
          </p:cNvSpPr>
          <p:nvPr>
            <p:ph type="title"/>
          </p:nvPr>
        </p:nvSpPr>
        <p:spPr>
          <a:xfrm>
            <a:off x="688368" y="333823"/>
            <a:ext cx="8270480" cy="1143000"/>
          </a:xfrm>
        </p:spPr>
        <p:txBody>
          <a:bodyPr>
            <a:normAutofit/>
          </a:bodyPr>
          <a:lstStyle/>
          <a:p>
            <a:pPr algn="l"/>
            <a:r>
              <a:rPr lang="en-GB" sz="4800" b="1" dirty="0"/>
              <a:t>Communicate</a:t>
            </a:r>
            <a:r>
              <a:rPr lang="en-GB" sz="4400" b="1" dirty="0"/>
              <a:t> Hope</a:t>
            </a:r>
          </a:p>
        </p:txBody>
      </p:sp>
      <p:sp>
        <p:nvSpPr>
          <p:cNvPr id="3" name="Content Placeholder 2">
            <a:extLst>
              <a:ext uri="{FF2B5EF4-FFF2-40B4-BE49-F238E27FC236}">
                <a16:creationId xmlns:a16="http://schemas.microsoft.com/office/drawing/2014/main" id="{5AEE090E-C5D5-44F7-AFEB-56551B81027F}"/>
              </a:ext>
            </a:extLst>
          </p:cNvPr>
          <p:cNvSpPr>
            <a:spLocks noGrp="1"/>
          </p:cNvSpPr>
          <p:nvPr>
            <p:ph idx="1"/>
          </p:nvPr>
        </p:nvSpPr>
        <p:spPr>
          <a:xfrm>
            <a:off x="609600" y="1381125"/>
            <a:ext cx="10972800" cy="5476875"/>
          </a:xfrm>
        </p:spPr>
        <p:txBody>
          <a:bodyPr>
            <a:normAutofit/>
          </a:bodyPr>
          <a:lstStyle/>
          <a:p>
            <a:r>
              <a:rPr lang="en-GB" sz="2133" dirty="0">
                <a:latin typeface="Arial" panose="020B0604020202020204" pitchFamily="34" charset="0"/>
                <a:cs typeface="Arial" panose="020B0604020202020204" pitchFamily="34" charset="0"/>
              </a:rPr>
              <a:t>When smokers try to quit and fail, they may be discouraged from trying again. They know they should quit, they want to quit, but many have such poor expectations that they don’t try to quit. it can take over 30 x for a smoker to quit for good.</a:t>
            </a:r>
          </a:p>
          <a:p>
            <a:pPr marL="0" indent="0">
              <a:buNone/>
            </a:pPr>
            <a:endParaRPr lang="en-GB" sz="2133" dirty="0">
              <a:latin typeface="Arial" panose="020B0604020202020204" pitchFamily="34" charset="0"/>
              <a:cs typeface="Arial" panose="020B0604020202020204" pitchFamily="34" charset="0"/>
            </a:endParaRPr>
          </a:p>
          <a:p>
            <a:r>
              <a:rPr lang="en-US" sz="2133" dirty="0">
                <a:latin typeface="Arial" panose="020B0604020202020204" pitchFamily="34" charset="0"/>
                <a:cs typeface="Arial" panose="020B0604020202020204" pitchFamily="34" charset="0"/>
              </a:rPr>
              <a:t>Communicate hope, be compassionate and inspire smokers to try once more</a:t>
            </a:r>
            <a:endParaRPr lang="en-GB" sz="2133" dirty="0">
              <a:latin typeface="Arial" panose="020B0604020202020204" pitchFamily="34" charset="0"/>
              <a:cs typeface="Arial" panose="020B0604020202020204" pitchFamily="34" charset="0"/>
            </a:endParaRPr>
          </a:p>
          <a:p>
            <a:pPr marL="0" indent="0">
              <a:buNone/>
            </a:pPr>
            <a:endParaRPr lang="en-GB" sz="2133" dirty="0">
              <a:latin typeface="Arial" panose="020B0604020202020204" pitchFamily="34" charset="0"/>
              <a:cs typeface="Arial" panose="020B0604020202020204" pitchFamily="34" charset="0"/>
            </a:endParaRPr>
          </a:p>
          <a:p>
            <a:r>
              <a:rPr lang="en-GB" sz="2133" dirty="0">
                <a:latin typeface="Arial" panose="020B0604020202020204" pitchFamily="34" charset="0"/>
                <a:cs typeface="Arial" panose="020B0604020202020204" pitchFamily="34" charset="0"/>
              </a:rPr>
              <a:t>Compassion should be a common thread of delivery – smokers already feel judged and stigmatised – shame does not illicit quit attempts/behaviour change, compassion, kindness and understanding does - when combined with meeting needs in line with Capability, Opportunity and Motivation</a:t>
            </a:r>
            <a:endParaRPr lang="en-GB" dirty="0"/>
          </a:p>
          <a:p>
            <a:r>
              <a:rPr lang="en-GB" dirty="0">
                <a:hlinkClick r:id="rId3"/>
              </a:rPr>
              <a:t>The-End-of-Smoking_final.pdf (ash.org.uk)</a:t>
            </a:r>
            <a:endParaRPr lang="en-GB" dirty="0"/>
          </a:p>
        </p:txBody>
      </p:sp>
    </p:spTree>
    <p:extLst>
      <p:ext uri="{BB962C8B-B14F-4D97-AF65-F5344CB8AC3E}">
        <p14:creationId xmlns:p14="http://schemas.microsoft.com/office/powerpoint/2010/main" val="9462418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C731-1A01-46DB-9D03-1AD9940EF4A6}"/>
              </a:ext>
            </a:extLst>
          </p:cNvPr>
          <p:cNvSpPr>
            <a:spLocks noGrp="1"/>
          </p:cNvSpPr>
          <p:nvPr>
            <p:ph type="title"/>
          </p:nvPr>
        </p:nvSpPr>
        <p:spPr/>
        <p:txBody>
          <a:bodyPr/>
          <a:lstStyle/>
          <a:p>
            <a:endParaRPr lang="en-GB" dirty="0"/>
          </a:p>
        </p:txBody>
      </p:sp>
      <p:pic>
        <p:nvPicPr>
          <p:cNvPr id="4" name="Content Placeholder 3" descr="Screenshot 2020-01-24 at 14.23.20.png">
            <a:extLst>
              <a:ext uri="{FF2B5EF4-FFF2-40B4-BE49-F238E27FC236}">
                <a16:creationId xmlns:a16="http://schemas.microsoft.com/office/drawing/2014/main" id="{EA1DF01C-E9CB-4547-B7D5-33A3323B26E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7792" y="111865"/>
            <a:ext cx="5682173" cy="3450167"/>
          </a:xfrm>
          <a:prstGeom prst="rect">
            <a:avLst/>
          </a:prstGeom>
        </p:spPr>
      </p:pic>
      <p:pic>
        <p:nvPicPr>
          <p:cNvPr id="5" name="Google Shape;133;p23">
            <a:extLst>
              <a:ext uri="{FF2B5EF4-FFF2-40B4-BE49-F238E27FC236}">
                <a16:creationId xmlns:a16="http://schemas.microsoft.com/office/drawing/2014/main" id="{B4FE0A26-75AD-4CA0-95B8-D7F34ED366D2}"/>
              </a:ext>
            </a:extLst>
          </p:cNvPr>
          <p:cNvPicPr preferRelativeResize="0"/>
          <p:nvPr/>
        </p:nvPicPr>
        <p:blipFill>
          <a:blip r:embed="rId4">
            <a:alphaModFix/>
          </a:blip>
          <a:stretch>
            <a:fillRect/>
          </a:stretch>
        </p:blipFill>
        <p:spPr>
          <a:xfrm>
            <a:off x="6597570" y="145027"/>
            <a:ext cx="5316639" cy="3283973"/>
          </a:xfrm>
          <a:prstGeom prst="rect">
            <a:avLst/>
          </a:prstGeom>
          <a:noFill/>
          <a:ln>
            <a:noFill/>
          </a:ln>
        </p:spPr>
      </p:pic>
      <p:pic>
        <p:nvPicPr>
          <p:cNvPr id="8" name="Google Shape;125;p8">
            <a:extLst>
              <a:ext uri="{FF2B5EF4-FFF2-40B4-BE49-F238E27FC236}">
                <a16:creationId xmlns:a16="http://schemas.microsoft.com/office/drawing/2014/main" id="{7315A42B-7065-40F0-9F5C-FD58A9AD790A}"/>
              </a:ext>
            </a:extLst>
          </p:cNvPr>
          <p:cNvPicPr preferRelativeResize="0"/>
          <p:nvPr/>
        </p:nvPicPr>
        <p:blipFill>
          <a:blip r:embed="rId5">
            <a:alphaModFix/>
          </a:blip>
          <a:stretch>
            <a:fillRect/>
          </a:stretch>
        </p:blipFill>
        <p:spPr>
          <a:xfrm>
            <a:off x="6579800" y="3205405"/>
            <a:ext cx="3565003" cy="2766956"/>
          </a:xfrm>
          <a:prstGeom prst="rect">
            <a:avLst/>
          </a:prstGeom>
          <a:noFill/>
          <a:ln>
            <a:noFill/>
          </a:ln>
        </p:spPr>
      </p:pic>
      <p:sp>
        <p:nvSpPr>
          <p:cNvPr id="10" name="TextBox 9">
            <a:extLst>
              <a:ext uri="{FF2B5EF4-FFF2-40B4-BE49-F238E27FC236}">
                <a16:creationId xmlns:a16="http://schemas.microsoft.com/office/drawing/2014/main" id="{201BBB36-14FE-4248-896F-BB7CA337FEE3}"/>
              </a:ext>
            </a:extLst>
          </p:cNvPr>
          <p:cNvSpPr txBox="1"/>
          <p:nvPr/>
        </p:nvSpPr>
        <p:spPr>
          <a:xfrm>
            <a:off x="609600" y="4827097"/>
            <a:ext cx="6096000"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6"/>
              </a:rPr>
              <a:t>Smokefree Sheffield 'Closer Each Time' TV Advert - Subtitled - YouTube</a:t>
            </a:r>
            <a:endPar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D80C582F-B46A-41CA-8DB7-B3CE74267D2A}"/>
              </a:ext>
            </a:extLst>
          </p:cNvPr>
          <p:cNvSpPr txBox="1"/>
          <p:nvPr/>
        </p:nvSpPr>
        <p:spPr>
          <a:xfrm>
            <a:off x="501569" y="3773710"/>
            <a:ext cx="60960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7"/>
              </a:rPr>
              <a:t>Smoking doesn’t care about you - YouTube</a:t>
            </a:r>
            <a:endPar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64174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01A4-0801-9096-50A1-91A69EB2F75A}"/>
              </a:ext>
            </a:extLst>
          </p:cNvPr>
          <p:cNvSpPr>
            <a:spLocks noGrp="1"/>
          </p:cNvSpPr>
          <p:nvPr>
            <p:ph type="title"/>
          </p:nvPr>
        </p:nvSpPr>
        <p:spPr>
          <a:xfrm>
            <a:off x="390524" y="180975"/>
            <a:ext cx="11191875" cy="1867652"/>
          </a:xfrm>
        </p:spPr>
        <p:txBody>
          <a:bodyPr>
            <a:normAutofit fontScale="90000"/>
          </a:bodyPr>
          <a:lstStyle/>
          <a:p>
            <a:pPr algn="l"/>
            <a:br>
              <a:rPr lang="en-GB" sz="4000" b="1" dirty="0"/>
            </a:br>
            <a:r>
              <a:rPr lang="en-GB" sz="4000" b="1" dirty="0"/>
              <a:t>New Sheffield Smokefree Service (April 2023)</a:t>
            </a:r>
            <a:br>
              <a:rPr lang="en-GB" sz="4000" b="1" dirty="0"/>
            </a:br>
            <a:r>
              <a:rPr lang="en-GB" sz="4000" b="1" dirty="0"/>
              <a:t>Quit, Switch or Cut Down - Adults 18+ </a:t>
            </a:r>
            <a:br>
              <a:rPr lang="en-GB" sz="4000" b="1" dirty="0"/>
            </a:br>
            <a:r>
              <a:rPr lang="en-GB" sz="4000" b="1" dirty="0"/>
              <a:t>Children (11-17)</a:t>
            </a:r>
            <a:br>
              <a:rPr lang="en-GB" b="1" dirty="0"/>
            </a:br>
            <a:endParaRPr lang="en-GB" b="1" dirty="0"/>
          </a:p>
        </p:txBody>
      </p:sp>
      <p:sp>
        <p:nvSpPr>
          <p:cNvPr id="3" name="Content Placeholder 2">
            <a:extLst>
              <a:ext uri="{FF2B5EF4-FFF2-40B4-BE49-F238E27FC236}">
                <a16:creationId xmlns:a16="http://schemas.microsoft.com/office/drawing/2014/main" id="{678F3D60-E62B-8EF5-0F98-A0BDDD3B5541}"/>
              </a:ext>
            </a:extLst>
          </p:cNvPr>
          <p:cNvSpPr>
            <a:spLocks noGrp="1"/>
          </p:cNvSpPr>
          <p:nvPr>
            <p:ph idx="1"/>
          </p:nvPr>
        </p:nvSpPr>
        <p:spPr>
          <a:xfrm>
            <a:off x="609600" y="1533525"/>
            <a:ext cx="10972800" cy="4113420"/>
          </a:xfrm>
        </p:spPr>
        <p:txBody>
          <a:bodyPr>
            <a:noAutofit/>
          </a:bodyPr>
          <a:lstStyle/>
          <a:p>
            <a:endParaRPr lang="en-GB" sz="2000" dirty="0"/>
          </a:p>
          <a:p>
            <a:r>
              <a:rPr lang="en-GB" sz="2000" dirty="0"/>
              <a:t>12 weeks of free behavioural support and stop smoking medicines or vapes (adults) voucher scheme </a:t>
            </a:r>
          </a:p>
          <a:p>
            <a:r>
              <a:rPr lang="en-GB" sz="2000" dirty="0"/>
              <a:t>8 weeks support for children (+NRT for those over 12 years) direct supply to reduce barriers</a:t>
            </a:r>
          </a:p>
          <a:p>
            <a:r>
              <a:rPr lang="en-GB" sz="2000" dirty="0"/>
              <a:t>Harm reduction – switch or cut down to quit (6 weeks support prior to setting Quit date)</a:t>
            </a:r>
          </a:p>
          <a:p>
            <a:r>
              <a:rPr lang="en-GB" sz="2000" dirty="0"/>
              <a:t>Stress management/coping skills – critical component re cost of living crisis  </a:t>
            </a:r>
          </a:p>
          <a:p>
            <a:r>
              <a:rPr lang="en-GB" sz="2000" dirty="0"/>
              <a:t>Smokeless tobacco/Shisha – support to QUIT </a:t>
            </a:r>
          </a:p>
          <a:p>
            <a:r>
              <a:rPr lang="en-GB" sz="2000" dirty="0"/>
              <a:t>Nicotine cessation offer – vapes or NRT</a:t>
            </a:r>
          </a:p>
          <a:p>
            <a:r>
              <a:rPr lang="en-GB" sz="2000" dirty="0"/>
              <a:t>Holistic support and strong links with VCF sector (link workers, social prescribers) – embed in VCF and PCN </a:t>
            </a:r>
          </a:p>
          <a:p>
            <a:r>
              <a:rPr lang="en-GB" sz="2000" dirty="0"/>
              <a:t>Range of support – always on service, face to face, telephone, text and online support</a:t>
            </a:r>
          </a:p>
          <a:p>
            <a:endParaRPr lang="en-GB" sz="2000" dirty="0"/>
          </a:p>
        </p:txBody>
      </p:sp>
    </p:spTree>
    <p:extLst>
      <p:ext uri="{BB962C8B-B14F-4D97-AF65-F5344CB8AC3E}">
        <p14:creationId xmlns:p14="http://schemas.microsoft.com/office/powerpoint/2010/main" val="36998493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185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25">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5407D05-5D4B-6846-936C-735E9E8B735B}"/>
              </a:ext>
            </a:extLst>
          </p:cNvPr>
          <p:cNvPicPr>
            <a:picLocks noChangeAspect="1"/>
          </p:cNvPicPr>
          <p:nvPr/>
        </p:nvPicPr>
        <p:blipFill rotWithShape="1">
          <a:blip r:embed="rId2"/>
          <a:srcRect l="22397" t="27945" r="39281" b="34064"/>
          <a:stretch/>
        </p:blipFill>
        <p:spPr>
          <a:xfrm>
            <a:off x="600477" y="1198787"/>
            <a:ext cx="3122143" cy="1741038"/>
          </a:xfrm>
          <a:prstGeom prst="rect">
            <a:avLst/>
          </a:prstGeom>
        </p:spPr>
      </p:pic>
      <p:sp>
        <p:nvSpPr>
          <p:cNvPr id="34" name="Rectangle 27">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6E8FCFA-C138-73FA-8C37-131FB7A15854}"/>
              </a:ext>
            </a:extLst>
          </p:cNvPr>
          <p:cNvPicPr>
            <a:picLocks noChangeAspect="1"/>
          </p:cNvPicPr>
          <p:nvPr/>
        </p:nvPicPr>
        <p:blipFill rotWithShape="1">
          <a:blip r:embed="rId3"/>
          <a:srcRect l="34783" t="20206" r="36071" b="5155"/>
          <a:stretch/>
        </p:blipFill>
        <p:spPr>
          <a:xfrm>
            <a:off x="1317106" y="3748194"/>
            <a:ext cx="1715830" cy="2471631"/>
          </a:xfrm>
          <a:prstGeom prst="rect">
            <a:avLst/>
          </a:prstGeom>
        </p:spPr>
      </p:pic>
      <p:sp>
        <p:nvSpPr>
          <p:cNvPr id="30" name="Rectangle 29">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 name="Google Shape;119;p7" descr="Graphical user interface, website&#10;&#10;Description automatically generated">
            <a:extLst>
              <a:ext uri="{FF2B5EF4-FFF2-40B4-BE49-F238E27FC236}">
                <a16:creationId xmlns:a16="http://schemas.microsoft.com/office/drawing/2014/main" id="{26365984-877C-A8C0-9A68-2D566300C94E}"/>
              </a:ext>
            </a:extLst>
          </p:cNvPr>
          <p:cNvPicPr preferRelativeResize="0"/>
          <p:nvPr/>
        </p:nvPicPr>
        <p:blipFill rotWithShape="1">
          <a:blip r:embed="rId4"/>
          <a:srcRect l="2206" r="2256" b="2"/>
          <a:stretch/>
        </p:blipFill>
        <p:spPr>
          <a:xfrm>
            <a:off x="4381676" y="1029841"/>
            <a:ext cx="3252903" cy="4812378"/>
          </a:xfrm>
          <a:prstGeom prst="rect">
            <a:avLst/>
          </a:prstGeom>
          <a:noFill/>
        </p:spPr>
      </p:pic>
      <p:sp>
        <p:nvSpPr>
          <p:cNvPr id="32" name="Rectangle 31">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524" y="487090"/>
            <a:ext cx="3588174"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descr="Text&#10;&#10;Description automatically generated">
            <a:extLst>
              <a:ext uri="{FF2B5EF4-FFF2-40B4-BE49-F238E27FC236}">
                <a16:creationId xmlns:a16="http://schemas.microsoft.com/office/drawing/2014/main" id="{D21A4433-5054-B70D-E166-1CE75914AFC4}"/>
              </a:ext>
            </a:extLst>
          </p:cNvPr>
          <p:cNvPicPr>
            <a:picLocks noChangeAspect="1"/>
          </p:cNvPicPr>
          <p:nvPr/>
        </p:nvPicPr>
        <p:blipFill>
          <a:blip r:embed="rId5"/>
          <a:stretch>
            <a:fillRect/>
          </a:stretch>
        </p:blipFill>
        <p:spPr>
          <a:xfrm>
            <a:off x="8313518" y="1137159"/>
            <a:ext cx="3252903" cy="4597742"/>
          </a:xfrm>
          <a:prstGeom prst="rect">
            <a:avLst/>
          </a:prstGeom>
        </p:spPr>
      </p:pic>
      <p:sp>
        <p:nvSpPr>
          <p:cNvPr id="4" name="TextBox 3">
            <a:extLst>
              <a:ext uri="{FF2B5EF4-FFF2-40B4-BE49-F238E27FC236}">
                <a16:creationId xmlns:a16="http://schemas.microsoft.com/office/drawing/2014/main" id="{5DA5EF20-2437-9125-FEAF-3DDEEF6A8540}"/>
              </a:ext>
            </a:extLst>
          </p:cNvPr>
          <p:cNvSpPr txBox="1"/>
          <p:nvPr/>
        </p:nvSpPr>
        <p:spPr>
          <a:xfrm>
            <a:off x="9444625" y="2069306"/>
            <a:ext cx="154070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mn-cs"/>
              </a:rPr>
              <a:t> </a:t>
            </a:r>
            <a:endParaRPr kumimoji="0" lang="en-GB" sz="1600" b="0" i="0" u="none" strike="noStrike" kern="1200" cap="none" spc="0" normalizeH="0" baseline="0" noProof="0">
              <a:ln>
                <a:noFill/>
              </a:ln>
              <a:solidFill>
                <a:srgbClr val="004057"/>
              </a:solidFill>
              <a:effectLst/>
              <a:uLnTx/>
              <a:uFillTx/>
              <a:latin typeface="Calibri" panose="020F0502020204030204" pitchFamily="34" charset="0"/>
              <a:ea typeface="Calibri" panose="020F0502020204030204" pitchFamily="34" charset="0"/>
              <a:cs typeface="+mn-cs"/>
            </a:endParaRPr>
          </a:p>
        </p:txBody>
      </p:sp>
      <p:sp>
        <p:nvSpPr>
          <p:cNvPr id="8" name="TextBox 7">
            <a:extLst>
              <a:ext uri="{FF2B5EF4-FFF2-40B4-BE49-F238E27FC236}">
                <a16:creationId xmlns:a16="http://schemas.microsoft.com/office/drawing/2014/main" id="{87846D0C-16BE-CA84-128B-5AD1E7A3E973}"/>
              </a:ext>
            </a:extLst>
          </p:cNvPr>
          <p:cNvSpPr txBox="1"/>
          <p:nvPr/>
        </p:nvSpPr>
        <p:spPr>
          <a:xfrm>
            <a:off x="530240" y="487090"/>
            <a:ext cx="6195196"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4057"/>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004057"/>
                </a:solidFill>
                <a:effectLst/>
                <a:uLnTx/>
                <a:uFillTx/>
                <a:latin typeface="Arial" panose="020B0604020202020204" pitchFamily="34" charset="0"/>
                <a:ea typeface="Calibri" panose="020F0502020204030204" pitchFamily="34" charset="0"/>
                <a:cs typeface="+mn-cs"/>
                <a:hlinkClick r:id="rId6">
                  <a:extLst>
                    <a:ext uri="{A12FA001-AC4F-418D-AE19-62706E023703}">
                      <ahyp:hlinkClr xmlns:ahyp="http://schemas.microsoft.com/office/drawing/2018/hyperlinkcolor" val="tx"/>
                    </a:ext>
                  </a:extLst>
                </a:hlinkClick>
              </a:rPr>
              <a:t>https://youtu.be/rod4d4yFeaE</a:t>
            </a:r>
            <a:endParaRPr kumimoji="0" lang="en-GB" sz="1600" b="0" i="0" u="none" strike="noStrike" kern="1200" cap="none" spc="0" normalizeH="0" baseline="0" noProof="0" dirty="0">
              <a:ln>
                <a:noFill/>
              </a:ln>
              <a:solidFill>
                <a:srgbClr val="004057"/>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2414496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4B61-1B5F-1A5F-398B-9D56F9770353}"/>
              </a:ext>
            </a:extLst>
          </p:cNvPr>
          <p:cNvSpPr>
            <a:spLocks noGrp="1"/>
          </p:cNvSpPr>
          <p:nvPr>
            <p:ph type="title"/>
          </p:nvPr>
        </p:nvSpPr>
        <p:spPr>
          <a:xfrm>
            <a:off x="609600" y="591302"/>
            <a:ext cx="9496425" cy="475498"/>
          </a:xfrm>
        </p:spPr>
        <p:txBody>
          <a:bodyPr>
            <a:noAutofit/>
          </a:bodyPr>
          <a:lstStyle/>
          <a:p>
            <a:pPr algn="l"/>
            <a:r>
              <a:rPr lang="en-GB" sz="4400" b="1" dirty="0"/>
              <a:t>What can you do?</a:t>
            </a:r>
          </a:p>
        </p:txBody>
      </p:sp>
      <p:sp>
        <p:nvSpPr>
          <p:cNvPr id="3" name="Content Placeholder 2">
            <a:extLst>
              <a:ext uri="{FF2B5EF4-FFF2-40B4-BE49-F238E27FC236}">
                <a16:creationId xmlns:a16="http://schemas.microsoft.com/office/drawing/2014/main" id="{3C22D63A-E558-DB90-19A3-28CF74B47CED}"/>
              </a:ext>
            </a:extLst>
          </p:cNvPr>
          <p:cNvSpPr>
            <a:spLocks noGrp="1"/>
          </p:cNvSpPr>
          <p:nvPr>
            <p:ph idx="1"/>
          </p:nvPr>
        </p:nvSpPr>
        <p:spPr>
          <a:xfrm>
            <a:off x="609600" y="1619251"/>
            <a:ext cx="10972800" cy="5143500"/>
          </a:xfrm>
        </p:spPr>
        <p:txBody>
          <a:bodyPr>
            <a:normAutofit fontScale="70000" lnSpcReduction="20000"/>
          </a:bodyPr>
          <a:lstStyle/>
          <a:p>
            <a:r>
              <a:rPr lang="en-GB" sz="3400" b="1" dirty="0"/>
              <a:t>Identify smokers and refer </a:t>
            </a:r>
            <a:r>
              <a:rPr lang="en-GB" sz="3400" dirty="0"/>
              <a:t>to the Smokefree Sheffield Service</a:t>
            </a:r>
          </a:p>
          <a:p>
            <a:r>
              <a:rPr lang="en-GB" sz="3400" dirty="0"/>
              <a:t>Access training </a:t>
            </a:r>
            <a:r>
              <a:rPr lang="en-GB" sz="3400" b="1" dirty="0"/>
              <a:t>Brief intervention training </a:t>
            </a:r>
            <a:r>
              <a:rPr lang="en-GB" sz="3400" dirty="0"/>
              <a:t>for all frontline staff</a:t>
            </a:r>
          </a:p>
          <a:p>
            <a:r>
              <a:rPr lang="en-GB" sz="3400" b="1" dirty="0"/>
              <a:t>Promote</a:t>
            </a:r>
            <a:r>
              <a:rPr lang="en-GB" sz="3400" dirty="0"/>
              <a:t> the new service offer for adults and children</a:t>
            </a:r>
          </a:p>
          <a:p>
            <a:r>
              <a:rPr lang="en-GB" sz="3400" b="1" dirty="0"/>
              <a:t>Promote</a:t>
            </a:r>
            <a:r>
              <a:rPr lang="en-GB" sz="3400" dirty="0"/>
              <a:t> smokefree homes</a:t>
            </a:r>
          </a:p>
          <a:p>
            <a:r>
              <a:rPr lang="en-GB" sz="3400" dirty="0"/>
              <a:t>Given evidenced based information on vaping – children and adults  </a:t>
            </a:r>
          </a:p>
          <a:p>
            <a:r>
              <a:rPr lang="en-GB" sz="3400" b="1" dirty="0"/>
              <a:t>Promote the tobacco/smokefree Sheffield communication campaigns </a:t>
            </a:r>
            <a:r>
              <a:rPr lang="en-GB" sz="3400" dirty="0"/>
              <a:t>– via your social media, websites via text message and across the practices </a:t>
            </a:r>
          </a:p>
          <a:p>
            <a:r>
              <a:rPr lang="en-GB" sz="3400" b="1" dirty="0"/>
              <a:t>Go Smokefree across all your buildings and grounds </a:t>
            </a:r>
            <a:endParaRPr lang="en-GB" sz="3400" dirty="0"/>
          </a:p>
          <a:p>
            <a:r>
              <a:rPr lang="en-GB" sz="3400" b="1" dirty="0">
                <a:solidFill>
                  <a:srgbClr val="002060"/>
                </a:solidFill>
              </a:rPr>
              <a:t>Report illegal sales of illicit tobacco</a:t>
            </a:r>
            <a:r>
              <a:rPr lang="en-GB" sz="3400" b="1" dirty="0">
                <a:solidFill>
                  <a:srgbClr val="002060"/>
                </a:solidFill>
                <a:effectLst/>
                <a:latin typeface="Calibri" panose="020F0502020204030204" pitchFamily="34" charset="0"/>
                <a:ea typeface="Calibri" panose="020F0502020204030204" pitchFamily="34" charset="0"/>
              </a:rPr>
              <a:t> and vapes and underage. </a:t>
            </a:r>
            <a:r>
              <a:rPr lang="en-GB" sz="3400" b="1" dirty="0">
                <a:solidFill>
                  <a:srgbClr val="002060"/>
                </a:solidFill>
                <a:latin typeface="Calibri" panose="020F0502020204030204" pitchFamily="34" charset="0"/>
                <a:ea typeface="Calibri" panose="020F0502020204030204" pitchFamily="34" charset="0"/>
              </a:rPr>
              <a:t>C</a:t>
            </a:r>
            <a:r>
              <a:rPr lang="en-GB" sz="3400" dirty="0">
                <a:solidFill>
                  <a:srgbClr val="002060"/>
                </a:solidFill>
                <a:effectLst/>
                <a:latin typeface="Calibri" panose="020F0502020204030204" pitchFamily="34" charset="0"/>
                <a:ea typeface="Calibri" panose="020F0502020204030204" pitchFamily="34" charset="0"/>
              </a:rPr>
              <a:t>ontact Sheffield Trading Standards at </a:t>
            </a:r>
            <a:r>
              <a:rPr lang="en-GB" sz="3400" u="sng" dirty="0">
                <a:solidFill>
                  <a:srgbClr val="0000FF"/>
                </a:solidFill>
                <a:effectLst/>
                <a:latin typeface="Calibri" panose="020F0502020204030204" pitchFamily="34" charset="0"/>
                <a:ea typeface="Calibri" panose="020F0502020204030204" pitchFamily="34" charset="0"/>
                <a:hlinkClick r:id="rId2"/>
              </a:rPr>
              <a:t>trading.standards@sheffield.gov.uk</a:t>
            </a:r>
            <a:r>
              <a:rPr lang="en-GB" sz="3400" dirty="0">
                <a:effectLst/>
                <a:latin typeface="Calibri" panose="020F0502020204030204" pitchFamily="34" charset="0"/>
                <a:ea typeface="Calibri" panose="020F0502020204030204" pitchFamily="34" charset="0"/>
              </a:rPr>
              <a:t> or call the consumer direct helpline run by Citizens Advice who will pass your intelligence to Trading Standards. Telephone: 0808 223 1133  Mon to Fri 9am to 5pm.</a:t>
            </a:r>
          </a:p>
          <a:p>
            <a:endParaRPr lang="en-GB" sz="3400" dirty="0">
              <a:solidFill>
                <a:srgbClr val="000000"/>
              </a:solidFill>
              <a:latin typeface="Calibri" panose="020F0502020204030204" pitchFamily="34" charset="0"/>
            </a:endParaRPr>
          </a:p>
          <a:p>
            <a:r>
              <a:rPr lang="en-GB" sz="3400" dirty="0">
                <a:solidFill>
                  <a:srgbClr val="000000"/>
                </a:solidFill>
                <a:latin typeface="Calibri" panose="020F0502020204030204" pitchFamily="34" charset="0"/>
                <a:hlinkClick r:id="rId3"/>
              </a:rPr>
              <a:t>www.smokefreesheffield.org</a:t>
            </a:r>
            <a:endParaRPr lang="en-GB" sz="3400" dirty="0">
              <a:solidFill>
                <a:srgbClr val="000000"/>
              </a:solidFill>
              <a:latin typeface="Calibri" panose="020F0502020204030204" pitchFamily="34" charset="0"/>
            </a:endParaRPr>
          </a:p>
          <a:p>
            <a:endParaRPr lang="en-GB" sz="3400" dirty="0">
              <a:solidFill>
                <a:srgbClr val="000000"/>
              </a:solidFill>
              <a:latin typeface="open_sans"/>
            </a:endParaRPr>
          </a:p>
          <a:p>
            <a:endParaRPr lang="en-GB" sz="2500" dirty="0"/>
          </a:p>
          <a:p>
            <a:endParaRPr lang="en-GB" dirty="0"/>
          </a:p>
        </p:txBody>
      </p:sp>
    </p:spTree>
    <p:extLst>
      <p:ext uri="{BB962C8B-B14F-4D97-AF65-F5344CB8AC3E}">
        <p14:creationId xmlns:p14="http://schemas.microsoft.com/office/powerpoint/2010/main" val="3814499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437CE8-A61F-3C94-A59B-4B7DA9626F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423" y="394851"/>
            <a:ext cx="2041147" cy="802889"/>
          </a:xfrm>
          <a:prstGeom prst="rect">
            <a:avLst/>
          </a:prstGeom>
        </p:spPr>
      </p:pic>
      <p:pic>
        <p:nvPicPr>
          <p:cNvPr id="5" name="Picture 4">
            <a:extLst>
              <a:ext uri="{FF2B5EF4-FFF2-40B4-BE49-F238E27FC236}">
                <a16:creationId xmlns:a16="http://schemas.microsoft.com/office/drawing/2014/main" id="{2DEEF6D0-CF12-5883-2FB4-6F423AAC3F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7756" y="482924"/>
            <a:ext cx="663720" cy="663720"/>
          </a:xfrm>
          <a:prstGeom prst="rect">
            <a:avLst/>
          </a:prstGeom>
        </p:spPr>
      </p:pic>
      <p:sp>
        <p:nvSpPr>
          <p:cNvPr id="6" name="object 43">
            <a:extLst>
              <a:ext uri="{FF2B5EF4-FFF2-40B4-BE49-F238E27FC236}">
                <a16:creationId xmlns:a16="http://schemas.microsoft.com/office/drawing/2014/main" id="{05421CAD-8AE6-FA98-0FDF-DE8AD6028C30}"/>
              </a:ext>
            </a:extLst>
          </p:cNvPr>
          <p:cNvSpPr/>
          <p:nvPr/>
        </p:nvSpPr>
        <p:spPr>
          <a:xfrm>
            <a:off x="2177012" y="1925239"/>
            <a:ext cx="770890" cy="840105"/>
          </a:xfrm>
          <a:custGeom>
            <a:avLst/>
            <a:gdLst/>
            <a:ahLst/>
            <a:cxnLst/>
            <a:rect l="l" t="t" r="r" b="b"/>
            <a:pathLst>
              <a:path w="770890" h="840105">
                <a:moveTo>
                  <a:pt x="753503" y="0"/>
                </a:moveTo>
                <a:lnTo>
                  <a:pt x="0" y="86283"/>
                </a:lnTo>
                <a:lnTo>
                  <a:pt x="86283" y="839787"/>
                </a:lnTo>
                <a:lnTo>
                  <a:pt x="150977" y="832383"/>
                </a:lnTo>
                <a:lnTo>
                  <a:pt x="150977" y="148209"/>
                </a:lnTo>
                <a:lnTo>
                  <a:pt x="770470" y="148209"/>
                </a:lnTo>
                <a:lnTo>
                  <a:pt x="753503" y="0"/>
                </a:lnTo>
                <a:close/>
              </a:path>
            </a:pathLst>
          </a:custGeom>
          <a:solidFill>
            <a:srgbClr val="E5007D"/>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
        <p:nvSpPr>
          <p:cNvPr id="8" name="Content Placeholder 3">
            <a:extLst>
              <a:ext uri="{FF2B5EF4-FFF2-40B4-BE49-F238E27FC236}">
                <a16:creationId xmlns:a16="http://schemas.microsoft.com/office/drawing/2014/main" id="{7AED612F-D77D-1069-D409-38595A732082}"/>
              </a:ext>
            </a:extLst>
          </p:cNvPr>
          <p:cNvSpPr txBox="1">
            <a:spLocks/>
          </p:cNvSpPr>
          <p:nvPr/>
        </p:nvSpPr>
        <p:spPr>
          <a:xfrm>
            <a:off x="3003863" y="1872189"/>
            <a:ext cx="6288030" cy="246188"/>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1" i="0" u="none" strike="noStrike" kern="1200" cap="none" spc="0" normalizeH="0" baseline="0" noProof="0" err="1">
                <a:ln>
                  <a:noFill/>
                </a:ln>
                <a:solidFill>
                  <a:srgbClr val="EC008C"/>
                </a:solidFill>
                <a:effectLst/>
                <a:uLnTx/>
                <a:uFillTx/>
                <a:latin typeface="Arial" panose="020B0604020202020204" pitchFamily="34" charset="0"/>
                <a:ea typeface="+mn-ea"/>
                <a:cs typeface="Arial" panose="020B0604020202020204" pitchFamily="34" charset="0"/>
              </a:rPr>
              <a:t>ClickSilver</a:t>
            </a:r>
            <a:endParaRPr kumimoji="0" lang="en-US" sz="1050" b="1" i="0" u="none" strike="noStrike" kern="1200" cap="none" spc="0" normalizeH="0" baseline="0" noProof="0">
              <a:ln>
                <a:noFill/>
              </a:ln>
              <a:solidFill>
                <a:srgbClr val="EC008C"/>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FA5A784F-2489-BE32-4246-E4639D35F33C}"/>
              </a:ext>
            </a:extLst>
          </p:cNvPr>
          <p:cNvSpPr txBox="1"/>
          <p:nvPr/>
        </p:nvSpPr>
        <p:spPr>
          <a:xfrm>
            <a:off x="2647060" y="2085394"/>
            <a:ext cx="742039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223C74"/>
                </a:solidFill>
                <a:effectLst/>
                <a:uLnTx/>
                <a:uFillTx/>
                <a:latin typeface="Proxima Nova Condensed Black" pitchFamily="50" charset="0"/>
                <a:ea typeface="+mn-ea"/>
                <a:cs typeface="+mn-cs"/>
              </a:rPr>
              <a:t>BRIDGING THE DIGITAL DIVIDE</a:t>
            </a:r>
          </a:p>
        </p:txBody>
      </p:sp>
      <p:sp>
        <p:nvSpPr>
          <p:cNvPr id="11" name="object 44">
            <a:extLst>
              <a:ext uri="{FF2B5EF4-FFF2-40B4-BE49-F238E27FC236}">
                <a16:creationId xmlns:a16="http://schemas.microsoft.com/office/drawing/2014/main" id="{27CE437A-0E94-5727-6DCC-EEDEE77DCFFF}"/>
              </a:ext>
            </a:extLst>
          </p:cNvPr>
          <p:cNvSpPr/>
          <p:nvPr/>
        </p:nvSpPr>
        <p:spPr>
          <a:xfrm>
            <a:off x="8904049" y="3301752"/>
            <a:ext cx="770890" cy="840105"/>
          </a:xfrm>
          <a:custGeom>
            <a:avLst/>
            <a:gdLst/>
            <a:ahLst/>
            <a:cxnLst/>
            <a:rect l="l" t="t" r="r" b="b"/>
            <a:pathLst>
              <a:path w="770890" h="840104">
                <a:moveTo>
                  <a:pt x="684174" y="0"/>
                </a:moveTo>
                <a:lnTo>
                  <a:pt x="619480" y="7404"/>
                </a:lnTo>
                <a:lnTo>
                  <a:pt x="619480" y="691565"/>
                </a:lnTo>
                <a:lnTo>
                  <a:pt x="0" y="691565"/>
                </a:lnTo>
                <a:lnTo>
                  <a:pt x="16967" y="839774"/>
                </a:lnTo>
                <a:lnTo>
                  <a:pt x="770458" y="753491"/>
                </a:lnTo>
                <a:lnTo>
                  <a:pt x="684174" y="0"/>
                </a:lnTo>
                <a:close/>
              </a:path>
            </a:pathLst>
          </a:custGeom>
          <a:solidFill>
            <a:srgbClr val="009FE3"/>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
        <p:nvSpPr>
          <p:cNvPr id="13" name="Content Placeholder 4">
            <a:extLst>
              <a:ext uri="{FF2B5EF4-FFF2-40B4-BE49-F238E27FC236}">
                <a16:creationId xmlns:a16="http://schemas.microsoft.com/office/drawing/2014/main" id="{0B11ECF9-0E13-6ED5-C5B8-F13453A9F718}"/>
              </a:ext>
            </a:extLst>
          </p:cNvPr>
          <p:cNvSpPr txBox="1">
            <a:spLocks/>
          </p:cNvSpPr>
          <p:nvPr/>
        </p:nvSpPr>
        <p:spPr>
          <a:xfrm>
            <a:off x="6357257" y="3973891"/>
            <a:ext cx="2300198" cy="207749"/>
          </a:xfrm>
          <a:prstGeom prst="rect">
            <a:avLst/>
          </a:prstGeom>
        </p:spPr>
        <p:txBody>
          <a:bodyPr wrap="square" lIns="0" tIns="0" rIns="0" bIns="0">
            <a:spAutoFit/>
          </a:bodyPr>
          <a:lstStyle>
            <a:lvl1pPr marL="0" indent="0" algn="r" defTabSz="914400" rtl="0" eaLnBrk="1" latinLnBrk="0" hangingPunct="1">
              <a:lnSpc>
                <a:spcPct val="90000"/>
              </a:lnSpc>
              <a:spcBef>
                <a:spcPts val="1000"/>
              </a:spcBef>
              <a:buFont typeface="Arial"/>
              <a:buNone/>
              <a:defRPr sz="1500" b="1"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a:buNone/>
              <a:tabLst/>
              <a:defRPr/>
            </a:pPr>
            <a:r>
              <a:rPr kumimoji="0" lang="en-US" sz="1500" b="1" i="0" u="none" strike="noStrike" kern="1200" cap="none" spc="0" normalizeH="0" baseline="0" noProof="0" dirty="0">
                <a:ln>
                  <a:noFill/>
                </a:ln>
                <a:solidFill>
                  <a:srgbClr val="00AEEF"/>
                </a:solidFill>
                <a:effectLst/>
                <a:uLnTx/>
                <a:uFillTx/>
                <a:latin typeface="Arial" panose="020B0604020202020204" pitchFamily="34" charset="0"/>
                <a:ea typeface="+mn-ea"/>
                <a:cs typeface="Arial" panose="020B0604020202020204" pitchFamily="34" charset="0"/>
              </a:rPr>
              <a:t>March 2023</a:t>
            </a:r>
          </a:p>
        </p:txBody>
      </p:sp>
      <p:sp>
        <p:nvSpPr>
          <p:cNvPr id="17" name="TextBox 16">
            <a:extLst>
              <a:ext uri="{FF2B5EF4-FFF2-40B4-BE49-F238E27FC236}">
                <a16:creationId xmlns:a16="http://schemas.microsoft.com/office/drawing/2014/main" id="{95FCA084-058C-ED12-10CB-1038EB73261A}"/>
              </a:ext>
            </a:extLst>
          </p:cNvPr>
          <p:cNvSpPr txBox="1"/>
          <p:nvPr/>
        </p:nvSpPr>
        <p:spPr>
          <a:xfrm>
            <a:off x="1903128" y="4546643"/>
            <a:ext cx="83857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2060"/>
                </a:solidFill>
                <a:effectLst/>
                <a:uLnTx/>
                <a:uFillTx/>
                <a:latin typeface="Proxima Nova Cond Black" panose="020B0604020202020204" charset="0"/>
                <a:ea typeface="+mn-ea"/>
                <a:cs typeface="+mn-cs"/>
              </a:rPr>
              <a:t>“Proficiency in digital skills is now considered a necessity not a desirable”</a:t>
            </a:r>
          </a:p>
        </p:txBody>
      </p:sp>
      <p:sp>
        <p:nvSpPr>
          <p:cNvPr id="12" name="TextBox 11">
            <a:extLst>
              <a:ext uri="{FF2B5EF4-FFF2-40B4-BE49-F238E27FC236}">
                <a16:creationId xmlns:a16="http://schemas.microsoft.com/office/drawing/2014/main" id="{69923795-6B1A-0602-9407-9E937B509BAA}"/>
              </a:ext>
            </a:extLst>
          </p:cNvPr>
          <p:cNvSpPr txBox="1"/>
          <p:nvPr/>
        </p:nvSpPr>
        <p:spPr>
          <a:xfrm>
            <a:off x="3336175" y="4873918"/>
            <a:ext cx="6096000" cy="30777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srgbClr val="F035A4"/>
                </a:solidFill>
                <a:effectLst/>
                <a:uLnTx/>
                <a:uFillTx/>
                <a:latin typeface="Proxima Nova Cond Black" panose="020B0604020202020204" charset="0"/>
                <a:ea typeface="+mn-ea"/>
                <a:cs typeface="+mn-cs"/>
              </a:rPr>
              <a:t>Verity </a:t>
            </a:r>
            <a:r>
              <a:rPr kumimoji="0" lang="en-GB" sz="1400" b="0" i="1" u="none" strike="noStrike" kern="1200" cap="none" spc="0" normalizeH="0" baseline="0" noProof="0" err="1">
                <a:ln>
                  <a:noFill/>
                </a:ln>
                <a:solidFill>
                  <a:srgbClr val="F035A4"/>
                </a:solidFill>
                <a:effectLst/>
                <a:uLnTx/>
                <a:uFillTx/>
                <a:latin typeface="Proxima Nova Cond Black" panose="020B0604020202020204" charset="0"/>
                <a:ea typeface="+mn-ea"/>
                <a:cs typeface="+mn-cs"/>
              </a:rPr>
              <a:t>Davidge</a:t>
            </a:r>
            <a:r>
              <a:rPr kumimoji="0" lang="en-GB" sz="1400" b="0" i="1" u="none" strike="noStrike" kern="1200" cap="none" spc="0" normalizeH="0" baseline="0" noProof="0">
                <a:ln>
                  <a:noFill/>
                </a:ln>
                <a:solidFill>
                  <a:srgbClr val="F035A4"/>
                </a:solidFill>
                <a:effectLst/>
                <a:uLnTx/>
                <a:uFillTx/>
                <a:latin typeface="Proxima Nova Cond Black" panose="020B0604020202020204" charset="0"/>
                <a:ea typeface="+mn-ea"/>
                <a:cs typeface="+mn-cs"/>
              </a:rPr>
              <a:t>, Director of Central Policy at Make UK, 2021</a:t>
            </a:r>
          </a:p>
        </p:txBody>
      </p:sp>
    </p:spTree>
    <p:extLst>
      <p:ext uri="{BB962C8B-B14F-4D97-AF65-F5344CB8AC3E}">
        <p14:creationId xmlns:p14="http://schemas.microsoft.com/office/powerpoint/2010/main" val="26484556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8CA68FD-A827-A0B3-2EAC-BEAB99B47852}"/>
              </a:ext>
            </a:extLst>
          </p:cNvPr>
          <p:cNvSpPr>
            <a:spLocks noGrp="1" noRot="1" noMove="1" noResize="1" noEditPoints="1" noAdjustHandles="1" noChangeArrowheads="1" noChangeShapeType="1"/>
          </p:cNvSpPr>
          <p:nvPr>
            <p:ph type="body" sz="half" idx="12"/>
          </p:nvPr>
        </p:nvSpPr>
        <p:spPr/>
        <p:txBody>
          <a:bodyPr/>
          <a:lstStyle/>
          <a:p>
            <a:r>
              <a:rPr kumimoji="0" lang="en-GB" sz="2800" i="0" u="none" strike="noStrike" kern="1200" cap="none" spc="0" normalizeH="0" baseline="0" noProof="0">
                <a:ln>
                  <a:noFill/>
                </a:ln>
                <a:solidFill>
                  <a:srgbClr val="EC008C"/>
                </a:solidFill>
                <a:effectLst/>
                <a:uLnTx/>
                <a:uFillTx/>
                <a:latin typeface="Proxima Nova Condensed Black" pitchFamily="50" charset="0"/>
              </a:rPr>
              <a:t>40 YEARS </a:t>
            </a:r>
            <a:r>
              <a:rPr kumimoji="0" lang="en-GB" sz="2800" i="0" u="none" strike="noStrike" kern="1200" cap="none" spc="0" normalizeH="0" baseline="0" noProof="0">
                <a:ln>
                  <a:noFill/>
                </a:ln>
                <a:solidFill>
                  <a:srgbClr val="223C74"/>
                </a:solidFill>
                <a:effectLst/>
                <a:uLnTx/>
                <a:uFillTx/>
                <a:latin typeface="Proxima Nova Condensed Black" pitchFamily="50" charset="0"/>
              </a:rPr>
              <a:t>OF PARTNERING WITH COMMUNITIES</a:t>
            </a:r>
          </a:p>
          <a:p>
            <a:endParaRPr lang="en-GB"/>
          </a:p>
        </p:txBody>
      </p:sp>
      <p:sp>
        <p:nvSpPr>
          <p:cNvPr id="4" name="Text Placeholder 3">
            <a:extLst>
              <a:ext uri="{FF2B5EF4-FFF2-40B4-BE49-F238E27FC236}">
                <a16:creationId xmlns:a16="http://schemas.microsoft.com/office/drawing/2014/main" id="{3F80D715-F5FA-6A9C-C1E6-BBC61618B8BE}"/>
              </a:ext>
            </a:extLst>
          </p:cNvPr>
          <p:cNvSpPr>
            <a:spLocks noGrp="1"/>
          </p:cNvSpPr>
          <p:nvPr>
            <p:ph type="body" sz="half" idx="10"/>
          </p:nvPr>
        </p:nvSpPr>
        <p:spPr>
          <a:xfrm>
            <a:off x="759125" y="2669760"/>
            <a:ext cx="5633049" cy="355910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Business in the Community (BITC) and our network of business members are leading a movement to create a fair and sustainable world in which to live and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rgbClr val="6C6C79">
                  <a:lumMod val="50000"/>
                </a:srgbClr>
              </a:solidFill>
              <a:latin typeface="Proxima Nova Lt" panose="020005060300000200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Formed in 1982, </a:t>
            </a:r>
            <a:r>
              <a:rPr lang="en-GB" dirty="0">
                <a:solidFill>
                  <a:srgbClr val="6C6C79">
                    <a:lumMod val="50000"/>
                  </a:srgbClr>
                </a:solidFill>
                <a:latin typeface="Proxima Nova Lt" panose="02000506030000020004" pitchFamily="50" charset="0"/>
              </a:rPr>
              <a:t>with</a:t>
            </a:r>
            <a:r>
              <a:rPr kumimoji="0" lang="en-GB"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 </a:t>
            </a:r>
            <a:r>
              <a:rPr kumimoji="0" lang="en-US"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His Majesty King Charles III as our Royal Founding Patron</a:t>
            </a:r>
            <a:r>
              <a:rPr kumimoji="0" lang="en-GB"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 we are the largest and longest-established membership organisation dedicated to responsible business.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rgbClr val="6C6C79">
                  <a:lumMod val="50000"/>
                </a:srgbClr>
              </a:solidFill>
              <a:latin typeface="Proxima Nova Lt" panose="020005060300000200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C6C79">
                    <a:lumMod val="50000"/>
                  </a:srgbClr>
                </a:solidFill>
                <a:effectLst/>
                <a:uLnTx/>
                <a:uFillTx/>
                <a:latin typeface="Proxima Nova Lt" panose="02000506030000020004" pitchFamily="50" charset="0"/>
                <a:ea typeface="+mn-ea"/>
                <a:cs typeface="+mn-cs"/>
              </a:rPr>
              <a:t>We work and campaign with more than 600 members to continually grow their responsible business practices, uniting our efforts for greater social and environmental impact in our communities. </a:t>
            </a:r>
          </a:p>
          <a:p>
            <a:endParaRPr lang="en-GB"/>
          </a:p>
        </p:txBody>
      </p:sp>
      <p:cxnSp>
        <p:nvCxnSpPr>
          <p:cNvPr id="6" name="Straight Connector 5">
            <a:extLst>
              <a:ext uri="{FF2B5EF4-FFF2-40B4-BE49-F238E27FC236}">
                <a16:creationId xmlns:a16="http://schemas.microsoft.com/office/drawing/2014/main" id="{AA5AAA64-1B45-3D4F-4F4B-04B586B6B511}"/>
              </a:ext>
            </a:extLst>
          </p:cNvPr>
          <p:cNvCxnSpPr>
            <a:cxnSpLocks/>
          </p:cNvCxnSpPr>
          <p:nvPr/>
        </p:nvCxnSpPr>
        <p:spPr>
          <a:xfrm>
            <a:off x="759125" y="2413189"/>
            <a:ext cx="5807026" cy="0"/>
          </a:xfrm>
          <a:prstGeom prst="line">
            <a:avLst/>
          </a:prstGeom>
          <a:noFill/>
          <a:ln w="57150" cap="flat" cmpd="sng" algn="ctr">
            <a:solidFill>
              <a:srgbClr val="EC008C"/>
            </a:solidFill>
            <a:prstDash val="solid"/>
            <a:miter lim="800000"/>
          </a:ln>
          <a:effectLst/>
        </p:spPr>
      </p:cxnSp>
      <p:pic>
        <p:nvPicPr>
          <p:cNvPr id="7" name="Picture 6" descr="A picture containing text, person, holding, dark&#10;&#10;Description automatically generated">
            <a:extLst>
              <a:ext uri="{FF2B5EF4-FFF2-40B4-BE49-F238E27FC236}">
                <a16:creationId xmlns:a16="http://schemas.microsoft.com/office/drawing/2014/main" id="{65290B7E-8B8B-FE25-7192-78D4E7FB83FC}"/>
              </a:ext>
            </a:extLst>
          </p:cNvPr>
          <p:cNvPicPr>
            <a:picLocks noChangeAspect="1"/>
          </p:cNvPicPr>
          <p:nvPr/>
        </p:nvPicPr>
        <p:blipFill rotWithShape="1">
          <a:blip r:embed="rId2"/>
          <a:srcRect r="25504"/>
          <a:stretch/>
        </p:blipFill>
        <p:spPr>
          <a:xfrm>
            <a:off x="5922378" y="1125199"/>
            <a:ext cx="6269622" cy="5615106"/>
          </a:xfrm>
          <a:prstGeom prst="rect">
            <a:avLst/>
          </a:prstGeom>
        </p:spPr>
      </p:pic>
    </p:spTree>
    <p:extLst>
      <p:ext uri="{BB962C8B-B14F-4D97-AF65-F5344CB8AC3E}">
        <p14:creationId xmlns:p14="http://schemas.microsoft.com/office/powerpoint/2010/main" val="3830101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B03121-8116-6781-1EFA-49E9585AD8C0}"/>
              </a:ext>
            </a:extLst>
          </p:cNvPr>
          <p:cNvSpPr>
            <a:spLocks noGrp="1"/>
          </p:cNvSpPr>
          <p:nvPr>
            <p:ph type="body" sz="half" idx="12"/>
          </p:nvPr>
        </p:nvSpPr>
        <p:spPr>
          <a:xfrm>
            <a:off x="530124" y="1515496"/>
            <a:ext cx="11131751" cy="427617"/>
          </a:xfrm>
        </p:spPr>
        <p:txBody>
          <a:bodyPr/>
          <a:lstStyle/>
          <a:p>
            <a:r>
              <a:rPr lang="en-GB"/>
              <a:t>10 MILLION PEOPLE IN THE UK LACK THE VERY BASIC FOUNDATION SKILLS NEEDED FOR OUR DIGITAL World!</a:t>
            </a:r>
          </a:p>
        </p:txBody>
      </p:sp>
      <p:sp>
        <p:nvSpPr>
          <p:cNvPr id="4" name="Rectangle 3">
            <a:extLst>
              <a:ext uri="{FF2B5EF4-FFF2-40B4-BE49-F238E27FC236}">
                <a16:creationId xmlns:a16="http://schemas.microsoft.com/office/drawing/2014/main" id="{B4A4490E-CF2E-D38D-4730-7D878B6542D9}"/>
              </a:ext>
            </a:extLst>
          </p:cNvPr>
          <p:cNvSpPr/>
          <p:nvPr/>
        </p:nvSpPr>
        <p:spPr>
          <a:xfrm>
            <a:off x="896805" y="3730582"/>
            <a:ext cx="3000088" cy="1772260"/>
          </a:xfrm>
          <a:prstGeom prst="rect">
            <a:avLst/>
          </a:prstGeom>
          <a:noFill/>
          <a:ln w="127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With so many elements of our daily lives being managed online – such as finding work, internet banking and staying in touch with family – </a:t>
            </a:r>
            <a:r>
              <a:rPr kumimoji="0" lang="en-GB" sz="1600" b="1"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having the confidence and skills to understand and efficiently use digital technology is more important than ever before</a:t>
            </a:r>
            <a:r>
              <a:rPr kumimoji="0" lang="en-GB" sz="1600" b="0"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a:t>
            </a:r>
          </a:p>
        </p:txBody>
      </p:sp>
      <p:pic>
        <p:nvPicPr>
          <p:cNvPr id="5" name="Graphic 4" descr="Internet with solid fill">
            <a:extLst>
              <a:ext uri="{FF2B5EF4-FFF2-40B4-BE49-F238E27FC236}">
                <a16:creationId xmlns:a16="http://schemas.microsoft.com/office/drawing/2014/main" id="{8A5A7C23-5D06-C1C7-9ED4-466861A95E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83131" y="2380316"/>
            <a:ext cx="914400" cy="914400"/>
          </a:xfrm>
          <a:prstGeom prst="rect">
            <a:avLst/>
          </a:prstGeom>
        </p:spPr>
      </p:pic>
      <p:sp>
        <p:nvSpPr>
          <p:cNvPr id="6" name="Rectangle 5">
            <a:extLst>
              <a:ext uri="{FF2B5EF4-FFF2-40B4-BE49-F238E27FC236}">
                <a16:creationId xmlns:a16="http://schemas.microsoft.com/office/drawing/2014/main" id="{69B751B6-B606-E314-22B5-5FAB5F059C27}"/>
              </a:ext>
            </a:extLst>
          </p:cNvPr>
          <p:cNvSpPr/>
          <p:nvPr/>
        </p:nvSpPr>
        <p:spPr>
          <a:xfrm>
            <a:off x="7854540" y="3802673"/>
            <a:ext cx="3514952" cy="1700169"/>
          </a:xfrm>
          <a:prstGeom prst="rect">
            <a:avLst/>
          </a:prstGeom>
          <a:noFill/>
          <a:ln w="127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‘Digital Skills for Work’ are now a fundamental requirement for almost all job roles, with 92% of businesses stating that a </a:t>
            </a:r>
            <a:r>
              <a:rPr kumimoji="0" lang="en-GB" sz="1600" b="1"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basic level of digital skills is important </a:t>
            </a:r>
            <a:r>
              <a:rPr kumimoji="0" lang="en-GB" sz="1600" b="0"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for employees in their organisation, and jobs vacancy data showing that </a:t>
            </a:r>
            <a:r>
              <a:rPr kumimoji="0" lang="en-GB" sz="1600" b="1"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four in five (82%) job vacancies require digital skills</a:t>
            </a:r>
            <a:r>
              <a:rPr kumimoji="0" lang="en-GB" sz="1600" b="0" i="0" u="none" strike="noStrike" kern="0" cap="none" spc="0" normalizeH="0" baseline="0" noProof="0">
                <a:ln>
                  <a:noFill/>
                </a:ln>
                <a:solidFill>
                  <a:srgbClr val="002060"/>
                </a:solidFill>
                <a:effectLst/>
                <a:uLnTx/>
                <a:uFillTx/>
                <a:latin typeface="Proxima Nova Lt" panose="02000506030000020004" pitchFamily="50" charset="0"/>
                <a:ea typeface="+mn-ea"/>
                <a:cs typeface="+mn-cs"/>
              </a:rPr>
              <a:t>.</a:t>
            </a:r>
            <a:endParaRPr kumimoji="0" lang="en-GB" sz="1600" b="1" i="0" u="none" strike="noStrike" kern="0" cap="none" spc="0" normalizeH="0" baseline="0" noProof="0">
              <a:ln>
                <a:noFill/>
              </a:ln>
              <a:solidFill>
                <a:srgbClr val="002060"/>
              </a:solidFill>
              <a:effectLst/>
              <a:uLnTx/>
              <a:uFillTx/>
              <a:latin typeface="Proxima Nova Lt" panose="02000506030000020004" pitchFamily="50" charset="0"/>
              <a:ea typeface="+mn-ea"/>
              <a:cs typeface="+mn-cs"/>
            </a:endParaRPr>
          </a:p>
        </p:txBody>
      </p:sp>
      <p:pic>
        <p:nvPicPr>
          <p:cNvPr id="7" name="Graphic 6" descr="Business Growth with solid fill">
            <a:extLst>
              <a:ext uri="{FF2B5EF4-FFF2-40B4-BE49-F238E27FC236}">
                <a16:creationId xmlns:a16="http://schemas.microsoft.com/office/drawing/2014/main" id="{83D7C394-4C18-4E33-0DF4-BA50D2CEE1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26188" y="2421246"/>
            <a:ext cx="900000" cy="899998"/>
          </a:xfrm>
          <a:prstGeom prst="rect">
            <a:avLst/>
          </a:prstGeom>
        </p:spPr>
      </p:pic>
      <p:sp>
        <p:nvSpPr>
          <p:cNvPr id="8" name="TextBox 7">
            <a:extLst>
              <a:ext uri="{FF2B5EF4-FFF2-40B4-BE49-F238E27FC236}">
                <a16:creationId xmlns:a16="http://schemas.microsoft.com/office/drawing/2014/main" id="{1EF16478-489B-CDA7-AEB5-B2AFF2612638}"/>
              </a:ext>
            </a:extLst>
          </p:cNvPr>
          <p:cNvSpPr txBox="1"/>
          <p:nvPr/>
        </p:nvSpPr>
        <p:spPr>
          <a:xfrm>
            <a:off x="-83869" y="3220032"/>
            <a:ext cx="45201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Proxima Nova Cond Black"/>
                <a:ea typeface="+mn-ea"/>
                <a:cs typeface="+mn-cs"/>
              </a:rPr>
              <a:t>DIGITAL INCLUSION</a:t>
            </a:r>
          </a:p>
        </p:txBody>
      </p:sp>
      <p:sp>
        <p:nvSpPr>
          <p:cNvPr id="9" name="TextBox 8">
            <a:extLst>
              <a:ext uri="{FF2B5EF4-FFF2-40B4-BE49-F238E27FC236}">
                <a16:creationId xmlns:a16="http://schemas.microsoft.com/office/drawing/2014/main" id="{660D77AD-A1E7-4667-0AA2-594E846072DC}"/>
              </a:ext>
            </a:extLst>
          </p:cNvPr>
          <p:cNvSpPr txBox="1"/>
          <p:nvPr/>
        </p:nvSpPr>
        <p:spPr>
          <a:xfrm>
            <a:off x="7549346" y="3218569"/>
            <a:ext cx="403361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Proxima Nova Cond Black"/>
                <a:ea typeface="+mn-ea"/>
                <a:cs typeface="+mn-cs"/>
              </a:rPr>
              <a:t>DIGITAL SKILLS FOR WORK</a:t>
            </a:r>
          </a:p>
        </p:txBody>
      </p:sp>
      <p:cxnSp>
        <p:nvCxnSpPr>
          <p:cNvPr id="10" name="Straight Connector 9">
            <a:extLst>
              <a:ext uri="{FF2B5EF4-FFF2-40B4-BE49-F238E27FC236}">
                <a16:creationId xmlns:a16="http://schemas.microsoft.com/office/drawing/2014/main" id="{E2909384-621A-4AE0-2F57-2C9022B5800D}"/>
              </a:ext>
            </a:extLst>
          </p:cNvPr>
          <p:cNvCxnSpPr>
            <a:cxnSpLocks/>
          </p:cNvCxnSpPr>
          <p:nvPr/>
        </p:nvCxnSpPr>
        <p:spPr>
          <a:xfrm>
            <a:off x="985136" y="3667559"/>
            <a:ext cx="2911757" cy="0"/>
          </a:xfrm>
          <a:prstGeom prst="line">
            <a:avLst/>
          </a:prstGeom>
          <a:noFill/>
          <a:ln w="57150" cap="flat" cmpd="sng" algn="ctr">
            <a:solidFill>
              <a:srgbClr val="EC008C"/>
            </a:solidFill>
            <a:prstDash val="solid"/>
            <a:miter lim="800000"/>
          </a:ln>
          <a:effectLst/>
        </p:spPr>
      </p:cxnSp>
      <p:cxnSp>
        <p:nvCxnSpPr>
          <p:cNvPr id="11" name="Straight Connector 10">
            <a:extLst>
              <a:ext uri="{FF2B5EF4-FFF2-40B4-BE49-F238E27FC236}">
                <a16:creationId xmlns:a16="http://schemas.microsoft.com/office/drawing/2014/main" id="{9C452791-4FD7-E407-405F-0D438AAC546E}"/>
              </a:ext>
            </a:extLst>
          </p:cNvPr>
          <p:cNvCxnSpPr>
            <a:cxnSpLocks/>
          </p:cNvCxnSpPr>
          <p:nvPr/>
        </p:nvCxnSpPr>
        <p:spPr>
          <a:xfrm flipV="1">
            <a:off x="7854540" y="3637968"/>
            <a:ext cx="3420823" cy="19377"/>
          </a:xfrm>
          <a:prstGeom prst="line">
            <a:avLst/>
          </a:prstGeom>
          <a:noFill/>
          <a:ln w="57150" cap="flat" cmpd="sng" algn="ctr">
            <a:solidFill>
              <a:srgbClr val="EC008C"/>
            </a:solidFill>
            <a:prstDash val="solid"/>
            <a:miter lim="800000"/>
          </a:ln>
          <a:effectLst/>
        </p:spPr>
      </p:cxnSp>
      <p:cxnSp>
        <p:nvCxnSpPr>
          <p:cNvPr id="3" name="Straight Connector 2">
            <a:extLst>
              <a:ext uri="{FF2B5EF4-FFF2-40B4-BE49-F238E27FC236}">
                <a16:creationId xmlns:a16="http://schemas.microsoft.com/office/drawing/2014/main" id="{82C44244-4DBC-D964-825D-B9970C4383E9}"/>
              </a:ext>
            </a:extLst>
          </p:cNvPr>
          <p:cNvCxnSpPr>
            <a:cxnSpLocks/>
          </p:cNvCxnSpPr>
          <p:nvPr/>
        </p:nvCxnSpPr>
        <p:spPr>
          <a:xfrm>
            <a:off x="4236577" y="3667559"/>
            <a:ext cx="3202779" cy="0"/>
          </a:xfrm>
          <a:prstGeom prst="line">
            <a:avLst/>
          </a:prstGeom>
          <a:noFill/>
          <a:ln w="57150" cap="flat" cmpd="sng" algn="ctr">
            <a:solidFill>
              <a:srgbClr val="EC008C"/>
            </a:solidFill>
            <a:prstDash val="solid"/>
            <a:miter lim="800000"/>
          </a:ln>
          <a:effectLst/>
        </p:spPr>
      </p:cxnSp>
      <p:sp>
        <p:nvSpPr>
          <p:cNvPr id="12" name="TextBox 11">
            <a:extLst>
              <a:ext uri="{FF2B5EF4-FFF2-40B4-BE49-F238E27FC236}">
                <a16:creationId xmlns:a16="http://schemas.microsoft.com/office/drawing/2014/main" id="{908EE92E-F176-0F7F-C1B6-80FBBE85FDC0}"/>
              </a:ext>
            </a:extLst>
          </p:cNvPr>
          <p:cNvSpPr txBox="1"/>
          <p:nvPr/>
        </p:nvSpPr>
        <p:spPr>
          <a:xfrm>
            <a:off x="4236577" y="3796843"/>
            <a:ext cx="3202779"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3C74"/>
                </a:solidFill>
                <a:effectLst/>
                <a:uLnTx/>
                <a:uFillTx/>
                <a:latin typeface="Proxima Nova Lt"/>
                <a:ea typeface="+mn-ea"/>
                <a:cs typeface="+mn-cs"/>
              </a:rPr>
              <a:t>Older people are being left behind as digital skills become essential. The </a:t>
            </a:r>
            <a:r>
              <a:rPr kumimoji="0" lang="en-GB" sz="1600" b="1" i="0" u="none" strike="noStrike" kern="1200" cap="none" spc="0" normalizeH="0" baseline="0" noProof="0">
                <a:ln>
                  <a:noFill/>
                </a:ln>
                <a:solidFill>
                  <a:srgbClr val="223C74"/>
                </a:solidFill>
                <a:effectLst/>
                <a:uLnTx/>
                <a:uFillTx/>
                <a:latin typeface="Proxima Nova Lt"/>
                <a:ea typeface="+mn-ea"/>
                <a:cs typeface="+mn-cs"/>
              </a:rPr>
              <a:t>4.8 million people over the age of 55 not online </a:t>
            </a:r>
            <a:r>
              <a:rPr kumimoji="0" lang="en-GB" sz="1600" b="0" i="0" u="none" strike="noStrike" kern="1200" cap="none" spc="0" normalizeH="0" baseline="0" noProof="0">
                <a:ln>
                  <a:noFill/>
                </a:ln>
                <a:solidFill>
                  <a:srgbClr val="223C74"/>
                </a:solidFill>
                <a:effectLst/>
                <a:uLnTx/>
                <a:uFillTx/>
                <a:latin typeface="Proxima Nova Lt"/>
                <a:ea typeface="+mn-ea"/>
                <a:cs typeface="+mn-cs"/>
              </a:rPr>
              <a:t>are finding it increasingly difficult to access essential goods and services as provision goes digital. </a:t>
            </a:r>
          </a:p>
        </p:txBody>
      </p:sp>
      <p:pic>
        <p:nvPicPr>
          <p:cNvPr id="13" name="Graphic 12" descr="Universal access with solid fill">
            <a:extLst>
              <a:ext uri="{FF2B5EF4-FFF2-40B4-BE49-F238E27FC236}">
                <a16:creationId xmlns:a16="http://schemas.microsoft.com/office/drawing/2014/main" id="{1254751D-5CCC-8051-0219-53F166DF375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48721" y="2582000"/>
            <a:ext cx="578490" cy="578490"/>
          </a:xfrm>
          <a:prstGeom prst="rect">
            <a:avLst/>
          </a:prstGeom>
        </p:spPr>
      </p:pic>
      <p:sp>
        <p:nvSpPr>
          <p:cNvPr id="14" name="TextBox 13">
            <a:extLst>
              <a:ext uri="{FF2B5EF4-FFF2-40B4-BE49-F238E27FC236}">
                <a16:creationId xmlns:a16="http://schemas.microsoft.com/office/drawing/2014/main" id="{E19D08B3-3CF8-C028-8622-0E6FB6A1F853}"/>
              </a:ext>
            </a:extLst>
          </p:cNvPr>
          <p:cNvSpPr txBox="1"/>
          <p:nvPr/>
        </p:nvSpPr>
        <p:spPr>
          <a:xfrm>
            <a:off x="3972394" y="3220032"/>
            <a:ext cx="3882146" cy="383888"/>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3C74"/>
                </a:solidFill>
                <a:effectLst/>
                <a:uLnTx/>
                <a:uFillTx/>
                <a:latin typeface="Proxima Nova Condensed Black" pitchFamily="50" charset="0"/>
                <a:ea typeface="+mn-ea"/>
                <a:cs typeface="+mn-cs"/>
              </a:rPr>
              <a:t>AN AGEING WORKFORCE</a:t>
            </a:r>
          </a:p>
        </p:txBody>
      </p:sp>
    </p:spTree>
    <p:extLst>
      <p:ext uri="{BB962C8B-B14F-4D97-AF65-F5344CB8AC3E}">
        <p14:creationId xmlns:p14="http://schemas.microsoft.com/office/powerpoint/2010/main" val="31049151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A65A40F9-4CDA-568B-A869-B3D45D86DA5E}"/>
              </a:ext>
            </a:extLst>
          </p:cNvPr>
          <p:cNvSpPr txBox="1">
            <a:spLocks/>
          </p:cNvSpPr>
          <p:nvPr/>
        </p:nvSpPr>
        <p:spPr>
          <a:xfrm>
            <a:off x="759125" y="2509803"/>
            <a:ext cx="5633049" cy="3559105"/>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en-GB" sz="1800" b="0" i="0" u="none" strike="noStrike" kern="1200" cap="none" spc="0" normalizeH="0" baseline="0" noProof="0" err="1">
                <a:ln>
                  <a:noFill/>
                </a:ln>
                <a:solidFill>
                  <a:srgbClr val="002060"/>
                </a:solidFill>
                <a:effectLst/>
                <a:uLnTx/>
                <a:uFillTx/>
                <a:latin typeface="Proxima Nova Lt" panose="02000506030000020004" pitchFamily="50" charset="0"/>
                <a:ea typeface="+mn-ea"/>
                <a:cs typeface="+mn-cs"/>
              </a:rPr>
              <a:t>ClickSilver</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provides one-to-one support to individuals to develop digital skills and increase confidence in the use of technology. </a:t>
            </a:r>
          </a:p>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BITC trains volunteers from its business membership to become </a:t>
            </a:r>
            <a:r>
              <a:rPr kumimoji="0" lang="en-GB" sz="1800" b="0" i="0" u="none" strike="noStrike" kern="1200" cap="none" spc="0" normalizeH="0" baseline="0" noProof="0" err="1">
                <a:ln>
                  <a:noFill/>
                </a:ln>
                <a:solidFill>
                  <a:srgbClr val="002060"/>
                </a:solidFill>
                <a:effectLst/>
                <a:uLnTx/>
                <a:uFillTx/>
                <a:latin typeface="Proxima Nova Lt" panose="02000506030000020004" pitchFamily="50" charset="0"/>
                <a:ea typeface="+mn-ea"/>
                <a:cs typeface="+mn-cs"/>
              </a:rPr>
              <a:t>ClickSilver</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mentors. We match mentors with individuals from across the UK who need support to develop digital skills and get online.</a:t>
            </a:r>
          </a:p>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During sessions mentors share the skills and knowledge built during their time in employment to help increase beneficiaries’ confidence in </a:t>
            </a:r>
            <a:r>
              <a:rPr kumimoji="0" lang="en-GB" sz="1800" b="0" i="0" u="none" strike="noStrike" kern="1200" cap="none" spc="0" normalizeH="0" baseline="0" noProof="0" err="1">
                <a:ln>
                  <a:noFill/>
                </a:ln>
                <a:solidFill>
                  <a:srgbClr val="002060"/>
                </a:solidFill>
                <a:effectLst/>
                <a:uLnTx/>
                <a:uFillTx/>
                <a:latin typeface="Proxima Nova Lt" panose="02000506030000020004" pitchFamily="50" charset="0"/>
                <a:ea typeface="+mn-ea"/>
                <a:cs typeface="+mn-cs"/>
              </a:rPr>
              <a:t>usin</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g essential workplace digital tools.</a:t>
            </a:r>
          </a:p>
        </p:txBody>
      </p:sp>
      <p:sp>
        <p:nvSpPr>
          <p:cNvPr id="26" name="Rectangle 25">
            <a:extLst>
              <a:ext uri="{FF2B5EF4-FFF2-40B4-BE49-F238E27FC236}">
                <a16:creationId xmlns:a16="http://schemas.microsoft.com/office/drawing/2014/main" id="{284B6F6A-2807-376B-5462-D2EBCB812C3F}"/>
              </a:ext>
            </a:extLst>
          </p:cNvPr>
          <p:cNvSpPr/>
          <p:nvPr/>
        </p:nvSpPr>
        <p:spPr>
          <a:xfrm>
            <a:off x="6705600" y="2509803"/>
            <a:ext cx="4727275" cy="38497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roxima Nova Lt"/>
              <a:ea typeface="+mn-ea"/>
              <a:cs typeface="+mn-cs"/>
            </a:endParaRPr>
          </a:p>
        </p:txBody>
      </p:sp>
      <p:pic>
        <p:nvPicPr>
          <p:cNvPr id="23" name="Picture 22" descr="A picture containing cellphone, phone, person, holding&#10;&#10;Description automatically generated">
            <a:extLst>
              <a:ext uri="{FF2B5EF4-FFF2-40B4-BE49-F238E27FC236}">
                <a16:creationId xmlns:a16="http://schemas.microsoft.com/office/drawing/2014/main" id="{24E843C7-87B4-F4D6-3AB7-C70CDFE10339}"/>
              </a:ext>
            </a:extLst>
          </p:cNvPr>
          <p:cNvPicPr>
            <a:picLocks noChangeAspect="1"/>
          </p:cNvPicPr>
          <p:nvPr/>
        </p:nvPicPr>
        <p:blipFill rotWithShape="1">
          <a:blip r:embed="rId2">
            <a:extLst>
              <a:ext uri="{28A0092B-C50C-407E-A947-70E740481C1C}">
                <a14:useLocalDpi xmlns:a14="http://schemas.microsoft.com/office/drawing/2010/main" val="0"/>
              </a:ext>
            </a:extLst>
          </a:blip>
          <a:srcRect l="13570" t="31419" r="30056" b="25588"/>
          <a:stretch/>
        </p:blipFill>
        <p:spPr>
          <a:xfrm>
            <a:off x="6705599" y="1901240"/>
            <a:ext cx="3895725" cy="4458285"/>
          </a:xfrm>
          <a:prstGeom prst="rect">
            <a:avLst/>
          </a:prstGeom>
        </p:spPr>
      </p:pic>
      <p:sp>
        <p:nvSpPr>
          <p:cNvPr id="6" name="Text Placeholder 1">
            <a:extLst>
              <a:ext uri="{FF2B5EF4-FFF2-40B4-BE49-F238E27FC236}">
                <a16:creationId xmlns:a16="http://schemas.microsoft.com/office/drawing/2014/main" id="{E38DDFFE-4122-D81D-0275-C331A6FF5794}"/>
              </a:ext>
            </a:extLst>
          </p:cNvPr>
          <p:cNvSpPr>
            <a:spLocks noGrp="1"/>
          </p:cNvSpPr>
          <p:nvPr>
            <p:ph type="body" sz="half" idx="12"/>
          </p:nvPr>
        </p:nvSpPr>
        <p:spPr>
          <a:xfrm>
            <a:off x="530225" y="1249284"/>
            <a:ext cx="11131550" cy="427038"/>
          </a:xfrm>
        </p:spPr>
        <p:txBody>
          <a:bodyPr/>
          <a:lstStyle/>
          <a:p>
            <a:r>
              <a:rPr lang="en-GB" dirty="0"/>
              <a:t>Businesses and PARTICIPANTS working together</a:t>
            </a:r>
          </a:p>
        </p:txBody>
      </p:sp>
    </p:spTree>
    <p:extLst>
      <p:ext uri="{BB962C8B-B14F-4D97-AF65-F5344CB8AC3E}">
        <p14:creationId xmlns:p14="http://schemas.microsoft.com/office/powerpoint/2010/main" val="260867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C88AC9-EDDF-027C-467B-2B5759B1086A}"/>
              </a:ext>
            </a:extLst>
          </p:cNvPr>
          <p:cNvSpPr>
            <a:spLocks noGrp="1"/>
          </p:cNvSpPr>
          <p:nvPr>
            <p:ph type="body" sz="half" idx="12"/>
          </p:nvPr>
        </p:nvSpPr>
        <p:spPr>
          <a:xfrm>
            <a:off x="530124" y="1270972"/>
            <a:ext cx="11131751" cy="427617"/>
          </a:xfrm>
        </p:spPr>
        <p:txBody>
          <a:bodyPr/>
          <a:lstStyle/>
          <a:p>
            <a:r>
              <a:rPr lang="en-GB"/>
              <a:t>MORE THAN 400 INDIVIDUALS SUPPORTED EACH YEAR</a:t>
            </a:r>
          </a:p>
        </p:txBody>
      </p:sp>
      <p:sp>
        <p:nvSpPr>
          <p:cNvPr id="3" name="Text Placeholder 3">
            <a:extLst>
              <a:ext uri="{FF2B5EF4-FFF2-40B4-BE49-F238E27FC236}">
                <a16:creationId xmlns:a16="http://schemas.microsoft.com/office/drawing/2014/main" id="{EFDC1F4F-B6F4-8E18-59FC-8059265026C1}"/>
              </a:ext>
            </a:extLst>
          </p:cNvPr>
          <p:cNvSpPr txBox="1">
            <a:spLocks/>
          </p:cNvSpPr>
          <p:nvPr/>
        </p:nvSpPr>
        <p:spPr>
          <a:xfrm>
            <a:off x="749889" y="2111120"/>
            <a:ext cx="5985890" cy="293406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61950" marR="0" lvl="0" indent="-361950" algn="l" defTabSz="914400" rtl="0" eaLnBrk="1" fontAlgn="auto" latinLnBrk="0" hangingPunct="1">
              <a:lnSpc>
                <a:spcPct val="90000"/>
              </a:lnSpc>
              <a:spcBef>
                <a:spcPts val="1000"/>
              </a:spcBef>
              <a:spcAft>
                <a:spcPts val="60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srgbClr val="F035A4"/>
                </a:solidFill>
                <a:effectLst/>
                <a:uLnTx/>
                <a:uFillTx/>
                <a:latin typeface="Proxima Nova Rg" panose="02000506030000020004" charset="0"/>
                <a:ea typeface="+mn-ea"/>
                <a:cs typeface="+mn-cs"/>
              </a:rPr>
              <a:t>Tried and Tested </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With over 10 years of delivery, </a:t>
            </a:r>
            <a:r>
              <a:rPr kumimoji="0" lang="en-GB" sz="1800" b="0" i="0" u="none" strike="noStrike" kern="1200" cap="none" spc="0" normalizeH="0" baseline="0" noProof="0" err="1">
                <a:ln>
                  <a:noFill/>
                </a:ln>
                <a:solidFill>
                  <a:srgbClr val="002060"/>
                </a:solidFill>
                <a:effectLst/>
                <a:uLnTx/>
                <a:uFillTx/>
                <a:latin typeface="Proxima Nova Lt" panose="02000506030000020004" pitchFamily="50" charset="0"/>
                <a:ea typeface="+mn-ea"/>
                <a:cs typeface="+mn-cs"/>
              </a:rPr>
              <a:t>ClickSilver</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is able to demonstrate real and meaningful impact for hundreds of individuals across the UK</a:t>
            </a:r>
          </a:p>
          <a:p>
            <a:pPr marL="361950" marR="0" lvl="0" indent="-361950" algn="l" defTabSz="914400" rtl="0" eaLnBrk="1" fontAlgn="auto" latinLnBrk="0" hangingPunct="1">
              <a:lnSpc>
                <a:spcPct val="90000"/>
              </a:lnSpc>
              <a:spcBef>
                <a:spcPts val="1000"/>
              </a:spcBef>
              <a:spcAft>
                <a:spcPts val="60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srgbClr val="F035A4"/>
                </a:solidFill>
                <a:effectLst/>
                <a:uLnTx/>
                <a:uFillTx/>
                <a:latin typeface="Proxima Nova Rg" panose="02000506030000020004" charset="0"/>
                <a:ea typeface="+mn-ea"/>
                <a:cs typeface="+mn-cs"/>
              </a:rPr>
              <a:t>Easy to Engage </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BITC provides everything your clients need to develop effective digital skills, from comprehensive volunteer training and custom matching to providing updates on progress and impact</a:t>
            </a:r>
          </a:p>
          <a:p>
            <a:pPr marL="361950" marR="0" lvl="0" indent="-361950" algn="l" defTabSz="914400" rtl="0" eaLnBrk="1" fontAlgn="auto" latinLnBrk="0" hangingPunct="1">
              <a:lnSpc>
                <a:spcPct val="90000"/>
              </a:lnSpc>
              <a:spcBef>
                <a:spcPts val="1000"/>
              </a:spcBef>
              <a:spcAft>
                <a:spcPts val="60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srgbClr val="F035A4"/>
                </a:solidFill>
                <a:effectLst/>
                <a:uLnTx/>
                <a:uFillTx/>
                <a:latin typeface="Proxima Nova Rg" panose="02000506030000020004" charset="0"/>
                <a:ea typeface="+mn-ea"/>
                <a:cs typeface="+mn-cs"/>
              </a:rPr>
              <a:t>Open to All </a:t>
            </a:r>
            <a:r>
              <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rPr>
              <a:t>– Providing an accessible and engaging opportunity for individuals at all levels to make a positive difference to life</a:t>
            </a:r>
          </a:p>
          <a:p>
            <a:pPr marL="361950" marR="0" lvl="0" indent="-361950" algn="l" defTabSz="914400" rtl="0" eaLnBrk="1" fontAlgn="auto" latinLnBrk="0" hangingPunct="1">
              <a:lnSpc>
                <a:spcPct val="90000"/>
              </a:lnSpc>
              <a:spcBef>
                <a:spcPts val="1000"/>
              </a:spcBef>
              <a:spcAft>
                <a:spcPts val="600"/>
              </a:spcAft>
              <a:buClrTx/>
              <a:buSzTx/>
              <a:buFont typeface="Wingdings" panose="05000000000000000000" pitchFamily="2" charset="2"/>
              <a:buChar char="ü"/>
              <a:tabLst/>
              <a:defRPr/>
            </a:pPr>
            <a:endPar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endParaRP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endParaRPr kumimoji="0" lang="en-GB" sz="1800" b="0" i="0" u="none" strike="noStrike" kern="1200" cap="none" spc="0" normalizeH="0" baseline="0" noProof="0">
              <a:ln>
                <a:noFill/>
              </a:ln>
              <a:solidFill>
                <a:srgbClr val="002060"/>
              </a:solidFill>
              <a:effectLst/>
              <a:uLnTx/>
              <a:uFillTx/>
              <a:latin typeface="Proxima Nova Lt" panose="02000506030000020004" pitchFamily="50" charset="0"/>
              <a:ea typeface="+mn-ea"/>
              <a:cs typeface="+mn-cs"/>
            </a:endParaRPr>
          </a:p>
        </p:txBody>
      </p:sp>
      <p:sp>
        <p:nvSpPr>
          <p:cNvPr id="4" name="Rectangle: Rounded Corners 3">
            <a:extLst>
              <a:ext uri="{FF2B5EF4-FFF2-40B4-BE49-F238E27FC236}">
                <a16:creationId xmlns:a16="http://schemas.microsoft.com/office/drawing/2014/main" id="{DEF7CF0A-3FB2-1565-3773-C046B0D05367}"/>
              </a:ext>
            </a:extLst>
          </p:cNvPr>
          <p:cNvSpPr/>
          <p:nvPr/>
        </p:nvSpPr>
        <p:spPr>
          <a:xfrm>
            <a:off x="7396681" y="3872784"/>
            <a:ext cx="3685880" cy="68806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C008C"/>
              </a:solidFill>
              <a:effectLst/>
              <a:uLnTx/>
              <a:uFillTx/>
              <a:latin typeface="Proxima Nova Lt"/>
              <a:ea typeface="+mn-ea"/>
              <a:cs typeface="+mn-cs"/>
            </a:endParaRPr>
          </a:p>
        </p:txBody>
      </p:sp>
      <p:sp>
        <p:nvSpPr>
          <p:cNvPr id="5" name="Rectangle: Rounded Corners 4">
            <a:extLst>
              <a:ext uri="{FF2B5EF4-FFF2-40B4-BE49-F238E27FC236}">
                <a16:creationId xmlns:a16="http://schemas.microsoft.com/office/drawing/2014/main" id="{FAEED41C-52B3-B6F8-0ABF-EF2FE73D1CE9}"/>
              </a:ext>
            </a:extLst>
          </p:cNvPr>
          <p:cNvSpPr/>
          <p:nvPr/>
        </p:nvSpPr>
        <p:spPr>
          <a:xfrm>
            <a:off x="6735779" y="2423637"/>
            <a:ext cx="4926096" cy="230903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B050"/>
              </a:buClr>
              <a:buSzTx/>
              <a:buFontTx/>
              <a:buNone/>
              <a:tabLst/>
              <a:defRPr/>
            </a:pPr>
            <a:r>
              <a:rPr kumimoji="0" lang="en-GB" sz="2400" b="1" i="0" u="none" strike="noStrike" kern="1200" cap="none" spc="0" normalizeH="0" baseline="0" noProof="0" dirty="0">
                <a:ln>
                  <a:noFill/>
                </a:ln>
                <a:solidFill>
                  <a:srgbClr val="EC008C"/>
                </a:solidFill>
                <a:effectLst/>
                <a:uLnTx/>
                <a:uFillTx/>
                <a:latin typeface="Proxima Nova Cond Black"/>
                <a:ea typeface="+mn-ea"/>
                <a:cs typeface="+mn-cs"/>
              </a:rPr>
              <a:t>90% </a:t>
            </a:r>
            <a:r>
              <a:rPr kumimoji="0" lang="en-GB" sz="24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rPr>
              <a:t>of participants report feeling less lonely</a:t>
            </a:r>
          </a:p>
          <a:p>
            <a:pPr marL="0" marR="0" lvl="0" indent="0" algn="ctr" defTabSz="914400" rtl="0" eaLnBrk="1" fontAlgn="auto" latinLnBrk="0" hangingPunct="1">
              <a:lnSpc>
                <a:spcPct val="100000"/>
              </a:lnSpc>
              <a:spcBef>
                <a:spcPts val="0"/>
              </a:spcBef>
              <a:spcAft>
                <a:spcPts val="0"/>
              </a:spcAft>
              <a:buClr>
                <a:srgbClr val="00B050"/>
              </a:buClr>
              <a:buSzTx/>
              <a:buFontTx/>
              <a:buNone/>
              <a:tabLst/>
              <a:defRPr/>
            </a:pPr>
            <a:endParaRPr kumimoji="0" lang="en-GB" sz="10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
                <a:srgbClr val="00B050"/>
              </a:buClr>
              <a:buSzTx/>
              <a:buFontTx/>
              <a:buNone/>
              <a:tabLst/>
              <a:defRPr/>
            </a:pPr>
            <a:r>
              <a:rPr kumimoji="0" lang="en-GB" sz="2400" b="1" i="0" u="none" strike="noStrike" kern="1200" cap="none" spc="0" normalizeH="0" baseline="0" noProof="0" dirty="0">
                <a:ln>
                  <a:noFill/>
                </a:ln>
                <a:solidFill>
                  <a:srgbClr val="EC008C"/>
                </a:solidFill>
                <a:effectLst/>
                <a:uLnTx/>
                <a:uFillTx/>
                <a:latin typeface="Proxima Nova Cond Black"/>
                <a:ea typeface="+mn-ea"/>
                <a:cs typeface="+mn-cs"/>
              </a:rPr>
              <a:t>90% </a:t>
            </a:r>
            <a:r>
              <a:rPr kumimoji="0" lang="en-GB" sz="24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rPr>
              <a:t>of participants said they would recommend </a:t>
            </a:r>
            <a:r>
              <a:rPr kumimoji="0" lang="en-GB" sz="2400" b="0" i="0" u="none" strike="noStrike" kern="1200" cap="none" spc="0" normalizeH="0" baseline="0" noProof="0" dirty="0" err="1">
                <a:ln>
                  <a:noFill/>
                </a:ln>
                <a:solidFill>
                  <a:srgbClr val="EC008C"/>
                </a:solidFill>
                <a:effectLst/>
                <a:uLnTx/>
                <a:uFillTx/>
                <a:latin typeface="Proxima Nova Lt" panose="02000506030000020004" pitchFamily="50" charset="0"/>
                <a:ea typeface="+mn-ea"/>
                <a:cs typeface="+mn-cs"/>
              </a:rPr>
              <a:t>ClickSilver</a:t>
            </a:r>
            <a:endParaRPr kumimoji="0" lang="en-GB" sz="24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
                <a:srgbClr val="00B050"/>
              </a:buClr>
              <a:buSzTx/>
              <a:buFontTx/>
              <a:buNone/>
              <a:tabLst/>
              <a:defRPr/>
            </a:pPr>
            <a:endParaRPr kumimoji="0" lang="en-GB" sz="11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
                <a:srgbClr val="00B050"/>
              </a:buClr>
              <a:buSzTx/>
              <a:buFontTx/>
              <a:buNone/>
              <a:tabLst/>
              <a:defRPr/>
            </a:pPr>
            <a:r>
              <a:rPr kumimoji="0" lang="en-GB" sz="2400" b="1" i="0" u="none" strike="noStrike" kern="1200" cap="none" spc="0" normalizeH="0" baseline="0" noProof="0">
                <a:ln>
                  <a:noFill/>
                </a:ln>
                <a:solidFill>
                  <a:srgbClr val="EC008C"/>
                </a:solidFill>
                <a:effectLst/>
                <a:uLnTx/>
                <a:uFillTx/>
                <a:latin typeface="Proxima Nova Condensed Black" pitchFamily="50" charset="0"/>
                <a:ea typeface="+mn-ea"/>
                <a:cs typeface="+mn-cs"/>
              </a:rPr>
              <a:t>85%</a:t>
            </a:r>
            <a:r>
              <a:rPr kumimoji="0" lang="en-GB" sz="2400" b="1" i="0" u="none" strike="noStrike" kern="1200" cap="none" spc="0" normalizeH="0" baseline="0" noProof="0">
                <a:ln>
                  <a:noFill/>
                </a:ln>
                <a:solidFill>
                  <a:srgbClr val="EC008C"/>
                </a:solidFill>
                <a:effectLst/>
                <a:uLnTx/>
                <a:uFillTx/>
                <a:latin typeface="Proxima Nova Lt" panose="02000506030000020004" pitchFamily="50" charset="0"/>
                <a:ea typeface="+mn-ea"/>
                <a:cs typeface="+mn-cs"/>
              </a:rPr>
              <a:t> </a:t>
            </a:r>
            <a:r>
              <a:rPr kumimoji="0" lang="en-GB" sz="2400" b="0" i="0" u="none" strike="noStrike" kern="1200" cap="none" spc="0" normalizeH="0" baseline="0" noProof="0">
                <a:ln>
                  <a:noFill/>
                </a:ln>
                <a:solidFill>
                  <a:srgbClr val="EC008C"/>
                </a:solidFill>
                <a:effectLst/>
                <a:uLnTx/>
                <a:uFillTx/>
                <a:latin typeface="Proxima Nova Lt" panose="02000506030000020004" pitchFamily="50" charset="0"/>
                <a:ea typeface="+mn-ea"/>
                <a:cs typeface="+mn-cs"/>
              </a:rPr>
              <a:t>of participants now feel confident using technology</a:t>
            </a:r>
          </a:p>
        </p:txBody>
      </p:sp>
      <p:sp>
        <p:nvSpPr>
          <p:cNvPr id="7" name="Rectangle 6">
            <a:extLst>
              <a:ext uri="{FF2B5EF4-FFF2-40B4-BE49-F238E27FC236}">
                <a16:creationId xmlns:a16="http://schemas.microsoft.com/office/drawing/2014/main" id="{8E3A5787-3BCF-845A-EFD7-47566296356A}"/>
              </a:ext>
            </a:extLst>
          </p:cNvPr>
          <p:cNvSpPr/>
          <p:nvPr/>
        </p:nvSpPr>
        <p:spPr>
          <a:xfrm>
            <a:off x="1077686" y="5664550"/>
            <a:ext cx="10199914" cy="101906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Proxima Nova Lt"/>
                <a:ea typeface="+mn-ea"/>
                <a:cs typeface="+mn-cs"/>
              </a:rPr>
              <a:t>“I felt stupid, I had tried everything but there were so many things I couldn’t do...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 b="1" i="0" u="none" strike="noStrike" kern="1200" cap="none" spc="0" normalizeH="0" baseline="0" noProof="0">
              <a:ln>
                <a:noFill/>
              </a:ln>
              <a:solidFill>
                <a:srgbClr val="FFFFFF"/>
              </a:solidFill>
              <a:effectLst/>
              <a:uLnTx/>
              <a:uFillTx/>
              <a:latin typeface="Proxima Nova 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Proxima Nova Lt"/>
                <a:ea typeface="+mn-ea"/>
                <a:cs typeface="+mn-cs"/>
              </a:rPr>
              <a:t>Now my confidence has improved 100%. </a:t>
            </a:r>
            <a:r>
              <a:rPr kumimoji="0" lang="en-GB" sz="1600" b="1" i="0" u="none" strike="noStrike" kern="1200" cap="none" spc="0" normalizeH="0" baseline="0" noProof="0" err="1">
                <a:ln>
                  <a:noFill/>
                </a:ln>
                <a:solidFill>
                  <a:srgbClr val="FFFFFF"/>
                </a:solidFill>
                <a:effectLst/>
                <a:uLnTx/>
                <a:uFillTx/>
                <a:latin typeface="Proxima Nova Lt"/>
                <a:ea typeface="+mn-ea"/>
                <a:cs typeface="+mn-cs"/>
              </a:rPr>
              <a:t>ClickSilver</a:t>
            </a:r>
            <a:r>
              <a:rPr kumimoji="0" lang="en-GB" sz="1600" b="1" i="0" u="none" strike="noStrike" kern="1200" cap="none" spc="0" normalizeH="0" baseline="0" noProof="0">
                <a:ln>
                  <a:noFill/>
                </a:ln>
                <a:solidFill>
                  <a:srgbClr val="FFFFFF"/>
                </a:solidFill>
                <a:effectLst/>
                <a:uLnTx/>
                <a:uFillTx/>
                <a:latin typeface="Proxima Nova Lt"/>
                <a:ea typeface="+mn-ea"/>
                <a:cs typeface="+mn-cs"/>
              </a:rPr>
              <a:t> has helped so much; it gave me the </a:t>
            </a:r>
            <a:r>
              <a:rPr kumimoji="0" lang="en-GB" sz="1600" b="1" i="0" u="none" strike="noStrike" kern="1200" cap="none" spc="0" normalizeH="0" baseline="0" noProof="0" dirty="0">
                <a:ln>
                  <a:noFill/>
                </a:ln>
                <a:solidFill>
                  <a:srgbClr val="FFFFFF"/>
                </a:solidFill>
                <a:effectLst/>
                <a:uLnTx/>
                <a:uFillTx/>
                <a:latin typeface="Proxima Nova Lt"/>
                <a:ea typeface="+mn-ea"/>
                <a:cs typeface="+mn-cs"/>
              </a:rPr>
              <a:t>                         </a:t>
            </a:r>
            <a:r>
              <a:rPr kumimoji="0" lang="en-GB" sz="1600" b="1" i="0" u="none" strike="noStrike" kern="1200" cap="none" spc="0" normalizeH="0" baseline="0" noProof="0">
                <a:ln>
                  <a:noFill/>
                </a:ln>
                <a:solidFill>
                  <a:srgbClr val="FFFFFF"/>
                </a:solidFill>
                <a:effectLst/>
                <a:uLnTx/>
                <a:uFillTx/>
                <a:latin typeface="Proxima Nova Lt"/>
                <a:ea typeface="+mn-ea"/>
                <a:cs typeface="+mn-cs"/>
              </a:rPr>
              <a:t>confidence to face things head on.”</a:t>
            </a:r>
          </a:p>
        </p:txBody>
      </p:sp>
    </p:spTree>
    <p:extLst>
      <p:ext uri="{BB962C8B-B14F-4D97-AF65-F5344CB8AC3E}">
        <p14:creationId xmlns:p14="http://schemas.microsoft.com/office/powerpoint/2010/main" val="22616932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43">
            <a:extLst>
              <a:ext uri="{FF2B5EF4-FFF2-40B4-BE49-F238E27FC236}">
                <a16:creationId xmlns:a16="http://schemas.microsoft.com/office/drawing/2014/main" id="{D557674E-F51B-4F6A-B030-DE5EDAF89642}"/>
              </a:ext>
            </a:extLst>
          </p:cNvPr>
          <p:cNvSpPr/>
          <p:nvPr/>
        </p:nvSpPr>
        <p:spPr>
          <a:xfrm>
            <a:off x="4692633" y="1781676"/>
            <a:ext cx="770890" cy="840105"/>
          </a:xfrm>
          <a:custGeom>
            <a:avLst/>
            <a:gdLst/>
            <a:ahLst/>
            <a:cxnLst/>
            <a:rect l="l" t="t" r="r" b="b"/>
            <a:pathLst>
              <a:path w="770890" h="840105">
                <a:moveTo>
                  <a:pt x="753503" y="0"/>
                </a:moveTo>
                <a:lnTo>
                  <a:pt x="0" y="86283"/>
                </a:lnTo>
                <a:lnTo>
                  <a:pt x="86283" y="839787"/>
                </a:lnTo>
                <a:lnTo>
                  <a:pt x="150977" y="832383"/>
                </a:lnTo>
                <a:lnTo>
                  <a:pt x="150977" y="148209"/>
                </a:lnTo>
                <a:lnTo>
                  <a:pt x="770470" y="148209"/>
                </a:lnTo>
                <a:lnTo>
                  <a:pt x="753503" y="0"/>
                </a:lnTo>
                <a:close/>
              </a:path>
            </a:pathLst>
          </a:custGeom>
          <a:solidFill>
            <a:srgbClr val="E500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Arial" panose="020B0604020202020204"/>
              <a:ea typeface="+mn-ea"/>
              <a:cs typeface="+mn-cs"/>
            </a:endParaRPr>
          </a:p>
        </p:txBody>
      </p:sp>
      <p:sp>
        <p:nvSpPr>
          <p:cNvPr id="13" name="object 44">
            <a:extLst>
              <a:ext uri="{FF2B5EF4-FFF2-40B4-BE49-F238E27FC236}">
                <a16:creationId xmlns:a16="http://schemas.microsoft.com/office/drawing/2014/main" id="{B8A8CCBA-0C41-4EC9-B307-13CEB6B42E26}"/>
              </a:ext>
            </a:extLst>
          </p:cNvPr>
          <p:cNvSpPr/>
          <p:nvPr/>
        </p:nvSpPr>
        <p:spPr>
          <a:xfrm>
            <a:off x="10424112" y="2967628"/>
            <a:ext cx="770890" cy="840105"/>
          </a:xfrm>
          <a:custGeom>
            <a:avLst/>
            <a:gdLst/>
            <a:ahLst/>
            <a:cxnLst/>
            <a:rect l="l" t="t" r="r" b="b"/>
            <a:pathLst>
              <a:path w="770890" h="840104">
                <a:moveTo>
                  <a:pt x="684174" y="0"/>
                </a:moveTo>
                <a:lnTo>
                  <a:pt x="619480" y="7404"/>
                </a:lnTo>
                <a:lnTo>
                  <a:pt x="619480" y="691565"/>
                </a:lnTo>
                <a:lnTo>
                  <a:pt x="0" y="691565"/>
                </a:lnTo>
                <a:lnTo>
                  <a:pt x="16967" y="839774"/>
                </a:lnTo>
                <a:lnTo>
                  <a:pt x="770458" y="753491"/>
                </a:lnTo>
                <a:lnTo>
                  <a:pt x="684174" y="0"/>
                </a:lnTo>
                <a:close/>
              </a:path>
            </a:pathLst>
          </a:custGeom>
          <a:solidFill>
            <a:srgbClr val="009FE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7DB52288-DE47-4058-838E-8DB8C8464ABE}"/>
              </a:ext>
            </a:extLst>
          </p:cNvPr>
          <p:cNvSpPr txBox="1"/>
          <p:nvPr/>
        </p:nvSpPr>
        <p:spPr>
          <a:xfrm>
            <a:off x="5078078" y="2201729"/>
            <a:ext cx="6569597" cy="1361911"/>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5000" b="0" i="0" u="none" strike="noStrike" kern="1200" cap="none" spc="0" normalizeH="0" baseline="0" noProof="0">
                <a:ln>
                  <a:noFill/>
                </a:ln>
                <a:solidFill>
                  <a:srgbClr val="FFFFFF"/>
                </a:solidFill>
                <a:effectLst/>
                <a:uLnTx/>
                <a:uFillTx/>
                <a:latin typeface="Proxima Nova Condensed Black" pitchFamily="50" charset="0"/>
                <a:ea typeface="+mn-ea"/>
                <a:cs typeface="+mn-cs"/>
              </a:rPr>
              <a:t>TOGETHER, WE CAN MAKE A DIFFERENCE</a:t>
            </a:r>
          </a:p>
        </p:txBody>
      </p:sp>
      <p:sp>
        <p:nvSpPr>
          <p:cNvPr id="17" name="TextBox 16">
            <a:extLst>
              <a:ext uri="{FF2B5EF4-FFF2-40B4-BE49-F238E27FC236}">
                <a16:creationId xmlns:a16="http://schemas.microsoft.com/office/drawing/2014/main" id="{53DDC6C2-7568-0675-9260-1E5F130DDF2D}"/>
              </a:ext>
            </a:extLst>
          </p:cNvPr>
          <p:cNvSpPr txBox="1"/>
          <p:nvPr/>
        </p:nvSpPr>
        <p:spPr>
          <a:xfrm>
            <a:off x="539487" y="2699570"/>
            <a:ext cx="24160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6007E"/>
                </a:solidFill>
                <a:effectLst/>
                <a:uLnTx/>
                <a:uFillTx/>
                <a:latin typeface="Proxima Nova Cond Black"/>
                <a:ea typeface="+mn-ea"/>
                <a:cs typeface="+mn-cs"/>
              </a:rPr>
              <a:t>ANDREEA TUDOR</a:t>
            </a:r>
          </a:p>
        </p:txBody>
      </p:sp>
      <p:sp>
        <p:nvSpPr>
          <p:cNvPr id="18" name="Rectangle 17">
            <a:extLst>
              <a:ext uri="{FF2B5EF4-FFF2-40B4-BE49-F238E27FC236}">
                <a16:creationId xmlns:a16="http://schemas.microsoft.com/office/drawing/2014/main" id="{122C1D87-D436-86F6-8A2A-E55C8F0E8EC9}"/>
              </a:ext>
            </a:extLst>
          </p:cNvPr>
          <p:cNvSpPr/>
          <p:nvPr/>
        </p:nvSpPr>
        <p:spPr>
          <a:xfrm>
            <a:off x="639075" y="1496593"/>
            <a:ext cx="115444" cy="1152525"/>
          </a:xfrm>
          <a:prstGeom prst="rect">
            <a:avLst/>
          </a:prstGeom>
          <a:solidFill>
            <a:schemeClr val="bg2"/>
          </a:solidFill>
          <a:ln>
            <a:solidFill>
              <a:srgbClr val="E600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roxima Nova Lt"/>
              <a:ea typeface="+mn-ea"/>
              <a:cs typeface="+mn-cs"/>
            </a:endParaRPr>
          </a:p>
        </p:txBody>
      </p:sp>
      <p:sp>
        <p:nvSpPr>
          <p:cNvPr id="19" name="Rectangle 18">
            <a:extLst>
              <a:ext uri="{FF2B5EF4-FFF2-40B4-BE49-F238E27FC236}">
                <a16:creationId xmlns:a16="http://schemas.microsoft.com/office/drawing/2014/main" id="{98F08584-67CC-5765-655B-89A1C2660657}"/>
              </a:ext>
            </a:extLst>
          </p:cNvPr>
          <p:cNvSpPr/>
          <p:nvPr/>
        </p:nvSpPr>
        <p:spPr>
          <a:xfrm>
            <a:off x="639075" y="3796677"/>
            <a:ext cx="115444" cy="1152525"/>
          </a:xfrm>
          <a:prstGeom prst="rect">
            <a:avLst/>
          </a:prstGeom>
          <a:solidFill>
            <a:schemeClr val="bg2"/>
          </a:solidFill>
          <a:ln>
            <a:solidFill>
              <a:srgbClr val="E600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roxima Nova Lt"/>
              <a:ea typeface="+mn-ea"/>
              <a:cs typeface="+mn-cs"/>
            </a:endParaRPr>
          </a:p>
        </p:txBody>
      </p:sp>
      <p:sp>
        <p:nvSpPr>
          <p:cNvPr id="20" name="TextBox 19">
            <a:extLst>
              <a:ext uri="{FF2B5EF4-FFF2-40B4-BE49-F238E27FC236}">
                <a16:creationId xmlns:a16="http://schemas.microsoft.com/office/drawing/2014/main" id="{9FB393D9-2621-B586-BBBD-441FA2A3DF4F}"/>
              </a:ext>
            </a:extLst>
          </p:cNvPr>
          <p:cNvSpPr txBox="1"/>
          <p:nvPr/>
        </p:nvSpPr>
        <p:spPr>
          <a:xfrm>
            <a:off x="543270" y="4990129"/>
            <a:ext cx="20569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6007E"/>
                </a:solidFill>
                <a:effectLst/>
                <a:uLnTx/>
                <a:uFillTx/>
                <a:latin typeface="Proxima Nova Cond Black"/>
                <a:ea typeface="+mn-ea"/>
                <a:cs typeface="+mn-cs"/>
              </a:rPr>
              <a:t>JULIE CULLEN</a:t>
            </a:r>
          </a:p>
        </p:txBody>
      </p:sp>
      <p:sp>
        <p:nvSpPr>
          <p:cNvPr id="21" name="TextBox 20">
            <a:extLst>
              <a:ext uri="{FF2B5EF4-FFF2-40B4-BE49-F238E27FC236}">
                <a16:creationId xmlns:a16="http://schemas.microsoft.com/office/drawing/2014/main" id="{738A25B4-8AAC-3C51-6C6D-FFB60BF6B89B}"/>
              </a:ext>
            </a:extLst>
          </p:cNvPr>
          <p:cNvSpPr txBox="1"/>
          <p:nvPr/>
        </p:nvSpPr>
        <p:spPr>
          <a:xfrm>
            <a:off x="539487" y="2978865"/>
            <a:ext cx="26757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6007E"/>
                </a:solidFill>
                <a:effectLst/>
                <a:uLnTx/>
                <a:uFillTx/>
                <a:latin typeface="Proxima Nova Lt"/>
                <a:ea typeface="+mn-ea"/>
                <a:cs typeface="+mn-cs"/>
              </a:rPr>
              <a:t>Operations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6007E"/>
                </a:solidFill>
                <a:effectLst/>
                <a:uLnTx/>
                <a:uFillTx/>
                <a:latin typeface="Proxima Nova Lt"/>
                <a:ea typeface="+mn-ea"/>
                <a:cs typeface="+mn-cs"/>
                <a:hlinkClick r:id="rId2"/>
              </a:rPr>
              <a:t>andreea.tudor@bitc.org.uk</a:t>
            </a:r>
            <a:r>
              <a:rPr kumimoji="0" lang="en-GB" sz="1600" b="0" i="0" u="none" strike="noStrike" kern="1200" cap="none" spc="0" normalizeH="0" baseline="0" noProof="0">
                <a:ln>
                  <a:noFill/>
                </a:ln>
                <a:solidFill>
                  <a:srgbClr val="E6007E"/>
                </a:solidFill>
                <a:effectLst/>
                <a:uLnTx/>
                <a:uFillTx/>
                <a:latin typeface="Proxima Nova Lt"/>
                <a:ea typeface="+mn-ea"/>
                <a:cs typeface="+mn-cs"/>
              </a:rPr>
              <a:t> </a:t>
            </a:r>
          </a:p>
        </p:txBody>
      </p:sp>
      <p:sp>
        <p:nvSpPr>
          <p:cNvPr id="22" name="TextBox 21">
            <a:extLst>
              <a:ext uri="{FF2B5EF4-FFF2-40B4-BE49-F238E27FC236}">
                <a16:creationId xmlns:a16="http://schemas.microsoft.com/office/drawing/2014/main" id="{9D786EB9-3B0D-C236-17AD-D3588BD128B0}"/>
              </a:ext>
            </a:extLst>
          </p:cNvPr>
          <p:cNvSpPr txBox="1"/>
          <p:nvPr/>
        </p:nvSpPr>
        <p:spPr>
          <a:xfrm>
            <a:off x="543270" y="5269424"/>
            <a:ext cx="235192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6007E"/>
                </a:solidFill>
                <a:effectLst/>
                <a:uLnTx/>
                <a:uFillTx/>
                <a:latin typeface="Proxima Nova Lt"/>
                <a:ea typeface="+mn-ea"/>
                <a:cs typeface="+mn-cs"/>
              </a:rPr>
              <a:t>Programme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6007E"/>
                </a:solidFill>
                <a:effectLst/>
                <a:uLnTx/>
                <a:uFillTx/>
                <a:latin typeface="Proxima Nova Lt"/>
                <a:ea typeface="+mn-ea"/>
                <a:cs typeface="+mn-cs"/>
                <a:hlinkClick r:id="rId3"/>
              </a:rPr>
              <a:t>julie.cullen@bitc.org.uk</a:t>
            </a:r>
            <a:r>
              <a:rPr kumimoji="0" lang="en-GB" sz="1600" b="0" i="0" u="none" strike="noStrike" kern="1200" cap="none" spc="0" normalizeH="0" baseline="0" noProof="0">
                <a:ln>
                  <a:noFill/>
                </a:ln>
                <a:solidFill>
                  <a:srgbClr val="E6007E"/>
                </a:solidFill>
                <a:effectLst/>
                <a:uLnTx/>
                <a:uFillTx/>
                <a:latin typeface="Proxima Nova 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6007E"/>
                </a:solidFill>
                <a:effectLst/>
                <a:uLnTx/>
                <a:uFillTx/>
                <a:latin typeface="Proxima Nova Lt"/>
                <a:ea typeface="+mn-ea"/>
                <a:cs typeface="+mn-cs"/>
              </a:rPr>
              <a:t> </a:t>
            </a:r>
          </a:p>
        </p:txBody>
      </p:sp>
      <p:sp>
        <p:nvSpPr>
          <p:cNvPr id="24" name="TextBox 23">
            <a:extLst>
              <a:ext uri="{FF2B5EF4-FFF2-40B4-BE49-F238E27FC236}">
                <a16:creationId xmlns:a16="http://schemas.microsoft.com/office/drawing/2014/main" id="{172A26DA-3398-FA17-EFA6-4120823E073A}"/>
              </a:ext>
            </a:extLst>
          </p:cNvPr>
          <p:cNvSpPr txBox="1"/>
          <p:nvPr/>
        </p:nvSpPr>
        <p:spPr>
          <a:xfrm>
            <a:off x="361382" y="931657"/>
            <a:ext cx="47166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Proxima Nova Rg" panose="02000506030000020004" pitchFamily="50" charset="0"/>
                <a:ea typeface="+mn-ea"/>
                <a:cs typeface="Arial" panose="020B0604020202020204" pitchFamily="34" charset="0"/>
              </a:rPr>
              <a:t>For more information, please contact:</a:t>
            </a:r>
          </a:p>
        </p:txBody>
      </p:sp>
      <p:pic>
        <p:nvPicPr>
          <p:cNvPr id="1026" name="Picture 2">
            <a:extLst>
              <a:ext uri="{FF2B5EF4-FFF2-40B4-BE49-F238E27FC236}">
                <a16:creationId xmlns:a16="http://schemas.microsoft.com/office/drawing/2014/main" id="{CC113F79-1B6C-9B2D-AA8D-93CB3F6A0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557" y="1506118"/>
            <a:ext cx="1162050"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4322F2E-0CD5-5101-4D9D-252467CA90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468" y="3791914"/>
            <a:ext cx="116205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7400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3C8894-C2AB-4613-8669-D5BCA5D303A0}"/>
              </a:ext>
            </a:extLst>
          </p:cNvPr>
          <p:cNvPicPr>
            <a:picLocks noChangeAspect="1"/>
          </p:cNvPicPr>
          <p:nvPr/>
        </p:nvPicPr>
        <p:blipFill>
          <a:blip r:embed="rId2"/>
          <a:stretch>
            <a:fillRect/>
          </a:stretch>
        </p:blipFill>
        <p:spPr>
          <a:xfrm>
            <a:off x="5156398" y="2169204"/>
            <a:ext cx="7035602" cy="4576527"/>
          </a:xfrm>
          <a:prstGeom prst="rect">
            <a:avLst/>
          </a:prstGeom>
        </p:spPr>
      </p:pic>
      <p:sp>
        <p:nvSpPr>
          <p:cNvPr id="3" name="Title 2">
            <a:extLst>
              <a:ext uri="{FF2B5EF4-FFF2-40B4-BE49-F238E27FC236}">
                <a16:creationId xmlns:a16="http://schemas.microsoft.com/office/drawing/2014/main" id="{A21AC950-57C9-41A4-A431-0C79D9B4B512}"/>
              </a:ext>
            </a:extLst>
          </p:cNvPr>
          <p:cNvSpPr>
            <a:spLocks noGrp="1"/>
          </p:cNvSpPr>
          <p:nvPr>
            <p:ph type="title"/>
          </p:nvPr>
        </p:nvSpPr>
        <p:spPr>
          <a:xfrm>
            <a:off x="1582735" y="1573297"/>
            <a:ext cx="6575745" cy="1023249"/>
          </a:xfrm>
        </p:spPr>
        <p:txBody>
          <a:bodyPr/>
          <a:lstStyle/>
          <a:p>
            <a:r>
              <a:rPr lang="en-GB" dirty="0" err="1"/>
              <a:t>Bitc</a:t>
            </a:r>
            <a:r>
              <a:rPr lang="en-GB" dirty="0"/>
              <a:t> National business response network</a:t>
            </a:r>
          </a:p>
        </p:txBody>
      </p:sp>
      <p:sp>
        <p:nvSpPr>
          <p:cNvPr id="5" name="Content Placeholder 4">
            <a:extLst>
              <a:ext uri="{FF2B5EF4-FFF2-40B4-BE49-F238E27FC236}">
                <a16:creationId xmlns:a16="http://schemas.microsoft.com/office/drawing/2014/main" id="{E44B85E3-FA87-45F1-93A3-276CFE47137D}"/>
              </a:ext>
            </a:extLst>
          </p:cNvPr>
          <p:cNvSpPr>
            <a:spLocks noGrp="1"/>
          </p:cNvSpPr>
          <p:nvPr>
            <p:ph sz="half" idx="10"/>
          </p:nvPr>
        </p:nvSpPr>
        <p:spPr>
          <a:xfrm>
            <a:off x="595735" y="5660149"/>
            <a:ext cx="5217157" cy="543739"/>
          </a:xfrm>
        </p:spPr>
        <p:txBody>
          <a:bodyPr wrap="square" lIns="0" tIns="0" rIns="0" bIns="0" anchor="t">
            <a:spAutoFit/>
          </a:bodyPr>
          <a:lstStyle/>
          <a:p>
            <a:r>
              <a:rPr lang="en-GB" dirty="0"/>
              <a:t>March 2023</a:t>
            </a:r>
          </a:p>
          <a:p>
            <a:endParaRPr lang="en-GB" dirty="0"/>
          </a:p>
        </p:txBody>
      </p:sp>
      <p:sp>
        <p:nvSpPr>
          <p:cNvPr id="9" name="object 43">
            <a:extLst>
              <a:ext uri="{FF2B5EF4-FFF2-40B4-BE49-F238E27FC236}">
                <a16:creationId xmlns:a16="http://schemas.microsoft.com/office/drawing/2014/main" id="{AF887417-8B92-46DD-A77C-1FDEB08377E7}"/>
              </a:ext>
            </a:extLst>
          </p:cNvPr>
          <p:cNvSpPr/>
          <p:nvPr/>
        </p:nvSpPr>
        <p:spPr>
          <a:xfrm>
            <a:off x="1197290" y="1329099"/>
            <a:ext cx="770890" cy="840105"/>
          </a:xfrm>
          <a:custGeom>
            <a:avLst/>
            <a:gdLst/>
            <a:ahLst/>
            <a:cxnLst/>
            <a:rect l="l" t="t" r="r" b="b"/>
            <a:pathLst>
              <a:path w="770890" h="840105">
                <a:moveTo>
                  <a:pt x="753503" y="0"/>
                </a:moveTo>
                <a:lnTo>
                  <a:pt x="0" y="86283"/>
                </a:lnTo>
                <a:lnTo>
                  <a:pt x="86283" y="839787"/>
                </a:lnTo>
                <a:lnTo>
                  <a:pt x="150977" y="832383"/>
                </a:lnTo>
                <a:lnTo>
                  <a:pt x="150977" y="148209"/>
                </a:lnTo>
                <a:lnTo>
                  <a:pt x="770470" y="148209"/>
                </a:lnTo>
                <a:lnTo>
                  <a:pt x="753503" y="0"/>
                </a:lnTo>
                <a:close/>
              </a:path>
            </a:pathLst>
          </a:custGeom>
          <a:solidFill>
            <a:srgbClr val="E500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
        <p:nvSpPr>
          <p:cNvPr id="10" name="object 44">
            <a:extLst>
              <a:ext uri="{FF2B5EF4-FFF2-40B4-BE49-F238E27FC236}">
                <a16:creationId xmlns:a16="http://schemas.microsoft.com/office/drawing/2014/main" id="{01B8CCB2-A3CB-4824-9AC3-A8328E9D20B6}"/>
              </a:ext>
            </a:extLst>
          </p:cNvPr>
          <p:cNvSpPr/>
          <p:nvPr/>
        </p:nvSpPr>
        <p:spPr>
          <a:xfrm>
            <a:off x="4870607" y="4611539"/>
            <a:ext cx="770890" cy="840105"/>
          </a:xfrm>
          <a:custGeom>
            <a:avLst/>
            <a:gdLst/>
            <a:ahLst/>
            <a:cxnLst/>
            <a:rect l="l" t="t" r="r" b="b"/>
            <a:pathLst>
              <a:path w="770890" h="840104">
                <a:moveTo>
                  <a:pt x="684174" y="0"/>
                </a:moveTo>
                <a:lnTo>
                  <a:pt x="619480" y="7404"/>
                </a:lnTo>
                <a:lnTo>
                  <a:pt x="619480" y="691565"/>
                </a:lnTo>
                <a:lnTo>
                  <a:pt x="0" y="691565"/>
                </a:lnTo>
                <a:lnTo>
                  <a:pt x="16967" y="839774"/>
                </a:lnTo>
                <a:lnTo>
                  <a:pt x="770458" y="753491"/>
                </a:lnTo>
                <a:lnTo>
                  <a:pt x="684174" y="0"/>
                </a:lnTo>
                <a:close/>
              </a:path>
            </a:pathLst>
          </a:custGeom>
          <a:solidFill>
            <a:srgbClr val="009FE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Tree>
    <p:extLst>
      <p:ext uri="{BB962C8B-B14F-4D97-AF65-F5344CB8AC3E}">
        <p14:creationId xmlns:p14="http://schemas.microsoft.com/office/powerpoint/2010/main" val="3994929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D7C1BD8A-B6DD-4C20-A5EB-2188563F9817}"/>
              </a:ext>
            </a:extLst>
          </p:cNvPr>
          <p:cNvSpPr>
            <a:spLocks noGrp="1"/>
          </p:cNvSpPr>
          <p:nvPr>
            <p:ph type="body" sz="half" idx="12"/>
          </p:nvPr>
        </p:nvSpPr>
        <p:spPr/>
        <p:txBody>
          <a:bodyPr lIns="91440" tIns="45720" rIns="91440" bIns="45720" anchor="t"/>
          <a:lstStyle/>
          <a:p>
            <a:r>
              <a:rPr lang="en-GB" dirty="0"/>
              <a:t>National Business Response Network</a:t>
            </a:r>
          </a:p>
        </p:txBody>
      </p:sp>
      <p:sp>
        <p:nvSpPr>
          <p:cNvPr id="15" name="Text Placeholder 14">
            <a:extLst>
              <a:ext uri="{FF2B5EF4-FFF2-40B4-BE49-F238E27FC236}">
                <a16:creationId xmlns:a16="http://schemas.microsoft.com/office/drawing/2014/main" id="{898CEA39-F675-4068-9CC0-E1786B078436}"/>
              </a:ext>
            </a:extLst>
          </p:cNvPr>
          <p:cNvSpPr>
            <a:spLocks noGrp="1"/>
          </p:cNvSpPr>
          <p:nvPr>
            <p:ph type="body" sz="half" idx="13"/>
          </p:nvPr>
        </p:nvSpPr>
        <p:spPr>
          <a:xfrm>
            <a:off x="7194590" y="1352923"/>
            <a:ext cx="4633233" cy="861899"/>
          </a:xfrm>
        </p:spPr>
        <p:txBody>
          <a:bodyPr/>
          <a:lstStyle/>
          <a:p>
            <a:r>
              <a:rPr lang="en-GB" sz="1600" dirty="0">
                <a:solidFill>
                  <a:srgbClr val="080808"/>
                </a:solidFill>
                <a:latin typeface="Proxima Nova Lt" panose="02000506030000020004" charset="0"/>
                <a:cs typeface="Arial" panose="020B0604020202020204" pitchFamily="34" charset="0"/>
              </a:rPr>
              <a:t>Our Needs Analysis research revealed community organisations needed the most support:</a:t>
            </a:r>
          </a:p>
        </p:txBody>
      </p:sp>
      <p:sp>
        <p:nvSpPr>
          <p:cNvPr id="4" name="TextBox 3">
            <a:extLst>
              <a:ext uri="{FF2B5EF4-FFF2-40B4-BE49-F238E27FC236}">
                <a16:creationId xmlns:a16="http://schemas.microsoft.com/office/drawing/2014/main" id="{90967E11-5CAB-4F92-BEE2-8E7EB53EF59C}"/>
              </a:ext>
            </a:extLst>
          </p:cNvPr>
          <p:cNvSpPr txBox="1"/>
          <p:nvPr/>
        </p:nvSpPr>
        <p:spPr>
          <a:xfrm>
            <a:off x="759125" y="2274210"/>
            <a:ext cx="5221257" cy="32624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panose="020F0502020204030204" pitchFamily="34" charset="0"/>
              </a:rPr>
              <a:t>The NBRN has been developed to connect community organisations with the expertise and experience of skilled business volunteers from BITC’s membership of over 600 businesses.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rPr>
              <a:t>With stronger community organisations, we can address key issues within communities focusing 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rPr>
              <a:t>Inequality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rPr>
              <a:t>Mental Health and Wellbeing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rPr>
              <a:t>Climate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80808"/>
              </a:solidFill>
              <a:effectLst/>
              <a:uLnTx/>
              <a:uFillTx/>
              <a:latin typeface="Proxima Nova Lt"/>
              <a:ea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6C6C79">
                  <a:lumMod val="50000"/>
                </a:srgbClr>
              </a:solidFill>
              <a:effectLst/>
              <a:uLnTx/>
              <a:uFillTx/>
              <a:latin typeface="Proxima Nova Lt"/>
              <a:ea typeface="+mn-ea"/>
              <a:cs typeface="+mn-cs"/>
            </a:endParaRPr>
          </a:p>
        </p:txBody>
      </p:sp>
      <p:pic>
        <p:nvPicPr>
          <p:cNvPr id="9" name="Picture 8">
            <a:extLst>
              <a:ext uri="{FF2B5EF4-FFF2-40B4-BE49-F238E27FC236}">
                <a16:creationId xmlns:a16="http://schemas.microsoft.com/office/drawing/2014/main" id="{7CFDA7C6-18DC-4DC0-AC80-882758F91C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9" r="422"/>
          <a:stretch/>
        </p:blipFill>
        <p:spPr>
          <a:xfrm>
            <a:off x="0" y="6741629"/>
            <a:ext cx="12192000" cy="125896"/>
          </a:xfrm>
          <a:prstGeom prst="rect">
            <a:avLst/>
          </a:prstGeom>
        </p:spPr>
      </p:pic>
      <p:sp>
        <p:nvSpPr>
          <p:cNvPr id="19" name="TextBox 18">
            <a:extLst>
              <a:ext uri="{FF2B5EF4-FFF2-40B4-BE49-F238E27FC236}">
                <a16:creationId xmlns:a16="http://schemas.microsoft.com/office/drawing/2014/main" id="{B74EF68A-36C2-4CD1-934D-F23DA2ADFB05}"/>
              </a:ext>
            </a:extLst>
          </p:cNvPr>
          <p:cNvSpPr txBox="1"/>
          <p:nvPr/>
        </p:nvSpPr>
        <p:spPr>
          <a:xfrm>
            <a:off x="7194590" y="2892415"/>
            <a:ext cx="2068905"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C008C"/>
                </a:solidFill>
                <a:effectLst/>
                <a:uLnTx/>
                <a:uFillTx/>
                <a:latin typeface="Proxima Nova Condensed Black"/>
                <a:ea typeface="+mn-ea"/>
                <a:cs typeface="+mn-cs"/>
              </a:rPr>
              <a:t>MARKETING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Digital proficiency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PR/marketing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Social media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Storytelling</a:t>
            </a:r>
          </a:p>
        </p:txBody>
      </p:sp>
      <p:sp>
        <p:nvSpPr>
          <p:cNvPr id="20" name="TextBox 19">
            <a:extLst>
              <a:ext uri="{FF2B5EF4-FFF2-40B4-BE49-F238E27FC236}">
                <a16:creationId xmlns:a16="http://schemas.microsoft.com/office/drawing/2014/main" id="{288856CA-49C7-4330-8F8B-A961A23ABDCD}"/>
              </a:ext>
            </a:extLst>
          </p:cNvPr>
          <p:cNvSpPr txBox="1"/>
          <p:nvPr/>
        </p:nvSpPr>
        <p:spPr>
          <a:xfrm>
            <a:off x="7269541" y="5053118"/>
            <a:ext cx="2246663" cy="14157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C008C"/>
                </a:solidFill>
                <a:effectLst/>
                <a:uLnTx/>
                <a:uFillTx/>
                <a:latin typeface="Proxima Nova Condensed Black"/>
                <a:ea typeface="+mn-ea"/>
                <a:cs typeface="+mn-cs"/>
              </a:rPr>
              <a:t>HR/PEOPLE 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Leadership styles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Mentoring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Diversity and inclusion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Strategy</a:t>
            </a:r>
            <a:endParaRPr kumimoji="0" lang="en-GB" sz="16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Employee wellbeing</a:t>
            </a:r>
          </a:p>
        </p:txBody>
      </p:sp>
      <p:sp>
        <p:nvSpPr>
          <p:cNvPr id="21" name="TextBox 20">
            <a:extLst>
              <a:ext uri="{FF2B5EF4-FFF2-40B4-BE49-F238E27FC236}">
                <a16:creationId xmlns:a16="http://schemas.microsoft.com/office/drawing/2014/main" id="{CD8FF6C1-8EB5-4554-AABB-29B89F14001D}"/>
              </a:ext>
            </a:extLst>
          </p:cNvPr>
          <p:cNvSpPr txBox="1"/>
          <p:nvPr/>
        </p:nvSpPr>
        <p:spPr>
          <a:xfrm>
            <a:off x="9619013" y="5053118"/>
            <a:ext cx="2208810"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C008C"/>
                </a:solidFill>
                <a:effectLst/>
                <a:uLnTx/>
                <a:uFillTx/>
                <a:latin typeface="Proxima Nova Condensed Black"/>
                <a:ea typeface="+mn-ea"/>
                <a:cs typeface="+mn-cs"/>
              </a:rPr>
              <a:t>REACH &amp; IMPACT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Fundraising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Bid writing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Business partnerships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Tracking impact</a:t>
            </a:r>
          </a:p>
        </p:txBody>
      </p:sp>
      <p:sp>
        <p:nvSpPr>
          <p:cNvPr id="22" name="TextBox 21">
            <a:extLst>
              <a:ext uri="{FF2B5EF4-FFF2-40B4-BE49-F238E27FC236}">
                <a16:creationId xmlns:a16="http://schemas.microsoft.com/office/drawing/2014/main" id="{45E5345D-1E40-47DE-ABC8-7BF32BC4EA48}"/>
              </a:ext>
            </a:extLst>
          </p:cNvPr>
          <p:cNvSpPr txBox="1"/>
          <p:nvPr/>
        </p:nvSpPr>
        <p:spPr>
          <a:xfrm>
            <a:off x="9619013" y="2889862"/>
            <a:ext cx="2079609" cy="141577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C008C"/>
                </a:solidFill>
                <a:effectLst/>
                <a:uLnTx/>
                <a:uFillTx/>
                <a:latin typeface="Proxima Nova Condensed Black"/>
                <a:ea typeface="+mn-ea"/>
                <a:cs typeface="+mn-cs"/>
              </a:rPr>
              <a:t>STRATEGIC SCALE-UP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Business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Resource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rPr>
              <a:t>Financial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223C74"/>
                </a:solidFill>
                <a:effectLst/>
                <a:uLnTx/>
                <a:uFillTx/>
                <a:latin typeface="Proxima Nova Lt"/>
                <a:ea typeface="+mn-ea"/>
                <a:cs typeface="+mn-cs"/>
              </a:rPr>
              <a:t>Project management</a:t>
            </a:r>
            <a:endParaRPr kumimoji="0" lang="en-GB" sz="1400" b="0" i="0" u="none" strike="noStrike" kern="1200" cap="none" spc="0" normalizeH="0" baseline="0" noProof="0" dirty="0">
              <a:ln>
                <a:noFill/>
              </a:ln>
              <a:solidFill>
                <a:srgbClr val="223C74"/>
              </a:solidFill>
              <a:effectLst/>
              <a:uLnTx/>
              <a:uFillTx/>
              <a:latin typeface="Proxima Nova Lt" panose="02000506030000020004" pitchFamily="50" charset="0"/>
              <a:ea typeface="+mn-ea"/>
              <a:cs typeface="+mn-cs"/>
            </a:endParaRPr>
          </a:p>
        </p:txBody>
      </p:sp>
      <p:pic>
        <p:nvPicPr>
          <p:cNvPr id="24" name="Graphic 23" descr="Lecturer with solid fill">
            <a:extLst>
              <a:ext uri="{FF2B5EF4-FFF2-40B4-BE49-F238E27FC236}">
                <a16:creationId xmlns:a16="http://schemas.microsoft.com/office/drawing/2014/main" id="{0D874566-FC23-440F-AE68-EF058C009C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75393" y="4477926"/>
            <a:ext cx="457200" cy="457200"/>
          </a:xfrm>
          <a:prstGeom prst="rect">
            <a:avLst/>
          </a:prstGeom>
        </p:spPr>
      </p:pic>
      <p:pic>
        <p:nvPicPr>
          <p:cNvPr id="26" name="Graphic 25" descr="Handshake with solid fill">
            <a:extLst>
              <a:ext uri="{FF2B5EF4-FFF2-40B4-BE49-F238E27FC236}">
                <a16:creationId xmlns:a16="http://schemas.microsoft.com/office/drawing/2014/main" id="{BE66F99A-E216-4B7C-8C38-4F4465F5B5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51820" y="4482750"/>
            <a:ext cx="613993" cy="613993"/>
          </a:xfrm>
          <a:prstGeom prst="rect">
            <a:avLst/>
          </a:prstGeom>
        </p:spPr>
      </p:pic>
      <p:pic>
        <p:nvPicPr>
          <p:cNvPr id="28" name="Graphic 27" descr="Users with solid fill">
            <a:extLst>
              <a:ext uri="{FF2B5EF4-FFF2-40B4-BE49-F238E27FC236}">
                <a16:creationId xmlns:a16="http://schemas.microsoft.com/office/drawing/2014/main" id="{41733BB2-FA7B-4752-A2CB-A9243864E93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00035" y="2361577"/>
            <a:ext cx="522255" cy="522255"/>
          </a:xfrm>
          <a:prstGeom prst="rect">
            <a:avLst/>
          </a:prstGeom>
        </p:spPr>
      </p:pic>
      <p:pic>
        <p:nvPicPr>
          <p:cNvPr id="30" name="Graphic 29" descr="Internet with solid fill">
            <a:extLst>
              <a:ext uri="{FF2B5EF4-FFF2-40B4-BE49-F238E27FC236}">
                <a16:creationId xmlns:a16="http://schemas.microsoft.com/office/drawing/2014/main" id="{82B99857-ED2D-47C3-85FC-42962DDB4B9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30896" y="2440382"/>
            <a:ext cx="499655" cy="499655"/>
          </a:xfrm>
          <a:prstGeom prst="rect">
            <a:avLst/>
          </a:prstGeom>
        </p:spPr>
      </p:pic>
    </p:spTree>
    <p:extLst>
      <p:ext uri="{BB962C8B-B14F-4D97-AF65-F5344CB8AC3E}">
        <p14:creationId xmlns:p14="http://schemas.microsoft.com/office/powerpoint/2010/main" val="831983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pattFill prst="ltDnDiag">
          <a:fgClr>
            <a:schemeClr val="bg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8211B0-ABAE-0254-D85B-4531FE45963D}"/>
              </a:ext>
            </a:extLst>
          </p:cNvPr>
          <p:cNvSpPr>
            <a:spLocks noGrp="1"/>
          </p:cNvSpPr>
          <p:nvPr>
            <p:ph type="body" sz="half" idx="10"/>
          </p:nvPr>
        </p:nvSpPr>
        <p:spPr>
          <a:xfrm>
            <a:off x="2777490" y="3629056"/>
            <a:ext cx="3318510" cy="2625698"/>
          </a:xfrm>
        </p:spPr>
        <p:txBody>
          <a:bodyPr/>
          <a:lstStyle/>
          <a:p>
            <a:endParaRPr lang="en-US" sz="2000" b="1" i="0" cap="all" dirty="0">
              <a:solidFill>
                <a:srgbClr val="E6007E"/>
              </a:solidFill>
              <a:effectLst/>
              <a:latin typeface="proxima-nova"/>
            </a:endParaRPr>
          </a:p>
          <a:p>
            <a:r>
              <a:rPr lang="en-US" sz="2000" b="1" i="0" cap="all" dirty="0">
                <a:solidFill>
                  <a:srgbClr val="E6007E"/>
                </a:solidFill>
                <a:effectLst/>
                <a:latin typeface="proxima-nova"/>
              </a:rPr>
              <a:t>FIVE TIME/SKILLS</a:t>
            </a:r>
            <a:endParaRPr lang="en-US" sz="1600" b="1" i="0" cap="all" dirty="0">
              <a:solidFill>
                <a:srgbClr val="E6007E"/>
              </a:solidFill>
              <a:effectLst/>
              <a:latin typeface="proxima-nova"/>
            </a:endParaRPr>
          </a:p>
          <a:p>
            <a:r>
              <a:rPr lang="en-US" sz="1600" b="1" i="0" dirty="0">
                <a:solidFill>
                  <a:schemeClr val="accent6">
                    <a:lumMod val="75000"/>
                  </a:schemeClr>
                </a:solidFill>
                <a:effectLst/>
                <a:latin typeface="proxima-nova"/>
              </a:rPr>
              <a:t>Job coaching</a:t>
            </a:r>
          </a:p>
          <a:p>
            <a:r>
              <a:rPr lang="en-US" sz="1600" b="1" i="0" dirty="0">
                <a:solidFill>
                  <a:schemeClr val="accent6">
                    <a:lumMod val="75000"/>
                  </a:schemeClr>
                </a:solidFill>
                <a:effectLst/>
                <a:latin typeface="proxima-nova"/>
              </a:rPr>
              <a:t>Wellbeing mentorship</a:t>
            </a:r>
          </a:p>
          <a:p>
            <a:r>
              <a:rPr lang="en-US" sz="1600" b="1" i="0" dirty="0">
                <a:solidFill>
                  <a:schemeClr val="accent6">
                    <a:lumMod val="75000"/>
                  </a:schemeClr>
                </a:solidFill>
                <a:effectLst/>
                <a:latin typeface="proxima-nova"/>
              </a:rPr>
              <a:t>Marketing advice</a:t>
            </a:r>
          </a:p>
          <a:p>
            <a:r>
              <a:rPr lang="en-US" sz="1600" b="1" i="0" dirty="0">
                <a:solidFill>
                  <a:schemeClr val="accent6">
                    <a:lumMod val="75000"/>
                  </a:schemeClr>
                </a:solidFill>
                <a:effectLst/>
                <a:latin typeface="proxima-nova"/>
              </a:rPr>
              <a:t>Sales/fundraising advice</a:t>
            </a:r>
          </a:p>
          <a:p>
            <a:r>
              <a:rPr lang="en-US" sz="1600" b="1" i="0" dirty="0">
                <a:solidFill>
                  <a:schemeClr val="accent6">
                    <a:lumMod val="75000"/>
                  </a:schemeClr>
                </a:solidFill>
                <a:effectLst/>
                <a:latin typeface="proxima-nova"/>
              </a:rPr>
              <a:t>Operational/scale-up advice</a:t>
            </a:r>
          </a:p>
          <a:p>
            <a:endParaRPr lang="en-GB" dirty="0"/>
          </a:p>
        </p:txBody>
      </p:sp>
      <p:sp>
        <p:nvSpPr>
          <p:cNvPr id="3" name="Text Placeholder 2">
            <a:extLst>
              <a:ext uri="{FF2B5EF4-FFF2-40B4-BE49-F238E27FC236}">
                <a16:creationId xmlns:a16="http://schemas.microsoft.com/office/drawing/2014/main" id="{7E9B73F8-909D-B458-0CB9-1B0495C2301A}"/>
              </a:ext>
            </a:extLst>
          </p:cNvPr>
          <p:cNvSpPr>
            <a:spLocks noGrp="1"/>
          </p:cNvSpPr>
          <p:nvPr>
            <p:ph type="body" sz="half" idx="12"/>
          </p:nvPr>
        </p:nvSpPr>
        <p:spPr>
          <a:xfrm>
            <a:off x="285750" y="1268730"/>
            <a:ext cx="11443297" cy="472623"/>
          </a:xfrm>
        </p:spPr>
        <p:txBody>
          <a:bodyPr/>
          <a:lstStyle/>
          <a:p>
            <a:pPr algn="ctr"/>
            <a:r>
              <a:rPr lang="en-GB" dirty="0"/>
              <a:t>National Business Response Network Update :</a:t>
            </a:r>
          </a:p>
          <a:p>
            <a:pPr algn="ctr"/>
            <a:endParaRPr lang="en-GB" dirty="0"/>
          </a:p>
          <a:p>
            <a:pPr algn="ctr"/>
            <a:r>
              <a:rPr lang="en-US" sz="1600" b="1" i="0" dirty="0">
                <a:solidFill>
                  <a:schemeClr val="accent6">
                    <a:lumMod val="75000"/>
                  </a:schemeClr>
                </a:solidFill>
                <a:effectLst/>
                <a:latin typeface="proxima-nova"/>
              </a:rPr>
              <a:t>We have reactivated this important network to provide much-needed assistance during</a:t>
            </a:r>
          </a:p>
          <a:p>
            <a:pPr algn="ctr"/>
            <a:r>
              <a:rPr lang="en-US" sz="1600" b="1" i="0" dirty="0">
                <a:solidFill>
                  <a:schemeClr val="accent6">
                    <a:lumMod val="75000"/>
                  </a:schemeClr>
                </a:solidFill>
                <a:effectLst/>
                <a:latin typeface="proxima-nova"/>
              </a:rPr>
              <a:t> the cost-of-living crisis.</a:t>
            </a:r>
          </a:p>
          <a:p>
            <a:pPr algn="ctr"/>
            <a:endParaRPr lang="en-US" sz="2000" b="1" dirty="0">
              <a:latin typeface="proxima-nova"/>
            </a:endParaRPr>
          </a:p>
          <a:p>
            <a:pPr algn="ctr"/>
            <a:endParaRPr lang="en-GB" sz="2000" b="1" dirty="0">
              <a:solidFill>
                <a:srgbClr val="080808"/>
              </a:solidFill>
            </a:endParaRPr>
          </a:p>
        </p:txBody>
      </p:sp>
      <p:sp>
        <p:nvSpPr>
          <p:cNvPr id="4" name="Text Placeholder 3">
            <a:extLst>
              <a:ext uri="{FF2B5EF4-FFF2-40B4-BE49-F238E27FC236}">
                <a16:creationId xmlns:a16="http://schemas.microsoft.com/office/drawing/2014/main" id="{C0BC9D78-126D-7666-1653-1FE36C74161B}"/>
              </a:ext>
            </a:extLst>
          </p:cNvPr>
          <p:cNvSpPr>
            <a:spLocks noGrp="1"/>
          </p:cNvSpPr>
          <p:nvPr>
            <p:ph type="body" sz="half" idx="13"/>
          </p:nvPr>
        </p:nvSpPr>
        <p:spPr>
          <a:xfrm>
            <a:off x="7058996" y="3629056"/>
            <a:ext cx="4711027" cy="2719980"/>
          </a:xfrm>
        </p:spPr>
        <p:txBody>
          <a:bodyPr/>
          <a:lstStyle/>
          <a:p>
            <a:endParaRPr lang="en-US" sz="2000" b="1" i="0" cap="all" dirty="0">
              <a:solidFill>
                <a:srgbClr val="E6007E"/>
              </a:solidFill>
              <a:effectLst/>
              <a:latin typeface="proxima-nova"/>
            </a:endParaRPr>
          </a:p>
          <a:p>
            <a:r>
              <a:rPr lang="en-US" sz="2000" b="1" i="0" cap="all" dirty="0">
                <a:solidFill>
                  <a:srgbClr val="E6007E"/>
                </a:solidFill>
                <a:effectLst/>
                <a:latin typeface="proxima-nova"/>
              </a:rPr>
              <a:t>FIVE ITEMS</a:t>
            </a:r>
            <a:endParaRPr lang="en-US" sz="1600" b="1" i="0" cap="all" dirty="0">
              <a:solidFill>
                <a:srgbClr val="E6007E"/>
              </a:solidFill>
              <a:effectLst/>
              <a:latin typeface="proxima-nova"/>
            </a:endParaRPr>
          </a:p>
          <a:p>
            <a:r>
              <a:rPr lang="en-US" sz="1600" b="1" i="0" dirty="0">
                <a:solidFill>
                  <a:schemeClr val="accent6">
                    <a:lumMod val="75000"/>
                  </a:schemeClr>
                </a:solidFill>
                <a:effectLst/>
                <a:latin typeface="proxima-nova"/>
              </a:rPr>
              <a:t>Laptops and smartphones</a:t>
            </a:r>
          </a:p>
          <a:p>
            <a:r>
              <a:rPr lang="en-US" sz="1600" b="1" i="0" dirty="0">
                <a:solidFill>
                  <a:schemeClr val="accent6">
                    <a:lumMod val="75000"/>
                  </a:schemeClr>
                </a:solidFill>
                <a:effectLst/>
                <a:latin typeface="proxima-nova"/>
              </a:rPr>
              <a:t>Warm clothing and bedding</a:t>
            </a:r>
          </a:p>
          <a:p>
            <a:r>
              <a:rPr lang="en-US" sz="1600" b="1" i="0" dirty="0">
                <a:solidFill>
                  <a:schemeClr val="accent6">
                    <a:lumMod val="75000"/>
                  </a:schemeClr>
                </a:solidFill>
                <a:effectLst/>
                <a:latin typeface="proxima-nova"/>
              </a:rPr>
              <a:t>Food packaging</a:t>
            </a:r>
          </a:p>
          <a:p>
            <a:r>
              <a:rPr lang="en-US" sz="1600" b="1" i="0" dirty="0">
                <a:solidFill>
                  <a:schemeClr val="accent6">
                    <a:lumMod val="75000"/>
                  </a:schemeClr>
                </a:solidFill>
                <a:effectLst/>
                <a:latin typeface="proxima-nova"/>
              </a:rPr>
              <a:t>Energy-efficient products</a:t>
            </a:r>
          </a:p>
          <a:p>
            <a:r>
              <a:rPr lang="en-US" sz="1600" b="1" i="0" dirty="0">
                <a:solidFill>
                  <a:schemeClr val="accent6">
                    <a:lumMod val="75000"/>
                  </a:schemeClr>
                </a:solidFill>
                <a:effectLst/>
                <a:latin typeface="proxima-nova"/>
              </a:rPr>
              <a:t>Kitchen equipment</a:t>
            </a:r>
          </a:p>
          <a:p>
            <a:endParaRPr lang="en-GB" dirty="0"/>
          </a:p>
        </p:txBody>
      </p:sp>
      <p:sp>
        <p:nvSpPr>
          <p:cNvPr id="5" name="TextBox 4">
            <a:extLst>
              <a:ext uri="{FF2B5EF4-FFF2-40B4-BE49-F238E27FC236}">
                <a16:creationId xmlns:a16="http://schemas.microsoft.com/office/drawing/2014/main" id="{00BC8D7E-5709-9E66-3677-1C1719BCC9A8}"/>
              </a:ext>
            </a:extLst>
          </p:cNvPr>
          <p:cNvSpPr txBox="1"/>
          <p:nvPr/>
        </p:nvSpPr>
        <p:spPr>
          <a:xfrm rot="10800000" flipV="1">
            <a:off x="1597712" y="3259724"/>
            <a:ext cx="124358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C6C79">
                    <a:lumMod val="75000"/>
                  </a:srgbClr>
                </a:solidFill>
                <a:effectLst/>
                <a:uLnTx/>
                <a:uFillTx/>
                <a:latin typeface="proxima-nova"/>
                <a:ea typeface="+mn-ea"/>
                <a:cs typeface="+mn-cs"/>
              </a:rPr>
              <a:t>Through business support, we will focus on providing five much-needed items  and five vital skills:</a:t>
            </a:r>
            <a:endParaRPr kumimoji="0" lang="en-GB" sz="1800" b="1" i="0" u="none" strike="noStrike" kern="1200" cap="none" spc="0" normalizeH="0" baseline="0" noProof="0" dirty="0">
              <a:ln>
                <a:noFill/>
              </a:ln>
              <a:solidFill>
                <a:srgbClr val="6C6C79">
                  <a:lumMod val="75000"/>
                </a:srgbClr>
              </a:solidFill>
              <a:effectLst/>
              <a:uLnTx/>
              <a:uFillTx/>
              <a:latin typeface="Proxima Nova Lt"/>
              <a:ea typeface="+mn-ea"/>
              <a:cs typeface="+mn-cs"/>
            </a:endParaRPr>
          </a:p>
        </p:txBody>
      </p:sp>
    </p:spTree>
    <p:extLst>
      <p:ext uri="{BB962C8B-B14F-4D97-AF65-F5344CB8AC3E}">
        <p14:creationId xmlns:p14="http://schemas.microsoft.com/office/powerpoint/2010/main" val="14700665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4BA9C6-C679-B59E-8876-03FA542632B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222065"/>
                </a:solidFill>
                <a:effectLst/>
                <a:uLnTx/>
                <a:uFillTx/>
                <a:latin typeface="Proxima Nova Lt"/>
                <a:ea typeface="+mn-ea"/>
                <a:cs typeface="+mn-cs"/>
              </a:rPr>
              <a:t>National Business Response Network</a:t>
            </a:r>
            <a:endParaRPr kumimoji="0" lang="en-US" sz="800" b="1" i="0" u="none" strike="noStrike" kern="1200" cap="none" spc="0" normalizeH="0" baseline="0" noProof="0" dirty="0">
              <a:ln>
                <a:noFill/>
              </a:ln>
              <a:solidFill>
                <a:srgbClr val="222065"/>
              </a:solidFill>
              <a:effectLst/>
              <a:uLnTx/>
              <a:uFillTx/>
              <a:latin typeface="Proxima Nova Lt"/>
              <a:ea typeface="+mn-ea"/>
              <a:cs typeface="+mn-cs"/>
            </a:endParaRPr>
          </a:p>
        </p:txBody>
      </p:sp>
      <p:sp>
        <p:nvSpPr>
          <p:cNvPr id="5" name="Text Placeholder 2">
            <a:extLst>
              <a:ext uri="{FF2B5EF4-FFF2-40B4-BE49-F238E27FC236}">
                <a16:creationId xmlns:a16="http://schemas.microsoft.com/office/drawing/2014/main" id="{EB1940E4-6488-D2F4-2C51-91463BC204EB}"/>
              </a:ext>
            </a:extLst>
          </p:cNvPr>
          <p:cNvSpPr txBox="1">
            <a:spLocks/>
          </p:cNvSpPr>
          <p:nvPr/>
        </p:nvSpPr>
        <p:spPr>
          <a:xfrm>
            <a:off x="4351204" y="1017896"/>
            <a:ext cx="5470084" cy="480398"/>
          </a:xfrm>
          <a:prstGeom prst="rect">
            <a:avLst/>
          </a:prstGeom>
        </p:spPr>
        <p:txBody>
          <a:bodyPr/>
          <a:lstStyle>
            <a:lvl1pPr marL="0" indent="0" algn="l" defTabSz="914400" rtl="0" eaLnBrk="1" latinLnBrk="0" hangingPunct="1">
              <a:lnSpc>
                <a:spcPct val="90000"/>
              </a:lnSpc>
              <a:spcBef>
                <a:spcPts val="1000"/>
              </a:spcBef>
              <a:buFont typeface="Arial"/>
              <a:buNone/>
              <a:defRPr sz="2800" b="1" kern="1200" cap="all" baseline="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2800" b="1" i="0" u="none" strike="noStrike" kern="1200" cap="all" spc="0" normalizeH="0" baseline="0" noProof="0" dirty="0">
                <a:ln>
                  <a:noFill/>
                </a:ln>
                <a:solidFill>
                  <a:srgbClr val="223C74"/>
                </a:solidFill>
                <a:effectLst/>
                <a:uLnTx/>
                <a:uFillTx/>
                <a:latin typeface="Proxima Nova Cond Black"/>
                <a:ea typeface="+mn-ea"/>
                <a:cs typeface="+mn-cs"/>
              </a:rPr>
              <a:t>Your </a:t>
            </a:r>
            <a:r>
              <a:rPr kumimoji="0" lang="en-GB" sz="2800" b="1" i="0" u="none" strike="noStrike" kern="1200" cap="all" spc="0" normalizeH="0" baseline="0" noProof="0" dirty="0" err="1">
                <a:ln>
                  <a:noFill/>
                </a:ln>
                <a:solidFill>
                  <a:srgbClr val="223C74"/>
                </a:solidFill>
                <a:effectLst/>
                <a:uLnTx/>
                <a:uFillTx/>
                <a:latin typeface="Proxima Nova Cond Black"/>
                <a:ea typeface="+mn-ea"/>
                <a:cs typeface="+mn-cs"/>
              </a:rPr>
              <a:t>nbrn</a:t>
            </a:r>
            <a:r>
              <a:rPr kumimoji="0" lang="en-GB" sz="2800" b="1" i="0" u="none" strike="noStrike" kern="1200" cap="all" spc="0" normalizeH="0" baseline="0" noProof="0" dirty="0">
                <a:ln>
                  <a:noFill/>
                </a:ln>
                <a:solidFill>
                  <a:srgbClr val="223C74"/>
                </a:solidFill>
                <a:effectLst/>
                <a:uLnTx/>
                <a:uFillTx/>
                <a:latin typeface="Proxima Nova Cond Black"/>
                <a:ea typeface="+mn-ea"/>
                <a:cs typeface="+mn-cs"/>
              </a:rPr>
              <a:t> journey  </a:t>
            </a:r>
          </a:p>
        </p:txBody>
      </p:sp>
      <p:sp>
        <p:nvSpPr>
          <p:cNvPr id="17" name="Text Placeholder 1">
            <a:extLst>
              <a:ext uri="{FF2B5EF4-FFF2-40B4-BE49-F238E27FC236}">
                <a16:creationId xmlns:a16="http://schemas.microsoft.com/office/drawing/2014/main" id="{4159467E-B64E-F6A5-3FE4-8C5D454CCAEA}"/>
              </a:ext>
            </a:extLst>
          </p:cNvPr>
          <p:cNvSpPr>
            <a:spLocks noGrp="1"/>
          </p:cNvSpPr>
          <p:nvPr>
            <p:ph type="body" sz="half" idx="10"/>
          </p:nvPr>
        </p:nvSpPr>
        <p:spPr>
          <a:xfrm>
            <a:off x="808314" y="2599598"/>
            <a:ext cx="3331820" cy="3559105"/>
          </a:xfrm>
        </p:spPr>
        <p:txBody>
          <a:bodyPr/>
          <a:lstStyle/>
          <a:p>
            <a:pPr marL="285750" indent="-285750">
              <a:buClr>
                <a:srgbClr val="E6007E"/>
              </a:buClr>
              <a:buFont typeface="Arial" panose="020B0604020202020204" pitchFamily="34" charset="0"/>
              <a:buChar char="•"/>
            </a:pPr>
            <a:r>
              <a:rPr lang="en-GB" dirty="0">
                <a:hlinkClick r:id="rId3"/>
              </a:rPr>
              <a:t>Log your request</a:t>
            </a:r>
            <a:endParaRPr lang="en-GB" dirty="0"/>
          </a:p>
          <a:p>
            <a:pPr marL="285750" indent="-285750">
              <a:buClr>
                <a:srgbClr val="E6007E"/>
              </a:buClr>
              <a:buFont typeface="Arial" panose="020B0604020202020204" pitchFamily="34" charset="0"/>
              <a:buChar char="•"/>
            </a:pPr>
            <a:r>
              <a:rPr lang="en-GB" dirty="0"/>
              <a:t>A Programme Manager will contact you to learn more about your organisation and context of your needs.</a:t>
            </a:r>
          </a:p>
          <a:p>
            <a:pPr marL="285750" indent="-285750">
              <a:buClr>
                <a:srgbClr val="E6007E"/>
              </a:buClr>
              <a:buFont typeface="Arial" panose="020B0604020202020204" pitchFamily="34" charset="0"/>
              <a:buChar char="•"/>
            </a:pPr>
            <a:r>
              <a:rPr lang="en-GB" dirty="0"/>
              <a:t>We will share your needs with our business members.</a:t>
            </a:r>
          </a:p>
        </p:txBody>
      </p:sp>
      <p:sp>
        <p:nvSpPr>
          <p:cNvPr id="20" name="TextBox 19">
            <a:extLst>
              <a:ext uri="{FF2B5EF4-FFF2-40B4-BE49-F238E27FC236}">
                <a16:creationId xmlns:a16="http://schemas.microsoft.com/office/drawing/2014/main" id="{5D68D608-922B-2E77-743F-BA9F2EC85C1C}"/>
              </a:ext>
            </a:extLst>
          </p:cNvPr>
          <p:cNvSpPr txBox="1"/>
          <p:nvPr/>
        </p:nvSpPr>
        <p:spPr>
          <a:xfrm>
            <a:off x="4572459" y="2578712"/>
            <a:ext cx="3047082" cy="34163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E6007E"/>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80808"/>
                </a:solidFill>
                <a:effectLst/>
                <a:uLnTx/>
                <a:uFillTx/>
                <a:latin typeface="Proxima Nova Lt"/>
                <a:ea typeface="+mn-ea"/>
                <a:cs typeface="+mn-cs"/>
              </a:rPr>
              <a:t>Business volunteers selects the opportunity. </a:t>
            </a:r>
          </a:p>
          <a:p>
            <a:pPr marL="285750" marR="0" lvl="0" indent="-285750" algn="l" defTabSz="914400" rtl="0" eaLnBrk="1" fontAlgn="auto" latinLnBrk="0" hangingPunct="1">
              <a:lnSpc>
                <a:spcPct val="100000"/>
              </a:lnSpc>
              <a:spcBef>
                <a:spcPts val="0"/>
              </a:spcBef>
              <a:spcAft>
                <a:spcPts val="0"/>
              </a:spcAft>
              <a:buClr>
                <a:srgbClr val="E6007E"/>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80808"/>
                </a:solidFill>
                <a:effectLst/>
                <a:uLnTx/>
                <a:uFillTx/>
                <a:latin typeface="Proxima Nova Lt"/>
                <a:ea typeface="+mn-ea"/>
                <a:cs typeface="+mn-cs"/>
              </a:rPr>
              <a:t>Once we have an offer of support from our member businesses, a Programme Manager will contact you.</a:t>
            </a:r>
          </a:p>
          <a:p>
            <a:pPr marL="285750" marR="0" lvl="0" indent="-285750" algn="l" defTabSz="914400" rtl="0" eaLnBrk="1" fontAlgn="auto" latinLnBrk="0" hangingPunct="1">
              <a:lnSpc>
                <a:spcPct val="100000"/>
              </a:lnSpc>
              <a:spcBef>
                <a:spcPts val="0"/>
              </a:spcBef>
              <a:spcAft>
                <a:spcPts val="0"/>
              </a:spcAft>
              <a:buClr>
                <a:srgbClr val="E6007E"/>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80808"/>
                </a:solidFill>
                <a:effectLst/>
                <a:uLnTx/>
                <a:uFillTx/>
                <a:latin typeface="Proxima Nova Lt"/>
                <a:ea typeface="+mn-ea"/>
                <a:cs typeface="+mn-cs"/>
              </a:rPr>
              <a:t>A Programme Manager will help to facilitate an initial meeting to discuss the scope, discuss rough timelines and how the support will be provided.</a:t>
            </a:r>
          </a:p>
        </p:txBody>
      </p:sp>
      <p:sp>
        <p:nvSpPr>
          <p:cNvPr id="24" name="TextBox 23">
            <a:extLst>
              <a:ext uri="{FF2B5EF4-FFF2-40B4-BE49-F238E27FC236}">
                <a16:creationId xmlns:a16="http://schemas.microsoft.com/office/drawing/2014/main" id="{E7F07DD7-150C-6C88-B7C3-908D9AD1508A}"/>
              </a:ext>
            </a:extLst>
          </p:cNvPr>
          <p:cNvSpPr txBox="1"/>
          <p:nvPr/>
        </p:nvSpPr>
        <p:spPr>
          <a:xfrm>
            <a:off x="8200082" y="2591506"/>
            <a:ext cx="3786270" cy="3468642"/>
          </a:xfrm>
          <a:prstGeom prst="rect">
            <a:avLst/>
          </a:prstGeom>
          <a:noFill/>
        </p:spPr>
        <p:txBody>
          <a:bodyPr wrap="square">
            <a:spAutoFit/>
          </a:bodyPr>
          <a:lstStyle/>
          <a:p>
            <a:pPr marL="285750" marR="0" lvl="0" indent="-285750" algn="l" defTabSz="914400" rtl="0" eaLnBrk="1" fontAlgn="auto" latinLnBrk="0" hangingPunct="1">
              <a:lnSpc>
                <a:spcPct val="90000"/>
              </a:lnSpc>
              <a:spcBef>
                <a:spcPts val="1000"/>
              </a:spcBef>
              <a:spcAft>
                <a:spcPts val="0"/>
              </a:spcAft>
              <a:buClr>
                <a:srgbClr val="EC008C"/>
              </a:buClr>
              <a:buSzPct val="130000"/>
              <a:buFont typeface="Arial" panose="020B0604020202020204" pitchFamily="34" charset="0"/>
              <a:buChar char="•"/>
              <a:tabLst/>
              <a:defRPr/>
            </a:pPr>
            <a:r>
              <a:rPr kumimoji="0" lang="en-GB" sz="1800" b="0" i="0" u="none" strike="noStrike" kern="1200" cap="none" spc="0" normalizeH="0" baseline="0" noProof="0" dirty="0">
                <a:ln>
                  <a:noFill/>
                </a:ln>
                <a:solidFill>
                  <a:srgbClr val="6C6C79">
                    <a:lumMod val="50000"/>
                  </a:srgbClr>
                </a:solidFill>
                <a:effectLst/>
                <a:uLnTx/>
                <a:uFillTx/>
                <a:latin typeface="Proxima Nova Lt"/>
                <a:ea typeface="+mn-ea"/>
                <a:cs typeface="+mn-cs"/>
              </a:rPr>
              <a:t>A Programme Manager will check in at week 2 and 5 to see how the partnership is progressing.</a:t>
            </a:r>
          </a:p>
          <a:p>
            <a:pPr marL="285750" marR="0" lvl="0" indent="-285750" algn="l" defTabSz="914400" rtl="0" eaLnBrk="1" fontAlgn="auto" latinLnBrk="0" hangingPunct="1">
              <a:lnSpc>
                <a:spcPct val="90000"/>
              </a:lnSpc>
              <a:spcBef>
                <a:spcPts val="1000"/>
              </a:spcBef>
              <a:spcAft>
                <a:spcPts val="0"/>
              </a:spcAft>
              <a:buClr>
                <a:srgbClr val="EC008C"/>
              </a:buClr>
              <a:buSzPct val="130000"/>
              <a:buFont typeface="Arial" panose="020B0604020202020204" pitchFamily="34" charset="0"/>
              <a:buChar char="•"/>
              <a:tabLst/>
              <a:defRPr/>
            </a:pPr>
            <a:r>
              <a:rPr kumimoji="0" lang="en-GB" sz="1800" b="0" i="0" u="none" strike="noStrike" kern="1200" cap="none" spc="0" normalizeH="0" baseline="0" noProof="0" dirty="0">
                <a:ln>
                  <a:noFill/>
                </a:ln>
                <a:solidFill>
                  <a:srgbClr val="6C6C79">
                    <a:lumMod val="50000"/>
                  </a:srgbClr>
                </a:solidFill>
                <a:effectLst/>
                <a:uLnTx/>
                <a:uFillTx/>
                <a:latin typeface="Proxima Nova Lt"/>
                <a:ea typeface="+mn-ea"/>
                <a:cs typeface="+mn-cs"/>
              </a:rPr>
              <a:t>Week 8: we will ask for your feedback on the partnership and outcomes. </a:t>
            </a:r>
          </a:p>
          <a:p>
            <a:pPr marL="285750" marR="0" lvl="0" indent="-285750" algn="l" defTabSz="914400" rtl="0" eaLnBrk="1" fontAlgn="auto" latinLnBrk="0" hangingPunct="1">
              <a:lnSpc>
                <a:spcPct val="90000"/>
              </a:lnSpc>
              <a:spcBef>
                <a:spcPts val="1000"/>
              </a:spcBef>
              <a:spcAft>
                <a:spcPts val="0"/>
              </a:spcAft>
              <a:buClr>
                <a:srgbClr val="EC008C"/>
              </a:buClr>
              <a:buSzPct val="130000"/>
              <a:buFont typeface="Arial" panose="020B0604020202020204" pitchFamily="34" charset="0"/>
              <a:buChar char="•"/>
              <a:tabLst/>
              <a:defRPr/>
            </a:pPr>
            <a:r>
              <a:rPr kumimoji="0" lang="en-GB" sz="1800" b="0" i="0" u="none" strike="noStrike" kern="1200" cap="none" spc="0" normalizeH="0" baseline="0" noProof="0" dirty="0">
                <a:ln>
                  <a:noFill/>
                </a:ln>
                <a:solidFill>
                  <a:srgbClr val="6C6C79">
                    <a:lumMod val="50000"/>
                  </a:srgbClr>
                </a:solidFill>
                <a:effectLst/>
                <a:uLnTx/>
                <a:uFillTx/>
                <a:latin typeface="Proxima Nova Lt"/>
                <a:ea typeface="+mn-ea"/>
                <a:cs typeface="+mn-cs"/>
              </a:rPr>
              <a:t>If the business does not have the right skillset to support, please inform us at any point.</a:t>
            </a:r>
          </a:p>
          <a:p>
            <a:pPr marL="285750" marR="0" lvl="0" indent="-285750" algn="l" defTabSz="914400" rtl="0" eaLnBrk="1" fontAlgn="auto" latinLnBrk="0" hangingPunct="1">
              <a:lnSpc>
                <a:spcPct val="90000"/>
              </a:lnSpc>
              <a:spcBef>
                <a:spcPts val="1000"/>
              </a:spcBef>
              <a:spcAft>
                <a:spcPts val="0"/>
              </a:spcAft>
              <a:buClr>
                <a:srgbClr val="EC008C"/>
              </a:buClr>
              <a:buSzPct val="130000"/>
              <a:buFont typeface="Arial" panose="020B0604020202020204" pitchFamily="34" charset="0"/>
              <a:buChar char="•"/>
              <a:tabLst/>
              <a:defRPr/>
            </a:pPr>
            <a:r>
              <a:rPr kumimoji="0" lang="en-GB" sz="1800" b="0" i="0" u="none" strike="noStrike" kern="1200" cap="none" spc="0" normalizeH="0" baseline="0" noProof="0" dirty="0">
                <a:ln>
                  <a:noFill/>
                </a:ln>
                <a:solidFill>
                  <a:srgbClr val="6C6C79">
                    <a:lumMod val="50000"/>
                  </a:srgbClr>
                </a:solidFill>
                <a:effectLst/>
                <a:uLnTx/>
                <a:uFillTx/>
                <a:latin typeface="Proxima Nova Lt"/>
                <a:ea typeface="+mn-ea"/>
                <a:cs typeface="+mn-cs"/>
              </a:rPr>
              <a:t>Any questions or concerns, please contact your Programme Manager. </a:t>
            </a:r>
          </a:p>
        </p:txBody>
      </p:sp>
      <p:sp>
        <p:nvSpPr>
          <p:cNvPr id="26" name="TextBox 25">
            <a:extLst>
              <a:ext uri="{FF2B5EF4-FFF2-40B4-BE49-F238E27FC236}">
                <a16:creationId xmlns:a16="http://schemas.microsoft.com/office/drawing/2014/main" id="{F7029FD3-D0A0-FC70-69C7-BC7AA584D621}"/>
              </a:ext>
            </a:extLst>
          </p:cNvPr>
          <p:cNvSpPr txBox="1"/>
          <p:nvPr/>
        </p:nvSpPr>
        <p:spPr>
          <a:xfrm>
            <a:off x="-586648" y="2137217"/>
            <a:ext cx="6097836" cy="341632"/>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GB" sz="1800" b="0" i="0" u="none" strike="noStrike" kern="1200" cap="none" spc="0" normalizeH="0" baseline="0" noProof="0" dirty="0">
                <a:ln>
                  <a:noFill/>
                </a:ln>
                <a:solidFill>
                  <a:srgbClr val="223C74"/>
                </a:solidFill>
                <a:effectLst/>
                <a:uLnTx/>
                <a:uFillTx/>
                <a:latin typeface="Proxima Nova Cond Black"/>
                <a:ea typeface="+mn-ea"/>
                <a:cs typeface="+mn-cs"/>
              </a:rPr>
              <a:t>LOGGING YOUR REQUEST</a:t>
            </a:r>
          </a:p>
        </p:txBody>
      </p:sp>
      <p:sp>
        <p:nvSpPr>
          <p:cNvPr id="28" name="TextBox 27">
            <a:extLst>
              <a:ext uri="{FF2B5EF4-FFF2-40B4-BE49-F238E27FC236}">
                <a16:creationId xmlns:a16="http://schemas.microsoft.com/office/drawing/2014/main" id="{05B5B33A-1FD2-11E5-9E0E-D22368DA6B6C}"/>
              </a:ext>
            </a:extLst>
          </p:cNvPr>
          <p:cNvSpPr txBox="1"/>
          <p:nvPr/>
        </p:nvSpPr>
        <p:spPr>
          <a:xfrm>
            <a:off x="4351204" y="2137217"/>
            <a:ext cx="3489592" cy="341632"/>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GB" sz="1800" b="0" i="0" u="none" strike="noStrike" kern="1200" cap="none" spc="0" normalizeH="0" baseline="0" noProof="0" dirty="0">
                <a:ln>
                  <a:noFill/>
                </a:ln>
                <a:solidFill>
                  <a:srgbClr val="223C74"/>
                </a:solidFill>
                <a:effectLst/>
                <a:uLnTx/>
                <a:uFillTx/>
                <a:latin typeface="Proxima Nova Cond Black"/>
                <a:ea typeface="+mn-ea"/>
                <a:cs typeface="+mn-cs"/>
              </a:rPr>
              <a:t>MATCH</a:t>
            </a:r>
          </a:p>
        </p:txBody>
      </p:sp>
      <p:sp>
        <p:nvSpPr>
          <p:cNvPr id="30" name="TextBox 29">
            <a:extLst>
              <a:ext uri="{FF2B5EF4-FFF2-40B4-BE49-F238E27FC236}">
                <a16:creationId xmlns:a16="http://schemas.microsoft.com/office/drawing/2014/main" id="{3AA25CA2-CA46-A842-8855-D81AC8000234}"/>
              </a:ext>
            </a:extLst>
          </p:cNvPr>
          <p:cNvSpPr txBox="1"/>
          <p:nvPr/>
        </p:nvSpPr>
        <p:spPr>
          <a:xfrm>
            <a:off x="6898326" y="2137217"/>
            <a:ext cx="6389782" cy="341632"/>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GB" sz="1800" b="0" i="0" u="none" strike="noStrike" kern="1200" cap="none" spc="0" normalizeH="0" baseline="0" noProof="0" dirty="0">
                <a:ln>
                  <a:noFill/>
                </a:ln>
                <a:solidFill>
                  <a:srgbClr val="223C74"/>
                </a:solidFill>
                <a:effectLst/>
                <a:uLnTx/>
                <a:uFillTx/>
                <a:latin typeface="Proxima Nova Cond Black"/>
                <a:ea typeface="+mn-ea"/>
                <a:cs typeface="+mn-cs"/>
              </a:rPr>
              <a:t>CHECK IN AND FEEDBACK</a:t>
            </a:r>
          </a:p>
        </p:txBody>
      </p:sp>
      <p:cxnSp>
        <p:nvCxnSpPr>
          <p:cNvPr id="31" name="Straight Connector 30">
            <a:extLst>
              <a:ext uri="{FF2B5EF4-FFF2-40B4-BE49-F238E27FC236}">
                <a16:creationId xmlns:a16="http://schemas.microsoft.com/office/drawing/2014/main" id="{62C786D8-22B9-F6CA-B786-B53E90934347}"/>
              </a:ext>
            </a:extLst>
          </p:cNvPr>
          <p:cNvCxnSpPr>
            <a:cxnSpLocks/>
          </p:cNvCxnSpPr>
          <p:nvPr/>
        </p:nvCxnSpPr>
        <p:spPr>
          <a:xfrm>
            <a:off x="808314" y="2478849"/>
            <a:ext cx="11091670" cy="0"/>
          </a:xfrm>
          <a:prstGeom prst="line">
            <a:avLst/>
          </a:prstGeom>
          <a:ln w="57150">
            <a:solidFill>
              <a:srgbClr val="FDB8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534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4BA9C6-C679-B59E-8876-03FA542632B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222065"/>
                </a:solidFill>
                <a:effectLst/>
                <a:uLnTx/>
                <a:uFillTx/>
                <a:latin typeface="Proxima Nova Lt"/>
                <a:ea typeface="+mn-ea"/>
                <a:cs typeface="+mn-cs"/>
              </a:rPr>
              <a:t>National Business Response Network</a:t>
            </a:r>
            <a:endParaRPr kumimoji="0" lang="en-US" sz="800" b="1" i="0" u="none" strike="noStrike" kern="1200" cap="none" spc="0" normalizeH="0" baseline="0" noProof="0" dirty="0">
              <a:ln>
                <a:noFill/>
              </a:ln>
              <a:solidFill>
                <a:srgbClr val="222065"/>
              </a:solidFill>
              <a:effectLst/>
              <a:uLnTx/>
              <a:uFillTx/>
              <a:latin typeface="Proxima Nova Lt"/>
              <a:ea typeface="+mn-ea"/>
              <a:cs typeface="+mn-cs"/>
            </a:endParaRPr>
          </a:p>
        </p:txBody>
      </p:sp>
      <p:sp>
        <p:nvSpPr>
          <p:cNvPr id="6" name="TextBox 5">
            <a:extLst>
              <a:ext uri="{FF2B5EF4-FFF2-40B4-BE49-F238E27FC236}">
                <a16:creationId xmlns:a16="http://schemas.microsoft.com/office/drawing/2014/main" id="{6544E1FD-9675-5E5D-BE85-EE28A6D97FCA}"/>
              </a:ext>
            </a:extLst>
          </p:cNvPr>
          <p:cNvSpPr txBox="1"/>
          <p:nvPr/>
        </p:nvSpPr>
        <p:spPr>
          <a:xfrm>
            <a:off x="4949988" y="925721"/>
            <a:ext cx="3201235" cy="48013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2800" b="0" i="0" u="none" strike="noStrike" kern="1200" cap="all" spc="0" normalizeH="0" baseline="0" noProof="0" dirty="0">
                <a:ln>
                  <a:noFill/>
                </a:ln>
                <a:solidFill>
                  <a:srgbClr val="223C74"/>
                </a:solidFill>
                <a:effectLst/>
                <a:uLnTx/>
                <a:uFillTx/>
                <a:latin typeface="Proxima Nova Cond Black"/>
                <a:ea typeface="+mn-ea"/>
                <a:cs typeface="+mn-cs"/>
              </a:rPr>
              <a:t>NBRN platform</a:t>
            </a:r>
          </a:p>
        </p:txBody>
      </p:sp>
      <p:pic>
        <p:nvPicPr>
          <p:cNvPr id="4" name="Picture 3" descr="A picture containing text&#10;&#10;Description automatically generated">
            <a:extLst>
              <a:ext uri="{FF2B5EF4-FFF2-40B4-BE49-F238E27FC236}">
                <a16:creationId xmlns:a16="http://schemas.microsoft.com/office/drawing/2014/main" id="{D82BCF9D-1D51-7BD1-00B6-F1BACCCC9223}"/>
              </a:ext>
            </a:extLst>
          </p:cNvPr>
          <p:cNvPicPr>
            <a:picLocks noChangeAspect="1"/>
          </p:cNvPicPr>
          <p:nvPr/>
        </p:nvPicPr>
        <p:blipFill>
          <a:blip r:embed="rId3"/>
          <a:stretch>
            <a:fillRect/>
          </a:stretch>
        </p:blipFill>
        <p:spPr>
          <a:xfrm>
            <a:off x="836005" y="1425884"/>
            <a:ext cx="10960663" cy="4858000"/>
          </a:xfrm>
          <a:prstGeom prst="rect">
            <a:avLst/>
          </a:prstGeom>
        </p:spPr>
      </p:pic>
    </p:spTree>
    <p:extLst>
      <p:ext uri="{BB962C8B-B14F-4D97-AF65-F5344CB8AC3E}">
        <p14:creationId xmlns:p14="http://schemas.microsoft.com/office/powerpoint/2010/main" val="23846732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5796DA0-0071-4B91-B143-7400A8EBA70B}"/>
              </a:ext>
            </a:extLst>
          </p:cNvPr>
          <p:cNvSpPr txBox="1">
            <a:spLocks/>
          </p:cNvSpPr>
          <p:nvPr/>
        </p:nvSpPr>
        <p:spPr>
          <a:xfrm>
            <a:off x="6096000" y="1183143"/>
            <a:ext cx="5595925" cy="3328986"/>
          </a:xfrm>
          <a:prstGeom prst="rect">
            <a:avLst/>
          </a:prstGeom>
        </p:spPr>
        <p:txBody>
          <a:bodyPr/>
          <a:lstStyle>
            <a:lvl1pPr algn="l" defTabSz="885688" rtl="0" eaLnBrk="1" latinLnBrk="0" hangingPunct="1">
              <a:lnSpc>
                <a:spcPct val="90000"/>
              </a:lnSpc>
              <a:spcBef>
                <a:spcPct val="0"/>
              </a:spcBef>
              <a:buNone/>
              <a:defRPr sz="4262" kern="1200">
                <a:solidFill>
                  <a:schemeClr val="tx1"/>
                </a:solidFill>
                <a:latin typeface="+mj-lt"/>
                <a:ea typeface="+mj-ea"/>
                <a:cs typeface="+mj-cs"/>
              </a:defRPr>
            </a:lvl1pPr>
          </a:lstStyle>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Proxima Nova Cond Black"/>
                <a:ea typeface="+mj-ea"/>
                <a:cs typeface="+mj-cs"/>
              </a:rPr>
              <a:t>“As a standalone charity, gaining advice on our operations from a major corporate like Sodexo has been invaluable.”</a:t>
            </a:r>
          </a:p>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Proxima Nova Lt"/>
                <a:ea typeface="+mj-ea"/>
                <a:cs typeface="+mj-cs"/>
              </a:rPr>
              <a:t>CEO, The Bread and Butter Thing, Manchester</a:t>
            </a:r>
          </a:p>
        </p:txBody>
      </p:sp>
      <p:sp>
        <p:nvSpPr>
          <p:cNvPr id="3" name="object 43">
            <a:extLst>
              <a:ext uri="{FF2B5EF4-FFF2-40B4-BE49-F238E27FC236}">
                <a16:creationId xmlns:a16="http://schemas.microsoft.com/office/drawing/2014/main" id="{94818F9D-A438-4B48-B9FC-6ECE794B9509}"/>
              </a:ext>
            </a:extLst>
          </p:cNvPr>
          <p:cNvSpPr/>
          <p:nvPr/>
        </p:nvSpPr>
        <p:spPr>
          <a:xfrm>
            <a:off x="5710555" y="896440"/>
            <a:ext cx="770890" cy="840105"/>
          </a:xfrm>
          <a:custGeom>
            <a:avLst/>
            <a:gdLst/>
            <a:ahLst/>
            <a:cxnLst/>
            <a:rect l="l" t="t" r="r" b="b"/>
            <a:pathLst>
              <a:path w="770890" h="840105">
                <a:moveTo>
                  <a:pt x="753503" y="0"/>
                </a:moveTo>
                <a:lnTo>
                  <a:pt x="0" y="86283"/>
                </a:lnTo>
                <a:lnTo>
                  <a:pt x="86283" y="839787"/>
                </a:lnTo>
                <a:lnTo>
                  <a:pt x="150977" y="832383"/>
                </a:lnTo>
                <a:lnTo>
                  <a:pt x="150977" y="148209"/>
                </a:lnTo>
                <a:lnTo>
                  <a:pt x="770470" y="148209"/>
                </a:lnTo>
                <a:lnTo>
                  <a:pt x="753503" y="0"/>
                </a:lnTo>
                <a:close/>
              </a:path>
            </a:pathLst>
          </a:custGeom>
          <a:solidFill>
            <a:srgbClr val="E5007D"/>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
        <p:nvSpPr>
          <p:cNvPr id="4" name="object 44">
            <a:extLst>
              <a:ext uri="{FF2B5EF4-FFF2-40B4-BE49-F238E27FC236}">
                <a16:creationId xmlns:a16="http://schemas.microsoft.com/office/drawing/2014/main" id="{E6BCE905-0F14-443E-A3FA-E87B43264A28}"/>
              </a:ext>
            </a:extLst>
          </p:cNvPr>
          <p:cNvSpPr/>
          <p:nvPr/>
        </p:nvSpPr>
        <p:spPr>
          <a:xfrm>
            <a:off x="9126892" y="2217081"/>
            <a:ext cx="613566" cy="630555"/>
          </a:xfrm>
          <a:custGeom>
            <a:avLst/>
            <a:gdLst/>
            <a:ahLst/>
            <a:cxnLst/>
            <a:rect l="l" t="t" r="r" b="b"/>
            <a:pathLst>
              <a:path w="770890" h="840104">
                <a:moveTo>
                  <a:pt x="684174" y="0"/>
                </a:moveTo>
                <a:lnTo>
                  <a:pt x="619480" y="7404"/>
                </a:lnTo>
                <a:lnTo>
                  <a:pt x="619480" y="691565"/>
                </a:lnTo>
                <a:lnTo>
                  <a:pt x="0" y="691565"/>
                </a:lnTo>
                <a:lnTo>
                  <a:pt x="16967" y="839774"/>
                </a:lnTo>
                <a:lnTo>
                  <a:pt x="770458" y="753491"/>
                </a:lnTo>
                <a:lnTo>
                  <a:pt x="684174" y="0"/>
                </a:lnTo>
                <a:close/>
              </a:path>
            </a:pathLst>
          </a:custGeom>
          <a:solidFill>
            <a:srgbClr val="009FE3"/>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23C74"/>
              </a:solidFill>
              <a:effectLst/>
              <a:uLnTx/>
              <a:uFillTx/>
              <a:latin typeface="Proxima Nova Lt"/>
              <a:ea typeface="+mn-ea"/>
              <a:cs typeface="+mn-cs"/>
            </a:endParaRPr>
          </a:p>
        </p:txBody>
      </p:sp>
      <p:sp>
        <p:nvSpPr>
          <p:cNvPr id="7" name="Title 2">
            <a:extLst>
              <a:ext uri="{FF2B5EF4-FFF2-40B4-BE49-F238E27FC236}">
                <a16:creationId xmlns:a16="http://schemas.microsoft.com/office/drawing/2014/main" id="{5DA8332C-ADC5-56D1-BCFD-BC93DB685B1A}"/>
              </a:ext>
            </a:extLst>
          </p:cNvPr>
          <p:cNvSpPr txBox="1">
            <a:spLocks/>
          </p:cNvSpPr>
          <p:nvPr/>
        </p:nvSpPr>
        <p:spPr>
          <a:xfrm>
            <a:off x="500075" y="919120"/>
            <a:ext cx="4690384" cy="4136206"/>
          </a:xfrm>
          <a:prstGeom prst="rect">
            <a:avLst/>
          </a:prstGeom>
        </p:spPr>
        <p:txBody>
          <a:bodyPr/>
          <a:lstStyle>
            <a:lvl1pPr algn="l" defTabSz="885688" rtl="0" eaLnBrk="1" latinLnBrk="0" hangingPunct="1">
              <a:lnSpc>
                <a:spcPct val="90000"/>
              </a:lnSpc>
              <a:spcBef>
                <a:spcPct val="0"/>
              </a:spcBef>
              <a:buNone/>
              <a:defRPr sz="4262" kern="1200">
                <a:solidFill>
                  <a:schemeClr val="tx1"/>
                </a:solidFill>
                <a:latin typeface="+mj-lt"/>
                <a:ea typeface="+mj-ea"/>
                <a:cs typeface="+mj-cs"/>
              </a:defRPr>
            </a:lvl1pPr>
          </a:lstStyle>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Proxima Nova Cond Black"/>
                <a:ea typeface="+mj-ea"/>
                <a:cs typeface="+mj-cs"/>
              </a:rPr>
              <a:t>CONTACT</a:t>
            </a:r>
          </a:p>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Proxima Nova Lt"/>
                <a:ea typeface="+mj-ea"/>
                <a:cs typeface="+mj-cs"/>
              </a:rPr>
              <a:t>To find out more about how your community  organisation can access free one-to-one support, consultancy, pro-bono services and skills training from Business in the Community's network of business members email us at:</a:t>
            </a:r>
          </a:p>
          <a:p>
            <a:pPr marL="0" marR="0" lvl="0" indent="0" algn="l" defTabSz="885688" rtl="0" eaLnBrk="1" fontAlgn="auto" latinLnBrk="0" hangingPunct="1">
              <a:lnSpc>
                <a:spcPct val="90000"/>
              </a:lnSpc>
              <a:spcBef>
                <a:spcPts val="969"/>
              </a:spcBef>
              <a:spcAft>
                <a:spcPts val="0"/>
              </a:spcAft>
              <a:buClrTx/>
              <a:buSzTx/>
              <a:buFontTx/>
              <a:buNone/>
              <a:tabLst/>
              <a:defRPr/>
            </a:pPr>
            <a:br>
              <a:rPr kumimoji="0" lang="en-GB" sz="1800" b="1" i="0" u="none" strike="noStrike" kern="1200" cap="none" spc="0" normalizeH="0" baseline="0" noProof="0" dirty="0">
                <a:ln>
                  <a:noFill/>
                </a:ln>
                <a:solidFill>
                  <a:srgbClr val="FFFFFF"/>
                </a:solidFill>
                <a:effectLst/>
                <a:uLnTx/>
                <a:uFillTx/>
                <a:latin typeface="Proxima Nova Lt"/>
                <a:ea typeface="+mj-ea"/>
                <a:cs typeface="+mj-cs"/>
              </a:rPr>
            </a:br>
            <a:r>
              <a:rPr kumimoji="0" lang="en-GB" sz="1800" b="1" i="0" u="none" strike="noStrike" kern="1200" cap="none" spc="0" normalizeH="0" baseline="0" noProof="0" dirty="0">
                <a:ln>
                  <a:noFill/>
                </a:ln>
                <a:solidFill>
                  <a:srgbClr val="FFFFFF"/>
                </a:solidFill>
                <a:effectLst/>
                <a:uLnTx/>
                <a:uFillTx/>
                <a:latin typeface="Proxima Nova Lt"/>
                <a:ea typeface="+mj-ea"/>
                <a:cs typeface="+mj-cs"/>
              </a:rPr>
              <a:t>Michelle Brannen</a:t>
            </a:r>
            <a:endParaRPr kumimoji="0" lang="en-GB" sz="2400" b="1" i="0" u="none" strike="noStrike" kern="1200" cap="none" spc="0" normalizeH="0" baseline="0" noProof="0" dirty="0">
              <a:ln>
                <a:noFill/>
              </a:ln>
              <a:solidFill>
                <a:srgbClr val="FFFFFF"/>
              </a:solidFill>
              <a:effectLst/>
              <a:uLnTx/>
              <a:uFillTx/>
              <a:latin typeface="Proxima Nova Lt"/>
              <a:ea typeface="+mj-ea"/>
              <a:cs typeface="+mj-cs"/>
            </a:endParaRPr>
          </a:p>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Proxima Nova Lt"/>
                <a:ea typeface="+mj-ea"/>
                <a:cs typeface="+mj-cs"/>
              </a:rPr>
              <a:t>Programme Manager, North &amp; Midlands</a:t>
            </a:r>
          </a:p>
          <a:p>
            <a:pPr marL="0" marR="0" lvl="0" indent="0" algn="l" defTabSz="885688" rtl="0" eaLnBrk="1" fontAlgn="auto" latinLnBrk="0" hangingPunct="1">
              <a:lnSpc>
                <a:spcPct val="90000"/>
              </a:lnSpc>
              <a:spcBef>
                <a:spcPts val="969"/>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Proxima Nova Lt"/>
                <a:ea typeface="+mj-ea"/>
                <a:cs typeface="+mj-cs"/>
              </a:rPr>
              <a:t>Michelle.brannen@bitc.org.uk</a:t>
            </a:r>
            <a:endParaRPr kumimoji="0" lang="en-GB" sz="2400" b="1" i="0" u="none" strike="noStrike" kern="1200" cap="none" spc="0" normalizeH="0" baseline="0" noProof="0" dirty="0">
              <a:ln>
                <a:noFill/>
              </a:ln>
              <a:solidFill>
                <a:srgbClr val="FFFFFF"/>
              </a:solidFill>
              <a:effectLst/>
              <a:uLnTx/>
              <a:uFillTx/>
              <a:latin typeface="Proxima Nova Cond Black"/>
              <a:ea typeface="+mj-ea"/>
              <a:cs typeface="+mj-cs"/>
            </a:endParaRPr>
          </a:p>
          <a:p>
            <a:pPr marL="0" marR="0" lvl="0" indent="0" algn="l" defTabSz="885688" rtl="0" eaLnBrk="1" fontAlgn="auto" latinLnBrk="0" hangingPunct="1">
              <a:lnSpc>
                <a:spcPct val="90000"/>
              </a:lnSpc>
              <a:spcBef>
                <a:spcPts val="969"/>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Proxima Nova Lt"/>
              <a:ea typeface="+mj-ea"/>
              <a:cs typeface="+mj-cs"/>
            </a:endParaRPr>
          </a:p>
        </p:txBody>
      </p:sp>
      <p:sp>
        <p:nvSpPr>
          <p:cNvPr id="6" name="TextBox 5">
            <a:extLst>
              <a:ext uri="{FF2B5EF4-FFF2-40B4-BE49-F238E27FC236}">
                <a16:creationId xmlns:a16="http://schemas.microsoft.com/office/drawing/2014/main" id="{2725844D-7B35-33C0-9A01-78CC20418828}"/>
              </a:ext>
            </a:extLst>
          </p:cNvPr>
          <p:cNvSpPr txBox="1"/>
          <p:nvPr/>
        </p:nvSpPr>
        <p:spPr>
          <a:xfrm>
            <a:off x="6217921" y="3195023"/>
            <a:ext cx="4088674" cy="16414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969"/>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Proxima Nova Lt"/>
                <a:ea typeface="+mn-ea"/>
                <a:cs typeface="+mn-cs"/>
              </a:rPr>
              <a:t>Julie Cullen </a:t>
            </a:r>
          </a:p>
          <a:p>
            <a:pPr marL="0" marR="0" lvl="0" indent="0" algn="l" defTabSz="914400" rtl="0" eaLnBrk="1" fontAlgn="auto" latinLnBrk="0" hangingPunct="1">
              <a:lnSpc>
                <a:spcPct val="100000"/>
              </a:lnSpc>
              <a:spcBef>
                <a:spcPts val="969"/>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Proxima Nova Lt"/>
                <a:ea typeface="+mn-ea"/>
                <a:cs typeface="+mn-cs"/>
              </a:rPr>
              <a:t>Programme Manager</a:t>
            </a:r>
          </a:p>
          <a:p>
            <a:pPr marL="0" marR="0" lvl="0" indent="0" algn="l" defTabSz="914400" rtl="0" eaLnBrk="1" fontAlgn="auto" latinLnBrk="0" hangingPunct="1">
              <a:lnSpc>
                <a:spcPct val="100000"/>
              </a:lnSpc>
              <a:spcBef>
                <a:spcPts val="969"/>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Proxima Nova Lt"/>
                <a:ea typeface="+mn-ea"/>
                <a:cs typeface="+mn-cs"/>
              </a:rPr>
              <a:t>Julie.cullen@bitc.org.uk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23C74"/>
              </a:solidFill>
              <a:effectLst/>
              <a:uLnTx/>
              <a:uFillTx/>
              <a:latin typeface="Proxima Nova Lt"/>
              <a:ea typeface="+mn-ea"/>
              <a:cs typeface="+mn-cs"/>
            </a:endParaRPr>
          </a:p>
        </p:txBody>
      </p:sp>
    </p:spTree>
    <p:extLst>
      <p:ext uri="{BB962C8B-B14F-4D97-AF65-F5344CB8AC3E}">
        <p14:creationId xmlns:p14="http://schemas.microsoft.com/office/powerpoint/2010/main" val="14700234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rushVTI">
  <a:themeElements>
    <a:clrScheme name="AnalogousFromLightSeedRightStep">
      <a:dk1>
        <a:srgbClr val="000000"/>
      </a:dk1>
      <a:lt1>
        <a:srgbClr val="FFFFFF"/>
      </a:lt1>
      <a:dk2>
        <a:srgbClr val="412D24"/>
      </a:dk2>
      <a:lt2>
        <a:srgbClr val="E8E6E2"/>
      </a:lt2>
      <a:accent1>
        <a:srgbClr val="92A4C4"/>
      </a:accent1>
      <a:accent2>
        <a:srgbClr val="827FBA"/>
      </a:accent2>
      <a:accent3>
        <a:srgbClr val="AD96C6"/>
      </a:accent3>
      <a:accent4>
        <a:srgbClr val="B37FBA"/>
      </a:accent4>
      <a:accent5>
        <a:srgbClr val="C593B5"/>
      </a:accent5>
      <a:accent6>
        <a:srgbClr val="BA7F8F"/>
      </a:accent6>
      <a:hlink>
        <a:srgbClr val="95805A"/>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Simple Light">
  <a:themeElements>
    <a:clrScheme name="Simple Light">
      <a:dk1>
        <a:srgbClr val="004B88"/>
      </a:dk1>
      <a:lt1>
        <a:srgbClr val="FFFFFF"/>
      </a:lt1>
      <a:dk2>
        <a:srgbClr val="FCBB69"/>
      </a:dk2>
      <a:lt2>
        <a:srgbClr val="FFFFFF"/>
      </a:lt2>
      <a:accent1>
        <a:srgbClr val="004B88"/>
      </a:accent1>
      <a:accent2>
        <a:srgbClr val="FCBB69"/>
      </a:accent2>
      <a:accent3>
        <a:srgbClr val="004B88"/>
      </a:accent3>
      <a:accent4>
        <a:srgbClr val="FCBB69"/>
      </a:accent4>
      <a:accent5>
        <a:srgbClr val="004B88"/>
      </a:accent5>
      <a:accent6>
        <a:srgbClr val="004B88"/>
      </a:accent6>
      <a:hlink>
        <a:srgbClr val="004B8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0th anniversary template yellow highlights">
  <a:themeElements>
    <a:clrScheme name="Custom 4">
      <a:dk1>
        <a:srgbClr val="223C74"/>
      </a:dk1>
      <a:lt1>
        <a:srgbClr val="FFFFFF"/>
      </a:lt1>
      <a:dk2>
        <a:srgbClr val="00AEEF"/>
      </a:dk2>
      <a:lt2>
        <a:srgbClr val="EC008C"/>
      </a:lt2>
      <a:accent1>
        <a:srgbClr val="71BF44"/>
      </a:accent1>
      <a:accent2>
        <a:srgbClr val="662C91"/>
      </a:accent2>
      <a:accent3>
        <a:srgbClr val="F37032"/>
      </a:accent3>
      <a:accent4>
        <a:srgbClr val="46C1BE"/>
      </a:accent4>
      <a:accent5>
        <a:srgbClr val="FDB813"/>
      </a:accent5>
      <a:accent6>
        <a:srgbClr val="6C6C79"/>
      </a:accent6>
      <a:hlink>
        <a:srgbClr val="00ACED"/>
      </a:hlink>
      <a:folHlink>
        <a:srgbClr val="00AEEF"/>
      </a:folHlink>
    </a:clrScheme>
    <a:fontScheme name="Proxima">
      <a:majorFont>
        <a:latin typeface="Proxima Nova Cond Black"/>
        <a:ea typeface=""/>
        <a:cs typeface=""/>
      </a:majorFont>
      <a:minorFont>
        <a:latin typeface="Proxima Nova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B4BA30-16CD-1143-AE24-30973B8FE679}" vid="{B763703C-ABA0-CC49-8685-FD0365C39FF9}"/>
    </a:ext>
  </a:extLst>
</a:theme>
</file>

<file path=ppt/theme/theme4.xml><?xml version="1.0" encoding="utf-8"?>
<a:theme xmlns:a="http://schemas.openxmlformats.org/drawingml/2006/main" name="BITC Header Slide">
  <a:themeElements>
    <a:clrScheme name="Custom 4">
      <a:dk1>
        <a:srgbClr val="223C74"/>
      </a:dk1>
      <a:lt1>
        <a:srgbClr val="FFFFFF"/>
      </a:lt1>
      <a:dk2>
        <a:srgbClr val="00AEEF"/>
      </a:dk2>
      <a:lt2>
        <a:srgbClr val="EC008C"/>
      </a:lt2>
      <a:accent1>
        <a:srgbClr val="71BF44"/>
      </a:accent1>
      <a:accent2>
        <a:srgbClr val="662C91"/>
      </a:accent2>
      <a:accent3>
        <a:srgbClr val="F37032"/>
      </a:accent3>
      <a:accent4>
        <a:srgbClr val="46C1BE"/>
      </a:accent4>
      <a:accent5>
        <a:srgbClr val="FDB813"/>
      </a:accent5>
      <a:accent6>
        <a:srgbClr val="6C6C79"/>
      </a:accent6>
      <a:hlink>
        <a:srgbClr val="00ACED"/>
      </a:hlink>
      <a:folHlink>
        <a:srgbClr val="00AEEF"/>
      </a:folHlink>
    </a:clrScheme>
    <a:fontScheme name="Proxima">
      <a:majorFont>
        <a:latin typeface="Proxima Nova Cond Black"/>
        <a:ea typeface=""/>
        <a:cs typeface=""/>
      </a:majorFont>
      <a:minorFont>
        <a:latin typeface="Proxima Nova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ALL SCREEN BITC_PPT_England 2020  -  Read-Only" id="{0500F748-DD20-42D5-8D1F-1A6AC08339CC}" vid="{420DF566-3F95-4377-9F1D-F4D1A6A6B48F}"/>
    </a:ext>
  </a:extLst>
</a:theme>
</file>

<file path=ppt/theme/theme5.xml><?xml version="1.0" encoding="utf-8"?>
<a:theme xmlns:a="http://schemas.openxmlformats.org/drawingml/2006/main" name="1_40th anniversary template yellow highlights">
  <a:themeElements>
    <a:clrScheme name="Custom 4">
      <a:dk1>
        <a:srgbClr val="223C74"/>
      </a:dk1>
      <a:lt1>
        <a:srgbClr val="FFFFFF"/>
      </a:lt1>
      <a:dk2>
        <a:srgbClr val="00AEEF"/>
      </a:dk2>
      <a:lt2>
        <a:srgbClr val="EC008C"/>
      </a:lt2>
      <a:accent1>
        <a:srgbClr val="71BF44"/>
      </a:accent1>
      <a:accent2>
        <a:srgbClr val="662C91"/>
      </a:accent2>
      <a:accent3>
        <a:srgbClr val="F37032"/>
      </a:accent3>
      <a:accent4>
        <a:srgbClr val="46C1BE"/>
      </a:accent4>
      <a:accent5>
        <a:srgbClr val="FDB813"/>
      </a:accent5>
      <a:accent6>
        <a:srgbClr val="6C6C79"/>
      </a:accent6>
      <a:hlink>
        <a:srgbClr val="00ACED"/>
      </a:hlink>
      <a:folHlink>
        <a:srgbClr val="00AEEF"/>
      </a:folHlink>
    </a:clrScheme>
    <a:fontScheme name="Custom 1">
      <a:majorFont>
        <a:latin typeface="Proxima Nova Condensed Black"/>
        <a:ea typeface=""/>
        <a:cs typeface=""/>
      </a:majorFont>
      <a:minorFont>
        <a:latin typeface="Proxima Nova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B4BA30-16CD-1143-AE24-30973B8FE679}" vid="{B763703C-ABA0-CC49-8685-FD0365C39FF9}"/>
    </a:ext>
  </a:extLst>
</a:theme>
</file>

<file path=ppt/theme/theme6.xml><?xml version="1.0" encoding="utf-8"?>
<a:theme xmlns:a="http://schemas.openxmlformats.org/drawingml/2006/main" name="Office Theme">
  <a:themeElements>
    <a:clrScheme name="Smokefree Sheffield">
      <a:dk1>
        <a:srgbClr val="000000"/>
      </a:dk1>
      <a:lt1>
        <a:sysClr val="window" lastClr="FFFFFF"/>
      </a:lt1>
      <a:dk2>
        <a:srgbClr val="004057"/>
      </a:dk2>
      <a:lt2>
        <a:srgbClr val="EEECE1"/>
      </a:lt2>
      <a:accent1>
        <a:srgbClr val="6C448D"/>
      </a:accent1>
      <a:accent2>
        <a:srgbClr val="AEC95E"/>
      </a:accent2>
      <a:accent3>
        <a:srgbClr val="2DBBEB"/>
      </a:accent3>
      <a:accent4>
        <a:srgbClr val="43589C"/>
      </a:accent4>
      <a:accent5>
        <a:srgbClr val="F09032"/>
      </a:accent5>
      <a:accent6>
        <a:srgbClr val="FBBF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Office Theme">
  <a:themeElements>
    <a:clrScheme name="SFS">
      <a:dk1>
        <a:srgbClr val="004057"/>
      </a:dk1>
      <a:lt1>
        <a:srgbClr val="FFFFFF"/>
      </a:lt1>
      <a:dk2>
        <a:srgbClr val="6C448D"/>
      </a:dk2>
      <a:lt2>
        <a:srgbClr val="FFFFFF"/>
      </a:lt2>
      <a:accent1>
        <a:srgbClr val="AEC95E"/>
      </a:accent1>
      <a:accent2>
        <a:srgbClr val="2CBBEB"/>
      </a:accent2>
      <a:accent3>
        <a:srgbClr val="004057"/>
      </a:accent3>
      <a:accent4>
        <a:srgbClr val="F09032"/>
      </a:accent4>
      <a:accent5>
        <a:srgbClr val="FBBF27"/>
      </a:accent5>
      <a:accent6>
        <a:srgbClr val="EC88B3"/>
      </a:accent6>
      <a:hlink>
        <a:srgbClr val="43589C"/>
      </a:hlink>
      <a:folHlink>
        <a:srgbClr val="FBBE2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Platform for Success 2020">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A8853665-876F-405B-90D2-43144F409B49}" vid="{64B1EC91-7B55-4D4F-9766-66A8944D288D}"/>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2315FF91480F41BB382630AFAFE163" ma:contentTypeVersion="15" ma:contentTypeDescription="Create a new document." ma:contentTypeScope="" ma:versionID="c040447634ce3ac0d3e2afb82c92a641">
  <xsd:schema xmlns:xsd="http://www.w3.org/2001/XMLSchema" xmlns:xs="http://www.w3.org/2001/XMLSchema" xmlns:p="http://schemas.microsoft.com/office/2006/metadata/properties" xmlns:ns2="17dd376a-7703-4d16-8034-213cffa61642" xmlns:ns3="7ee85a2a-d933-4483-8446-7f50a3662221" targetNamespace="http://schemas.microsoft.com/office/2006/metadata/properties" ma:root="true" ma:fieldsID="af952742b61978792cd4ada29042a86f" ns2:_="" ns3:_="">
    <xsd:import namespace="17dd376a-7703-4d16-8034-213cffa61642"/>
    <xsd:import namespace="7ee85a2a-d933-4483-8446-7f50a36622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dd376a-7703-4d16-8034-213cffa61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e015ee8-dc21-4973-815c-26479bba58d5}"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17dd376a-7703-4d16-8034-213cffa61642">
      <Terms xmlns="http://schemas.microsoft.com/office/infopath/2007/PartnerControls"/>
    </lcf76f155ced4ddcb4097134ff3c332f>
    <SharedWithUsers xmlns="7ee85a2a-d933-4483-8446-7f50a3662221">
      <UserInfo>
        <DisplayName>Laura Hayfield</DisplayName>
        <AccountId>74</AccountId>
        <AccountType/>
      </UserInfo>
      <UserInfo>
        <DisplayName>Robert Walker</DisplayName>
        <AccountId>75</AccountId>
        <AccountType/>
      </UserInfo>
      <UserInfo>
        <DisplayName>Rachel Blake</DisplayName>
        <AccountId>255</AccountId>
        <AccountType/>
      </UserInfo>
      <UserInfo>
        <DisplayName>John Powell</DisplayName>
        <AccountId>48</AccountId>
        <AccountType/>
      </UserInfo>
      <UserInfo>
        <DisplayName>Pippa Proctor</DisplayName>
        <AccountId>166</AccountId>
        <AccountType/>
      </UserInfo>
      <UserInfo>
        <DisplayName>Matthew Teale</DisplayName>
        <AccountId>33</AccountId>
        <AccountType/>
      </UserInfo>
    </SharedWithUsers>
  </documentManagement>
</p:properties>
</file>

<file path=customXml/itemProps1.xml><?xml version="1.0" encoding="utf-8"?>
<ds:datastoreItem xmlns:ds="http://schemas.openxmlformats.org/officeDocument/2006/customXml" ds:itemID="{F15F6BCC-F09B-4682-92B7-30AE29E104FA}">
  <ds:schemaRefs>
    <ds:schemaRef ds:uri="http://schemas.microsoft.com/sharepoint/v3/contenttype/forms"/>
  </ds:schemaRefs>
</ds:datastoreItem>
</file>

<file path=customXml/itemProps2.xml><?xml version="1.0" encoding="utf-8"?>
<ds:datastoreItem xmlns:ds="http://schemas.openxmlformats.org/officeDocument/2006/customXml" ds:itemID="{33385795-0BA2-4D18-BE73-583718F85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dd376a-7703-4d16-8034-213cffa61642"/>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DB32A2-5C24-4D24-BA86-CB0F49FA2A2D}">
  <ds:schemaRefs>
    <ds:schemaRef ds:uri="http://schemas.microsoft.com/office/infopath/2007/PartnerControls"/>
    <ds:schemaRef ds:uri="http://purl.org/dc/elements/1.1/"/>
    <ds:schemaRef ds:uri="http://schemas.microsoft.com/office/2006/metadata/properties"/>
    <ds:schemaRef ds:uri="17dd376a-7703-4d16-8034-213cffa61642"/>
    <ds:schemaRef ds:uri="http://purl.org/dc/terms/"/>
    <ds:schemaRef ds:uri="http://schemas.openxmlformats.org/package/2006/metadata/core-properties"/>
    <ds:schemaRef ds:uri="http://schemas.microsoft.com/office/2006/documentManagement/types"/>
    <ds:schemaRef ds:uri="7ee85a2a-d933-4483-8446-7f50a366222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2175</TotalTime>
  <Words>8194</Words>
  <Application>Microsoft Office PowerPoint</Application>
  <PresentationFormat>Widescreen</PresentationFormat>
  <Paragraphs>729</Paragraphs>
  <Slides>78</Slides>
  <Notes>43</Notes>
  <HiddenSlides>0</HiddenSlides>
  <MMClips>1</MMClips>
  <ScaleCrop>false</ScaleCrop>
  <HeadingPairs>
    <vt:vector size="8" baseType="variant">
      <vt:variant>
        <vt:lpstr>Fonts Used</vt:lpstr>
      </vt:variant>
      <vt:variant>
        <vt:i4>22</vt:i4>
      </vt:variant>
      <vt:variant>
        <vt:lpstr>Theme</vt:lpstr>
      </vt:variant>
      <vt:variant>
        <vt:i4>10</vt:i4>
      </vt:variant>
      <vt:variant>
        <vt:lpstr>Embedded OLE Servers</vt:lpstr>
      </vt:variant>
      <vt:variant>
        <vt:i4>1</vt:i4>
      </vt:variant>
      <vt:variant>
        <vt:lpstr>Slide Titles</vt:lpstr>
      </vt:variant>
      <vt:variant>
        <vt:i4>78</vt:i4>
      </vt:variant>
    </vt:vector>
  </HeadingPairs>
  <TitlesOfParts>
    <vt:vector size="111" baseType="lpstr">
      <vt:lpstr>AppleSymbols</vt:lpstr>
      <vt:lpstr>Arial</vt:lpstr>
      <vt:lpstr>Arial Nova</vt:lpstr>
      <vt:lpstr>Arial Nova Light</vt:lpstr>
      <vt:lpstr>Arial Regular</vt:lpstr>
      <vt:lpstr>Calibri</vt:lpstr>
      <vt:lpstr>Calibri Light</vt:lpstr>
      <vt:lpstr>Century Gothic</vt:lpstr>
      <vt:lpstr>Elephant</vt:lpstr>
      <vt:lpstr>Helvetica</vt:lpstr>
      <vt:lpstr>Open Sans</vt:lpstr>
      <vt:lpstr>Open Sans ExtraBold</vt:lpstr>
      <vt:lpstr>Open Sans SemiBold</vt:lpstr>
      <vt:lpstr>open_sans</vt:lpstr>
      <vt:lpstr>Proxima Nova Cond Black</vt:lpstr>
      <vt:lpstr>Proxima Nova Condensed Black</vt:lpstr>
      <vt:lpstr>Proxima Nova Lt</vt:lpstr>
      <vt:lpstr>Proxima Nova Rg</vt:lpstr>
      <vt:lpstr>proxima-nova</vt:lpstr>
      <vt:lpstr>ProximaNova</vt:lpstr>
      <vt:lpstr>Symbol</vt:lpstr>
      <vt:lpstr>Wingdings</vt:lpstr>
      <vt:lpstr>BrushVTI</vt:lpstr>
      <vt:lpstr>Simple Light</vt:lpstr>
      <vt:lpstr>40th anniversary template yellow highlights</vt:lpstr>
      <vt:lpstr>BITC Header Slide</vt:lpstr>
      <vt:lpstr>1_40th anniversary template yellow highlights</vt:lpstr>
      <vt:lpstr>Office Theme</vt:lpstr>
      <vt:lpstr>1_Office Theme</vt:lpstr>
      <vt:lpstr>Blank</vt:lpstr>
      <vt:lpstr>2_Office Theme</vt:lpstr>
      <vt:lpstr>Platform for Success 2020</vt:lpstr>
      <vt:lpstr>think-cell Slide</vt:lpstr>
      <vt:lpstr>PowerPoint Presentation</vt:lpstr>
      <vt:lpstr>PowerPoint Presentation</vt:lpstr>
      <vt:lpstr>Our impact in 2021/2022 The difference our advice service makes to Sheffield</vt:lpstr>
      <vt:lpstr>We are Citizens Advice Sheffield</vt:lpstr>
      <vt:lpstr>Our 4 service commitments:</vt:lpstr>
      <vt:lpstr>Our services</vt:lpstr>
      <vt:lpstr>How we help</vt:lpstr>
      <vt:lpstr>Dana’s Story</vt:lpstr>
      <vt:lpstr>Dana’s Story</vt:lpstr>
      <vt:lpstr>The difference this makes </vt:lpstr>
      <vt:lpstr>Our team</vt:lpstr>
      <vt:lpstr>What our volunteers have to say</vt:lpstr>
      <vt:lpstr>The impact our volunteers have</vt:lpstr>
      <vt:lpstr>Headlines: our advice services in 21/22</vt:lpstr>
      <vt:lpstr>People access us in different ways</vt:lpstr>
      <vt:lpstr>Who used our services in 21/22?</vt:lpstr>
      <vt:lpstr>Measuring our impact</vt:lpstr>
      <vt:lpstr>Our service is responsive</vt:lpstr>
      <vt:lpstr>Our advice is effective </vt:lpstr>
      <vt:lpstr>PowerPoint Presentation</vt:lpstr>
      <vt:lpstr>Our advice is accessible</vt:lpstr>
      <vt:lpstr>PowerPoint Presentation</vt:lpstr>
      <vt:lpstr>Our value to society </vt:lpstr>
      <vt:lpstr>Our value to the city</vt:lpstr>
      <vt:lpstr>Impact of Covid-19</vt:lpstr>
      <vt:lpstr>Impact of Covid-19</vt:lpstr>
      <vt:lpstr>Phone and Digital Advice</vt:lpstr>
      <vt:lpstr>Local Delivery </vt:lpstr>
      <vt:lpstr>Research and campaigns </vt:lpstr>
      <vt:lpstr>Not just advice</vt:lpstr>
      <vt:lpstr>Citizens Advice Sheffield</vt:lpstr>
      <vt:lpstr>Citizens Advice Sheffield</vt:lpstr>
      <vt:lpstr>Supporting Sheffielders through the cost-of-living crisis</vt:lpstr>
      <vt:lpstr>Reminder of our overall aim</vt:lpstr>
      <vt:lpstr>Link to the Cost of Living strategy</vt:lpstr>
      <vt:lpstr>Shared Prosperity Fund update</vt:lpstr>
      <vt:lpstr>Wider work going on</vt:lpstr>
      <vt:lpstr>Wider work going on 2</vt:lpstr>
      <vt:lpstr>Where does the Teacake Club come into this?</vt:lpstr>
      <vt:lpstr>PowerPoint Presentation</vt:lpstr>
      <vt:lpstr>PowerPoint Presentation</vt:lpstr>
      <vt:lpstr>Skills Mission</vt:lpstr>
      <vt:lpstr>What is the purpose of Multiply? </vt:lpstr>
      <vt:lpstr>What types of activity we will need to develop</vt:lpstr>
      <vt:lpstr>Who we want to work in partnership with</vt:lpstr>
      <vt:lpstr>Branding</vt:lpstr>
      <vt:lpstr>Success so far</vt:lpstr>
      <vt:lpstr>Success so far</vt:lpstr>
      <vt:lpstr>PowerPoint Presentation</vt:lpstr>
      <vt:lpstr>References</vt:lpstr>
      <vt:lpstr>Sheffield Tobacco Control Strategy and Model 2022-2027</vt:lpstr>
      <vt:lpstr>Sheffield lead the way in tobacco control – there is a lot to be proud of  </vt:lpstr>
      <vt:lpstr>  However……. </vt:lpstr>
      <vt:lpstr>Health inequalities in smoking in Sheffield </vt:lpstr>
      <vt:lpstr>Health harms, social care and disadvantage </vt:lpstr>
      <vt:lpstr>Poverty, worklessness and economic impact</vt:lpstr>
      <vt:lpstr>Economic and environmental impacts </vt:lpstr>
      <vt:lpstr>Our vision and goal</vt:lpstr>
      <vt:lpstr>Our three aims:   </vt:lpstr>
      <vt:lpstr>PowerPoint Presentation</vt:lpstr>
      <vt:lpstr>  Why comprehensive tobacco control?   </vt:lpstr>
      <vt:lpstr>Communicate Hope</vt:lpstr>
      <vt:lpstr>PowerPoint Presentation</vt:lpstr>
      <vt:lpstr> New Sheffield Smokefree Service (April 2023) Quit, Switch or Cut Down - Adults 18+  Children (11-17) </vt:lpstr>
      <vt:lpstr>PowerPoint Presentation</vt:lpstr>
      <vt:lpstr>What can you do?</vt:lpstr>
      <vt:lpstr>PowerPoint Presentation</vt:lpstr>
      <vt:lpstr>PowerPoint Presentation</vt:lpstr>
      <vt:lpstr>PowerPoint Presentation</vt:lpstr>
      <vt:lpstr>PowerPoint Presentation</vt:lpstr>
      <vt:lpstr>PowerPoint Presentation</vt:lpstr>
      <vt:lpstr>PowerPoint Presentation</vt:lpstr>
      <vt:lpstr>Bitc National business response network</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Owers</dc:creator>
  <cp:lastModifiedBy>Emily Hornblower</cp:lastModifiedBy>
  <cp:revision>45</cp:revision>
  <dcterms:created xsi:type="dcterms:W3CDTF">2020-05-26T06:55:37Z</dcterms:created>
  <dcterms:modified xsi:type="dcterms:W3CDTF">2023-03-24T09:05:47Z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2022-07-15T14:38:21Z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6b960360-69e0-4cf6-9048-a21af63ace4b</vt:lpwstr>
  </property>
  <property fmtid="{D5CDD505-2E9C-101B-9397-08002B2CF9AE}" pid="8" name="MSIP_Label_c8588358-c3f1-4695-a290-e2f70d15689d_ContentBits">
    <vt:lpwstr>0</vt:lpwstr>
  </property>
  <property fmtid="{D5CDD505-2E9C-101B-9397-08002B2CF9AE}" pid="9" name="ContentTypeId">
    <vt:lpwstr>0x010100642315FF91480F41BB382630AFAFE163</vt:lpwstr>
  </property>
  <property fmtid="{D5CDD505-2E9C-101B-9397-08002B2CF9AE}" pid="10" name="MediaServiceImageTags">
    <vt:lpwstr/>
  </property>
</Properties>
</file>