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6" r:id="rId2"/>
  </p:sldIdLst>
  <p:sldSz cx="7562850" cy="10688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6" autoAdjust="0"/>
    <p:restoredTop sz="94647" autoAdjust="0"/>
  </p:normalViewPr>
  <p:slideViewPr>
    <p:cSldViewPr snapToGrid="0" snapToObjects="1">
      <p:cViewPr varScale="1">
        <p:scale>
          <a:sx n="40" d="100"/>
          <a:sy n="40" d="100"/>
        </p:scale>
        <p:origin x="2236" y="60"/>
      </p:cViewPr>
      <p:guideLst>
        <p:guide orient="horz" pos="3367"/>
        <p:guide pos="238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E4470B-89A4-0745-9B2C-F38DA9703734}" type="datetime1">
              <a:rPr lang="en-GB" smtClean="0"/>
              <a:t>17/08/2023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3211C7-7EFC-3742-A0B4-90D5C82D29D8}" type="slidenum">
              <a:rPr lang="en-US" smtClean="0"/>
              <a:t>‹#›</a:t>
            </a:fld>
            <a:endParaRPr lang="en-US"/>
          </a:p>
        </p:txBody>
      </p:sp>
    </p:spTree>
    <p:extLst>
      <p:ext uri="{BB962C8B-B14F-4D97-AF65-F5344CB8AC3E}">
        <p14:creationId xmlns:p14="http://schemas.microsoft.com/office/powerpoint/2010/main" val="13845219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26992B-2636-2C4F-AC5A-AA3C8ED180BD}" type="datetime1">
              <a:rPr lang="en-GB" smtClean="0"/>
              <a:t>17/08/2023</a:t>
            </a:fld>
            <a:endParaRPr lang="en-US"/>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D24371-91BD-B446-8005-470D2CC7167A}" type="slidenum">
              <a:rPr lang="en-US" smtClean="0"/>
              <a:t>‹#›</a:t>
            </a:fld>
            <a:endParaRPr lang="en-US"/>
          </a:p>
        </p:txBody>
      </p:sp>
    </p:spTree>
    <p:extLst>
      <p:ext uri="{BB962C8B-B14F-4D97-AF65-F5344CB8AC3E}">
        <p14:creationId xmlns:p14="http://schemas.microsoft.com/office/powerpoint/2010/main" val="349348342"/>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6150" y="685800"/>
            <a:ext cx="24257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1860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4" y="3320407"/>
            <a:ext cx="6428423" cy="2291129"/>
          </a:xfrm>
        </p:spPr>
        <p:txBody>
          <a:bodyPr/>
          <a:lstStyle/>
          <a:p>
            <a:r>
              <a:rPr lang="en-US"/>
              <a:t>Click to edit Master title style</a:t>
            </a:r>
          </a:p>
        </p:txBody>
      </p:sp>
      <p:sp>
        <p:nvSpPr>
          <p:cNvPr id="3" name="Subtitle 2"/>
          <p:cNvSpPr>
            <a:spLocks noGrp="1"/>
          </p:cNvSpPr>
          <p:nvPr>
            <p:ph type="subTitle" idx="1"/>
          </p:nvPr>
        </p:nvSpPr>
        <p:spPr>
          <a:xfrm>
            <a:off x="1134428" y="6056895"/>
            <a:ext cx="5293995" cy="273154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77988F-E7A7-004C-AB7A-14B53BDB228E}" type="datetime1">
              <a:rPr lang="en-GB" smtClean="0"/>
              <a:t>17/08/2023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4242570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1D6C8B-FBF8-AE47-81C4-17DE63E95653}" type="datetime1">
              <a:rPr lang="en-GB" smtClean="0"/>
              <a:t>17/08/2023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3820859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7413" y="6868441"/>
            <a:ext cx="6428423" cy="212288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97413" y="4530301"/>
            <a:ext cx="6428423" cy="233813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B961C8-27BD-8442-B427-69C9269AF387}" type="datetime1">
              <a:rPr lang="en-GB" smtClean="0"/>
              <a:t>17/08/2023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569518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8142" y="2494016"/>
            <a:ext cx="3340259" cy="70540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44449" y="2494016"/>
            <a:ext cx="3340259" cy="70540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35B269-BDC8-054B-B8EA-82C22517D585}" type="datetime1">
              <a:rPr lang="en-GB" smtClean="0"/>
              <a:t>17/08/2023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3150203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78143" y="2392573"/>
            <a:ext cx="3341572"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78143" y="3389684"/>
            <a:ext cx="3341572"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41823" y="2392573"/>
            <a:ext cx="3342885"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41823" y="3389684"/>
            <a:ext cx="3342885"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11CD67-5CE4-7B49-B664-2FD4B93C6D07}" type="datetime1">
              <a:rPr lang="en-GB" smtClean="0"/>
              <a:t>17/08/2023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228742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D1AC31-A6E9-884F-89AE-AD55F58BE183}" type="datetime1">
              <a:rPr lang="en-GB" smtClean="0"/>
              <a:t>17/08/2023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2594595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EF79B-4B19-4F4D-81F2-E22699AB29D1}" type="datetime1">
              <a:rPr lang="en-GB" smtClean="0"/>
              <a:t>17/08/2023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263517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8143" y="425566"/>
            <a:ext cx="2488126" cy="181113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956864" y="425567"/>
            <a:ext cx="4227843" cy="91224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78143" y="2236697"/>
            <a:ext cx="2488126" cy="73113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48CB56C-4E21-5A46-8103-9A4E37CB3093}" type="datetime1">
              <a:rPr lang="en-GB" smtClean="0"/>
              <a:t>17/08/2023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463488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372" y="7482047"/>
            <a:ext cx="4537710" cy="88329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482372" y="955049"/>
            <a:ext cx="4537710" cy="64131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82372" y="8365344"/>
            <a:ext cx="4537710" cy="1254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14747B-A689-4E4E-BFBA-2E4F0E1AAF33}" type="datetime1">
              <a:rPr lang="en-GB" smtClean="0"/>
              <a:t>17/08/2023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29557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FD2108-7E26-9E48-9395-B521677F815A}" type="datetime1">
              <a:rPr lang="en-GB" smtClean="0"/>
              <a:t>17/08/2023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761280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83066" y="428042"/>
            <a:ext cx="1701641" cy="911998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78143" y="428042"/>
            <a:ext cx="4978876" cy="911998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446A1E-A875-B541-86B1-05E5CBCE979E}" type="datetime1">
              <a:rPr lang="en-GB" smtClean="0"/>
              <a:t>17/08/2023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70488-1BA5-554A-927A-C902243CFC7F}" type="slidenum">
              <a:rPr lang="en-US" smtClean="0"/>
              <a:t>‹#›</a:t>
            </a:fld>
            <a:endParaRPr lang="en-US"/>
          </a:p>
        </p:txBody>
      </p:sp>
    </p:spTree>
    <p:extLst>
      <p:ext uri="{BB962C8B-B14F-4D97-AF65-F5344CB8AC3E}">
        <p14:creationId xmlns:p14="http://schemas.microsoft.com/office/powerpoint/2010/main" val="58380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143" y="428041"/>
            <a:ext cx="6806565" cy="17814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78143" y="2494016"/>
            <a:ext cx="6806565" cy="7054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78143" y="9906785"/>
            <a:ext cx="1764665" cy="569071"/>
          </a:xfrm>
          <a:prstGeom prst="rect">
            <a:avLst/>
          </a:prstGeom>
        </p:spPr>
        <p:txBody>
          <a:bodyPr vert="horz" lIns="91440" tIns="45720" rIns="91440" bIns="45720" rtlCol="0" anchor="ctr"/>
          <a:lstStyle>
            <a:lvl1pPr algn="l">
              <a:defRPr sz="1200">
                <a:solidFill>
                  <a:schemeClr val="tx1">
                    <a:tint val="75000"/>
                  </a:schemeClr>
                </a:solidFill>
              </a:defRPr>
            </a:lvl1pPr>
          </a:lstStyle>
          <a:p>
            <a:fld id="{5EA9C872-2B6E-304F-B4FB-DDFDDA764715}" type="datetime1">
              <a:rPr lang="en-GB" smtClean="0"/>
              <a:t>17/08/2023</a:t>
            </a:fld>
            <a:endParaRPr lang="en-US"/>
          </a:p>
        </p:txBody>
      </p:sp>
      <p:sp>
        <p:nvSpPr>
          <p:cNvPr id="5" name="Footer Placeholder 4"/>
          <p:cNvSpPr>
            <a:spLocks noGrp="1"/>
          </p:cNvSpPr>
          <p:nvPr>
            <p:ph type="ftr" sz="quarter" idx="3"/>
          </p:nvPr>
        </p:nvSpPr>
        <p:spPr>
          <a:xfrm>
            <a:off x="2583974" y="9906785"/>
            <a:ext cx="2394903" cy="5690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20043" y="9906785"/>
            <a:ext cx="1764665" cy="569071"/>
          </a:xfrm>
          <a:prstGeom prst="rect">
            <a:avLst/>
          </a:prstGeom>
        </p:spPr>
        <p:txBody>
          <a:bodyPr vert="horz" lIns="91440" tIns="45720" rIns="91440" bIns="45720" rtlCol="0" anchor="ctr"/>
          <a:lstStyle>
            <a:lvl1pPr algn="r">
              <a:defRPr sz="1200">
                <a:solidFill>
                  <a:schemeClr val="tx1">
                    <a:tint val="75000"/>
                  </a:schemeClr>
                </a:solidFill>
              </a:defRPr>
            </a:lvl1pPr>
          </a:lstStyle>
          <a:p>
            <a:fld id="{2DD70488-1BA5-554A-927A-C902243CFC7F}" type="slidenum">
              <a:rPr lang="en-US" smtClean="0"/>
              <a:t>‹#›</a:t>
            </a:fld>
            <a:endParaRPr lang="en-US"/>
          </a:p>
        </p:txBody>
      </p:sp>
    </p:spTree>
    <p:extLst>
      <p:ext uri="{BB962C8B-B14F-4D97-AF65-F5344CB8AC3E}">
        <p14:creationId xmlns:p14="http://schemas.microsoft.com/office/powerpoint/2010/main" val="250083925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4572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548" y="351504"/>
            <a:ext cx="6112510" cy="307777"/>
          </a:xfrm>
          <a:prstGeom prst="rect">
            <a:avLst/>
          </a:prstGeom>
          <a:noFill/>
        </p:spPr>
        <p:txBody>
          <a:bodyPr wrap="square" lIns="91440" tIns="45720" rIns="91440" bIns="45720">
            <a:spAutoFit/>
          </a:bodyPr>
          <a:lstStyle/>
          <a:p>
            <a:pPr algn="ctr"/>
            <a:r>
              <a:rPr lang="en-US" sz="1400" b="1" u="sng" dirty="0">
                <a:ln w="0"/>
                <a:solidFill>
                  <a:schemeClr val="bg1"/>
                </a:solidFill>
                <a:effectLst>
                  <a:outerShdw blurRad="38100" dist="19050" dir="2700000" algn="tl" rotWithShape="0">
                    <a:schemeClr val="dk1">
                      <a:alpha val="40000"/>
                    </a:schemeClr>
                  </a:outerShdw>
                </a:effectLst>
                <a:latin typeface="Century Gothic" panose="020B0502020202020204" pitchFamily="34" charset="0"/>
              </a:rPr>
              <a:t>Are you interested in becoming a quality Inspector for SDB Apparel?</a:t>
            </a:r>
            <a:endParaRPr lang="en-US" sz="1400" b="1" u="sng" cap="none" spc="0" dirty="0">
              <a:ln w="0"/>
              <a:solidFill>
                <a:schemeClr val="bg1"/>
              </a:solidFill>
              <a:effectLst>
                <a:outerShdw blurRad="38100" dist="19050" dir="2700000" algn="tl" rotWithShape="0">
                  <a:schemeClr val="dk1">
                    <a:alpha val="40000"/>
                  </a:schemeClr>
                </a:outerShdw>
              </a:effectLst>
              <a:latin typeface="Century Gothic" panose="020B0502020202020204" pitchFamily="34" charset="0"/>
            </a:endParaRPr>
          </a:p>
        </p:txBody>
      </p:sp>
      <p:grpSp>
        <p:nvGrpSpPr>
          <p:cNvPr id="10" name="Group 9">
            <a:extLst>
              <a:ext uri="{FF2B5EF4-FFF2-40B4-BE49-F238E27FC236}">
                <a16:creationId xmlns:a16="http://schemas.microsoft.com/office/drawing/2014/main" id="{943D8B0D-5B55-98E7-DC61-AECAA1E55A67}"/>
              </a:ext>
            </a:extLst>
          </p:cNvPr>
          <p:cNvGrpSpPr/>
          <p:nvPr/>
        </p:nvGrpSpPr>
        <p:grpSpPr>
          <a:xfrm>
            <a:off x="678548" y="842716"/>
            <a:ext cx="6112510" cy="2258300"/>
            <a:chOff x="678548" y="951445"/>
            <a:chExt cx="6112510" cy="2258300"/>
          </a:xfrm>
        </p:grpSpPr>
        <p:sp>
          <p:nvSpPr>
            <p:cNvPr id="37" name="Rectangle 36"/>
            <p:cNvSpPr/>
            <p:nvPr/>
          </p:nvSpPr>
          <p:spPr>
            <a:xfrm>
              <a:off x="678548" y="951445"/>
              <a:ext cx="6112510" cy="2258300"/>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8" name="Text Box 451"/>
            <p:cNvSpPr txBox="1"/>
            <p:nvPr/>
          </p:nvSpPr>
          <p:spPr>
            <a:xfrm>
              <a:off x="2951479" y="1023690"/>
              <a:ext cx="3738245" cy="2037351"/>
            </a:xfrm>
            <a:prstGeom prst="rect">
              <a:avLst/>
            </a:prstGeom>
            <a:noFill/>
            <a:ln>
              <a:noFill/>
            </a:ln>
            <a:effectLst/>
            <a:extLst>
              <a:ext uri="{C572A759-6A51-4108-AA02-DFA0A04FC94B}">
                <ma14:wrappingTextBoxFlag xmlns="" xmlns:ma14="http://schemas.microsoft.com/office/mac/drawingml/2011/main"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spcAft>
                  <a:spcPts val="0"/>
                </a:spcAft>
              </a:pPr>
              <a:r>
                <a:rPr lang="en-US" sz="1200" b="1" u="sng" kern="50" dirty="0">
                  <a:latin typeface="Century Gothic" panose="020B0502020202020204" pitchFamily="34" charset="0"/>
                  <a:ea typeface="ＭＳ 明朝"/>
                  <a:cs typeface="Times New Roman"/>
                </a:rPr>
                <a:t>The Company</a:t>
              </a:r>
            </a:p>
            <a:p>
              <a:pPr>
                <a:spcAft>
                  <a:spcPts val="0"/>
                </a:spcAft>
              </a:pPr>
              <a:endParaRPr lang="en-US" sz="1200" b="1" kern="50" dirty="0">
                <a:latin typeface="Century Gothic" panose="020B0502020202020204" pitchFamily="34" charset="0"/>
                <a:ea typeface="ＭＳ 明朝"/>
                <a:cs typeface="Times New Roman"/>
              </a:endParaRPr>
            </a:p>
            <a:p>
              <a:pPr>
                <a:spcAft>
                  <a:spcPts val="0"/>
                </a:spcAft>
              </a:pPr>
              <a:r>
                <a:rPr lang="en-US" sz="1200" kern="50" dirty="0">
                  <a:latin typeface="Century Gothic" panose="020B0502020202020204" pitchFamily="34" charset="0"/>
                  <a:ea typeface="ＭＳ 明朝"/>
                  <a:cs typeface="Times New Roman"/>
                </a:rPr>
                <a:t>SBD is a global sportswear brand that designs and makes market-leading performance products for strength sports. Our team is proud to make all our products in the United Kingdom, with the majority made at our headquarters. Our commitment to quality has seen our products become the standard among strength athletes in gyms across the world.</a:t>
              </a:r>
            </a:p>
          </p:txBody>
        </p:sp>
        <p:pic>
          <p:nvPicPr>
            <p:cNvPr id="3" name="Picture 2"/>
            <p:cNvPicPr>
              <a:picLocks noChangeAspect="1"/>
            </p:cNvPicPr>
            <p:nvPr/>
          </p:nvPicPr>
          <p:blipFill>
            <a:blip r:embed="rId3"/>
            <a:stretch>
              <a:fillRect/>
            </a:stretch>
          </p:blipFill>
          <p:spPr>
            <a:xfrm>
              <a:off x="839470" y="1228564"/>
              <a:ext cx="1868288" cy="1868288"/>
            </a:xfrm>
            <a:prstGeom prst="rect">
              <a:avLst/>
            </a:prstGeom>
          </p:spPr>
        </p:pic>
      </p:grpSp>
      <p:grpSp>
        <p:nvGrpSpPr>
          <p:cNvPr id="11" name="Group 10">
            <a:extLst>
              <a:ext uri="{FF2B5EF4-FFF2-40B4-BE49-F238E27FC236}">
                <a16:creationId xmlns:a16="http://schemas.microsoft.com/office/drawing/2014/main" id="{E4DA8A8C-B63B-F14D-F7BD-908335739BC6}"/>
              </a:ext>
            </a:extLst>
          </p:cNvPr>
          <p:cNvGrpSpPr/>
          <p:nvPr/>
        </p:nvGrpSpPr>
        <p:grpSpPr>
          <a:xfrm>
            <a:off x="621030" y="3241273"/>
            <a:ext cx="6170028" cy="2366283"/>
            <a:chOff x="621030" y="3336121"/>
            <a:chExt cx="6170028" cy="2366283"/>
          </a:xfrm>
        </p:grpSpPr>
        <p:sp>
          <p:nvSpPr>
            <p:cNvPr id="28" name="Rectangle 27"/>
            <p:cNvSpPr/>
            <p:nvPr/>
          </p:nvSpPr>
          <p:spPr>
            <a:xfrm>
              <a:off x="678548" y="3336121"/>
              <a:ext cx="6112510" cy="2366283"/>
            </a:xfrm>
            <a:prstGeom prst="rect">
              <a:avLst/>
            </a:prstGeom>
            <a:solidFill>
              <a:srgbClr val="E9F7F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9" name="Text Box 442"/>
            <p:cNvSpPr txBox="1"/>
            <p:nvPr/>
          </p:nvSpPr>
          <p:spPr>
            <a:xfrm>
              <a:off x="2951479" y="3518353"/>
              <a:ext cx="3738245" cy="2015722"/>
            </a:xfrm>
            <a:prstGeom prst="rect">
              <a:avLst/>
            </a:prstGeom>
            <a:noFill/>
            <a:ln>
              <a:noFill/>
            </a:ln>
            <a:effectLst/>
            <a:extLst>
              <a:ext uri="{C572A759-6A51-4108-AA02-DFA0A04FC94B}">
                <ma14:wrappingTextBoxFlag xmlns="" xmlns:ma14="http://schemas.microsoft.com/office/mac/drawingml/2011/main"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nSpc>
                  <a:spcPct val="90000"/>
                </a:lnSpc>
                <a:spcAft>
                  <a:spcPts val="0"/>
                </a:spcAft>
              </a:pPr>
              <a:r>
                <a:rPr lang="en-US" sz="1200" b="1" u="sng" kern="50" dirty="0">
                  <a:latin typeface="Century Gothic" panose="020B0502020202020204" pitchFamily="34" charset="0"/>
                  <a:ea typeface="ＭＳ 明朝"/>
                  <a:cs typeface="Times New Roman"/>
                </a:rPr>
                <a:t>The Skills</a:t>
              </a:r>
            </a:p>
            <a:p>
              <a:pPr>
                <a:lnSpc>
                  <a:spcPct val="90000"/>
                </a:lnSpc>
                <a:spcAft>
                  <a:spcPts val="0"/>
                </a:spcAft>
              </a:pPr>
              <a:endParaRPr lang="en-US" sz="1200" b="1" kern="50" dirty="0">
                <a:latin typeface="Century Gothic" panose="020B0502020202020204" pitchFamily="34" charset="0"/>
                <a:ea typeface="ＭＳ 明朝"/>
                <a:cs typeface="Times New Roman"/>
              </a:endParaRPr>
            </a:p>
            <a:p>
              <a:pPr>
                <a:lnSpc>
                  <a:spcPct val="90000"/>
                </a:lnSpc>
                <a:spcAft>
                  <a:spcPts val="0"/>
                </a:spcAft>
              </a:pPr>
              <a:r>
                <a:rPr lang="en-US" sz="1200" kern="50" dirty="0">
                  <a:latin typeface="Century Gothic" panose="020B0502020202020204" pitchFamily="34" charset="0"/>
                  <a:ea typeface="ＭＳ 明朝"/>
                  <a:cs typeface="Times New Roman"/>
                </a:rPr>
                <a:t>We invite applications from candidates who can show:</a:t>
              </a:r>
            </a:p>
            <a:p>
              <a:pPr marL="228600" indent="-228600">
                <a:lnSpc>
                  <a:spcPct val="90000"/>
                </a:lnSpc>
                <a:spcAft>
                  <a:spcPts val="0"/>
                </a:spcAft>
                <a:buFont typeface="+mj-lt"/>
                <a:buAutoNum type="arabicPeriod"/>
              </a:pPr>
              <a:endParaRPr lang="en-US" sz="1200" kern="50" dirty="0">
                <a:latin typeface="Century Gothic" panose="020B0502020202020204" pitchFamily="34" charset="0"/>
                <a:ea typeface="ＭＳ 明朝"/>
                <a:cs typeface="Times New Roman"/>
              </a:endParaRP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Skill and accuracy in machine processes, including work handling work and health and safety.</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Excellent communication, teamwork and computer skills.</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Ability to share ideas and make suggestions for improvement. </a:t>
              </a:r>
            </a:p>
            <a:p>
              <a:pPr marL="171450" indent="-17145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 Meet deadlines and targets.</a:t>
              </a:r>
            </a:p>
          </p:txBody>
        </p:sp>
        <p:pic>
          <p:nvPicPr>
            <p:cNvPr id="4" name="Picture 3"/>
            <p:cNvPicPr>
              <a:picLocks noChangeAspect="1"/>
            </p:cNvPicPr>
            <p:nvPr/>
          </p:nvPicPr>
          <p:blipFill>
            <a:blip r:embed="rId4"/>
            <a:stretch>
              <a:fillRect/>
            </a:stretch>
          </p:blipFill>
          <p:spPr>
            <a:xfrm>
              <a:off x="621030" y="3501909"/>
              <a:ext cx="2136775" cy="2136775"/>
            </a:xfrm>
            <a:prstGeom prst="rect">
              <a:avLst/>
            </a:prstGeom>
          </p:spPr>
        </p:pic>
      </p:grpSp>
      <p:grpSp>
        <p:nvGrpSpPr>
          <p:cNvPr id="12" name="Group 11">
            <a:extLst>
              <a:ext uri="{FF2B5EF4-FFF2-40B4-BE49-F238E27FC236}">
                <a16:creationId xmlns:a16="http://schemas.microsoft.com/office/drawing/2014/main" id="{6AD3D587-F4CD-6792-DEE6-AB8B548CBA8C}"/>
              </a:ext>
            </a:extLst>
          </p:cNvPr>
          <p:cNvGrpSpPr/>
          <p:nvPr/>
        </p:nvGrpSpPr>
        <p:grpSpPr>
          <a:xfrm>
            <a:off x="678548" y="5756260"/>
            <a:ext cx="6112510" cy="2164080"/>
            <a:chOff x="678548" y="5833223"/>
            <a:chExt cx="6112510" cy="2164080"/>
          </a:xfrm>
        </p:grpSpPr>
        <p:sp>
          <p:nvSpPr>
            <p:cNvPr id="31" name="Rectangle 30"/>
            <p:cNvSpPr/>
            <p:nvPr/>
          </p:nvSpPr>
          <p:spPr>
            <a:xfrm>
              <a:off x="678548" y="5833223"/>
              <a:ext cx="6112510" cy="2164080"/>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2" name="Text Box 444"/>
            <p:cNvSpPr txBox="1"/>
            <p:nvPr/>
          </p:nvSpPr>
          <p:spPr>
            <a:xfrm>
              <a:off x="2951477" y="6253194"/>
              <a:ext cx="3738245" cy="1603852"/>
            </a:xfrm>
            <a:prstGeom prst="rect">
              <a:avLst/>
            </a:prstGeom>
            <a:noFill/>
            <a:ln>
              <a:noFill/>
            </a:ln>
            <a:effectLst/>
            <a:extLst>
              <a:ext uri="{C572A759-6A51-4108-AA02-DFA0A04FC94B}">
                <ma14:wrappingTextBoxFlag xmlns="" xmlns:ma14="http://schemas.microsoft.com/office/mac/drawingml/2011/main"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nSpc>
                  <a:spcPct val="90000"/>
                </a:lnSpc>
                <a:spcAft>
                  <a:spcPts val="0"/>
                </a:spcAft>
              </a:pPr>
              <a:r>
                <a:rPr lang="en-GB" sz="1200" b="1" u="sng" kern="50" dirty="0">
                  <a:latin typeface="Century Gothic" panose="020B0502020202020204" pitchFamily="34" charset="0"/>
                  <a:ea typeface="ＭＳ 明朝"/>
                  <a:cs typeface="Times New Roman"/>
                </a:rPr>
                <a:t>The Benefits</a:t>
              </a:r>
            </a:p>
            <a:p>
              <a:pPr>
                <a:lnSpc>
                  <a:spcPct val="90000"/>
                </a:lnSpc>
                <a:spcAft>
                  <a:spcPts val="0"/>
                </a:spcAft>
              </a:pPr>
              <a:endParaRPr lang="en-US" sz="1200" b="1" kern="50" dirty="0">
                <a:latin typeface="Century Gothic" panose="020B0502020202020204" pitchFamily="34" charset="0"/>
                <a:ea typeface="ＭＳ 明朝"/>
                <a:cs typeface="Times New Roman"/>
              </a:endParaRPr>
            </a:p>
            <a:p>
              <a:pPr>
                <a:lnSpc>
                  <a:spcPct val="90000"/>
                </a:lnSpc>
                <a:spcAft>
                  <a:spcPts val="0"/>
                </a:spcAft>
              </a:pPr>
              <a:r>
                <a:rPr lang="en-US" sz="1200" kern="50" dirty="0">
                  <a:latin typeface="Century Gothic" panose="020B0502020202020204" pitchFamily="34" charset="0"/>
                  <a:ea typeface="ＭＳ 明朝"/>
                  <a:cs typeface="Times New Roman"/>
                </a:rPr>
                <a:t>Some of the benefits include:</a:t>
              </a:r>
            </a:p>
            <a:p>
              <a:pPr>
                <a:lnSpc>
                  <a:spcPct val="90000"/>
                </a:lnSpc>
                <a:spcAft>
                  <a:spcPts val="0"/>
                </a:spcAft>
              </a:pPr>
              <a:endParaRPr lang="en-GB" sz="1200" kern="50" dirty="0">
                <a:latin typeface="Century Gothic" panose="020B0502020202020204" pitchFamily="34" charset="0"/>
                <a:ea typeface="ＭＳ 明朝"/>
                <a:cs typeface="Times New Roman"/>
              </a:endParaRPr>
            </a:p>
            <a:p>
              <a:pPr marL="228600" indent="-228600">
                <a:lnSpc>
                  <a:spcPct val="90000"/>
                </a:lnSpc>
                <a:buFont typeface="Arial" panose="020B0604020202020204" pitchFamily="34" charset="0"/>
                <a:buChar char="•"/>
              </a:pPr>
              <a:r>
                <a:rPr lang="en-GB" sz="1200" kern="50" dirty="0">
                  <a:latin typeface="Century Gothic" panose="020B0502020202020204" pitchFamily="34" charset="0"/>
                  <a:ea typeface="ＭＳ 明朝"/>
                  <a:cs typeface="Times New Roman"/>
                </a:rPr>
                <a:t>Free onsite parking and gym access.</a:t>
              </a:r>
            </a:p>
            <a:p>
              <a:pPr marL="228600" indent="-228600">
                <a:lnSpc>
                  <a:spcPct val="90000"/>
                </a:lnSpc>
                <a:spcAft>
                  <a:spcPts val="0"/>
                </a:spcAft>
                <a:buFont typeface="Arial" panose="020B0604020202020204" pitchFamily="34" charset="0"/>
                <a:buChar char="•"/>
              </a:pPr>
              <a:r>
                <a:rPr lang="en-GB" sz="1200" kern="50" dirty="0">
                  <a:latin typeface="Century Gothic" panose="020B0502020202020204" pitchFamily="34" charset="0"/>
                  <a:ea typeface="ＭＳ 明朝"/>
                  <a:cs typeface="Times New Roman"/>
                </a:rPr>
                <a:t>Complimentary breakfast and lunch.</a:t>
              </a:r>
            </a:p>
            <a:p>
              <a:pPr marL="228600" indent="-228600">
                <a:lnSpc>
                  <a:spcPct val="90000"/>
                </a:lnSpc>
                <a:spcAft>
                  <a:spcPts val="0"/>
                </a:spcAft>
                <a:buFont typeface="Arial" panose="020B0604020202020204" pitchFamily="34" charset="0"/>
                <a:buChar char="•"/>
              </a:pPr>
              <a:r>
                <a:rPr lang="en-GB" sz="1200" kern="50" dirty="0">
                  <a:latin typeface="Century Gothic" panose="020B0502020202020204" pitchFamily="34" charset="0"/>
                  <a:ea typeface="ＭＳ 明朝"/>
                  <a:cs typeface="Times New Roman"/>
                </a:rPr>
                <a:t>Company pension scheme.</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33 Days’ holiday including bank holidays.</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40% staff discount and limited edition clothing.</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Company sick pay allowance.</a:t>
              </a:r>
            </a:p>
            <a:p>
              <a:pPr marL="228600" indent="-228600">
                <a:lnSpc>
                  <a:spcPct val="90000"/>
                </a:lnSpc>
                <a:spcAft>
                  <a:spcPts val="0"/>
                </a:spcAft>
                <a:buFont typeface="Arial" panose="020B0604020202020204" pitchFamily="34" charset="0"/>
                <a:buChar char="•"/>
              </a:pPr>
              <a:r>
                <a:rPr lang="en-US" sz="1200" kern="50" dirty="0">
                  <a:latin typeface="Century Gothic" panose="020B0502020202020204" pitchFamily="34" charset="0"/>
                  <a:ea typeface="ＭＳ 明朝"/>
                  <a:cs typeface="Times New Roman"/>
                </a:rPr>
                <a:t>Company saving schemes.</a:t>
              </a:r>
            </a:p>
            <a:p>
              <a:pPr marL="228600" indent="-228600">
                <a:lnSpc>
                  <a:spcPct val="90000"/>
                </a:lnSpc>
                <a:spcAft>
                  <a:spcPts val="0"/>
                </a:spcAft>
                <a:buFont typeface="+mj-lt"/>
                <a:buAutoNum type="arabicPeriod"/>
              </a:pPr>
              <a:endParaRPr lang="en-US" sz="1200" b="1" kern="50" dirty="0">
                <a:latin typeface="Century Gothic" panose="020B0502020202020204" pitchFamily="34" charset="0"/>
                <a:ea typeface="ＭＳ 明朝"/>
                <a:cs typeface="Times New Roman"/>
              </a:endParaRPr>
            </a:p>
            <a:p>
              <a:pPr>
                <a:lnSpc>
                  <a:spcPct val="90000"/>
                </a:lnSpc>
                <a:spcAft>
                  <a:spcPts val="0"/>
                </a:spcAft>
              </a:pPr>
              <a:endParaRPr lang="en-GB" sz="1200" b="1" kern="50" dirty="0">
                <a:latin typeface="Century Gothic" panose="020B0502020202020204" pitchFamily="34" charset="0"/>
                <a:ea typeface="ＭＳ 明朝"/>
                <a:cs typeface="Times New Roman"/>
              </a:endParaRPr>
            </a:p>
          </p:txBody>
        </p:sp>
        <p:pic>
          <p:nvPicPr>
            <p:cNvPr id="5" name="Picture 4"/>
            <p:cNvPicPr>
              <a:picLocks noChangeAspect="1"/>
            </p:cNvPicPr>
            <p:nvPr/>
          </p:nvPicPr>
          <p:blipFill>
            <a:blip r:embed="rId5"/>
            <a:stretch>
              <a:fillRect/>
            </a:stretch>
          </p:blipFill>
          <p:spPr>
            <a:xfrm>
              <a:off x="837450" y="6025068"/>
              <a:ext cx="1680071" cy="1680071"/>
            </a:xfrm>
            <a:prstGeom prst="rect">
              <a:avLst/>
            </a:prstGeom>
          </p:spPr>
        </p:pic>
      </p:grpSp>
      <p:grpSp>
        <p:nvGrpSpPr>
          <p:cNvPr id="13" name="Group 12">
            <a:extLst>
              <a:ext uri="{FF2B5EF4-FFF2-40B4-BE49-F238E27FC236}">
                <a16:creationId xmlns:a16="http://schemas.microsoft.com/office/drawing/2014/main" id="{9884DD20-7B68-106F-F548-394462F0A780}"/>
              </a:ext>
            </a:extLst>
          </p:cNvPr>
          <p:cNvGrpSpPr/>
          <p:nvPr/>
        </p:nvGrpSpPr>
        <p:grpSpPr>
          <a:xfrm>
            <a:off x="678548" y="8064661"/>
            <a:ext cx="6112510" cy="2164080"/>
            <a:chOff x="678548" y="8116578"/>
            <a:chExt cx="6112510" cy="2164080"/>
          </a:xfrm>
        </p:grpSpPr>
        <p:sp>
          <p:nvSpPr>
            <p:cNvPr id="34" name="Rectangle 33"/>
            <p:cNvSpPr/>
            <p:nvPr/>
          </p:nvSpPr>
          <p:spPr>
            <a:xfrm>
              <a:off x="678548" y="8116578"/>
              <a:ext cx="6112510" cy="2164080"/>
            </a:xfrm>
            <a:prstGeom prst="rect">
              <a:avLst/>
            </a:prstGeom>
            <a:solidFill>
              <a:srgbClr val="E9F7F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5" name="Text Box 446"/>
            <p:cNvSpPr txBox="1"/>
            <p:nvPr/>
          </p:nvSpPr>
          <p:spPr>
            <a:xfrm>
              <a:off x="2951477" y="8179655"/>
              <a:ext cx="3771903" cy="2081810"/>
            </a:xfrm>
            <a:prstGeom prst="rect">
              <a:avLst/>
            </a:prstGeom>
            <a:noFill/>
            <a:ln>
              <a:noFill/>
            </a:ln>
            <a:effectLst/>
            <a:extLst>
              <a:ext uri="{C572A759-6A51-4108-AA02-DFA0A04FC94B}">
                <ma14:wrappingTextBoxFlag xmlns="" xmlns:ma14="http://schemas.microsoft.com/office/mac/drawingml/2011/main"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nSpc>
                  <a:spcPct val="90000"/>
                </a:lnSpc>
                <a:spcAft>
                  <a:spcPts val="0"/>
                </a:spcAft>
              </a:pPr>
              <a:r>
                <a:rPr lang="en-US" sz="1200" b="1" u="sng" kern="50" dirty="0">
                  <a:latin typeface="Century Gothic" panose="020B0502020202020204" pitchFamily="34" charset="0"/>
                  <a:ea typeface="ＭＳ 明朝"/>
                  <a:cs typeface="Times New Roman"/>
                </a:rPr>
                <a:t>Salary: </a:t>
              </a:r>
            </a:p>
            <a:p>
              <a:pPr>
                <a:lnSpc>
                  <a:spcPct val="90000"/>
                </a:lnSpc>
                <a:spcAft>
                  <a:spcPts val="0"/>
                </a:spcAft>
              </a:pPr>
              <a:endParaRPr lang="en-US" sz="1200" b="1" kern="50" dirty="0">
                <a:latin typeface="Century Gothic" panose="020B0502020202020204" pitchFamily="34" charset="0"/>
                <a:ea typeface="ＭＳ 明朝"/>
                <a:cs typeface="Times New Roman"/>
              </a:endParaRPr>
            </a:p>
            <a:p>
              <a:pPr>
                <a:lnSpc>
                  <a:spcPct val="90000"/>
                </a:lnSpc>
                <a:spcAft>
                  <a:spcPts val="0"/>
                </a:spcAft>
              </a:pPr>
              <a:r>
                <a:rPr lang="en-US" sz="1200" kern="50" dirty="0">
                  <a:latin typeface="Century Gothic" panose="020B0502020202020204" pitchFamily="34" charset="0"/>
                  <a:ea typeface="ＭＳ 明朝"/>
                  <a:cs typeface="Times New Roman"/>
                </a:rPr>
                <a:t>£10.85 - £11.55 per hour</a:t>
              </a:r>
            </a:p>
            <a:p>
              <a:pPr>
                <a:lnSpc>
                  <a:spcPct val="90000"/>
                </a:lnSpc>
                <a:spcAft>
                  <a:spcPts val="0"/>
                </a:spcAft>
              </a:pPr>
              <a:endParaRPr lang="en-US" sz="1200" b="1" kern="50" dirty="0">
                <a:latin typeface="Century Gothic" panose="020B0502020202020204" pitchFamily="34" charset="0"/>
                <a:ea typeface="ＭＳ 明朝"/>
                <a:cs typeface="Times New Roman"/>
              </a:endParaRPr>
            </a:p>
            <a:p>
              <a:pPr>
                <a:lnSpc>
                  <a:spcPct val="90000"/>
                </a:lnSpc>
                <a:spcAft>
                  <a:spcPts val="0"/>
                </a:spcAft>
              </a:pPr>
              <a:r>
                <a:rPr lang="en-US" sz="1200" b="1" u="sng" kern="50" dirty="0">
                  <a:latin typeface="Century Gothic" panose="020B0502020202020204" pitchFamily="34" charset="0"/>
                  <a:ea typeface="ＭＳ 明朝"/>
                  <a:cs typeface="Times New Roman"/>
                </a:rPr>
                <a:t>Hours:</a:t>
              </a:r>
            </a:p>
            <a:p>
              <a:pPr>
                <a:lnSpc>
                  <a:spcPct val="90000"/>
                </a:lnSpc>
                <a:spcAft>
                  <a:spcPts val="0"/>
                </a:spcAft>
              </a:pPr>
              <a:endParaRPr lang="en-US" sz="1200" kern="50" dirty="0">
                <a:latin typeface="Century Gothic" panose="020B0502020202020204" pitchFamily="34" charset="0"/>
                <a:ea typeface="ＭＳ 明朝"/>
                <a:cs typeface="Times New Roman"/>
              </a:endParaRPr>
            </a:p>
            <a:p>
              <a:pPr>
                <a:lnSpc>
                  <a:spcPct val="90000"/>
                </a:lnSpc>
                <a:spcAft>
                  <a:spcPts val="0"/>
                </a:spcAft>
              </a:pPr>
              <a:r>
                <a:rPr lang="en-US" sz="1200" kern="50" dirty="0">
                  <a:latin typeface="Century Gothic" panose="020B0502020202020204" pitchFamily="34" charset="0"/>
                  <a:ea typeface="ＭＳ 明朝"/>
                  <a:cs typeface="Times New Roman"/>
                </a:rPr>
                <a:t>40 hours per week. Monday – Friday</a:t>
              </a:r>
            </a:p>
            <a:p>
              <a:pPr>
                <a:lnSpc>
                  <a:spcPct val="90000"/>
                </a:lnSpc>
                <a:spcAft>
                  <a:spcPts val="0"/>
                </a:spcAft>
              </a:pPr>
              <a:r>
                <a:rPr lang="en-US" sz="1200" b="1" kern="50" dirty="0">
                  <a:latin typeface="Century Gothic" panose="020B0502020202020204" pitchFamily="34" charset="0"/>
                  <a:ea typeface="ＭＳ 明朝"/>
                  <a:cs typeface="Times New Roman"/>
                </a:rPr>
                <a:t> </a:t>
              </a:r>
            </a:p>
            <a:p>
              <a:pPr>
                <a:lnSpc>
                  <a:spcPct val="90000"/>
                </a:lnSpc>
                <a:spcAft>
                  <a:spcPts val="0"/>
                </a:spcAft>
              </a:pPr>
              <a:r>
                <a:rPr lang="en-US" sz="1200" b="1" u="sng" kern="50" dirty="0">
                  <a:latin typeface="Century Gothic" panose="020B0502020202020204" pitchFamily="34" charset="0"/>
                  <a:ea typeface="ＭＳ 明朝"/>
                  <a:cs typeface="Times New Roman"/>
                </a:rPr>
                <a:t>Location: </a:t>
              </a:r>
            </a:p>
            <a:p>
              <a:pPr>
                <a:lnSpc>
                  <a:spcPct val="90000"/>
                </a:lnSpc>
                <a:spcAft>
                  <a:spcPts val="0"/>
                </a:spcAft>
              </a:pPr>
              <a:endParaRPr lang="en-US" sz="1200" b="1" kern="50" dirty="0">
                <a:latin typeface="Century Gothic" panose="020B0502020202020204" pitchFamily="34" charset="0"/>
                <a:ea typeface="ＭＳ 明朝"/>
                <a:cs typeface="Times New Roman"/>
              </a:endParaRPr>
            </a:p>
            <a:p>
              <a:pPr>
                <a:lnSpc>
                  <a:spcPct val="90000"/>
                </a:lnSpc>
                <a:spcAft>
                  <a:spcPts val="0"/>
                </a:spcAft>
              </a:pPr>
              <a:r>
                <a:rPr lang="en-US" sz="1200" kern="50" dirty="0">
                  <a:latin typeface="Century Gothic" panose="020B0502020202020204" pitchFamily="34" charset="0"/>
                  <a:ea typeface="ＭＳ 明朝"/>
                  <a:cs typeface="Times New Roman"/>
                </a:rPr>
                <a:t>Unit 2b Lanchester Way, Advanced Manufacturing Park, Waverley, S60 5FX</a:t>
              </a:r>
            </a:p>
          </p:txBody>
        </p:sp>
        <p:pic>
          <p:nvPicPr>
            <p:cNvPr id="6" name="Picture 5"/>
            <p:cNvPicPr>
              <a:picLocks noChangeAspect="1"/>
            </p:cNvPicPr>
            <p:nvPr/>
          </p:nvPicPr>
          <p:blipFill>
            <a:blip r:embed="rId6"/>
            <a:stretch>
              <a:fillRect/>
            </a:stretch>
          </p:blipFill>
          <p:spPr>
            <a:xfrm>
              <a:off x="839470" y="8172378"/>
              <a:ext cx="978938" cy="978938"/>
            </a:xfrm>
            <a:prstGeom prst="rect">
              <a:avLst/>
            </a:prstGeom>
          </p:spPr>
        </p:pic>
        <p:pic>
          <p:nvPicPr>
            <p:cNvPr id="7" name="Picture 6"/>
            <p:cNvPicPr>
              <a:picLocks noChangeAspect="1"/>
            </p:cNvPicPr>
            <p:nvPr/>
          </p:nvPicPr>
          <p:blipFill>
            <a:blip r:embed="rId7"/>
            <a:stretch>
              <a:fillRect/>
            </a:stretch>
          </p:blipFill>
          <p:spPr>
            <a:xfrm>
              <a:off x="1865111" y="8685861"/>
              <a:ext cx="930910" cy="930910"/>
            </a:xfrm>
            <a:prstGeom prst="rect">
              <a:avLst/>
            </a:prstGeom>
          </p:spPr>
        </p:pic>
        <p:pic>
          <p:nvPicPr>
            <p:cNvPr id="8" name="Picture 7"/>
            <p:cNvPicPr>
              <a:picLocks noChangeAspect="1"/>
            </p:cNvPicPr>
            <p:nvPr/>
          </p:nvPicPr>
          <p:blipFill>
            <a:blip r:embed="rId8"/>
            <a:stretch>
              <a:fillRect/>
            </a:stretch>
          </p:blipFill>
          <p:spPr>
            <a:xfrm>
              <a:off x="837450" y="9260592"/>
              <a:ext cx="1000873" cy="1000873"/>
            </a:xfrm>
            <a:prstGeom prst="rect">
              <a:avLst/>
            </a:prstGeom>
          </p:spPr>
        </p:pic>
      </p:grpSp>
      <p:sp>
        <p:nvSpPr>
          <p:cNvPr id="9" name="TextBox 8">
            <a:extLst>
              <a:ext uri="{FF2B5EF4-FFF2-40B4-BE49-F238E27FC236}">
                <a16:creationId xmlns:a16="http://schemas.microsoft.com/office/drawing/2014/main" id="{DFA892FA-6080-320F-18DB-15597DB6BCA7}"/>
              </a:ext>
            </a:extLst>
          </p:cNvPr>
          <p:cNvSpPr txBox="1"/>
          <p:nvPr/>
        </p:nvSpPr>
        <p:spPr>
          <a:xfrm>
            <a:off x="2125026" y="10351612"/>
            <a:ext cx="3219554" cy="276999"/>
          </a:xfrm>
          <a:prstGeom prst="rect">
            <a:avLst/>
          </a:prstGeom>
          <a:noFill/>
        </p:spPr>
        <p:txBody>
          <a:bodyPr wrap="square" rtlCol="0">
            <a:spAutoFit/>
          </a:bodyPr>
          <a:lstStyle/>
          <a:p>
            <a:r>
              <a:rPr lang="en-GB" sz="1200" b="1" u="sng" dirty="0">
                <a:solidFill>
                  <a:srgbClr val="FF0000"/>
                </a:solidFill>
                <a:latin typeface="Century Gothic" panose="020B0502020202020204" pitchFamily="34" charset="0"/>
              </a:rPr>
              <a:t>*Infographics created by </a:t>
            </a:r>
            <a:r>
              <a:rPr lang="en-GB" sz="1200" b="1" u="sng" dirty="0" err="1">
                <a:solidFill>
                  <a:srgbClr val="FF0000"/>
                </a:solidFill>
                <a:latin typeface="Century Gothic" panose="020B0502020202020204" pitchFamily="34" charset="0"/>
              </a:rPr>
              <a:t>photosymbols</a:t>
            </a:r>
            <a:r>
              <a:rPr lang="en-GB" sz="1200" b="1" u="sng" dirty="0">
                <a:solidFill>
                  <a:srgbClr val="FF0000"/>
                </a:solidFill>
                <a:latin typeface="Century Gothic" panose="020B0502020202020204" pitchFamily="34" charset="0"/>
              </a:rPr>
              <a:t>*</a:t>
            </a:r>
            <a:r>
              <a:rPr lang="en-GB" sz="1200" u="sng" dirty="0">
                <a:solidFill>
                  <a:srgbClr val="FF0000"/>
                </a:solidFill>
                <a:latin typeface="Century Gothic" panose="020B0502020202020204" pitchFamily="34" charset="0"/>
              </a:rPr>
              <a:t> </a:t>
            </a:r>
          </a:p>
        </p:txBody>
      </p:sp>
    </p:spTree>
    <p:extLst>
      <p:ext uri="{BB962C8B-B14F-4D97-AF65-F5344CB8AC3E}">
        <p14:creationId xmlns:p14="http://schemas.microsoft.com/office/powerpoint/2010/main" val="2367546927"/>
      </p:ext>
    </p:extLst>
  </p:cSld>
  <p:clrMapOvr>
    <a:masterClrMapping/>
  </p:clrMapOvr>
</p:sld>
</file>

<file path=ppt/theme/theme1.xml><?xml version="1.0" encoding="utf-8"?>
<a:theme xmlns:a="http://schemas.openxmlformats.org/drawingml/2006/main" name="Boxouts-1-Left">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boxouts-1-b (3)</Template>
  <TotalTime>126</TotalTime>
  <Words>215</Words>
  <Application>Microsoft Office PowerPoint</Application>
  <PresentationFormat>Custom</PresentationFormat>
  <Paragraphs>35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Century Gothic</vt:lpstr>
      <vt:lpstr>Boxouts-1-Left</vt:lpstr>
      <vt:lpstr>PowerPoint Presentation</vt:lpstr>
    </vt:vector>
  </TitlesOfParts>
  <Manager/>
  <Company/>
  <LinksUpToDate>false</LinksUpToDate>
  <SharedDoc>false</SharedDoc>
  <HyperlinkBase>www.photosymbols.com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Easy Read Information</dc:subject>
  <dc:creator>Jodie</dc:creator>
  <cp:keywords>photosymbols, photosymbol, easy read, accessible, information, disability, equality, learning disability, learning difficulties, easy, template,</cp:keywords>
  <dc:description>© Copyright Photosymbols Limited. All Rights Reserved. These templates are only available to our subscribers.</dc:description>
  <cp:lastModifiedBy>Emily Hornblower</cp:lastModifiedBy>
  <cp:revision>8</cp:revision>
  <dcterms:created xsi:type="dcterms:W3CDTF">2023-08-09T09:09:33Z</dcterms:created>
  <dcterms:modified xsi:type="dcterms:W3CDTF">2023-08-17T10:54:35Z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2023-08-17T10:54:10Z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4116e47c-4b9b-4216-af72-307f667e2401</vt:lpwstr>
  </property>
  <property fmtid="{D5CDD505-2E9C-101B-9397-08002B2CF9AE}" pid="8" name="MSIP_Label_c8588358-c3f1-4695-a290-e2f70d15689d_ContentBits">
    <vt:lpwstr>0</vt:lpwstr>
  </property>
</Properties>
</file>