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sldIdLst>
    <p:sldId id="319" r:id="rId2"/>
    <p:sldId id="272" r:id="rId3"/>
    <p:sldId id="383" r:id="rId4"/>
    <p:sldId id="375" r:id="rId5"/>
    <p:sldId id="381" r:id="rId6"/>
    <p:sldId id="329" r:id="rId7"/>
    <p:sldId id="355" r:id="rId8"/>
    <p:sldId id="276" r:id="rId9"/>
    <p:sldId id="382" r:id="rId10"/>
    <p:sldId id="377" r:id="rId11"/>
    <p:sldId id="353" r:id="rId12"/>
    <p:sldId id="389" r:id="rId13"/>
    <p:sldId id="281" r:id="rId14"/>
    <p:sldId id="292" r:id="rId15"/>
    <p:sldId id="386" r:id="rId16"/>
    <p:sldId id="294" r:id="rId17"/>
    <p:sldId id="378" r:id="rId18"/>
    <p:sldId id="385" r:id="rId19"/>
    <p:sldId id="390" r:id="rId20"/>
    <p:sldId id="273" r:id="rId21"/>
    <p:sldId id="291" r:id="rId22"/>
    <p:sldId id="290" r:id="rId23"/>
    <p:sldId id="296" r:id="rId24"/>
    <p:sldId id="388" r:id="rId25"/>
    <p:sldId id="264" r:id="rId26"/>
    <p:sldId id="384" r:id="rId27"/>
    <p:sldId id="387" r:id="rId28"/>
    <p:sldId id="295"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5B65096-2EFA-475A-9A16-B0172ED89796}" v="5" dt="2024-04-19T06:37:59.1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A5A6EA-72DC-44C3-8E8A-62E928C29F59}" type="datetimeFigureOut">
              <a:rPr lang="en-GB" smtClean="0"/>
              <a:t>23/04/2024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1F3D35-9180-48E1-AA8C-AEF0A11D1969}" type="slidenum">
              <a:rPr lang="en-GB" smtClean="0"/>
              <a:t>‹#›</a:t>
            </a:fld>
            <a:endParaRPr lang="en-GB"/>
          </a:p>
        </p:txBody>
      </p:sp>
    </p:spTree>
    <p:extLst>
      <p:ext uri="{BB962C8B-B14F-4D97-AF65-F5344CB8AC3E}">
        <p14:creationId xmlns:p14="http://schemas.microsoft.com/office/powerpoint/2010/main" val="34109009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639337-FA89-4193-903C-FAF9D026797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7725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9D74E806-CB49-4DDC-BF89-4C2B30BADE96}" type="datetimeFigureOut">
              <a:rPr lang="en-GB" smtClean="0"/>
              <a:t>23/04/2024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2064A65-69CD-43EF-B9B8-EE596116B54A}" type="slidenum">
              <a:rPr lang="en-GB" smtClean="0"/>
              <a:t>‹#›</a:t>
            </a:fld>
            <a:endParaRPr lang="en-GB"/>
          </a:p>
        </p:txBody>
      </p:sp>
    </p:spTree>
    <p:extLst>
      <p:ext uri="{BB962C8B-B14F-4D97-AF65-F5344CB8AC3E}">
        <p14:creationId xmlns:p14="http://schemas.microsoft.com/office/powerpoint/2010/main" val="8315526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D74E806-CB49-4DDC-BF89-4C2B30BADE96}" type="datetimeFigureOut">
              <a:rPr lang="en-GB" smtClean="0"/>
              <a:t>23/04/2024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2064A65-69CD-43EF-B9B8-EE596116B54A}" type="slidenum">
              <a:rPr lang="en-GB" smtClean="0"/>
              <a:t>‹#›</a:t>
            </a:fld>
            <a:endParaRPr lang="en-GB"/>
          </a:p>
        </p:txBody>
      </p:sp>
    </p:spTree>
    <p:extLst>
      <p:ext uri="{BB962C8B-B14F-4D97-AF65-F5344CB8AC3E}">
        <p14:creationId xmlns:p14="http://schemas.microsoft.com/office/powerpoint/2010/main" val="215862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D74E806-CB49-4DDC-BF89-4C2B30BADE96}" type="datetimeFigureOut">
              <a:rPr lang="en-GB" smtClean="0"/>
              <a:t>23/04/2024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2064A65-69CD-43EF-B9B8-EE596116B54A}" type="slidenum">
              <a:rPr lang="en-GB" smtClean="0"/>
              <a:t>‹#›</a:t>
            </a:fld>
            <a:endParaRPr lang="en-GB"/>
          </a:p>
        </p:txBody>
      </p:sp>
    </p:spTree>
    <p:extLst>
      <p:ext uri="{BB962C8B-B14F-4D97-AF65-F5344CB8AC3E}">
        <p14:creationId xmlns:p14="http://schemas.microsoft.com/office/powerpoint/2010/main" val="16446234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9D74E806-CB49-4DDC-BF89-4C2B30BADE96}" type="datetimeFigureOut">
              <a:rPr lang="en-GB" smtClean="0"/>
              <a:t>23/04/2024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2064A65-69CD-43EF-B9B8-EE596116B54A}" type="slidenum">
              <a:rPr lang="en-GB" smtClean="0"/>
              <a:t>‹#›</a:t>
            </a:fld>
            <a:endParaRPr lang="en-GB"/>
          </a:p>
        </p:txBody>
      </p:sp>
    </p:spTree>
    <p:extLst>
      <p:ext uri="{BB962C8B-B14F-4D97-AF65-F5344CB8AC3E}">
        <p14:creationId xmlns:p14="http://schemas.microsoft.com/office/powerpoint/2010/main" val="10498752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9D74E806-CB49-4DDC-BF89-4C2B30BADE96}" type="datetimeFigureOut">
              <a:rPr lang="en-GB" smtClean="0"/>
              <a:t>23/04/2024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2064A65-69CD-43EF-B9B8-EE596116B54A}" type="slidenum">
              <a:rPr lang="en-GB" smtClean="0"/>
              <a:t>‹#›</a:t>
            </a:fld>
            <a:endParaRPr lang="en-GB"/>
          </a:p>
        </p:txBody>
      </p:sp>
    </p:spTree>
    <p:extLst>
      <p:ext uri="{BB962C8B-B14F-4D97-AF65-F5344CB8AC3E}">
        <p14:creationId xmlns:p14="http://schemas.microsoft.com/office/powerpoint/2010/main" val="4279787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9D74E806-CB49-4DDC-BF89-4C2B30BADE96}" type="datetimeFigureOut">
              <a:rPr lang="en-GB" smtClean="0"/>
              <a:t>23/04/2024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2064A65-69CD-43EF-B9B8-EE596116B54A}" type="slidenum">
              <a:rPr lang="en-GB" smtClean="0"/>
              <a:t>‹#›</a:t>
            </a:fld>
            <a:endParaRPr lang="en-GB"/>
          </a:p>
        </p:txBody>
      </p:sp>
    </p:spTree>
    <p:extLst>
      <p:ext uri="{BB962C8B-B14F-4D97-AF65-F5344CB8AC3E}">
        <p14:creationId xmlns:p14="http://schemas.microsoft.com/office/powerpoint/2010/main" val="29693189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74E806-CB49-4DDC-BF89-4C2B30BADE96}" type="datetimeFigureOut">
              <a:rPr lang="en-GB" smtClean="0"/>
              <a:t>23/04/2024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2064A65-69CD-43EF-B9B8-EE596116B54A}" type="slidenum">
              <a:rPr lang="en-GB" smtClean="0"/>
              <a:t>‹#›</a:t>
            </a:fld>
            <a:endParaRPr lang="en-GB"/>
          </a:p>
        </p:txBody>
      </p:sp>
    </p:spTree>
    <p:extLst>
      <p:ext uri="{BB962C8B-B14F-4D97-AF65-F5344CB8AC3E}">
        <p14:creationId xmlns:p14="http://schemas.microsoft.com/office/powerpoint/2010/main" val="1693740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D74E806-CB49-4DDC-BF89-4C2B30BADE96}" type="datetimeFigureOut">
              <a:rPr lang="en-GB" smtClean="0"/>
              <a:t>23/04/2024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2064A65-69CD-43EF-B9B8-EE596116B54A}" type="slidenum">
              <a:rPr lang="en-GB" smtClean="0"/>
              <a:t>‹#›</a:t>
            </a:fld>
            <a:endParaRPr lang="en-GB"/>
          </a:p>
        </p:txBody>
      </p:sp>
    </p:spTree>
    <p:extLst>
      <p:ext uri="{BB962C8B-B14F-4D97-AF65-F5344CB8AC3E}">
        <p14:creationId xmlns:p14="http://schemas.microsoft.com/office/powerpoint/2010/main" val="5281178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D74E806-CB49-4DDC-BF89-4C2B30BADE96}" type="datetimeFigureOut">
              <a:rPr lang="en-GB" smtClean="0"/>
              <a:t>23/04/2024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2064A65-69CD-43EF-B9B8-EE596116B54A}" type="slidenum">
              <a:rPr lang="en-GB" smtClean="0"/>
              <a:t>‹#›</a:t>
            </a:fld>
            <a:endParaRPr lang="en-GB"/>
          </a:p>
        </p:txBody>
      </p:sp>
    </p:spTree>
    <p:extLst>
      <p:ext uri="{BB962C8B-B14F-4D97-AF65-F5344CB8AC3E}">
        <p14:creationId xmlns:p14="http://schemas.microsoft.com/office/powerpoint/2010/main" val="10175021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D74E806-CB49-4DDC-BF89-4C2B30BADE96}" type="datetimeFigureOut">
              <a:rPr lang="en-GB" smtClean="0"/>
              <a:t>23/04/2024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2064A65-69CD-43EF-B9B8-EE596116B54A}" type="slidenum">
              <a:rPr lang="en-GB" smtClean="0"/>
              <a:t>‹#›</a:t>
            </a:fld>
            <a:endParaRPr lang="en-GB"/>
          </a:p>
        </p:txBody>
      </p:sp>
    </p:spTree>
    <p:extLst>
      <p:ext uri="{BB962C8B-B14F-4D97-AF65-F5344CB8AC3E}">
        <p14:creationId xmlns:p14="http://schemas.microsoft.com/office/powerpoint/2010/main" val="2442475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D74E806-CB49-4DDC-BF89-4C2B30BADE96}" type="datetimeFigureOut">
              <a:rPr lang="en-GB" smtClean="0"/>
              <a:t>23/04/2024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2064A65-69CD-43EF-B9B8-EE596116B54A}" type="slidenum">
              <a:rPr lang="en-GB" smtClean="0"/>
              <a:t>‹#›</a:t>
            </a:fld>
            <a:endParaRPr lang="en-GB"/>
          </a:p>
        </p:txBody>
      </p:sp>
    </p:spTree>
    <p:extLst>
      <p:ext uri="{BB962C8B-B14F-4D97-AF65-F5344CB8AC3E}">
        <p14:creationId xmlns:p14="http://schemas.microsoft.com/office/powerpoint/2010/main" val="32975154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7000">
              <a:srgbClr val="8741C8"/>
            </a:gs>
            <a:gs pos="80000">
              <a:srgbClr val="51A574"/>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74E806-CB49-4DDC-BF89-4C2B30BADE96}" type="datetimeFigureOut">
              <a:rPr lang="en-GB" smtClean="0"/>
              <a:t>23/04/2024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064A65-69CD-43EF-B9B8-EE596116B54A}" type="slidenum">
              <a:rPr lang="en-GB" smtClean="0"/>
              <a:t>‹#›</a:t>
            </a:fld>
            <a:endParaRPr lang="en-GB"/>
          </a:p>
        </p:txBody>
      </p:sp>
    </p:spTree>
    <p:extLst>
      <p:ext uri="{BB962C8B-B14F-4D97-AF65-F5344CB8AC3E}">
        <p14:creationId xmlns:p14="http://schemas.microsoft.com/office/powerpoint/2010/main" val="31037266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g"/><Relationship Id="rId13" Type="http://schemas.openxmlformats.org/officeDocument/2006/relationships/image" Target="../media/image10.png"/><Relationship Id="rId3" Type="http://schemas.openxmlformats.org/officeDocument/2006/relationships/hyperlink" Target="http://www.cypf.org.uk/" TargetMode="External"/><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jpg"/><Relationship Id="rId10" Type="http://schemas.openxmlformats.org/officeDocument/2006/relationships/image" Target="../media/image7.png"/><Relationship Id="rId4" Type="http://schemas.openxmlformats.org/officeDocument/2006/relationships/image" Target="../media/image1.jpg"/><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1.xml"/><Relationship Id="rId1" Type="http://schemas.openxmlformats.org/officeDocument/2006/relationships/video" Target="https://www.youtube.com/embed/EbGIDBEdgj4?start=85&amp;feature=oembed" TargetMode="External"/><Relationship Id="rId5" Type="http://schemas.openxmlformats.org/officeDocument/2006/relationships/image" Target="../media/image13.jpe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oleObject" Target="file:///C:\Users\teret\OneDrive\Desktop\Welcoming%20cultures%20printed%20photos\Welcoming%20Cultures%20Theory%20of%20change.docx"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21.emf"/><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image" Target="../media/image28.jpeg"/><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1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7.xml"/><Relationship Id="rId4" Type="http://schemas.openxmlformats.org/officeDocument/2006/relationships/image" Target="../media/image36.jpg"/></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45.jpg"/><Relationship Id="rId13" Type="http://schemas.openxmlformats.org/officeDocument/2006/relationships/image" Target="../media/image50.jpg"/><Relationship Id="rId3" Type="http://schemas.openxmlformats.org/officeDocument/2006/relationships/image" Target="../media/image40.jpeg"/><Relationship Id="rId7" Type="http://schemas.openxmlformats.org/officeDocument/2006/relationships/image" Target="../media/image44.jpg"/><Relationship Id="rId12" Type="http://schemas.openxmlformats.org/officeDocument/2006/relationships/image" Target="../media/image49.jpg"/><Relationship Id="rId2" Type="http://schemas.openxmlformats.org/officeDocument/2006/relationships/image" Target="../media/image39.jpg"/><Relationship Id="rId1" Type="http://schemas.openxmlformats.org/officeDocument/2006/relationships/slideLayout" Target="../slideLayouts/slideLayout6.xml"/><Relationship Id="rId6" Type="http://schemas.openxmlformats.org/officeDocument/2006/relationships/image" Target="../media/image43.jpg"/><Relationship Id="rId11" Type="http://schemas.openxmlformats.org/officeDocument/2006/relationships/image" Target="../media/image48.jpg"/><Relationship Id="rId5" Type="http://schemas.openxmlformats.org/officeDocument/2006/relationships/image" Target="../media/image42.jpg"/><Relationship Id="rId10" Type="http://schemas.openxmlformats.org/officeDocument/2006/relationships/image" Target="../media/image47.jpg"/><Relationship Id="rId4" Type="http://schemas.openxmlformats.org/officeDocument/2006/relationships/image" Target="../media/image41.jpg"/><Relationship Id="rId9" Type="http://schemas.openxmlformats.org/officeDocument/2006/relationships/image" Target="../media/image46.jpg"/><Relationship Id="rId14" Type="http://schemas.openxmlformats.org/officeDocument/2006/relationships/image" Target="../media/image51.jpeg"/></Relationships>
</file>

<file path=ppt/slides/_rels/slide18.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rtranform.eu/" TargetMode="External"/><Relationship Id="rId2" Type="http://schemas.openxmlformats.org/officeDocument/2006/relationships/hyperlink" Target="mailto:info@rtransform.eu" TargetMode="Externa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5.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57.em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2F5E0-6C8D-B744-AD16-953B5A47134D}"/>
              </a:ext>
            </a:extLst>
          </p:cNvPr>
          <p:cNvSpPr>
            <a:spLocks noGrp="1"/>
          </p:cNvSpPr>
          <p:nvPr>
            <p:ph type="ctrTitle"/>
          </p:nvPr>
        </p:nvSpPr>
        <p:spPr>
          <a:xfrm>
            <a:off x="1041991" y="1637414"/>
            <a:ext cx="10777868" cy="760298"/>
          </a:xfrm>
        </p:spPr>
        <p:txBody>
          <a:bodyPr>
            <a:normAutofit fontScale="90000"/>
          </a:bodyPr>
          <a:lstStyle/>
          <a:p>
            <a:r>
              <a:rPr lang="en-GB" sz="3200" b="1" dirty="0"/>
              <a:t>                 </a:t>
            </a:r>
            <a:br>
              <a:rPr lang="en-GB" sz="3200" b="1" dirty="0"/>
            </a:br>
            <a:br>
              <a:rPr lang="en-GB" sz="3200" b="1" dirty="0"/>
            </a:br>
            <a:br>
              <a:rPr lang="en-GB" sz="3200" b="1" dirty="0"/>
            </a:br>
            <a:br>
              <a:rPr lang="en-GB" sz="3200" b="1" dirty="0"/>
            </a:br>
            <a:br>
              <a:rPr lang="en-GB" sz="3200" b="1" dirty="0"/>
            </a:br>
            <a:br>
              <a:rPr lang="en-GB" sz="3200" b="1" dirty="0"/>
            </a:br>
            <a:br>
              <a:rPr lang="en-GB" sz="3200" b="1" dirty="0"/>
            </a:br>
            <a:br>
              <a:rPr lang="en-GB" sz="3200" b="1" dirty="0"/>
            </a:br>
            <a:br>
              <a:rPr lang="en-GB" sz="3200" b="1" dirty="0"/>
            </a:br>
            <a:r>
              <a:rPr lang="en-GB" sz="3200" b="1" dirty="0"/>
              <a:t>  </a:t>
            </a:r>
            <a:br>
              <a:rPr lang="en-GB" sz="3200" b="1" dirty="0"/>
            </a:br>
            <a:r>
              <a:rPr lang="en-GB" sz="3200" b="1" dirty="0"/>
              <a:t>                     </a:t>
            </a:r>
            <a:br>
              <a:rPr lang="en-GB" sz="3200" b="1" dirty="0"/>
            </a:br>
            <a:br>
              <a:rPr lang="en-GB" sz="3200" b="1" dirty="0"/>
            </a:br>
            <a:br>
              <a:rPr lang="en-GB" sz="3200" b="1" dirty="0"/>
            </a:br>
            <a:br>
              <a:rPr lang="en-GB" sz="3200" b="1" dirty="0"/>
            </a:br>
            <a:br>
              <a:rPr lang="en-GB" sz="3200" b="1" dirty="0"/>
            </a:br>
            <a:r>
              <a:rPr lang="en-GB" sz="3200" b="1" dirty="0"/>
              <a:t>  </a:t>
            </a:r>
            <a:br>
              <a:rPr lang="en-GB" sz="3200" b="1" dirty="0"/>
            </a:br>
            <a:br>
              <a:rPr lang="en-GB" sz="3200" b="1" dirty="0"/>
            </a:br>
            <a:br>
              <a:rPr lang="en-GB" sz="3200" b="1" dirty="0"/>
            </a:br>
            <a:br>
              <a:rPr lang="en-GB" sz="3200" b="1" dirty="0"/>
            </a:br>
            <a:br>
              <a:rPr lang="en-GB" sz="3200" b="1" dirty="0"/>
            </a:br>
            <a:r>
              <a:rPr lang="en-GB" sz="3200" b="1" dirty="0"/>
              <a:t> </a:t>
            </a:r>
            <a:br>
              <a:rPr lang="en-GB" sz="3200" dirty="0"/>
            </a:br>
            <a:endParaRPr lang="en-US" sz="3200" dirty="0"/>
          </a:p>
        </p:txBody>
      </p:sp>
      <p:sp>
        <p:nvSpPr>
          <p:cNvPr id="3" name="Subtitle 2">
            <a:extLst>
              <a:ext uri="{FF2B5EF4-FFF2-40B4-BE49-F238E27FC236}">
                <a16:creationId xmlns:a16="http://schemas.microsoft.com/office/drawing/2014/main" id="{6F498204-6B0B-E84E-B682-41EB18C48376}"/>
              </a:ext>
            </a:extLst>
          </p:cNvPr>
          <p:cNvSpPr>
            <a:spLocks noGrp="1"/>
          </p:cNvSpPr>
          <p:nvPr>
            <p:ph type="subTitle" idx="1"/>
          </p:nvPr>
        </p:nvSpPr>
        <p:spPr>
          <a:xfrm>
            <a:off x="144457" y="4970362"/>
            <a:ext cx="10024532" cy="1797167"/>
          </a:xfrm>
        </p:spPr>
        <p:txBody>
          <a:bodyPr>
            <a:normAutofit fontScale="85000" lnSpcReduction="20000"/>
          </a:bodyPr>
          <a:lstStyle/>
          <a:p>
            <a:r>
              <a:rPr lang="en-US" b="1" dirty="0">
                <a:solidFill>
                  <a:schemeClr val="tx1">
                    <a:lumMod val="95000"/>
                    <a:lumOff val="5000"/>
                  </a:schemeClr>
                </a:solidFill>
              </a:rPr>
              <a:t>Terezia Rostas Roma Educational Consultant and advocate </a:t>
            </a:r>
          </a:p>
          <a:p>
            <a:r>
              <a:rPr lang="en-GB" b="1" dirty="0">
                <a:solidFill>
                  <a:schemeClr val="tx1">
                    <a:lumMod val="95000"/>
                    <a:lumOff val="5000"/>
                  </a:schemeClr>
                </a:solidFill>
              </a:rPr>
              <a:t>Founder of Care for Young People’s Future </a:t>
            </a:r>
          </a:p>
          <a:p>
            <a:r>
              <a:rPr lang="en-GB" b="1" dirty="0">
                <a:solidFill>
                  <a:schemeClr val="tx1">
                    <a:lumMod val="95000"/>
                    <a:lumOff val="5000"/>
                  </a:schemeClr>
                </a:solidFill>
                <a:hlinkClick r:id="rId3">
                  <a:extLst>
                    <a:ext uri="{A12FA001-AC4F-418D-AE19-62706E023703}">
                      <ahyp:hlinkClr xmlns:ahyp="http://schemas.microsoft.com/office/drawing/2018/hyperlinkcolor" val="tx"/>
                    </a:ext>
                  </a:extLst>
                </a:hlinkClick>
              </a:rPr>
              <a:t>www.cypf.org.uk</a:t>
            </a:r>
            <a:r>
              <a:rPr lang="en-GB" b="1" dirty="0">
                <a:solidFill>
                  <a:schemeClr val="tx1">
                    <a:lumMod val="95000"/>
                    <a:lumOff val="5000"/>
                  </a:schemeClr>
                </a:solidFill>
              </a:rPr>
              <a:t>     </a:t>
            </a:r>
          </a:p>
          <a:p>
            <a:r>
              <a:rPr lang="en-GB" b="1" dirty="0">
                <a:solidFill>
                  <a:schemeClr val="tx1">
                    <a:lumMod val="95000"/>
                    <a:lumOff val="5000"/>
                  </a:schemeClr>
                </a:solidFill>
              </a:rPr>
              <a:t>Twitter  @Terezia Rostas   or  @CareCYPF </a:t>
            </a:r>
          </a:p>
          <a:p>
            <a:r>
              <a:rPr lang="en-GB" b="1" dirty="0" err="1">
                <a:solidFill>
                  <a:schemeClr val="tx1">
                    <a:lumMod val="95000"/>
                    <a:lumOff val="5000"/>
                  </a:schemeClr>
                </a:solidFill>
              </a:rPr>
              <a:t>Linkedin</a:t>
            </a:r>
            <a:r>
              <a:rPr lang="en-GB" b="1" dirty="0">
                <a:solidFill>
                  <a:schemeClr val="tx1">
                    <a:lumMod val="95000"/>
                    <a:lumOff val="5000"/>
                  </a:schemeClr>
                </a:solidFill>
              </a:rPr>
              <a:t>  Terezia Rostas </a:t>
            </a:r>
          </a:p>
          <a:p>
            <a:endParaRPr lang="en-US" dirty="0"/>
          </a:p>
        </p:txBody>
      </p:sp>
      <p:pic>
        <p:nvPicPr>
          <p:cNvPr id="9" name="Picture 8" descr="Graphical user interface&#10;&#10;Description automatically generated">
            <a:extLst>
              <a:ext uri="{FF2B5EF4-FFF2-40B4-BE49-F238E27FC236}">
                <a16:creationId xmlns:a16="http://schemas.microsoft.com/office/drawing/2014/main" id="{24F665D0-E393-DE54-B3DC-5EDB26B705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2141" y="1774965"/>
            <a:ext cx="5542935" cy="2608440"/>
          </a:xfrm>
          <a:prstGeom prst="rect">
            <a:avLst/>
          </a:prstGeom>
        </p:spPr>
      </p:pic>
      <p:pic>
        <p:nvPicPr>
          <p:cNvPr id="11" name="Picture 10" descr="Text&#10;&#10;Description automatically generated with low confidence">
            <a:extLst>
              <a:ext uri="{FF2B5EF4-FFF2-40B4-BE49-F238E27FC236}">
                <a16:creationId xmlns:a16="http://schemas.microsoft.com/office/drawing/2014/main" id="{28E6E0C3-81A3-F616-49B8-E36ACD27354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52535" y="1787706"/>
            <a:ext cx="5542935" cy="2608440"/>
          </a:xfrm>
          <a:prstGeom prst="rect">
            <a:avLst/>
          </a:prstGeom>
        </p:spPr>
      </p:pic>
      <p:sp>
        <p:nvSpPr>
          <p:cNvPr id="13" name="TextBox 12">
            <a:extLst>
              <a:ext uri="{FF2B5EF4-FFF2-40B4-BE49-F238E27FC236}">
                <a16:creationId xmlns:a16="http://schemas.microsoft.com/office/drawing/2014/main" id="{9F692749-2616-5BD9-F853-332540435864}"/>
              </a:ext>
            </a:extLst>
          </p:cNvPr>
          <p:cNvSpPr txBox="1"/>
          <p:nvPr/>
        </p:nvSpPr>
        <p:spPr>
          <a:xfrm>
            <a:off x="372141" y="4383405"/>
            <a:ext cx="11323329"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err="1">
                <a:ln>
                  <a:noFill/>
                </a:ln>
                <a:solidFill>
                  <a:srgbClr val="5F6368"/>
                </a:solidFill>
                <a:effectLst/>
                <a:uLnTx/>
                <a:uFillTx/>
                <a:latin typeface="arial" panose="020B0604020202020204" pitchFamily="34" charset="0"/>
                <a:ea typeface="+mn-ea"/>
                <a:cs typeface="+mn-cs"/>
              </a:rPr>
              <a:t>Stanisław</a:t>
            </a:r>
            <a:r>
              <a:rPr kumimoji="0" lang="en-GB" sz="1800" b="1" i="0" u="none" strike="noStrike" kern="1200" cap="none" spc="0" normalizeH="0" baseline="0" noProof="0" dirty="0">
                <a:ln>
                  <a:noFill/>
                </a:ln>
                <a:solidFill>
                  <a:srgbClr val="5F6368"/>
                </a:solidFill>
                <a:effectLst/>
                <a:uLnTx/>
                <a:uFillTx/>
                <a:latin typeface="arial" panose="020B0604020202020204" pitchFamily="34" charset="0"/>
                <a:ea typeface="+mn-ea"/>
                <a:cs typeface="+mn-cs"/>
              </a:rPr>
              <a:t> Jerzy</a:t>
            </a:r>
            <a:r>
              <a:rPr kumimoji="0" lang="en-GB" sz="1800" b="0" i="0" u="none" strike="noStrike" kern="1200" cap="none" spc="0" normalizeH="0" baseline="0" noProof="0" dirty="0">
                <a:ln>
                  <a:noFill/>
                </a:ln>
                <a:solidFill>
                  <a:srgbClr val="4D5156"/>
                </a:solidFill>
                <a:effectLst/>
                <a:uLnTx/>
                <a:uFillTx/>
                <a:latin typeface="arial" panose="020B0604020202020204" pitchFamily="34" charset="0"/>
                <a:ea typeface="+mn-ea"/>
                <a:cs typeface="+mn-cs"/>
              </a:rPr>
              <a:t> </a:t>
            </a:r>
            <a:r>
              <a:rPr kumimoji="0" lang="en-GB" sz="1800" b="0" i="0" u="none" strike="noStrike" kern="1200" cap="none" spc="0" normalizeH="0" baseline="0" noProof="0" dirty="0" err="1">
                <a:ln>
                  <a:noFill/>
                </a:ln>
                <a:solidFill>
                  <a:srgbClr val="4D5156"/>
                </a:solidFill>
                <a:effectLst/>
                <a:uLnTx/>
                <a:uFillTx/>
                <a:latin typeface="arial" panose="020B0604020202020204" pitchFamily="34" charset="0"/>
                <a:ea typeface="+mn-ea"/>
                <a:cs typeface="+mn-cs"/>
              </a:rPr>
              <a:t>Lec</a:t>
            </a:r>
            <a:r>
              <a:rPr kumimoji="0" lang="en-GB" sz="1800" b="0" i="0" u="none" strike="noStrike" kern="1200" cap="none" spc="0" normalizeH="0" baseline="0" noProof="0" dirty="0">
                <a:ln>
                  <a:noFill/>
                </a:ln>
                <a:solidFill>
                  <a:srgbClr val="4D5156"/>
                </a:solidFill>
                <a:effectLst/>
                <a:uLnTx/>
                <a:uFillTx/>
                <a:latin typeface="arial" panose="020B0604020202020204" pitchFamily="34" charset="0"/>
                <a:ea typeface="+mn-ea"/>
                <a:cs typeface="+mn-cs"/>
              </a:rPr>
              <a:t> was a Polish aphorist and poet. </a:t>
            </a:r>
            <a:r>
              <a:rPr lang="en-GB" dirty="0">
                <a:solidFill>
                  <a:srgbClr val="4D5156"/>
                </a:solidFill>
                <a:latin typeface="arial" panose="020B0604020202020204" pitchFamily="34" charset="0"/>
              </a:rPr>
              <a:t>A</a:t>
            </a:r>
            <a:r>
              <a:rPr kumimoji="0" lang="en-GB" sz="1800" b="0" i="0" u="none" strike="noStrike" kern="1200" cap="none" spc="0" normalizeH="0" baseline="0" noProof="0" dirty="0">
                <a:ln>
                  <a:noFill/>
                </a:ln>
                <a:solidFill>
                  <a:srgbClr val="4D5156"/>
                </a:solidFill>
                <a:effectLst/>
                <a:uLnTx/>
                <a:uFillTx/>
                <a:latin typeface="arial" panose="020B0604020202020204" pitchFamily="34" charset="0"/>
                <a:ea typeface="+mn-ea"/>
                <a:cs typeface="+mn-cs"/>
              </a:rPr>
              <a:t>mong the greatest writers of post-war Poland.</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7" name="Picture 16" descr="A picture containing diagram&#10;&#10;Description automatically generated">
            <a:extLst>
              <a:ext uri="{FF2B5EF4-FFF2-40B4-BE49-F238E27FC236}">
                <a16:creationId xmlns:a16="http://schemas.microsoft.com/office/drawing/2014/main" id="{1E7E8768-08FE-5E76-2D27-E98EE7B7710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675088" y="119291"/>
            <a:ext cx="1372455" cy="1372455"/>
          </a:xfrm>
          <a:prstGeom prst="rect">
            <a:avLst/>
          </a:prstGeom>
        </p:spPr>
      </p:pic>
      <p:pic>
        <p:nvPicPr>
          <p:cNvPr id="14" name="Picture 13" descr="A picture containing graphical user interface&#10;&#10;Description automatically generated">
            <a:extLst>
              <a:ext uri="{FF2B5EF4-FFF2-40B4-BE49-F238E27FC236}">
                <a16:creationId xmlns:a16="http://schemas.microsoft.com/office/drawing/2014/main" id="{03058F53-E6EC-D2C2-9677-381E2DB7A0D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6926" y="6181791"/>
            <a:ext cx="791884" cy="516446"/>
          </a:xfrm>
          <a:prstGeom prst="rect">
            <a:avLst/>
          </a:prstGeom>
        </p:spPr>
      </p:pic>
      <p:sp>
        <p:nvSpPr>
          <p:cNvPr id="5" name="TextBox 4">
            <a:extLst>
              <a:ext uri="{FF2B5EF4-FFF2-40B4-BE49-F238E27FC236}">
                <a16:creationId xmlns:a16="http://schemas.microsoft.com/office/drawing/2014/main" id="{7CA3FD8A-CB08-5B5E-DBEE-7484DC565012}"/>
              </a:ext>
            </a:extLst>
          </p:cNvPr>
          <p:cNvSpPr txBox="1"/>
          <p:nvPr/>
        </p:nvSpPr>
        <p:spPr>
          <a:xfrm>
            <a:off x="3051664" y="97965"/>
            <a:ext cx="7623424"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alibri" panose="020F0502020204030204"/>
                <a:ea typeface="+mn-ea"/>
                <a:cs typeface="+mn-cs"/>
              </a:rPr>
              <a:t>Let’s talk about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Building Alliances between women networks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Ensuring legal and policy standards are applied for Roma women and girls”</a:t>
            </a: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 name="Picture 7" descr="A pink symbol with black text&#10;&#10;Description automatically generated">
            <a:extLst>
              <a:ext uri="{FF2B5EF4-FFF2-40B4-BE49-F238E27FC236}">
                <a16:creationId xmlns:a16="http://schemas.microsoft.com/office/drawing/2014/main" id="{66200AFE-72FD-ED43-0321-EBC7C8252BA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84729" y="6227135"/>
            <a:ext cx="952167" cy="491953"/>
          </a:xfrm>
          <a:prstGeom prst="rect">
            <a:avLst/>
          </a:prstGeom>
        </p:spPr>
      </p:pic>
      <p:pic>
        <p:nvPicPr>
          <p:cNvPr id="4" name="Picture 3">
            <a:extLst>
              <a:ext uri="{FF2B5EF4-FFF2-40B4-BE49-F238E27FC236}">
                <a16:creationId xmlns:a16="http://schemas.microsoft.com/office/drawing/2014/main" id="{0640D600-B8C1-8466-DD9E-3AD8BB5896C8}"/>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9958165" y="6150677"/>
            <a:ext cx="927748" cy="609358"/>
          </a:xfrm>
          <a:prstGeom prst="rect">
            <a:avLst/>
          </a:prstGeom>
          <a:noFill/>
        </p:spPr>
      </p:pic>
      <p:pic>
        <p:nvPicPr>
          <p:cNvPr id="12" name="Picture 11">
            <a:extLst>
              <a:ext uri="{FF2B5EF4-FFF2-40B4-BE49-F238E27FC236}">
                <a16:creationId xmlns:a16="http://schemas.microsoft.com/office/drawing/2014/main" id="{FE129143-145F-B33B-60E7-5BFB29770B13}"/>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9196592" y="6207382"/>
            <a:ext cx="654050" cy="508635"/>
          </a:xfrm>
          <a:prstGeom prst="rect">
            <a:avLst/>
          </a:prstGeom>
          <a:noFill/>
        </p:spPr>
      </p:pic>
      <p:pic>
        <p:nvPicPr>
          <p:cNvPr id="16" name="Picture 15" descr="A logo for a company&#10;&#10;Description automatically generated">
            <a:extLst>
              <a:ext uri="{FF2B5EF4-FFF2-40B4-BE49-F238E27FC236}">
                <a16:creationId xmlns:a16="http://schemas.microsoft.com/office/drawing/2014/main" id="{95AFAB99-8C24-C2C4-0F27-AE896B4FDAAD}"/>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8451560" y="6162764"/>
            <a:ext cx="631190" cy="575945"/>
          </a:xfrm>
          <a:prstGeom prst="rect">
            <a:avLst/>
          </a:prstGeom>
          <a:noFill/>
        </p:spPr>
      </p:pic>
      <p:pic>
        <p:nvPicPr>
          <p:cNvPr id="18" name="Picture 17">
            <a:extLst>
              <a:ext uri="{FF2B5EF4-FFF2-40B4-BE49-F238E27FC236}">
                <a16:creationId xmlns:a16="http://schemas.microsoft.com/office/drawing/2014/main" id="{88BB597F-0D97-8487-5D96-590F1C0D86B5}"/>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7781458" y="6198959"/>
            <a:ext cx="539750" cy="539750"/>
          </a:xfrm>
          <a:prstGeom prst="rect">
            <a:avLst/>
          </a:prstGeom>
          <a:noFill/>
        </p:spPr>
      </p:pic>
      <p:pic>
        <p:nvPicPr>
          <p:cNvPr id="19" name="Picture 18">
            <a:extLst>
              <a:ext uri="{FF2B5EF4-FFF2-40B4-BE49-F238E27FC236}">
                <a16:creationId xmlns:a16="http://schemas.microsoft.com/office/drawing/2014/main" id="{FF5D8A4F-5ADF-F801-7431-33DED199F738}"/>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144457" y="175425"/>
            <a:ext cx="2261870" cy="567055"/>
          </a:xfrm>
          <a:prstGeom prst="rect">
            <a:avLst/>
          </a:prstGeom>
          <a:noFill/>
        </p:spPr>
      </p:pic>
    </p:spTree>
    <p:extLst>
      <p:ext uri="{BB962C8B-B14F-4D97-AF65-F5344CB8AC3E}">
        <p14:creationId xmlns:p14="http://schemas.microsoft.com/office/powerpoint/2010/main" val="12735562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4">
            <a:extLst>
              <a:ext uri="{FF2B5EF4-FFF2-40B4-BE49-F238E27FC236}">
                <a16:creationId xmlns:a16="http://schemas.microsoft.com/office/drawing/2014/main" id="{EDFAC673-A706-6BB5-D579-80AE634E5CE3}"/>
              </a:ext>
            </a:extLst>
          </p:cNvPr>
          <p:cNvSpPr/>
          <p:nvPr/>
        </p:nvSpPr>
        <p:spPr>
          <a:xfrm>
            <a:off x="0" y="-1"/>
            <a:ext cx="12192000" cy="5735637"/>
          </a:xfrm>
          <a:prstGeom prst="rect">
            <a:avLst/>
          </a:prstGeom>
          <a:gradFill flip="none" rotWithShape="1">
            <a:gsLst>
              <a:gs pos="1000">
                <a:schemeClr val="accent1">
                  <a:alpha val="95000"/>
                </a:schemeClr>
              </a:gs>
              <a:gs pos="100000">
                <a:schemeClr val="accent4">
                  <a:alpha val="95000"/>
                </a:scheme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Roboto Light"/>
              <a:ea typeface="+mn-ea"/>
              <a:cs typeface="Roboto Light"/>
            </a:endParaRPr>
          </a:p>
        </p:txBody>
      </p:sp>
      <p:sp>
        <p:nvSpPr>
          <p:cNvPr id="2" name="Title 1">
            <a:extLst>
              <a:ext uri="{FF2B5EF4-FFF2-40B4-BE49-F238E27FC236}">
                <a16:creationId xmlns:a16="http://schemas.microsoft.com/office/drawing/2014/main" id="{F43F97E5-70A6-49CA-9399-E4A0F860E880}"/>
              </a:ext>
            </a:extLst>
          </p:cNvPr>
          <p:cNvSpPr>
            <a:spLocks noGrp="1"/>
          </p:cNvSpPr>
          <p:nvPr>
            <p:ph type="ctrTitle"/>
          </p:nvPr>
        </p:nvSpPr>
        <p:spPr>
          <a:xfrm>
            <a:off x="1524000" y="720138"/>
            <a:ext cx="9144000" cy="2387600"/>
          </a:xfrm>
        </p:spPr>
        <p:txBody>
          <a:bodyPr>
            <a:normAutofit fontScale="90000"/>
          </a:bodyPr>
          <a:lstStyle/>
          <a:p>
            <a:pPr rtl="0">
              <a:spcBef>
                <a:spcPts val="0"/>
              </a:spcBef>
              <a:spcAft>
                <a:spcPts val="0"/>
              </a:spcAft>
            </a:pPr>
            <a:r>
              <a:rPr lang="en-GB" sz="4000" b="1" i="0" u="none" strike="noStrike" dirty="0">
                <a:solidFill>
                  <a:schemeClr val="bg1"/>
                </a:solidFill>
                <a:effectLst/>
                <a:latin typeface="Calibri" panose="020F0502020204030204" pitchFamily="34" charset="0"/>
              </a:rPr>
              <a:t>Roma Women transforming the educational systems around Europe through their  social and political mobilizations  continuing with Opportunity Sheffield in the UK </a:t>
            </a:r>
            <a:br>
              <a:rPr lang="en-GB" sz="3200" b="0" dirty="0">
                <a:effectLst/>
              </a:rPr>
            </a:br>
            <a:br>
              <a:rPr lang="en-GB" sz="3200" dirty="0"/>
            </a:br>
            <a:endParaRPr lang="en-GB" sz="3200" dirty="0"/>
          </a:p>
        </p:txBody>
      </p:sp>
      <p:pic>
        <p:nvPicPr>
          <p:cNvPr id="5" name="Picture 4" descr="A picture containing text&#10;&#10;Description automatically generated">
            <a:extLst>
              <a:ext uri="{FF2B5EF4-FFF2-40B4-BE49-F238E27FC236}">
                <a16:creationId xmlns:a16="http://schemas.microsoft.com/office/drawing/2014/main" id="{316E9A07-811E-433E-B66F-8F63049FD1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712" y="2231852"/>
            <a:ext cx="2581803" cy="1596025"/>
          </a:xfrm>
          <a:prstGeom prst="rect">
            <a:avLst/>
          </a:prstGeom>
        </p:spPr>
      </p:pic>
      <p:pic>
        <p:nvPicPr>
          <p:cNvPr id="14" name="Imagen 13">
            <a:extLst>
              <a:ext uri="{FF2B5EF4-FFF2-40B4-BE49-F238E27FC236}">
                <a16:creationId xmlns:a16="http://schemas.microsoft.com/office/drawing/2014/main" id="{E68382B8-8EAF-A776-4F27-8AF2ECC00F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188319"/>
            <a:ext cx="12192000" cy="1631533"/>
          </a:xfrm>
          <a:prstGeom prst="rect">
            <a:avLst/>
          </a:prstGeom>
        </p:spPr>
      </p:pic>
      <p:pic>
        <p:nvPicPr>
          <p:cNvPr id="3" name="Online Media 2" title="Trailer - Videobook Proyecto Europeo RTransform - European Project RTransform">
            <a:hlinkClick r:id="" action="ppaction://media"/>
            <a:extLst>
              <a:ext uri="{FF2B5EF4-FFF2-40B4-BE49-F238E27FC236}">
                <a16:creationId xmlns:a16="http://schemas.microsoft.com/office/drawing/2014/main" id="{6A83E6FD-09B6-2739-C65B-9D6CDEC26FAD}"/>
              </a:ext>
            </a:extLst>
          </p:cNvPr>
          <p:cNvPicPr>
            <a:picLocks noRot="1" noChangeAspect="1"/>
          </p:cNvPicPr>
          <p:nvPr>
            <a:videoFile r:link="rId1"/>
          </p:nvPr>
        </p:nvPicPr>
        <p:blipFill>
          <a:blip r:embed="rId5"/>
          <a:stretch>
            <a:fillRect/>
          </a:stretch>
        </p:blipFill>
        <p:spPr>
          <a:xfrm>
            <a:off x="3870169" y="2231852"/>
            <a:ext cx="4867431" cy="2750098"/>
          </a:xfrm>
          <a:prstGeom prst="rect">
            <a:avLst/>
          </a:prstGeom>
        </p:spPr>
      </p:pic>
    </p:spTree>
    <p:extLst>
      <p:ext uri="{BB962C8B-B14F-4D97-AF65-F5344CB8AC3E}">
        <p14:creationId xmlns:p14="http://schemas.microsoft.com/office/powerpoint/2010/main" val="547407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F2F5E48-63DA-0397-B140-601A83420F5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 Terezia Rostas </a:t>
            </a:r>
          </a:p>
        </p:txBody>
      </p:sp>
      <p:pic>
        <p:nvPicPr>
          <p:cNvPr id="6" name="Picture 5" descr="A collage of photos of a person and a child&#10;&#10;Description automatically generated with low confidence">
            <a:extLst>
              <a:ext uri="{FF2B5EF4-FFF2-40B4-BE49-F238E27FC236}">
                <a16:creationId xmlns:a16="http://schemas.microsoft.com/office/drawing/2014/main" id="{1E2FDDAD-0FD7-8C46-FC0A-B674BD56A3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39098" y="1884200"/>
            <a:ext cx="4614123" cy="4472150"/>
          </a:xfrm>
          <a:prstGeom prst="rect">
            <a:avLst/>
          </a:prstGeom>
        </p:spPr>
      </p:pic>
      <p:sp>
        <p:nvSpPr>
          <p:cNvPr id="7" name="TextBox 6">
            <a:extLst>
              <a:ext uri="{FF2B5EF4-FFF2-40B4-BE49-F238E27FC236}">
                <a16:creationId xmlns:a16="http://schemas.microsoft.com/office/drawing/2014/main" id="{7E0EBB71-8DD4-0779-226D-9E1581419B68}"/>
              </a:ext>
            </a:extLst>
          </p:cNvPr>
          <p:cNvSpPr txBox="1"/>
          <p:nvPr/>
        </p:nvSpPr>
        <p:spPr>
          <a:xfrm>
            <a:off x="680720" y="2164080"/>
            <a:ext cx="2934063"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Where you come from affects where you can go!</a:t>
            </a:r>
          </a:p>
        </p:txBody>
      </p:sp>
      <p:pic>
        <p:nvPicPr>
          <p:cNvPr id="3" name="Picture 2">
            <a:extLst>
              <a:ext uri="{FF2B5EF4-FFF2-40B4-BE49-F238E27FC236}">
                <a16:creationId xmlns:a16="http://schemas.microsoft.com/office/drawing/2014/main" id="{3BC19A6F-42B6-3268-5133-59564DD8ABDF}"/>
              </a:ext>
            </a:extLst>
          </p:cNvPr>
          <p:cNvPicPr>
            <a:picLocks noChangeAspect="1"/>
          </p:cNvPicPr>
          <p:nvPr/>
        </p:nvPicPr>
        <p:blipFill rotWithShape="1">
          <a:blip r:embed="rId3"/>
          <a:srcRect l="71852" t="2133" b="84000"/>
          <a:stretch/>
        </p:blipFill>
        <p:spPr>
          <a:xfrm>
            <a:off x="9917837" y="80969"/>
            <a:ext cx="2350671" cy="1162013"/>
          </a:xfrm>
          <a:prstGeom prst="rect">
            <a:avLst/>
          </a:prstGeom>
        </p:spPr>
      </p:pic>
      <p:pic>
        <p:nvPicPr>
          <p:cNvPr id="11" name="Picture 10" descr="A flag with a red circle on it&#10;&#10;Description automatically generated">
            <a:extLst>
              <a:ext uri="{FF2B5EF4-FFF2-40B4-BE49-F238E27FC236}">
                <a16:creationId xmlns:a16="http://schemas.microsoft.com/office/drawing/2014/main" id="{8167287D-9ADA-CFF7-FF32-8B7A39765F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62847" y="5350430"/>
            <a:ext cx="1243959" cy="1195070"/>
          </a:xfrm>
          <a:prstGeom prst="rect">
            <a:avLst/>
          </a:prstGeom>
        </p:spPr>
      </p:pic>
      <p:pic>
        <p:nvPicPr>
          <p:cNvPr id="13" name="Picture 12" descr="A red blue and yellow flag&#10;&#10;Description automatically generated">
            <a:extLst>
              <a:ext uri="{FF2B5EF4-FFF2-40B4-BE49-F238E27FC236}">
                <a16:creationId xmlns:a16="http://schemas.microsoft.com/office/drawing/2014/main" id="{E37CB9AF-11A3-A176-C5B4-53EFDA4ADF9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33025" y="4437589"/>
            <a:ext cx="1055057" cy="703371"/>
          </a:xfrm>
          <a:prstGeom prst="rect">
            <a:avLst/>
          </a:prstGeom>
        </p:spPr>
      </p:pic>
      <p:sp>
        <p:nvSpPr>
          <p:cNvPr id="4" name="TextBox 3">
            <a:extLst>
              <a:ext uri="{FF2B5EF4-FFF2-40B4-BE49-F238E27FC236}">
                <a16:creationId xmlns:a16="http://schemas.microsoft.com/office/drawing/2014/main" id="{5CB896E7-C8A8-977C-4B8E-3D4A36DFAE76}"/>
              </a:ext>
            </a:extLst>
          </p:cNvPr>
          <p:cNvSpPr txBox="1"/>
          <p:nvPr/>
        </p:nvSpPr>
        <p:spPr>
          <a:xfrm>
            <a:off x="199539" y="5782905"/>
            <a:ext cx="6350742"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Terezia Rostas –Cultural Consultant , RA and founder of Welcoming Cultures UK and Care for young People’s Future   @Welcoming </a:t>
            </a:r>
            <a:r>
              <a:rPr kumimoji="0" lang="en-GB" sz="1800" b="1" i="0" u="none" strike="noStrike" kern="1200" cap="none" spc="0" normalizeH="0" baseline="0" noProof="0" dirty="0" err="1">
                <a:ln>
                  <a:noFill/>
                </a:ln>
                <a:solidFill>
                  <a:prstClr val="black"/>
                </a:solidFill>
                <a:effectLst/>
                <a:uLnTx/>
                <a:uFillTx/>
                <a:latin typeface="Calibri" panose="020F0502020204030204"/>
                <a:ea typeface="+mn-ea"/>
                <a:cs typeface="+mn-cs"/>
              </a:rPr>
              <a:t>CulturesUK</a:t>
            </a: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8" name="TextBox 7">
            <a:extLst>
              <a:ext uri="{FF2B5EF4-FFF2-40B4-BE49-F238E27FC236}">
                <a16:creationId xmlns:a16="http://schemas.microsoft.com/office/drawing/2014/main" id="{CDB3BC9C-37B8-AAAC-3FB4-3063A51F10CA}"/>
              </a:ext>
            </a:extLst>
          </p:cNvPr>
          <p:cNvSpPr txBox="1"/>
          <p:nvPr/>
        </p:nvSpPr>
        <p:spPr>
          <a:xfrm>
            <a:off x="955040" y="325120"/>
            <a:ext cx="8799302"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Building Alliances between women networks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Ensuring legal and policy standards are applied for Roma women and girls”</a:t>
            </a:r>
            <a:endParaRPr kumimoji="0" lang="en-GB"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70947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72F7581-0E15-A547-EE70-99484AC3782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 Terezia Rostas </a:t>
            </a:r>
          </a:p>
        </p:txBody>
      </p:sp>
      <p:pic>
        <p:nvPicPr>
          <p:cNvPr id="4" name="Picture 3" descr="A collage of photos of people&#10;&#10;Description automatically generated with low confidence">
            <a:extLst>
              <a:ext uri="{FF2B5EF4-FFF2-40B4-BE49-F238E27FC236}">
                <a16:creationId xmlns:a16="http://schemas.microsoft.com/office/drawing/2014/main" id="{6C2DE144-D843-8FED-9054-54ACF1169A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7120" y="827098"/>
            <a:ext cx="5514417" cy="5721974"/>
          </a:xfrm>
          <a:prstGeom prst="rect">
            <a:avLst/>
          </a:prstGeom>
        </p:spPr>
      </p:pic>
    </p:spTree>
    <p:extLst>
      <p:ext uri="{BB962C8B-B14F-4D97-AF65-F5344CB8AC3E}">
        <p14:creationId xmlns:p14="http://schemas.microsoft.com/office/powerpoint/2010/main" val="3665342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F2F5E48-63DA-0397-B140-601A83420F5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 Terezia Rostas </a:t>
            </a:r>
          </a:p>
        </p:txBody>
      </p:sp>
      <p:pic>
        <p:nvPicPr>
          <p:cNvPr id="3" name="Picture 2">
            <a:extLst>
              <a:ext uri="{FF2B5EF4-FFF2-40B4-BE49-F238E27FC236}">
                <a16:creationId xmlns:a16="http://schemas.microsoft.com/office/drawing/2014/main" id="{3BC19A6F-42B6-3268-5133-59564DD8ABDF}"/>
              </a:ext>
            </a:extLst>
          </p:cNvPr>
          <p:cNvPicPr>
            <a:picLocks noChangeAspect="1"/>
          </p:cNvPicPr>
          <p:nvPr/>
        </p:nvPicPr>
        <p:blipFill rotWithShape="1">
          <a:blip r:embed="rId2"/>
          <a:srcRect l="71852" t="2133" b="84000"/>
          <a:stretch/>
        </p:blipFill>
        <p:spPr>
          <a:xfrm>
            <a:off x="9917837" y="80969"/>
            <a:ext cx="2350671" cy="1162013"/>
          </a:xfrm>
          <a:prstGeom prst="rect">
            <a:avLst/>
          </a:prstGeom>
        </p:spPr>
      </p:pic>
      <p:sp>
        <p:nvSpPr>
          <p:cNvPr id="5" name="TextBox 4">
            <a:extLst>
              <a:ext uri="{FF2B5EF4-FFF2-40B4-BE49-F238E27FC236}">
                <a16:creationId xmlns:a16="http://schemas.microsoft.com/office/drawing/2014/main" id="{3F5C4011-25BD-B89C-407D-3868442C138F}"/>
              </a:ext>
            </a:extLst>
          </p:cNvPr>
          <p:cNvSpPr txBox="1"/>
          <p:nvPr/>
        </p:nvSpPr>
        <p:spPr>
          <a:xfrm>
            <a:off x="1186543" y="425300"/>
            <a:ext cx="10212977"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F0F0F"/>
                </a:solidFill>
                <a:effectLst/>
                <a:uLnTx/>
                <a:uFillTx/>
                <a:latin typeface="Söhne"/>
                <a:ea typeface="+mn-ea"/>
                <a:cs typeface="+mn-cs"/>
              </a:rPr>
              <a:t>Intersection of institutions and grassroot Roma women  </a:t>
            </a:r>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2DF0FA9B-5040-243E-355B-E94050C8DA35}"/>
              </a:ext>
            </a:extLst>
          </p:cNvPr>
          <p:cNvSpPr txBox="1"/>
          <p:nvPr/>
        </p:nvSpPr>
        <p:spPr>
          <a:xfrm>
            <a:off x="883920" y="1746294"/>
            <a:ext cx="10515600" cy="2838021"/>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2800" b="0" i="0" u="none" strike="noStrike" kern="1200" cap="none" spc="0" normalizeH="0" baseline="0" noProof="0" dirty="0">
                <a:ln>
                  <a:noFill/>
                </a:ln>
                <a:solidFill>
                  <a:srgbClr val="374151"/>
                </a:solidFill>
                <a:effectLst/>
                <a:uLnTx/>
                <a:uFillTx/>
                <a:latin typeface="Söhne"/>
                <a:ea typeface="+mn-ea"/>
                <a:cs typeface="+mn-cs"/>
              </a:rPr>
              <a:t>Building alliances between political partners and grassroots Roma women is essential to ensure legal and policy standards are effectively applied for the benefit of Roma women and girls. This collaboration is </a:t>
            </a:r>
            <a:r>
              <a:rPr kumimoji="0" lang="en-GB" sz="2800" b="0" i="0" u="none" strike="noStrike" kern="1200" cap="none" spc="0" normalizeH="0" baseline="0" noProof="0" dirty="0">
                <a:ln>
                  <a:noFill/>
                </a:ln>
                <a:solidFill>
                  <a:srgbClr val="374151"/>
                </a:solidFill>
                <a:effectLst/>
                <a:highlight>
                  <a:srgbClr val="FFFF00"/>
                </a:highlight>
                <a:uLnTx/>
                <a:uFillTx/>
                <a:latin typeface="Söhne"/>
                <a:ea typeface="+mn-ea"/>
                <a:cs typeface="+mn-cs"/>
              </a:rPr>
              <a:t>pivotal in addressing the unique needs of the Roma community</a:t>
            </a:r>
            <a:r>
              <a:rPr kumimoji="0" lang="en-GB" sz="2800" b="0" i="0" u="none" strike="noStrike" kern="1200" cap="none" spc="0" normalizeH="0" baseline="0" noProof="0" dirty="0">
                <a:ln>
                  <a:noFill/>
                </a:ln>
                <a:solidFill>
                  <a:srgbClr val="374151"/>
                </a:solidFill>
                <a:effectLst/>
                <a:uLnTx/>
                <a:uFillTx/>
                <a:latin typeface="Söhne"/>
                <a:ea typeface="+mn-ea"/>
                <a:cs typeface="+mn-cs"/>
              </a:rPr>
              <a:t>, particularly women, and integrating their perspectives into policies for a more inclusive society.</a:t>
            </a:r>
            <a:endParaRPr kumimoji="0" lang="en-GB"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121132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92908-05E3-BA4D-9028-FC3CA71D8D68}"/>
              </a:ext>
            </a:extLst>
          </p:cNvPr>
          <p:cNvSpPr>
            <a:spLocks noGrp="1"/>
          </p:cNvSpPr>
          <p:nvPr>
            <p:ph type="title"/>
          </p:nvPr>
        </p:nvSpPr>
        <p:spPr>
          <a:xfrm>
            <a:off x="322729" y="143435"/>
            <a:ext cx="10410817" cy="1859124"/>
          </a:xfrm>
        </p:spPr>
        <p:txBody>
          <a:bodyPr/>
          <a:lstStyle/>
          <a:p>
            <a:r>
              <a:rPr lang="en-US" dirty="0"/>
              <a:t>Inequalities/Health/Education/Employment </a:t>
            </a:r>
            <a:br>
              <a:rPr lang="en-US" dirty="0"/>
            </a:br>
            <a:endParaRPr lang="en-US" dirty="0"/>
          </a:p>
        </p:txBody>
      </p:sp>
      <p:pic>
        <p:nvPicPr>
          <p:cNvPr id="5" name="Picture 4">
            <a:extLst>
              <a:ext uri="{FF2B5EF4-FFF2-40B4-BE49-F238E27FC236}">
                <a16:creationId xmlns:a16="http://schemas.microsoft.com/office/drawing/2014/main" id="{B9F22BBF-1D30-3A40-80B5-B67A37022F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06439" y="1559858"/>
            <a:ext cx="2876426" cy="3776872"/>
          </a:xfrm>
          <a:prstGeom prst="rect">
            <a:avLst/>
          </a:prstGeom>
        </p:spPr>
      </p:pic>
      <p:sp>
        <p:nvSpPr>
          <p:cNvPr id="6" name="TextBox 5">
            <a:extLst>
              <a:ext uri="{FF2B5EF4-FFF2-40B4-BE49-F238E27FC236}">
                <a16:creationId xmlns:a16="http://schemas.microsoft.com/office/drawing/2014/main" id="{B9198A83-98F2-DF44-8261-D9DDBADDDA8D}"/>
              </a:ext>
            </a:extLst>
          </p:cNvPr>
          <p:cNvSpPr txBox="1"/>
          <p:nvPr/>
        </p:nvSpPr>
        <p:spPr>
          <a:xfrm>
            <a:off x="469558" y="932329"/>
            <a:ext cx="7598677" cy="3416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Life expectancy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prstClr val="black"/>
                </a:solidFill>
                <a:latin typeface="Calibri" panose="020F0502020204030204"/>
              </a:rPr>
              <a:t>Mental Health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4697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570CE-25AF-F6B5-A4BD-35792C707687}"/>
              </a:ext>
            </a:extLst>
          </p:cNvPr>
          <p:cNvSpPr>
            <a:spLocks noGrp="1"/>
          </p:cNvSpPr>
          <p:nvPr>
            <p:ph type="title"/>
          </p:nvPr>
        </p:nvSpPr>
        <p:spPr/>
        <p:txBody>
          <a:bodyPr/>
          <a:lstStyle/>
          <a:p>
            <a:r>
              <a:rPr lang="en-GB" dirty="0"/>
              <a:t>Power dynamics/ exposure to discriminatory listening </a:t>
            </a:r>
          </a:p>
        </p:txBody>
      </p:sp>
      <p:sp>
        <p:nvSpPr>
          <p:cNvPr id="4" name="Content Placeholder 3">
            <a:extLst>
              <a:ext uri="{FF2B5EF4-FFF2-40B4-BE49-F238E27FC236}">
                <a16:creationId xmlns:a16="http://schemas.microsoft.com/office/drawing/2014/main" id="{FE4E9515-C903-60EC-EFB1-E9C22F81D345}"/>
              </a:ext>
            </a:extLst>
          </p:cNvPr>
          <p:cNvSpPr>
            <a:spLocks noGrp="1"/>
          </p:cNvSpPr>
          <p:nvPr>
            <p:ph sz="half" idx="2"/>
          </p:nvPr>
        </p:nvSpPr>
        <p:spPr>
          <a:xfrm>
            <a:off x="642257" y="2324483"/>
            <a:ext cx="5132061" cy="3143841"/>
          </a:xfrm>
        </p:spPr>
        <p:txBody>
          <a:bodyPr>
            <a:normAutofit lnSpcReduction="10000"/>
          </a:bodyPr>
          <a:lstStyle/>
          <a:p>
            <a:r>
              <a:rPr lang="en-GB" b="0" i="0" dirty="0">
                <a:solidFill>
                  <a:srgbClr val="374151"/>
                </a:solidFill>
                <a:effectLst/>
                <a:highlight>
                  <a:srgbClr val="FFFF00"/>
                </a:highlight>
                <a:latin typeface="Söhne"/>
              </a:rPr>
              <a:t>People who hold positions of power or privilege, such as those in leadership roles, those with higher socioeconomic status, or those who belong to dominant cultural groups, may be more likely to be listened to without discrimination.</a:t>
            </a:r>
            <a:endParaRPr lang="en-GB" dirty="0">
              <a:highlight>
                <a:srgbClr val="FFFF00"/>
              </a:highlight>
            </a:endParaRPr>
          </a:p>
        </p:txBody>
      </p:sp>
      <p:sp>
        <p:nvSpPr>
          <p:cNvPr id="6" name="Content Placeholder 5">
            <a:extLst>
              <a:ext uri="{FF2B5EF4-FFF2-40B4-BE49-F238E27FC236}">
                <a16:creationId xmlns:a16="http://schemas.microsoft.com/office/drawing/2014/main" id="{9142FD02-E36A-BD77-E861-20C0632B9E8E}"/>
              </a:ext>
            </a:extLst>
          </p:cNvPr>
          <p:cNvSpPr>
            <a:spLocks noGrp="1"/>
          </p:cNvSpPr>
          <p:nvPr>
            <p:ph sz="quarter" idx="4"/>
          </p:nvPr>
        </p:nvSpPr>
        <p:spPr>
          <a:xfrm>
            <a:off x="5932714" y="2315023"/>
            <a:ext cx="4806775" cy="3143840"/>
          </a:xfrm>
        </p:spPr>
        <p:txBody>
          <a:bodyPr>
            <a:normAutofit lnSpcReduction="10000"/>
          </a:bodyPr>
          <a:lstStyle/>
          <a:p>
            <a:r>
              <a:rPr lang="en-GB" dirty="0">
                <a:solidFill>
                  <a:srgbClr val="374151"/>
                </a:solidFill>
                <a:highlight>
                  <a:srgbClr val="FFFF00"/>
                </a:highlight>
                <a:latin typeface="Söhne"/>
              </a:rPr>
              <a:t>I</a:t>
            </a:r>
            <a:r>
              <a:rPr lang="en-GB" b="0" i="0" dirty="0">
                <a:solidFill>
                  <a:srgbClr val="374151"/>
                </a:solidFill>
                <a:effectLst/>
                <a:highlight>
                  <a:srgbClr val="FFFF00"/>
                </a:highlight>
                <a:latin typeface="Söhne"/>
              </a:rPr>
              <a:t>ndividuals or groups who are marginalized or underrepresented may be more likely to face discriminatory listening. </a:t>
            </a:r>
            <a:endParaRPr lang="en-GB" dirty="0">
              <a:highlight>
                <a:srgbClr val="FFFF00"/>
              </a:highlight>
            </a:endParaRPr>
          </a:p>
        </p:txBody>
      </p:sp>
      <p:sp>
        <p:nvSpPr>
          <p:cNvPr id="7" name="Footer Placeholder 6">
            <a:extLst>
              <a:ext uri="{FF2B5EF4-FFF2-40B4-BE49-F238E27FC236}">
                <a16:creationId xmlns:a16="http://schemas.microsoft.com/office/drawing/2014/main" id="{301F0E50-D339-3131-C0AE-86DBE8E2071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 Terezia Rostas </a:t>
            </a:r>
          </a:p>
        </p:txBody>
      </p:sp>
    </p:spTree>
    <p:extLst>
      <p:ext uri="{BB962C8B-B14F-4D97-AF65-F5344CB8AC3E}">
        <p14:creationId xmlns:p14="http://schemas.microsoft.com/office/powerpoint/2010/main" val="35452789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39151"/>
            <a:ext cx="10264726" cy="1069885"/>
          </a:xfrm>
        </p:spPr>
        <p:txBody>
          <a:bodyPr>
            <a:normAutofit/>
          </a:bodyPr>
          <a:lstStyle/>
          <a:p>
            <a:r>
              <a:rPr lang="en-GB" sz="2800" b="1" dirty="0"/>
              <a:t>Barriers ,challenges, impact , faced by the community and services </a:t>
            </a:r>
            <a:br>
              <a:rPr lang="en-GB" sz="3600" b="1" dirty="0"/>
            </a:br>
            <a:r>
              <a:rPr lang="en-GB" sz="1800" b="1" dirty="0"/>
              <a:t>(short presentation and group work on related topics)</a:t>
            </a:r>
            <a:br>
              <a:rPr lang="en-GB" sz="1800" b="1" dirty="0"/>
            </a:br>
            <a:endParaRPr lang="en-GB" sz="1800" b="1" dirty="0"/>
          </a:p>
        </p:txBody>
      </p:sp>
      <p:sp>
        <p:nvSpPr>
          <p:cNvPr id="3" name="Subtitle 2"/>
          <p:cNvSpPr>
            <a:spLocks noGrp="1"/>
          </p:cNvSpPr>
          <p:nvPr>
            <p:ph type="subTitle" idx="1"/>
          </p:nvPr>
        </p:nvSpPr>
        <p:spPr>
          <a:xfrm>
            <a:off x="798898" y="1309038"/>
            <a:ext cx="10626290" cy="1058778"/>
          </a:xfrm>
        </p:spPr>
        <p:txBody>
          <a:bodyPr>
            <a:normAutofit/>
          </a:bodyPr>
          <a:lstStyle/>
          <a:p>
            <a:pPr algn="l"/>
            <a:r>
              <a:rPr lang="en-GB" sz="1400" b="1" dirty="0"/>
              <a:t>In  a society where losing your identity or traditions is seems to be more encouraged, the identity of being traditional Roma seems to be less encouraged , by the society that we live in .</a:t>
            </a:r>
          </a:p>
          <a:p>
            <a:pPr algn="l"/>
            <a:r>
              <a:rPr lang="en-GB" sz="1400" b="1" dirty="0"/>
              <a:t>Saying it , out loud or stating the fact that you are part of a community ,which is often seen as negative with stereotypes and prejudice , it becomes to look more like a brave act rather than a normal fact .</a:t>
            </a:r>
          </a:p>
          <a:p>
            <a:pPr algn="l"/>
            <a:endParaRPr lang="en-GB" dirty="0"/>
          </a:p>
        </p:txBody>
      </p:sp>
      <p:sp>
        <p:nvSpPr>
          <p:cNvPr id="4" name="Oval 3"/>
          <p:cNvSpPr/>
          <p:nvPr/>
        </p:nvSpPr>
        <p:spPr>
          <a:xfrm>
            <a:off x="134753" y="2281187"/>
            <a:ext cx="5216893" cy="441799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Calibri" panose="020F0502020204030204"/>
                <a:ea typeface="+mn-ea"/>
                <a:cs typeface="+mn-cs"/>
              </a:rPr>
              <a:t>Barriers faced by the community</a:t>
            </a: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Language barrier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Lack of trust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Discrimination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Lack of understanding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Maltreatment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Lack of system knowledge and available services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Denied access to basic human rights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Forming new relationships with other people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Low aspirations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Marginalisation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Oval 4"/>
          <p:cNvSpPr/>
          <p:nvPr/>
        </p:nvSpPr>
        <p:spPr>
          <a:xfrm>
            <a:off x="4263992" y="2367815"/>
            <a:ext cx="7036067" cy="43313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Barriers faced by services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Lack of understanding and acknowledging the real needs of the Roma community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Low engagement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Language barrier, lack of Roma interpreter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Lack of knowledge of the Roma culture and history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Assumptions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Stereotypes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Low attendance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Poor relationships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Low achievement or slow progress  </a:t>
            </a:r>
          </a:p>
        </p:txBody>
      </p:sp>
      <p:sp>
        <p:nvSpPr>
          <p:cNvPr id="6" name="Footer Placeholder 5">
            <a:extLst>
              <a:ext uri="{FF2B5EF4-FFF2-40B4-BE49-F238E27FC236}">
                <a16:creationId xmlns:a16="http://schemas.microsoft.com/office/drawing/2014/main" id="{5BF73AF2-A2A6-4318-83B3-9A73EDAEAE9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 Terezia Rostas </a:t>
            </a:r>
          </a:p>
        </p:txBody>
      </p:sp>
    </p:spTree>
    <p:extLst>
      <p:ext uri="{BB962C8B-B14F-4D97-AF65-F5344CB8AC3E}">
        <p14:creationId xmlns:p14="http://schemas.microsoft.com/office/powerpoint/2010/main" val="3173395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14495-15C7-53F1-4CD8-47292DE58070}"/>
              </a:ext>
            </a:extLst>
          </p:cNvPr>
          <p:cNvSpPr>
            <a:spLocks noGrp="1"/>
          </p:cNvSpPr>
          <p:nvPr>
            <p:ph type="title"/>
          </p:nvPr>
        </p:nvSpPr>
        <p:spPr/>
        <p:txBody>
          <a:bodyPr>
            <a:normAutofit/>
          </a:bodyPr>
          <a:lstStyle/>
          <a:p>
            <a:pPr marL="0" marR="0" lvl="0" indent="0" algn="ctr" defTabSz="914400" rtl="0" eaLnBrk="1" fontAlgn="auto" latinLnBrk="0" hangingPunct="1">
              <a:lnSpc>
                <a:spcPct val="100000"/>
              </a:lnSpc>
              <a:spcBef>
                <a:spcPts val="0"/>
              </a:spcBef>
              <a:spcAft>
                <a:spcPts val="0"/>
              </a:spcAft>
              <a:tabLst/>
              <a:defRPr/>
            </a:pPr>
            <a:br>
              <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rPr>
            </a:br>
            <a:endParaRPr lang="en-GB" dirty="0"/>
          </a:p>
        </p:txBody>
      </p:sp>
      <p:sp>
        <p:nvSpPr>
          <p:cNvPr id="3" name="Content Placeholder 2">
            <a:extLst>
              <a:ext uri="{FF2B5EF4-FFF2-40B4-BE49-F238E27FC236}">
                <a16:creationId xmlns:a16="http://schemas.microsoft.com/office/drawing/2014/main" id="{0EA4906C-1105-D467-4C33-0A1FA993FAEA}"/>
              </a:ext>
            </a:extLst>
          </p:cNvPr>
          <p:cNvSpPr>
            <a:spLocks noGrp="1"/>
          </p:cNvSpPr>
          <p:nvPr>
            <p:ph sz="half" idx="1"/>
          </p:nvPr>
        </p:nvSpPr>
        <p:spPr>
          <a:xfrm>
            <a:off x="0" y="609601"/>
            <a:ext cx="7620000" cy="5801360"/>
          </a:xfrm>
        </p:spPr>
        <p:txBody>
          <a:bodyPr>
            <a:normAutofit fontScale="62500" lnSpcReduction="20000"/>
          </a:bodyPr>
          <a:lstStyle/>
          <a:p>
            <a:pPr algn="l">
              <a:buFont typeface="+mj-lt"/>
              <a:buAutoNum type="arabicPeriod"/>
            </a:pPr>
            <a:r>
              <a:rPr lang="en-GB" sz="3200" b="1" i="0" dirty="0">
                <a:solidFill>
                  <a:srgbClr val="374151"/>
                </a:solidFill>
                <a:effectLst/>
                <a:latin typeface="Söhne"/>
              </a:rPr>
              <a:t>Recognition of Roma Women's Needs in Policies:</a:t>
            </a:r>
            <a:endParaRPr lang="en-GB" sz="3200" b="0" i="0" dirty="0">
              <a:solidFill>
                <a:srgbClr val="374151"/>
              </a:solidFill>
              <a:effectLst/>
              <a:latin typeface="Söhne"/>
            </a:endParaRPr>
          </a:p>
          <a:p>
            <a:pPr marL="742950" lvl="1" indent="-285750" algn="l">
              <a:buFont typeface="+mj-lt"/>
              <a:buAutoNum type="arabicPeriod"/>
            </a:pPr>
            <a:r>
              <a:rPr lang="en-GB" sz="3200" b="0" i="0" dirty="0">
                <a:solidFill>
                  <a:srgbClr val="374151"/>
                </a:solidFill>
                <a:effectLst/>
                <a:highlight>
                  <a:srgbClr val="FFFF00"/>
                </a:highlight>
                <a:latin typeface="Söhne"/>
              </a:rPr>
              <a:t>Prioritize understanding and acknowledging the specific challenges faced by Roma women and girls in education, healthcare, employment, and societal integration</a:t>
            </a:r>
            <a:r>
              <a:rPr lang="en-GB" sz="3200" b="0" i="0" dirty="0">
                <a:solidFill>
                  <a:srgbClr val="374151"/>
                </a:solidFill>
                <a:effectLst/>
                <a:latin typeface="Söhne"/>
              </a:rPr>
              <a:t>.</a:t>
            </a:r>
          </a:p>
          <a:p>
            <a:pPr marL="742950" lvl="1" indent="-285750" algn="l">
              <a:buFont typeface="+mj-lt"/>
              <a:buAutoNum type="arabicPeriod"/>
            </a:pPr>
            <a:r>
              <a:rPr lang="en-GB" sz="3200" b="0" i="0" dirty="0">
                <a:solidFill>
                  <a:srgbClr val="374151"/>
                </a:solidFill>
                <a:effectLst/>
                <a:latin typeface="Söhne"/>
              </a:rPr>
              <a:t>Ensure policies are formulated with a gender-sensitive approach that accounts for the diverse experiences and requirements within the Roma community.</a:t>
            </a:r>
          </a:p>
          <a:p>
            <a:pPr algn="l">
              <a:buFont typeface="+mj-lt"/>
              <a:buAutoNum type="arabicPeriod"/>
            </a:pPr>
            <a:r>
              <a:rPr lang="en-GB" sz="3200" b="1" i="0" dirty="0">
                <a:solidFill>
                  <a:srgbClr val="374151"/>
                </a:solidFill>
                <a:effectLst/>
                <a:latin typeface="Söhne"/>
              </a:rPr>
              <a:t>Co-Creation and Inclusive Decision-Making:</a:t>
            </a:r>
            <a:endParaRPr lang="en-GB" sz="3200" b="0" i="0" dirty="0">
              <a:solidFill>
                <a:srgbClr val="374151"/>
              </a:solidFill>
              <a:effectLst/>
              <a:latin typeface="Söhne"/>
            </a:endParaRPr>
          </a:p>
          <a:p>
            <a:pPr marL="742950" lvl="1" indent="-285750" algn="l">
              <a:buFont typeface="+mj-lt"/>
              <a:buAutoNum type="arabicPeriod"/>
            </a:pPr>
            <a:r>
              <a:rPr lang="en-GB" sz="3200" b="0" i="0" dirty="0">
                <a:solidFill>
                  <a:srgbClr val="374151"/>
                </a:solidFill>
                <a:effectLst/>
                <a:highlight>
                  <a:srgbClr val="FFFF00"/>
                </a:highlight>
                <a:latin typeface="Söhne"/>
              </a:rPr>
              <a:t>Facilitate co-creation processes </a:t>
            </a:r>
            <a:r>
              <a:rPr lang="en-GB" sz="3200" b="0" i="0" dirty="0">
                <a:solidFill>
                  <a:srgbClr val="374151"/>
                </a:solidFill>
                <a:effectLst/>
                <a:latin typeface="Söhne"/>
              </a:rPr>
              <a:t>where Roma women actively participate in shaping policies that directly impact them.</a:t>
            </a:r>
          </a:p>
          <a:p>
            <a:pPr marL="742950" lvl="1" indent="-285750" algn="l">
              <a:buFont typeface="+mj-lt"/>
              <a:buAutoNum type="arabicPeriod"/>
            </a:pPr>
            <a:r>
              <a:rPr lang="en-GB" sz="3200" b="0" i="0" dirty="0">
                <a:solidFill>
                  <a:srgbClr val="374151"/>
                </a:solidFill>
                <a:effectLst/>
                <a:highlight>
                  <a:srgbClr val="FFFF00"/>
                </a:highlight>
                <a:latin typeface="Söhne"/>
              </a:rPr>
              <a:t>Organize inclusive forums, dialogues, and workshops that enable open discussions and contributions from Roma women, </a:t>
            </a:r>
            <a:r>
              <a:rPr lang="en-GB" sz="3200" b="0" i="0" dirty="0">
                <a:solidFill>
                  <a:srgbClr val="374151"/>
                </a:solidFill>
                <a:effectLst/>
                <a:latin typeface="Söhne"/>
              </a:rPr>
              <a:t>ensuring their voices are heard and valued.</a:t>
            </a:r>
          </a:p>
          <a:p>
            <a:pPr algn="l">
              <a:buFont typeface="+mj-lt"/>
              <a:buAutoNum type="arabicPeriod"/>
            </a:pPr>
            <a:r>
              <a:rPr lang="en-GB" sz="3200" b="1" i="0" dirty="0">
                <a:solidFill>
                  <a:srgbClr val="374151"/>
                </a:solidFill>
                <a:effectLst/>
                <a:latin typeface="Söhne"/>
              </a:rPr>
              <a:t>Capacity Building and Education:</a:t>
            </a:r>
            <a:endParaRPr lang="en-GB" sz="3200" b="0" i="0" dirty="0">
              <a:solidFill>
                <a:srgbClr val="374151"/>
              </a:solidFill>
              <a:effectLst/>
              <a:latin typeface="Söhne"/>
            </a:endParaRPr>
          </a:p>
          <a:p>
            <a:pPr marL="742950" lvl="1" indent="-285750" algn="l">
              <a:buFont typeface="+mj-lt"/>
              <a:buAutoNum type="arabicPeriod"/>
            </a:pPr>
            <a:r>
              <a:rPr lang="en-GB" sz="3200" b="0" i="0" dirty="0">
                <a:solidFill>
                  <a:srgbClr val="374151"/>
                </a:solidFill>
                <a:effectLst/>
                <a:latin typeface="Söhne"/>
              </a:rPr>
              <a:t>Promote educational opportunities for Roma women, offering access to learning platforms, vocational training, and skill-building programs.</a:t>
            </a:r>
          </a:p>
          <a:p>
            <a:pPr marL="742950" lvl="1" indent="-285750" algn="l">
              <a:buFont typeface="+mj-lt"/>
              <a:buAutoNum type="arabicPeriod"/>
            </a:pPr>
            <a:r>
              <a:rPr lang="en-GB" sz="3200" b="0" i="0" dirty="0">
                <a:solidFill>
                  <a:srgbClr val="374151"/>
                </a:solidFill>
                <a:effectLst/>
                <a:highlight>
                  <a:srgbClr val="FFFF00"/>
                </a:highlight>
                <a:latin typeface="Söhne"/>
              </a:rPr>
              <a:t>Encourage partnerships </a:t>
            </a:r>
            <a:r>
              <a:rPr lang="en-GB" sz="3200" b="0" i="0" dirty="0">
                <a:solidFill>
                  <a:srgbClr val="374151"/>
                </a:solidFill>
                <a:effectLst/>
                <a:latin typeface="Söhne"/>
              </a:rPr>
              <a:t>with educational institutions and organizations to provide mentorship and support networks for Roma women seeking to engage in politics and governance.</a:t>
            </a:r>
          </a:p>
          <a:p>
            <a:pPr marL="342900" lvl="0" indent="-342900">
              <a:lnSpc>
                <a:spcPct val="107000"/>
              </a:lnSpc>
              <a:spcAft>
                <a:spcPts val="800"/>
              </a:spcAft>
              <a:buSzPts val="1000"/>
              <a:buFont typeface="Symbol" panose="05050102010706020507" pitchFamily="18" charset="2"/>
              <a:buChar char=""/>
              <a:tabLst>
                <a:tab pos="457200" algn="l"/>
              </a:tabLst>
            </a:pPr>
            <a:r>
              <a:rPr lang="en-GB" sz="3200" dirty="0">
                <a:effectLst/>
                <a:latin typeface="Calibri" panose="020F0502020204030204" pitchFamily="34" charset="0"/>
                <a:ea typeface="Calibri" panose="020F0502020204030204" pitchFamily="34" charset="0"/>
                <a:cs typeface="Times New Roman" panose="02020603050405020304" pitchFamily="18" charset="0"/>
              </a:rPr>
              <a:t>.</a:t>
            </a:r>
          </a:p>
          <a:p>
            <a:endParaRPr lang="en-GB" dirty="0"/>
          </a:p>
        </p:txBody>
      </p:sp>
      <p:sp>
        <p:nvSpPr>
          <p:cNvPr id="4" name="Content Placeholder 3">
            <a:extLst>
              <a:ext uri="{FF2B5EF4-FFF2-40B4-BE49-F238E27FC236}">
                <a16:creationId xmlns:a16="http://schemas.microsoft.com/office/drawing/2014/main" id="{6E5F8A25-463B-EEB9-65C6-15EF4A026FFB}"/>
              </a:ext>
            </a:extLst>
          </p:cNvPr>
          <p:cNvSpPr>
            <a:spLocks noGrp="1"/>
          </p:cNvSpPr>
          <p:nvPr>
            <p:ph sz="half" idx="2"/>
          </p:nvPr>
        </p:nvSpPr>
        <p:spPr>
          <a:xfrm>
            <a:off x="7498080" y="528320"/>
            <a:ext cx="4460240" cy="4815681"/>
          </a:xfrm>
        </p:spPr>
        <p:txBody>
          <a:bodyPr>
            <a:normAutofit fontScale="62500" lnSpcReduction="20000"/>
          </a:bodyPr>
          <a:lstStyle/>
          <a:p>
            <a:pPr>
              <a:lnSpc>
                <a:spcPct val="107000"/>
              </a:lnSpc>
              <a:spcAft>
                <a:spcPts val="800"/>
              </a:spcAft>
            </a:pPr>
            <a:r>
              <a:rPr lang="en-GB" sz="3600" b="1"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Discrimination and Stereotypes:</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500"/>
              </a:spcAft>
              <a:buSzPts val="1000"/>
              <a:buFont typeface="Symbol" panose="05050102010706020507" pitchFamily="18" charset="2"/>
              <a:buChar char=""/>
              <a:tabLst>
                <a:tab pos="457200" algn="l"/>
              </a:tabLst>
            </a:pPr>
            <a:r>
              <a:rPr lang="en-GB" sz="2800"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Roma individuals face pervasive discrimination, judgments, and enduring stereotypes that further exacerbate the reluctance to seek mental health support.</a:t>
            </a:r>
          </a:p>
          <a:p>
            <a:pPr algn="l"/>
            <a:r>
              <a:rPr lang="en-GB" b="1" i="0" dirty="0">
                <a:solidFill>
                  <a:srgbClr val="374151"/>
                </a:solidFill>
                <a:effectLst/>
                <a:latin typeface="Söhne"/>
              </a:rPr>
              <a:t>Political Inclusion and Representation:</a:t>
            </a:r>
            <a:endParaRPr lang="en-GB" b="0" i="0" dirty="0">
              <a:solidFill>
                <a:srgbClr val="374151"/>
              </a:solidFill>
              <a:effectLst/>
              <a:latin typeface="Söhne"/>
            </a:endParaRPr>
          </a:p>
          <a:p>
            <a:pPr algn="l">
              <a:buFont typeface="Arial" panose="020B0604020202020204" pitchFamily="34" charset="0"/>
              <a:buChar char="•"/>
            </a:pPr>
            <a:r>
              <a:rPr lang="en-GB" b="0" i="0" dirty="0">
                <a:solidFill>
                  <a:srgbClr val="374151"/>
                </a:solidFill>
                <a:effectLst/>
                <a:latin typeface="Söhne"/>
              </a:rPr>
              <a:t>Foster an environment conducive to Roma women's participation in political spheres by creating mentorship programs, leadership training, and avenues for political engagement.</a:t>
            </a:r>
          </a:p>
          <a:p>
            <a:pPr algn="l">
              <a:buFont typeface="Arial" panose="020B0604020202020204" pitchFamily="34" charset="0"/>
              <a:buChar char="•"/>
            </a:pPr>
            <a:r>
              <a:rPr lang="en-GB" b="0" i="0" dirty="0">
                <a:solidFill>
                  <a:srgbClr val="374151"/>
                </a:solidFill>
                <a:effectLst/>
                <a:highlight>
                  <a:srgbClr val="FFFF00"/>
                </a:highlight>
                <a:latin typeface="Söhne"/>
              </a:rPr>
              <a:t>Advocate </a:t>
            </a:r>
            <a:r>
              <a:rPr lang="en-GB" b="0" i="0" dirty="0">
                <a:solidFill>
                  <a:srgbClr val="374151"/>
                </a:solidFill>
                <a:effectLst/>
                <a:latin typeface="Söhne"/>
              </a:rPr>
              <a:t>for increased representation of Roma women in decision-making bodies, ensuring their perspectives are integrated into policy formulation.</a:t>
            </a:r>
          </a:p>
          <a:p>
            <a:pPr marL="342900" lvl="0" indent="-342900">
              <a:lnSpc>
                <a:spcPct val="107000"/>
              </a:lnSpc>
              <a:spcAft>
                <a:spcPts val="500"/>
              </a:spcAft>
              <a:buSzPts val="1000"/>
              <a:buFont typeface="Symbol" panose="05050102010706020507" pitchFamily="18" charset="2"/>
              <a:buChar char=""/>
              <a:tabLst>
                <a:tab pos="457200" algn="l"/>
              </a:tabLst>
            </a:pPr>
            <a:endParaRPr lang="en-GB" sz="2800"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500"/>
              </a:spcAft>
              <a:buSzPts val="1000"/>
              <a:buFont typeface="Symbol" panose="05050102010706020507" pitchFamily="18" charset="2"/>
              <a:buChar char=""/>
              <a:tabLst>
                <a:tab pos="457200" algn="l"/>
              </a:tabLst>
            </a:pPr>
            <a:endParaRPr lang="en-GB"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dirty="0"/>
          </a:p>
        </p:txBody>
      </p:sp>
    </p:spTree>
    <p:extLst>
      <p:ext uri="{BB962C8B-B14F-4D97-AF65-F5344CB8AC3E}">
        <p14:creationId xmlns:p14="http://schemas.microsoft.com/office/powerpoint/2010/main" val="29604436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72F7581-0E15-A547-EE70-99484AC3782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 Terezia Rostas </a:t>
            </a:r>
          </a:p>
        </p:txBody>
      </p:sp>
      <p:graphicFrame>
        <p:nvGraphicFramePr>
          <p:cNvPr id="3" name="Object 2">
            <a:extLst>
              <a:ext uri="{FF2B5EF4-FFF2-40B4-BE49-F238E27FC236}">
                <a16:creationId xmlns:a16="http://schemas.microsoft.com/office/drawing/2014/main" id="{5FE543A4-1430-E8AB-4EB7-46D5B8C66799}"/>
              </a:ext>
            </a:extLst>
          </p:cNvPr>
          <p:cNvGraphicFramePr>
            <a:graphicFrameLocks noChangeAspect="1"/>
          </p:cNvGraphicFramePr>
          <p:nvPr/>
        </p:nvGraphicFramePr>
        <p:xfrm>
          <a:off x="711200" y="450850"/>
          <a:ext cx="10274300" cy="6257925"/>
        </p:xfrm>
        <a:graphic>
          <a:graphicData uri="http://schemas.openxmlformats.org/presentationml/2006/ole">
            <mc:AlternateContent xmlns:mc="http://schemas.openxmlformats.org/markup-compatibility/2006">
              <mc:Choice xmlns:v="urn:schemas-microsoft-com:vml" Requires="v">
                <p:oleObj name="Document" r:id="rId2" imgW="9777951" imgH="5954124" progId="Word.Document.12">
                  <p:link updateAutomatic="1"/>
                </p:oleObj>
              </mc:Choice>
              <mc:Fallback>
                <p:oleObj name="Document" r:id="rId2" imgW="9777951" imgH="5954124" progId="Word.Document.12">
                  <p:link updateAutomatic="1"/>
                  <p:pic>
                    <p:nvPicPr>
                      <p:cNvPr id="3" name="Object 2">
                        <a:extLst>
                          <a:ext uri="{FF2B5EF4-FFF2-40B4-BE49-F238E27FC236}">
                            <a16:creationId xmlns:a16="http://schemas.microsoft.com/office/drawing/2014/main" id="{5FE543A4-1430-E8AB-4EB7-46D5B8C66799}"/>
                          </a:ext>
                        </a:extLst>
                      </p:cNvPr>
                      <p:cNvPicPr/>
                      <p:nvPr/>
                    </p:nvPicPr>
                    <p:blipFill>
                      <a:blip r:embed="rId3"/>
                      <a:stretch>
                        <a:fillRect/>
                      </a:stretch>
                    </p:blipFill>
                    <p:spPr>
                      <a:xfrm>
                        <a:off x="711200" y="450850"/>
                        <a:ext cx="10274300" cy="6257925"/>
                      </a:xfrm>
                      <a:prstGeom prst="rect">
                        <a:avLst/>
                      </a:prstGeom>
                    </p:spPr>
                  </p:pic>
                </p:oleObj>
              </mc:Fallback>
            </mc:AlternateContent>
          </a:graphicData>
        </a:graphic>
      </p:graphicFrame>
    </p:spTree>
    <p:extLst>
      <p:ext uri="{BB962C8B-B14F-4D97-AF65-F5344CB8AC3E}">
        <p14:creationId xmlns:p14="http://schemas.microsoft.com/office/powerpoint/2010/main" val="28482669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F0407-7E77-04E2-A882-957047EBDF2C}"/>
              </a:ext>
            </a:extLst>
          </p:cNvPr>
          <p:cNvSpPr>
            <a:spLocks noGrp="1"/>
          </p:cNvSpPr>
          <p:nvPr>
            <p:ph type="title"/>
          </p:nvPr>
        </p:nvSpPr>
        <p:spPr/>
        <p:txBody>
          <a:bodyPr/>
          <a:lstStyle/>
          <a:p>
            <a:r>
              <a:rPr lang="en-GB" dirty="0"/>
              <a:t>                         Listening types /stages </a:t>
            </a:r>
          </a:p>
        </p:txBody>
      </p:sp>
      <p:sp>
        <p:nvSpPr>
          <p:cNvPr id="3" name="Content Placeholder 2">
            <a:extLst>
              <a:ext uri="{FF2B5EF4-FFF2-40B4-BE49-F238E27FC236}">
                <a16:creationId xmlns:a16="http://schemas.microsoft.com/office/drawing/2014/main" id="{20963FC9-7C1E-2274-4DA8-5E8BE15258CF}"/>
              </a:ext>
            </a:extLst>
          </p:cNvPr>
          <p:cNvSpPr>
            <a:spLocks noGrp="1"/>
          </p:cNvSpPr>
          <p:nvPr>
            <p:ph sz="half" idx="1"/>
          </p:nvPr>
        </p:nvSpPr>
        <p:spPr/>
        <p:txBody>
          <a:bodyPr>
            <a:normAutofit/>
          </a:bodyPr>
          <a:lstStyle/>
          <a:p>
            <a:r>
              <a:rPr lang="en-GB" b="1" dirty="0">
                <a:solidFill>
                  <a:srgbClr val="FF0000"/>
                </a:solidFill>
                <a:highlight>
                  <a:srgbClr val="FFFF00"/>
                </a:highlight>
              </a:rPr>
              <a:t>Discriminative listening </a:t>
            </a:r>
            <a:r>
              <a:rPr lang="en-GB" dirty="0"/>
              <a:t>is a type of listening that </a:t>
            </a:r>
            <a:r>
              <a:rPr lang="en-GB" dirty="0">
                <a:solidFill>
                  <a:srgbClr val="FFFF00"/>
                </a:solidFill>
              </a:rPr>
              <a:t>focuses </a:t>
            </a:r>
            <a:r>
              <a:rPr lang="en-GB" dirty="0"/>
              <a:t>on understanding specific </a:t>
            </a:r>
            <a:r>
              <a:rPr lang="en-GB" dirty="0">
                <a:solidFill>
                  <a:srgbClr val="FFFF00"/>
                </a:solidFill>
              </a:rPr>
              <a:t>sound</a:t>
            </a:r>
            <a:r>
              <a:rPr lang="en-GB" dirty="0"/>
              <a:t>s in a message, while </a:t>
            </a:r>
            <a:r>
              <a:rPr lang="en-GB" dirty="0">
                <a:solidFill>
                  <a:srgbClr val="FFFF00"/>
                </a:solidFill>
              </a:rPr>
              <a:t>discriminatory listening is a negative behaviour </a:t>
            </a:r>
            <a:r>
              <a:rPr lang="en-GB" dirty="0"/>
              <a:t>where a </a:t>
            </a:r>
            <a:r>
              <a:rPr lang="en-GB" dirty="0">
                <a:solidFill>
                  <a:srgbClr val="FFFF00"/>
                </a:solidFill>
              </a:rPr>
              <a:t>person selectively listens</a:t>
            </a:r>
            <a:r>
              <a:rPr lang="en-GB" dirty="0">
                <a:solidFill>
                  <a:srgbClr val="0070C0"/>
                </a:solidFill>
              </a:rPr>
              <a:t> </a:t>
            </a:r>
            <a:r>
              <a:rPr lang="en-GB" dirty="0"/>
              <a:t>to information based on their </a:t>
            </a:r>
            <a:r>
              <a:rPr lang="en-GB" dirty="0">
                <a:solidFill>
                  <a:srgbClr val="7030A0"/>
                </a:solidFill>
              </a:rPr>
              <a:t>biases, prejudices, or stereotypes</a:t>
            </a:r>
            <a:r>
              <a:rPr lang="en-GB" dirty="0"/>
              <a:t>. </a:t>
            </a:r>
          </a:p>
        </p:txBody>
      </p:sp>
      <p:sp>
        <p:nvSpPr>
          <p:cNvPr id="4" name="Content Placeholder 3">
            <a:extLst>
              <a:ext uri="{FF2B5EF4-FFF2-40B4-BE49-F238E27FC236}">
                <a16:creationId xmlns:a16="http://schemas.microsoft.com/office/drawing/2014/main" id="{C48128E6-958E-414B-1142-30081CA180A6}"/>
              </a:ext>
            </a:extLst>
          </p:cNvPr>
          <p:cNvSpPr>
            <a:spLocks noGrp="1"/>
          </p:cNvSpPr>
          <p:nvPr>
            <p:ph sz="half" idx="2"/>
          </p:nvPr>
        </p:nvSpPr>
        <p:spPr/>
        <p:txBody>
          <a:bodyPr>
            <a:normAutofit/>
          </a:bodyPr>
          <a:lstStyle/>
          <a:p>
            <a:r>
              <a:rPr lang="en-GB" dirty="0"/>
              <a:t>Discriminatory listening is a form of discrimination that can lead to misunderstandings, hurt feelings, and even discrimination.</a:t>
            </a:r>
          </a:p>
          <a:p>
            <a:r>
              <a:rPr lang="en-GB" dirty="0"/>
              <a:t>Similar to a poem – both require the </a:t>
            </a:r>
            <a:r>
              <a:rPr lang="en-GB" dirty="0">
                <a:solidFill>
                  <a:srgbClr val="FF0000"/>
                </a:solidFill>
              </a:rPr>
              <a:t>right timing </a:t>
            </a:r>
            <a:r>
              <a:rPr lang="en-GB" dirty="0"/>
              <a:t>, the right words and the right image . Only when this elements align something </a:t>
            </a:r>
            <a:r>
              <a:rPr lang="en-GB" dirty="0">
                <a:solidFill>
                  <a:srgbClr val="FF0000"/>
                </a:solidFill>
              </a:rPr>
              <a:t>meaningful </a:t>
            </a:r>
            <a:r>
              <a:rPr lang="en-GB" dirty="0"/>
              <a:t>will happen. </a:t>
            </a:r>
          </a:p>
        </p:txBody>
      </p:sp>
      <p:sp>
        <p:nvSpPr>
          <p:cNvPr id="5" name="Footer Placeholder 4">
            <a:extLst>
              <a:ext uri="{FF2B5EF4-FFF2-40B4-BE49-F238E27FC236}">
                <a16:creationId xmlns:a16="http://schemas.microsoft.com/office/drawing/2014/main" id="{5C3E63B6-DB01-1EEE-0B65-D828A748CE5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 Terezia Rostas </a:t>
            </a:r>
          </a:p>
        </p:txBody>
      </p:sp>
    </p:spTree>
    <p:extLst>
      <p:ext uri="{BB962C8B-B14F-4D97-AF65-F5344CB8AC3E}">
        <p14:creationId xmlns:p14="http://schemas.microsoft.com/office/powerpoint/2010/main" val="8839106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718BC-0AED-A994-1D8C-598E96D99C36}"/>
              </a:ext>
            </a:extLst>
          </p:cNvPr>
          <p:cNvSpPr>
            <a:spLocks noGrp="1"/>
          </p:cNvSpPr>
          <p:nvPr>
            <p:ph type="title"/>
          </p:nvPr>
        </p:nvSpPr>
        <p:spPr>
          <a:xfrm>
            <a:off x="2166257" y="119743"/>
            <a:ext cx="7445828" cy="432934"/>
          </a:xfrm>
        </p:spPr>
        <p:txBody>
          <a:bodyPr>
            <a:normAutofit fontScale="90000"/>
          </a:bodyPr>
          <a:lstStyle/>
          <a:p>
            <a:r>
              <a:rPr lang="en-GB" sz="3600" b="1" dirty="0"/>
              <a:t>Working together impact </a:t>
            </a:r>
          </a:p>
        </p:txBody>
      </p:sp>
      <p:sp>
        <p:nvSpPr>
          <p:cNvPr id="3" name="Content Placeholder 2">
            <a:extLst>
              <a:ext uri="{FF2B5EF4-FFF2-40B4-BE49-F238E27FC236}">
                <a16:creationId xmlns:a16="http://schemas.microsoft.com/office/drawing/2014/main" id="{DE991D7F-DC59-C0BD-4BF5-3234F86137B7}"/>
              </a:ext>
            </a:extLst>
          </p:cNvPr>
          <p:cNvSpPr>
            <a:spLocks noGrp="1"/>
          </p:cNvSpPr>
          <p:nvPr>
            <p:ph sz="half" idx="1"/>
          </p:nvPr>
        </p:nvSpPr>
        <p:spPr>
          <a:xfrm>
            <a:off x="370114" y="1458686"/>
            <a:ext cx="5649686" cy="5279571"/>
          </a:xfrm>
        </p:spPr>
        <p:txBody>
          <a:bodyPr>
            <a:normAutofit fontScale="70000" lnSpcReduction="20000"/>
          </a:bodyPr>
          <a:lstStyle/>
          <a:p>
            <a:r>
              <a:rPr lang="en-GB" sz="3300" dirty="0">
                <a:highlight>
                  <a:srgbClr val="FFFF00"/>
                </a:highlight>
              </a:rPr>
              <a:t>• Increased visibility </a:t>
            </a:r>
            <a:r>
              <a:rPr lang="en-GB" sz="3300" dirty="0"/>
              <a:t>of the </a:t>
            </a:r>
            <a:r>
              <a:rPr lang="en-GB" sz="3300" dirty="0">
                <a:highlight>
                  <a:srgbClr val="FFFF00"/>
                </a:highlight>
              </a:rPr>
              <a:t>voice and needs of Roma women.</a:t>
            </a:r>
          </a:p>
          <a:p>
            <a:r>
              <a:rPr lang="en-GB" sz="3300" dirty="0"/>
              <a:t>• </a:t>
            </a:r>
            <a:r>
              <a:rPr lang="en-GB" sz="3300" dirty="0">
                <a:highlight>
                  <a:srgbClr val="FFFF00"/>
                </a:highlight>
              </a:rPr>
              <a:t>Enhanced inclusion</a:t>
            </a:r>
            <a:r>
              <a:rPr lang="en-GB" sz="3300" dirty="0"/>
              <a:t> of Roma women into </a:t>
            </a:r>
            <a:r>
              <a:rPr lang="en-GB" sz="3300" dirty="0">
                <a:highlight>
                  <a:srgbClr val="FFFF00"/>
                </a:highlight>
              </a:rPr>
              <a:t>policies and programs</a:t>
            </a:r>
            <a:r>
              <a:rPr lang="en-GB" sz="3300" dirty="0"/>
              <a:t>.</a:t>
            </a:r>
          </a:p>
          <a:p>
            <a:r>
              <a:rPr lang="en-GB" sz="3300" dirty="0"/>
              <a:t>• Gratitude from various official institutions and leaders, including </a:t>
            </a:r>
            <a:r>
              <a:rPr lang="en-GB" sz="3300" dirty="0">
                <a:highlight>
                  <a:srgbClr val="FFFF00"/>
                </a:highlight>
              </a:rPr>
              <a:t>Sheffield Museums, </a:t>
            </a:r>
          </a:p>
          <a:p>
            <a:r>
              <a:rPr lang="en-GB" sz="3300" dirty="0"/>
              <a:t>Sheffield Council, Sheffield Teaching </a:t>
            </a:r>
            <a:r>
              <a:rPr lang="en-GB" sz="3300" dirty="0">
                <a:highlight>
                  <a:srgbClr val="FFFF00"/>
                </a:highlight>
              </a:rPr>
              <a:t>Hospital, </a:t>
            </a:r>
            <a:r>
              <a:rPr lang="en-GB" sz="3300" dirty="0"/>
              <a:t>Job Centre, Hallam </a:t>
            </a:r>
            <a:r>
              <a:rPr lang="en-GB" sz="3300" dirty="0">
                <a:highlight>
                  <a:srgbClr val="FFFF00"/>
                </a:highlight>
              </a:rPr>
              <a:t>University</a:t>
            </a:r>
            <a:r>
              <a:rPr lang="en-GB" sz="3300" dirty="0"/>
              <a:t>, University of Sheffield, Yorkshire </a:t>
            </a:r>
            <a:r>
              <a:rPr lang="en-GB" sz="3300" dirty="0">
                <a:highlight>
                  <a:srgbClr val="FFFF00"/>
                </a:highlight>
              </a:rPr>
              <a:t>Sport </a:t>
            </a:r>
            <a:r>
              <a:rPr lang="en-GB" sz="3300" dirty="0"/>
              <a:t>Foundation, local councillors, and police leaders.</a:t>
            </a:r>
          </a:p>
          <a:p>
            <a:pPr marL="0" indent="0">
              <a:buNone/>
            </a:pPr>
            <a:r>
              <a:rPr lang="en-GB" sz="3300" dirty="0"/>
              <a:t>• Collaboration and ongoing contact with these partners have led to co-creation of events and discussions around addressing the challenges faced by the Roma women.</a:t>
            </a:r>
          </a:p>
          <a:p>
            <a:endParaRPr lang="en-GB" dirty="0"/>
          </a:p>
        </p:txBody>
      </p:sp>
      <p:sp>
        <p:nvSpPr>
          <p:cNvPr id="4" name="Content Placeholder 3">
            <a:extLst>
              <a:ext uri="{FF2B5EF4-FFF2-40B4-BE49-F238E27FC236}">
                <a16:creationId xmlns:a16="http://schemas.microsoft.com/office/drawing/2014/main" id="{98ED0328-9938-FFFC-6E03-1FA870D87FBF}"/>
              </a:ext>
            </a:extLst>
          </p:cNvPr>
          <p:cNvSpPr>
            <a:spLocks noGrp="1"/>
          </p:cNvSpPr>
          <p:nvPr>
            <p:ph sz="half" idx="2"/>
          </p:nvPr>
        </p:nvSpPr>
        <p:spPr>
          <a:xfrm>
            <a:off x="6096000" y="1273629"/>
            <a:ext cx="5725886" cy="5279571"/>
          </a:xfrm>
        </p:spPr>
        <p:txBody>
          <a:bodyPr>
            <a:normAutofit fontScale="70000" lnSpcReduction="20000"/>
          </a:bodyPr>
          <a:lstStyle/>
          <a:p>
            <a:pPr marL="0" indent="0">
              <a:buNone/>
            </a:pPr>
            <a:r>
              <a:rPr lang="en-GB" sz="3400" dirty="0"/>
              <a:t>  • The project has </a:t>
            </a:r>
            <a:r>
              <a:rPr lang="en-GB" sz="3400" dirty="0">
                <a:highlight>
                  <a:srgbClr val="FFFF00"/>
                </a:highlight>
              </a:rPr>
              <a:t>empowered</a:t>
            </a:r>
            <a:r>
              <a:rPr lang="en-GB" sz="3400" dirty="0"/>
              <a:t> Roma women by increasing their visibility and ensuring their </a:t>
            </a:r>
            <a:r>
              <a:rPr lang="en-GB" sz="3400" dirty="0">
                <a:highlight>
                  <a:srgbClr val="FFFF00"/>
                </a:highlight>
              </a:rPr>
              <a:t>voices are heard.</a:t>
            </a:r>
          </a:p>
          <a:p>
            <a:pPr marL="0" indent="0">
              <a:buNone/>
            </a:pPr>
            <a:r>
              <a:rPr lang="en-GB" sz="3400" dirty="0"/>
              <a:t> • </a:t>
            </a:r>
            <a:r>
              <a:rPr lang="en-GB" sz="3400" dirty="0">
                <a:highlight>
                  <a:srgbClr val="FFFF00"/>
                </a:highlight>
              </a:rPr>
              <a:t>Their needs and recommendations have been taken into account and have influenced policy changes. </a:t>
            </a:r>
          </a:p>
          <a:p>
            <a:pPr marL="0" indent="0">
              <a:buNone/>
            </a:pPr>
            <a:r>
              <a:rPr lang="en-GB" sz="3400" dirty="0"/>
              <a:t>• This empowerment and recognition are likely to </a:t>
            </a:r>
            <a:r>
              <a:rPr lang="en-GB" sz="3400" dirty="0">
                <a:highlight>
                  <a:srgbClr val="FFFF00"/>
                </a:highlight>
              </a:rPr>
              <a:t>lead to improved outcomes and opportunities for the Roma women.</a:t>
            </a:r>
          </a:p>
          <a:p>
            <a:r>
              <a:rPr lang="en-GB" sz="3400" dirty="0"/>
              <a:t>Building Trust and Relationships</a:t>
            </a:r>
          </a:p>
          <a:p>
            <a:r>
              <a:rPr lang="en-GB" sz="3400" dirty="0">
                <a:highlight>
                  <a:srgbClr val="FFFF00"/>
                </a:highlight>
              </a:rPr>
              <a:t>Capacity building </a:t>
            </a:r>
          </a:p>
          <a:p>
            <a:r>
              <a:rPr lang="en-GB" sz="3400" dirty="0">
                <a:highlight>
                  <a:srgbClr val="FFFF00"/>
                </a:highlight>
              </a:rPr>
              <a:t>Accountability and increased Roma women  presence in decision making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3400" b="0" i="0" u="none" strike="noStrike" kern="1200" cap="none" spc="0" normalizeH="0" baseline="0" noProof="0" dirty="0">
                <a:ln>
                  <a:noFill/>
                </a:ln>
                <a:solidFill>
                  <a:prstClr val="black"/>
                </a:solidFill>
                <a:effectLst/>
                <a:uLnTx/>
                <a:uFillTx/>
                <a:ea typeface="+mn-ea"/>
                <a:cs typeface="+mn-cs"/>
              </a:rPr>
              <a:t>• The project has resulted in the review and adaptation of existing policies and programs to better accommodate the needs and presence of the Roma community.</a:t>
            </a:r>
          </a:p>
          <a:p>
            <a:endParaRPr lang="en-GB" dirty="0">
              <a:highlight>
                <a:srgbClr val="FFFF00"/>
              </a:highlight>
            </a:endParaRPr>
          </a:p>
          <a:p>
            <a:pPr marL="0" indent="0">
              <a:buNone/>
            </a:pPr>
            <a:endParaRPr lang="en-GB" dirty="0">
              <a:highlight>
                <a:srgbClr val="FFFF00"/>
              </a:highlight>
            </a:endParaRPr>
          </a:p>
          <a:p>
            <a:pPr marL="0" indent="0">
              <a:buNone/>
            </a:pPr>
            <a:endParaRPr lang="en-GB" dirty="0">
              <a:highlight>
                <a:srgbClr val="FFFF00"/>
              </a:highlight>
            </a:endParaRPr>
          </a:p>
        </p:txBody>
      </p:sp>
      <p:sp>
        <p:nvSpPr>
          <p:cNvPr id="11" name="TextBox 10">
            <a:extLst>
              <a:ext uri="{FF2B5EF4-FFF2-40B4-BE49-F238E27FC236}">
                <a16:creationId xmlns:a16="http://schemas.microsoft.com/office/drawing/2014/main" id="{09048862-DFEB-AD05-6E44-FE53FEBA2252}"/>
              </a:ext>
            </a:extLst>
          </p:cNvPr>
          <p:cNvSpPr txBox="1"/>
          <p:nvPr/>
        </p:nvSpPr>
        <p:spPr>
          <a:xfrm>
            <a:off x="762000" y="819819"/>
            <a:ext cx="10287000" cy="461665"/>
          </a:xfrm>
          <a:prstGeom prst="rect">
            <a:avLst/>
          </a:prstGeom>
          <a:noFill/>
        </p:spPr>
        <p:txBody>
          <a:bodyPr wrap="square" rtlCol="0">
            <a:spAutoFit/>
          </a:bodyPr>
          <a:lstStyle/>
          <a:p>
            <a:r>
              <a:rPr lang="en-GB" sz="2400" b="1" dirty="0"/>
              <a:t>Benefits to political partners                             Benefits to Roma women  </a:t>
            </a:r>
          </a:p>
        </p:txBody>
      </p:sp>
    </p:spTree>
    <p:extLst>
      <p:ext uri="{BB962C8B-B14F-4D97-AF65-F5344CB8AC3E}">
        <p14:creationId xmlns:p14="http://schemas.microsoft.com/office/powerpoint/2010/main" val="40819977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C7FA7-BB25-4D25-BEB9-88E0A66390B1}"/>
              </a:ext>
            </a:extLst>
          </p:cNvPr>
          <p:cNvSpPr>
            <a:spLocks noGrp="1"/>
          </p:cNvSpPr>
          <p:nvPr>
            <p:ph type="title"/>
          </p:nvPr>
        </p:nvSpPr>
        <p:spPr/>
        <p:txBody>
          <a:bodyPr/>
          <a:lstStyle/>
          <a:p>
            <a:r>
              <a:rPr lang="en-GB" dirty="0"/>
              <a:t>Some reflections</a:t>
            </a:r>
          </a:p>
        </p:txBody>
      </p:sp>
      <p:pic>
        <p:nvPicPr>
          <p:cNvPr id="9" name="Content Placeholder 8">
            <a:extLst>
              <a:ext uri="{FF2B5EF4-FFF2-40B4-BE49-F238E27FC236}">
                <a16:creationId xmlns:a16="http://schemas.microsoft.com/office/drawing/2014/main" id="{D636B688-BB2F-BAF5-4CE4-506DD081C3A1}"/>
              </a:ext>
            </a:extLst>
          </p:cNvPr>
          <p:cNvPicPr>
            <a:picLocks noGrp="1" noChangeAspect="1"/>
          </p:cNvPicPr>
          <p:nvPr>
            <p:ph idx="1"/>
          </p:nvPr>
        </p:nvPicPr>
        <p:blipFill>
          <a:blip r:embed="rId2"/>
          <a:stretch>
            <a:fillRect/>
          </a:stretch>
        </p:blipFill>
        <p:spPr>
          <a:xfrm>
            <a:off x="6016395" y="518160"/>
            <a:ext cx="4458564" cy="6179416"/>
          </a:xfrm>
        </p:spPr>
      </p:pic>
      <p:pic>
        <p:nvPicPr>
          <p:cNvPr id="11" name="Picture 10" descr="A person smiling for the camera&#10;&#10;Description automatically generated with medium confidence">
            <a:extLst>
              <a:ext uri="{FF2B5EF4-FFF2-40B4-BE49-F238E27FC236}">
                <a16:creationId xmlns:a16="http://schemas.microsoft.com/office/drawing/2014/main" id="{FC36224A-3EEB-2866-2635-F12941EB3A6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691" y="1872572"/>
            <a:ext cx="1511335" cy="1957748"/>
          </a:xfrm>
          <a:prstGeom prst="rect">
            <a:avLst/>
          </a:prstGeom>
        </p:spPr>
      </p:pic>
      <p:pic>
        <p:nvPicPr>
          <p:cNvPr id="13" name="Picture 12" descr="A person lying on a bed&#10;&#10;Description automatically generated with low confidence">
            <a:extLst>
              <a:ext uri="{FF2B5EF4-FFF2-40B4-BE49-F238E27FC236}">
                <a16:creationId xmlns:a16="http://schemas.microsoft.com/office/drawing/2014/main" id="{F165A63A-9605-AB98-052D-9E8BD141332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2314" y="4116936"/>
            <a:ext cx="1216259" cy="2631440"/>
          </a:xfrm>
          <a:prstGeom prst="rect">
            <a:avLst/>
          </a:prstGeom>
        </p:spPr>
      </p:pic>
      <p:pic>
        <p:nvPicPr>
          <p:cNvPr id="15" name="Picture 14" descr="A group of people posing for the camera&#10;&#10;Description automatically generated with medium confidence">
            <a:extLst>
              <a:ext uri="{FF2B5EF4-FFF2-40B4-BE49-F238E27FC236}">
                <a16:creationId xmlns:a16="http://schemas.microsoft.com/office/drawing/2014/main" id="{EC55F7DD-D81C-1E2F-239F-3F896B3D6A4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32216" b="31342"/>
          <a:stretch/>
        </p:blipFill>
        <p:spPr>
          <a:xfrm>
            <a:off x="4124613" y="2392204"/>
            <a:ext cx="1449329" cy="1143000"/>
          </a:xfrm>
          <a:prstGeom prst="rect">
            <a:avLst/>
          </a:prstGeom>
        </p:spPr>
      </p:pic>
      <p:pic>
        <p:nvPicPr>
          <p:cNvPr id="17" name="Picture 16" descr="A person sitting at a desk&#10;&#10;Description automatically generated with medium confidence">
            <a:extLst>
              <a:ext uri="{FF2B5EF4-FFF2-40B4-BE49-F238E27FC236}">
                <a16:creationId xmlns:a16="http://schemas.microsoft.com/office/drawing/2014/main" id="{E6BDBEBB-5663-E89C-20B2-851B9ADD57F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01584" y="4531836"/>
            <a:ext cx="1525714" cy="2033068"/>
          </a:xfrm>
          <a:prstGeom prst="rect">
            <a:avLst/>
          </a:prstGeom>
        </p:spPr>
      </p:pic>
      <p:pic>
        <p:nvPicPr>
          <p:cNvPr id="19" name="Picture 18" descr="A person with long hair&#10;&#10;Description automatically generated with medium confidence">
            <a:extLst>
              <a:ext uri="{FF2B5EF4-FFF2-40B4-BE49-F238E27FC236}">
                <a16:creationId xmlns:a16="http://schemas.microsoft.com/office/drawing/2014/main" id="{A68DA0BC-2981-709C-AD5E-672B6086F12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463115" y="2392204"/>
            <a:ext cx="1565313" cy="1556616"/>
          </a:xfrm>
          <a:prstGeom prst="rect">
            <a:avLst/>
          </a:prstGeom>
        </p:spPr>
      </p:pic>
      <p:pic>
        <p:nvPicPr>
          <p:cNvPr id="21" name="Picture 20">
            <a:extLst>
              <a:ext uri="{FF2B5EF4-FFF2-40B4-BE49-F238E27FC236}">
                <a16:creationId xmlns:a16="http://schemas.microsoft.com/office/drawing/2014/main" id="{493620EB-508A-B508-541C-D7A9175C54E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727674" y="4885588"/>
            <a:ext cx="1988345" cy="1325563"/>
          </a:xfrm>
          <a:prstGeom prst="rect">
            <a:avLst/>
          </a:prstGeom>
        </p:spPr>
      </p:pic>
    </p:spTree>
    <p:extLst>
      <p:ext uri="{BB962C8B-B14F-4D97-AF65-F5344CB8AC3E}">
        <p14:creationId xmlns:p14="http://schemas.microsoft.com/office/powerpoint/2010/main" val="10760287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posing for a photo&#10;&#10;Description automatically generated">
            <a:extLst>
              <a:ext uri="{FF2B5EF4-FFF2-40B4-BE49-F238E27FC236}">
                <a16:creationId xmlns:a16="http://schemas.microsoft.com/office/drawing/2014/main" id="{F71DFA29-F4B2-86E1-DE71-C9AD6971728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58460" y="650240"/>
            <a:ext cx="3677412" cy="2451608"/>
          </a:xfrm>
          <a:prstGeom prst="rect">
            <a:avLst/>
          </a:prstGeom>
        </p:spPr>
      </p:pic>
      <p:pic>
        <p:nvPicPr>
          <p:cNvPr id="5" name="Picture 4" descr="A group of women sitting at a table&#10;&#10;Description automatically generated with medium confidence">
            <a:extLst>
              <a:ext uri="{FF2B5EF4-FFF2-40B4-BE49-F238E27FC236}">
                <a16:creationId xmlns:a16="http://schemas.microsoft.com/office/drawing/2014/main" id="{874CEF80-9AC3-2FD2-58FA-B22E73C9E20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71635" y="532943"/>
            <a:ext cx="1807769" cy="2711653"/>
          </a:xfrm>
          <a:prstGeom prst="rect">
            <a:avLst/>
          </a:prstGeom>
        </p:spPr>
      </p:pic>
      <p:pic>
        <p:nvPicPr>
          <p:cNvPr id="7" name="Picture 6" descr="A person holding a piece of paper&#10;&#10;Description automatically generated with medium confidence">
            <a:extLst>
              <a:ext uri="{FF2B5EF4-FFF2-40B4-BE49-F238E27FC236}">
                <a16:creationId xmlns:a16="http://schemas.microsoft.com/office/drawing/2014/main" id="{CBE6331D-021A-7776-BEEA-862962FAE43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27312" y="3613405"/>
            <a:ext cx="2048256" cy="3072384"/>
          </a:xfrm>
          <a:prstGeom prst="rect">
            <a:avLst/>
          </a:prstGeom>
        </p:spPr>
      </p:pic>
      <p:pic>
        <p:nvPicPr>
          <p:cNvPr id="9" name="Picture 8" descr="A picture containing text&#10;&#10;Description automatically generated">
            <a:extLst>
              <a:ext uri="{FF2B5EF4-FFF2-40B4-BE49-F238E27FC236}">
                <a16:creationId xmlns:a16="http://schemas.microsoft.com/office/drawing/2014/main" id="{4EDD6965-D0E4-2D36-B28A-9E028F76625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9234" y="3244596"/>
            <a:ext cx="2314742" cy="3244595"/>
          </a:xfrm>
          <a:prstGeom prst="rect">
            <a:avLst/>
          </a:prstGeom>
        </p:spPr>
      </p:pic>
      <p:pic>
        <p:nvPicPr>
          <p:cNvPr id="11" name="Picture 10" descr="A group of people sitting around a table with food on it&#10;&#10;Description automatically generated">
            <a:extLst>
              <a:ext uri="{FF2B5EF4-FFF2-40B4-BE49-F238E27FC236}">
                <a16:creationId xmlns:a16="http://schemas.microsoft.com/office/drawing/2014/main" id="{AB7FD5F2-F02B-22B8-BD6F-953AEC6B71A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02453" y="650240"/>
            <a:ext cx="2370666" cy="1778000"/>
          </a:xfrm>
          <a:prstGeom prst="rect">
            <a:avLst/>
          </a:prstGeom>
        </p:spPr>
      </p:pic>
      <p:pic>
        <p:nvPicPr>
          <p:cNvPr id="13" name="Picture 12" descr="A picture containing text, cluttered&#10;&#10;Description automatically generated">
            <a:extLst>
              <a:ext uri="{FF2B5EF4-FFF2-40B4-BE49-F238E27FC236}">
                <a16:creationId xmlns:a16="http://schemas.microsoft.com/office/drawing/2014/main" id="{91078458-9D40-B64C-3C7B-4C5D85B20FD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24400" y="3256789"/>
            <a:ext cx="2571750" cy="3429000"/>
          </a:xfrm>
          <a:prstGeom prst="rect">
            <a:avLst/>
          </a:prstGeom>
        </p:spPr>
      </p:pic>
    </p:spTree>
    <p:extLst>
      <p:ext uri="{BB962C8B-B14F-4D97-AF65-F5344CB8AC3E}">
        <p14:creationId xmlns:p14="http://schemas.microsoft.com/office/powerpoint/2010/main" val="9669112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person writing on a piece of paper&#10;&#10;Description automatically generated">
            <a:extLst>
              <a:ext uri="{FF2B5EF4-FFF2-40B4-BE49-F238E27FC236}">
                <a16:creationId xmlns:a16="http://schemas.microsoft.com/office/drawing/2014/main" id="{78F89561-3FE5-748B-102F-8AA6BECCDD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4800" y="106680"/>
            <a:ext cx="2571750" cy="3429000"/>
          </a:xfrm>
          <a:prstGeom prst="rect">
            <a:avLst/>
          </a:prstGeom>
        </p:spPr>
      </p:pic>
      <p:pic>
        <p:nvPicPr>
          <p:cNvPr id="13" name="Picture 12" descr="A group of people posing for a photo&#10;&#10;Description automatically generated">
            <a:extLst>
              <a:ext uri="{FF2B5EF4-FFF2-40B4-BE49-F238E27FC236}">
                <a16:creationId xmlns:a16="http://schemas.microsoft.com/office/drawing/2014/main" id="{88D03ACE-4273-C7EA-8F94-70A16FB99F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406400"/>
            <a:ext cx="5486400" cy="4114800"/>
          </a:xfrm>
          <a:prstGeom prst="rect">
            <a:avLst/>
          </a:prstGeom>
        </p:spPr>
      </p:pic>
      <p:pic>
        <p:nvPicPr>
          <p:cNvPr id="15" name="Picture 14" descr="A group of women sitting at a table with flowers&#10;&#10;Description automatically generated">
            <a:extLst>
              <a:ext uri="{FF2B5EF4-FFF2-40B4-BE49-F238E27FC236}">
                <a16:creationId xmlns:a16="http://schemas.microsoft.com/office/drawing/2014/main" id="{DFCB639B-063A-0FB5-5936-625096B656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21492" y="2748280"/>
            <a:ext cx="4727787" cy="3545840"/>
          </a:xfrm>
          <a:prstGeom prst="rect">
            <a:avLst/>
          </a:prstGeom>
        </p:spPr>
      </p:pic>
      <p:sp>
        <p:nvSpPr>
          <p:cNvPr id="16" name="TextBox 15">
            <a:extLst>
              <a:ext uri="{FF2B5EF4-FFF2-40B4-BE49-F238E27FC236}">
                <a16:creationId xmlns:a16="http://schemas.microsoft.com/office/drawing/2014/main" id="{5E94E64F-D079-2751-000E-5CF114DA7128}"/>
              </a:ext>
            </a:extLst>
          </p:cNvPr>
          <p:cNvSpPr txBox="1"/>
          <p:nvPr/>
        </p:nvSpPr>
        <p:spPr>
          <a:xfrm>
            <a:off x="6228080" y="0"/>
            <a:ext cx="2966720" cy="42473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Addressing mental health as a wellbeing coach</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rPr>
              <a:t>Education</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rPr>
              <a:t>Reconnection with nature </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rPr>
              <a:t>Reconnection with professionals</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rPr>
              <a:t>Raising aspirations</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rPr>
              <a:t>Dialogues about women’s struggles </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rPr>
              <a:t>Supporting each other</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rPr>
              <a:t>Improving our literacy /knowledge on mental health</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rPr>
              <a:t>Small changes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7536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person, indoor, crowd&#10;&#10;Description automatically generated">
            <a:extLst>
              <a:ext uri="{FF2B5EF4-FFF2-40B4-BE49-F238E27FC236}">
                <a16:creationId xmlns:a16="http://schemas.microsoft.com/office/drawing/2014/main" id="{63BC23CB-7E10-8EA6-C3DD-7E1559F9465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32610" y="1076960"/>
            <a:ext cx="3528060" cy="4704080"/>
          </a:xfrm>
          <a:prstGeom prst="rect">
            <a:avLst/>
          </a:prstGeom>
        </p:spPr>
      </p:pic>
      <p:pic>
        <p:nvPicPr>
          <p:cNvPr id="5" name="Picture 4" descr="Text&#10;&#10;Description automatically generated">
            <a:extLst>
              <a:ext uri="{FF2B5EF4-FFF2-40B4-BE49-F238E27FC236}">
                <a16:creationId xmlns:a16="http://schemas.microsoft.com/office/drawing/2014/main" id="{D65A1D6A-148A-FEEE-DE0F-062DF8639F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6946" y="904240"/>
            <a:ext cx="5254115" cy="5069840"/>
          </a:xfrm>
          <a:prstGeom prst="rect">
            <a:avLst/>
          </a:prstGeom>
        </p:spPr>
      </p:pic>
    </p:spTree>
    <p:extLst>
      <p:ext uri="{BB962C8B-B14F-4D97-AF65-F5344CB8AC3E}">
        <p14:creationId xmlns:p14="http://schemas.microsoft.com/office/powerpoint/2010/main" val="29528386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59CCB8E8-632A-06E7-98B5-C7D0757172C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 Terezia Rostas </a:t>
            </a:r>
          </a:p>
        </p:txBody>
      </p:sp>
      <p:sp>
        <p:nvSpPr>
          <p:cNvPr id="5" name="Title 4">
            <a:extLst>
              <a:ext uri="{FF2B5EF4-FFF2-40B4-BE49-F238E27FC236}">
                <a16:creationId xmlns:a16="http://schemas.microsoft.com/office/drawing/2014/main" id="{0CF5922D-2241-0BB0-86F4-1E671F7CC4F9}"/>
              </a:ext>
            </a:extLst>
          </p:cNvPr>
          <p:cNvSpPr>
            <a:spLocks noGrp="1"/>
          </p:cNvSpPr>
          <p:nvPr>
            <p:ph type="title"/>
          </p:nvPr>
        </p:nvSpPr>
        <p:spPr/>
        <p:txBody>
          <a:bodyPr/>
          <a:lstStyle/>
          <a:p>
            <a:r>
              <a:rPr lang="en-GB" dirty="0"/>
              <a:t>Welcoming Cultures </a:t>
            </a:r>
          </a:p>
        </p:txBody>
      </p:sp>
      <p:pic>
        <p:nvPicPr>
          <p:cNvPr id="7" name="Picture 6" descr="A collage of images of people walking in a hallway&#10;&#10;Description automatically generated">
            <a:extLst>
              <a:ext uri="{FF2B5EF4-FFF2-40B4-BE49-F238E27FC236}">
                <a16:creationId xmlns:a16="http://schemas.microsoft.com/office/drawing/2014/main" id="{205891FB-49F5-2953-19F5-F87E6D15782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99360" y="541339"/>
            <a:ext cx="3687222" cy="5502275"/>
          </a:xfrm>
          <a:prstGeom prst="rect">
            <a:avLst/>
          </a:prstGeom>
        </p:spPr>
      </p:pic>
      <p:pic>
        <p:nvPicPr>
          <p:cNvPr id="39" name="Picture 38" descr="A person standing in front of a display of pictures&#10;&#10;Description automatically generated">
            <a:extLst>
              <a:ext uri="{FF2B5EF4-FFF2-40B4-BE49-F238E27FC236}">
                <a16:creationId xmlns:a16="http://schemas.microsoft.com/office/drawing/2014/main" id="{7AA5C51E-1792-2D70-4A83-B086F61F8F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04498" y="1501775"/>
            <a:ext cx="3640931" cy="4854575"/>
          </a:xfrm>
          <a:prstGeom prst="rect">
            <a:avLst/>
          </a:prstGeom>
        </p:spPr>
      </p:pic>
      <p:pic>
        <p:nvPicPr>
          <p:cNvPr id="41" name="Picture 40" descr="A newspaper with a picture of two girls&#10;&#10;Description automatically generated">
            <a:extLst>
              <a:ext uri="{FF2B5EF4-FFF2-40B4-BE49-F238E27FC236}">
                <a16:creationId xmlns:a16="http://schemas.microsoft.com/office/drawing/2014/main" id="{613DCBB1-C229-5378-C09E-0A337E6EF2E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40523" y="960436"/>
            <a:ext cx="3012877" cy="5356225"/>
          </a:xfrm>
          <a:prstGeom prst="rect">
            <a:avLst/>
          </a:prstGeom>
        </p:spPr>
      </p:pic>
      <p:pic>
        <p:nvPicPr>
          <p:cNvPr id="47" name="Picture 46" descr="A person sitting in a chair with a microphone&#10;&#10;Description automatically generated">
            <a:extLst>
              <a:ext uri="{FF2B5EF4-FFF2-40B4-BE49-F238E27FC236}">
                <a16:creationId xmlns:a16="http://schemas.microsoft.com/office/drawing/2014/main" id="{D909D7C4-F2DD-435F-4C6F-59C247C5219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67187" y="300000"/>
            <a:ext cx="3857625" cy="6858000"/>
          </a:xfrm>
          <a:prstGeom prst="rect">
            <a:avLst/>
          </a:prstGeom>
        </p:spPr>
      </p:pic>
      <p:pic>
        <p:nvPicPr>
          <p:cNvPr id="71" name="Picture 70" descr="A newspaper with a picture of two girls&#10;&#10;Description automatically generated">
            <a:extLst>
              <a:ext uri="{FF2B5EF4-FFF2-40B4-BE49-F238E27FC236}">
                <a16:creationId xmlns:a16="http://schemas.microsoft.com/office/drawing/2014/main" id="{14EAEDC5-4CA9-7AF3-4E67-769F55C6840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67187" y="0"/>
            <a:ext cx="3857625" cy="6858000"/>
          </a:xfrm>
          <a:prstGeom prst="rect">
            <a:avLst/>
          </a:prstGeom>
        </p:spPr>
      </p:pic>
      <p:pic>
        <p:nvPicPr>
          <p:cNvPr id="73" name="Picture 72" descr="A person in a red dress reading a newspaper&#10;&#10;Description automatically generated">
            <a:extLst>
              <a:ext uri="{FF2B5EF4-FFF2-40B4-BE49-F238E27FC236}">
                <a16:creationId xmlns:a16="http://schemas.microsoft.com/office/drawing/2014/main" id="{2B07ABB8-EA2E-A088-774E-67D0E7504C6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24250" y="0"/>
            <a:ext cx="5143500" cy="6858000"/>
          </a:xfrm>
          <a:prstGeom prst="rect">
            <a:avLst/>
          </a:prstGeom>
        </p:spPr>
      </p:pic>
      <p:pic>
        <p:nvPicPr>
          <p:cNvPr id="75" name="Picture 74" descr="A group of people posing for a photo&#10;&#10;Description automatically generated">
            <a:extLst>
              <a:ext uri="{FF2B5EF4-FFF2-40B4-BE49-F238E27FC236}">
                <a16:creationId xmlns:a16="http://schemas.microsoft.com/office/drawing/2014/main" id="{C234F9D5-7883-A348-1FF2-0C7DAD896C6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7" name="Picture 76" descr="A group of people posing for a photo&#10;&#10;Description automatically generated">
            <a:extLst>
              <a:ext uri="{FF2B5EF4-FFF2-40B4-BE49-F238E27FC236}">
                <a16:creationId xmlns:a16="http://schemas.microsoft.com/office/drawing/2014/main" id="{DF1207F6-5243-8972-4F3D-7893C6C0ED5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9" name="Picture 78" descr="A group of people holding flags&#10;&#10;Description automatically generated">
            <a:extLst>
              <a:ext uri="{FF2B5EF4-FFF2-40B4-BE49-F238E27FC236}">
                <a16:creationId xmlns:a16="http://schemas.microsoft.com/office/drawing/2014/main" id="{38F121CA-CC04-344A-0063-3DDD85FED88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pic>
        <p:nvPicPr>
          <p:cNvPr id="81" name="Picture 80">
            <a:extLst>
              <a:ext uri="{FF2B5EF4-FFF2-40B4-BE49-F238E27FC236}">
                <a16:creationId xmlns:a16="http://schemas.microsoft.com/office/drawing/2014/main" id="{2B50B5C6-0214-2C91-B230-1CC8D4105D3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899920" y="0"/>
            <a:ext cx="8768080" cy="6576060"/>
          </a:xfrm>
          <a:prstGeom prst="rect">
            <a:avLst/>
          </a:prstGeom>
        </p:spPr>
      </p:pic>
      <p:pic>
        <p:nvPicPr>
          <p:cNvPr id="83" name="Picture 82" descr="A group of people sitting in a room&#10;&#10;Description automatically generated">
            <a:extLst>
              <a:ext uri="{FF2B5EF4-FFF2-40B4-BE49-F238E27FC236}">
                <a16:creationId xmlns:a16="http://schemas.microsoft.com/office/drawing/2014/main" id="{C8CD4149-C3BF-CC10-8098-2ADC6EE0FB9C}"/>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352800" y="0"/>
            <a:ext cx="5486400" cy="6858000"/>
          </a:xfrm>
          <a:prstGeom prst="rect">
            <a:avLst/>
          </a:prstGeom>
        </p:spPr>
      </p:pic>
      <p:pic>
        <p:nvPicPr>
          <p:cNvPr id="85" name="Picture 84">
            <a:extLst>
              <a:ext uri="{FF2B5EF4-FFF2-40B4-BE49-F238E27FC236}">
                <a16:creationId xmlns:a16="http://schemas.microsoft.com/office/drawing/2014/main" id="{B12FBD4A-896C-FBDA-02B4-7D1B0336BBE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pic>
        <p:nvPicPr>
          <p:cNvPr id="87" name="Picture 86">
            <a:extLst>
              <a:ext uri="{FF2B5EF4-FFF2-40B4-BE49-F238E27FC236}">
                <a16:creationId xmlns:a16="http://schemas.microsoft.com/office/drawing/2014/main" id="{3F90ABAE-E39B-3A4A-FAC3-2AFFF9B478D2}"/>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524250" y="0"/>
            <a:ext cx="5143500" cy="6858000"/>
          </a:xfrm>
          <a:prstGeom prst="rect">
            <a:avLst/>
          </a:prstGeom>
        </p:spPr>
      </p:pic>
      <p:pic>
        <p:nvPicPr>
          <p:cNvPr id="89" name="Picture 88">
            <a:extLst>
              <a:ext uri="{FF2B5EF4-FFF2-40B4-BE49-F238E27FC236}">
                <a16:creationId xmlns:a16="http://schemas.microsoft.com/office/drawing/2014/main" id="{CE31F47E-A45A-C5CC-95D4-EFC594693253}"/>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524250" y="0"/>
            <a:ext cx="5143500" cy="6858000"/>
          </a:xfrm>
          <a:prstGeom prst="rect">
            <a:avLst/>
          </a:prstGeom>
        </p:spPr>
      </p:pic>
    </p:spTree>
    <p:extLst>
      <p:ext uri="{BB962C8B-B14F-4D97-AF65-F5344CB8AC3E}">
        <p14:creationId xmlns:p14="http://schemas.microsoft.com/office/powerpoint/2010/main" val="3090960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8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posing for a photo&#10;&#10;Description automatically generated">
            <a:extLst>
              <a:ext uri="{FF2B5EF4-FFF2-40B4-BE49-F238E27FC236}">
                <a16:creationId xmlns:a16="http://schemas.microsoft.com/office/drawing/2014/main" id="{D7D210BA-1270-AF6F-2360-811D061628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2080" y="426720"/>
            <a:ext cx="7518400" cy="5638800"/>
          </a:xfrm>
          <a:prstGeom prst="rect">
            <a:avLst/>
          </a:prstGeom>
        </p:spPr>
      </p:pic>
    </p:spTree>
    <p:extLst>
      <p:ext uri="{BB962C8B-B14F-4D97-AF65-F5344CB8AC3E}">
        <p14:creationId xmlns:p14="http://schemas.microsoft.com/office/powerpoint/2010/main" val="18628846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Thankyou</a:t>
            </a:r>
            <a:endParaRPr lang="en-GB" dirty="0"/>
          </a:p>
        </p:txBody>
      </p:sp>
      <p:pic>
        <p:nvPicPr>
          <p:cNvPr id="2050" name="Picture 2" descr="The Art of Asking Ques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62650" y="2627263"/>
            <a:ext cx="5716964" cy="333837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Do thoughts even matter? - Three Principles Liv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1582" y="2445716"/>
            <a:ext cx="3808036" cy="37014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61226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F97E5-70A6-49CA-9399-E4A0F860E880}"/>
              </a:ext>
            </a:extLst>
          </p:cNvPr>
          <p:cNvSpPr>
            <a:spLocks noGrp="1"/>
          </p:cNvSpPr>
          <p:nvPr>
            <p:ph type="ctrTitle"/>
          </p:nvPr>
        </p:nvSpPr>
        <p:spPr/>
        <p:txBody>
          <a:bodyPr>
            <a:normAutofit/>
          </a:bodyPr>
          <a:lstStyle/>
          <a:p>
            <a:pPr rtl="0">
              <a:spcBef>
                <a:spcPts val="0"/>
              </a:spcBef>
              <a:spcAft>
                <a:spcPts val="0"/>
              </a:spcAft>
            </a:pPr>
            <a:r>
              <a:rPr lang="en-GB" sz="3200" b="1" i="0" u="none" strike="noStrike" dirty="0">
                <a:solidFill>
                  <a:srgbClr val="000000"/>
                </a:solidFill>
                <a:effectLst/>
                <a:latin typeface="Calibri" panose="020F0502020204030204" pitchFamily="34" charset="0"/>
              </a:rPr>
              <a:t>Roma Women transforming the educational systems around Europe through their  social and political mobilizations (</a:t>
            </a:r>
            <a:r>
              <a:rPr lang="en-GB" sz="3200" b="1" i="0" u="none" strike="noStrike" dirty="0" err="1">
                <a:solidFill>
                  <a:srgbClr val="000000"/>
                </a:solidFill>
                <a:effectLst/>
                <a:latin typeface="Calibri" panose="020F0502020204030204" pitchFamily="34" charset="0"/>
              </a:rPr>
              <a:t>RTransform</a:t>
            </a:r>
            <a:r>
              <a:rPr lang="en-GB" sz="3200" b="1" i="0" u="none" strike="noStrike" dirty="0">
                <a:solidFill>
                  <a:srgbClr val="000000"/>
                </a:solidFill>
                <a:effectLst/>
                <a:latin typeface="Calibri" panose="020F0502020204030204" pitchFamily="34" charset="0"/>
              </a:rPr>
              <a:t>)</a:t>
            </a:r>
            <a:br>
              <a:rPr lang="en-GB" sz="3200" b="0" dirty="0">
                <a:effectLst/>
              </a:rPr>
            </a:br>
            <a:br>
              <a:rPr lang="en-GB" sz="3200" dirty="0"/>
            </a:br>
            <a:endParaRPr lang="en-GB" sz="3200" dirty="0"/>
          </a:p>
        </p:txBody>
      </p:sp>
      <p:sp>
        <p:nvSpPr>
          <p:cNvPr id="3" name="Subtitle 2">
            <a:extLst>
              <a:ext uri="{FF2B5EF4-FFF2-40B4-BE49-F238E27FC236}">
                <a16:creationId xmlns:a16="http://schemas.microsoft.com/office/drawing/2014/main" id="{9FFDFD37-F417-4095-8C97-15BE95B9CEAA}"/>
              </a:ext>
            </a:extLst>
          </p:cNvPr>
          <p:cNvSpPr>
            <a:spLocks noGrp="1"/>
          </p:cNvSpPr>
          <p:nvPr>
            <p:ph type="subTitle" idx="1"/>
          </p:nvPr>
        </p:nvSpPr>
        <p:spPr>
          <a:xfrm>
            <a:off x="1343025" y="2812790"/>
            <a:ext cx="9871673" cy="3245109"/>
          </a:xfrm>
        </p:spPr>
        <p:txBody>
          <a:bodyPr>
            <a:normAutofit fontScale="70000" lnSpcReduction="20000"/>
          </a:bodyPr>
          <a:lstStyle/>
          <a:p>
            <a:pPr algn="l"/>
            <a:r>
              <a:rPr lang="en-GB" sz="2300" b="1" dirty="0">
                <a:solidFill>
                  <a:srgbClr val="1D2228"/>
                </a:solidFill>
                <a:latin typeface="New serif"/>
              </a:rPr>
              <a:t>It is a three year project in partnership with 5 countries : UK, Spain, Hungary, Greece and Bulgaria.</a:t>
            </a:r>
          </a:p>
          <a:p>
            <a:pPr algn="l"/>
            <a:r>
              <a:rPr lang="en-GB" sz="2300" b="1" dirty="0">
                <a:solidFill>
                  <a:srgbClr val="1D2228"/>
                </a:solidFill>
                <a:latin typeface="New serif"/>
              </a:rPr>
              <a:t>Each partner will aim to deliver :</a:t>
            </a:r>
          </a:p>
          <a:p>
            <a:pPr algn="l"/>
            <a:endParaRPr lang="en-GB" sz="2300" b="1" dirty="0">
              <a:solidFill>
                <a:srgbClr val="1D2228"/>
              </a:solidFill>
              <a:latin typeface="New serif"/>
            </a:endParaRPr>
          </a:p>
          <a:p>
            <a:pPr marL="285750" indent="-285750" algn="l">
              <a:buFont typeface="Arial" panose="020B0604020202020204" pitchFamily="34" charset="0"/>
              <a:buChar char="•"/>
            </a:pPr>
            <a:r>
              <a:rPr lang="en-GB" sz="2300" b="1" dirty="0">
                <a:solidFill>
                  <a:srgbClr val="1D2228"/>
                </a:solidFill>
                <a:latin typeface="New serif"/>
              </a:rPr>
              <a:t>20 educational workshops </a:t>
            </a:r>
          </a:p>
          <a:p>
            <a:pPr marL="285750" indent="-285750" algn="l">
              <a:buFont typeface="Arial" panose="020B0604020202020204" pitchFamily="34" charset="0"/>
              <a:buChar char="•"/>
            </a:pPr>
            <a:r>
              <a:rPr lang="en-GB" sz="2300" b="1" dirty="0">
                <a:solidFill>
                  <a:srgbClr val="1D2228"/>
                </a:solidFill>
                <a:latin typeface="New serif"/>
              </a:rPr>
              <a:t>1 Roma women gathering/year  – which will address education, raising aspirations and empowerment .</a:t>
            </a:r>
          </a:p>
          <a:p>
            <a:pPr marL="285750" indent="-285750" algn="l">
              <a:buFont typeface="Arial" panose="020B0604020202020204" pitchFamily="34" charset="0"/>
              <a:buChar char="•"/>
            </a:pPr>
            <a:r>
              <a:rPr lang="en-GB" sz="2300" b="1" dirty="0">
                <a:solidFill>
                  <a:srgbClr val="1D2228"/>
                </a:solidFill>
                <a:latin typeface="New serif"/>
              </a:rPr>
              <a:t>1 training /year for each organisation to exchange/learn good practice from each partner </a:t>
            </a:r>
          </a:p>
          <a:p>
            <a:pPr algn="l"/>
            <a:endParaRPr lang="en-GB" sz="2300" b="1" dirty="0">
              <a:solidFill>
                <a:srgbClr val="1D2228"/>
              </a:solidFill>
              <a:latin typeface="New serif"/>
            </a:endParaRPr>
          </a:p>
          <a:p>
            <a:pPr algn="l"/>
            <a:r>
              <a:rPr lang="en-GB" sz="2300" b="1" dirty="0">
                <a:solidFill>
                  <a:srgbClr val="1D2228"/>
                </a:solidFill>
                <a:latin typeface="New serif"/>
              </a:rPr>
              <a:t>Find us on </a:t>
            </a:r>
            <a:r>
              <a:rPr lang="en-GB" sz="2300" b="1" i="0" dirty="0">
                <a:solidFill>
                  <a:srgbClr val="1D2228"/>
                </a:solidFill>
                <a:effectLst/>
                <a:latin typeface="New serif"/>
              </a:rPr>
              <a:t>: Facebook :</a:t>
            </a:r>
            <a:r>
              <a:rPr lang="en-GB" sz="2300" b="1" i="0" dirty="0">
                <a:solidFill>
                  <a:srgbClr val="00B0F0"/>
                </a:solidFill>
                <a:effectLst/>
                <a:latin typeface="New serif"/>
              </a:rPr>
              <a:t>Rtranform.eu  </a:t>
            </a:r>
            <a:r>
              <a:rPr lang="en-GB" sz="2300" b="1" i="0" dirty="0">
                <a:solidFill>
                  <a:srgbClr val="1D2228"/>
                </a:solidFill>
                <a:effectLst/>
                <a:latin typeface="New serif"/>
              </a:rPr>
              <a:t>Twitter and Instagram : </a:t>
            </a:r>
            <a:r>
              <a:rPr lang="en-GB" sz="2300" b="1" i="0" dirty="0">
                <a:solidFill>
                  <a:srgbClr val="00B0F0"/>
                </a:solidFill>
                <a:effectLst/>
                <a:latin typeface="New serif"/>
              </a:rPr>
              <a:t>@Rtranformeu</a:t>
            </a:r>
          </a:p>
          <a:p>
            <a:pPr algn="l"/>
            <a:r>
              <a:rPr lang="en-GB" sz="2300" b="1" dirty="0">
                <a:solidFill>
                  <a:srgbClr val="00B0F0"/>
                </a:solidFill>
                <a:latin typeface="New serif"/>
              </a:rPr>
              <a:t>Email: </a:t>
            </a:r>
            <a:r>
              <a:rPr lang="en-GB" sz="2300" b="1" dirty="0">
                <a:solidFill>
                  <a:srgbClr val="00B0F0"/>
                </a:solidFill>
                <a:latin typeface="New serif"/>
                <a:hlinkClick r:id="rId2"/>
              </a:rPr>
              <a:t>info@rtransform.eu</a:t>
            </a:r>
            <a:endParaRPr lang="en-GB" sz="2300" b="1" dirty="0">
              <a:solidFill>
                <a:srgbClr val="00B0F0"/>
              </a:solidFill>
              <a:latin typeface="New serif"/>
            </a:endParaRPr>
          </a:p>
          <a:p>
            <a:pPr algn="l"/>
            <a:r>
              <a:rPr lang="en-GB" sz="2300" b="1" i="0" dirty="0">
                <a:solidFill>
                  <a:srgbClr val="00B0F0"/>
                </a:solidFill>
                <a:effectLst/>
                <a:latin typeface="New serif"/>
              </a:rPr>
              <a:t>Website : </a:t>
            </a:r>
            <a:r>
              <a:rPr lang="en-GB" sz="2300" b="1" i="0" dirty="0">
                <a:solidFill>
                  <a:srgbClr val="00B0F0"/>
                </a:solidFill>
                <a:effectLst/>
                <a:latin typeface="New serif"/>
                <a:hlinkClick r:id="rId3"/>
              </a:rPr>
              <a:t>www.rtranform.eu</a:t>
            </a:r>
            <a:r>
              <a:rPr lang="en-GB" sz="2300" b="1" i="0" dirty="0">
                <a:solidFill>
                  <a:srgbClr val="00B0F0"/>
                </a:solidFill>
                <a:effectLst/>
                <a:latin typeface="New serif"/>
              </a:rPr>
              <a:t> </a:t>
            </a:r>
            <a:endParaRPr lang="en-GB" sz="2300" b="1" i="0" dirty="0">
              <a:solidFill>
                <a:srgbClr val="00B0F0"/>
              </a:solidFill>
              <a:effectLst/>
              <a:latin typeface="Calibri" panose="020F0502020204030204" pitchFamily="34" charset="0"/>
            </a:endParaRPr>
          </a:p>
          <a:p>
            <a:endParaRPr lang="en-GB" b="1" dirty="0">
              <a:solidFill>
                <a:srgbClr val="FF0000"/>
              </a:solidFill>
            </a:endParaRPr>
          </a:p>
        </p:txBody>
      </p:sp>
    </p:spTree>
    <p:extLst>
      <p:ext uri="{BB962C8B-B14F-4D97-AF65-F5344CB8AC3E}">
        <p14:creationId xmlns:p14="http://schemas.microsoft.com/office/powerpoint/2010/main" val="14167392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7409E32-0716-4345-DB15-BA053DCBE873}"/>
              </a:ext>
            </a:extLst>
          </p:cNvPr>
          <p:cNvPicPr>
            <a:picLocks noChangeAspect="1"/>
          </p:cNvPicPr>
          <p:nvPr/>
        </p:nvPicPr>
        <p:blipFill>
          <a:blip r:embed="rId2"/>
          <a:stretch>
            <a:fillRect/>
          </a:stretch>
        </p:blipFill>
        <p:spPr>
          <a:xfrm>
            <a:off x="1648968" y="803910"/>
            <a:ext cx="8894064" cy="5250180"/>
          </a:xfrm>
          <a:prstGeom prst="rect">
            <a:avLst/>
          </a:prstGeom>
        </p:spPr>
      </p:pic>
      <p:pic>
        <p:nvPicPr>
          <p:cNvPr id="3" name="Picture 2">
            <a:extLst>
              <a:ext uri="{FF2B5EF4-FFF2-40B4-BE49-F238E27FC236}">
                <a16:creationId xmlns:a16="http://schemas.microsoft.com/office/drawing/2014/main" id="{DE3E3439-ABC4-AD3D-412C-A9FC2A62B03D}"/>
              </a:ext>
            </a:extLst>
          </p:cNvPr>
          <p:cNvPicPr>
            <a:picLocks noChangeAspect="1"/>
          </p:cNvPicPr>
          <p:nvPr/>
        </p:nvPicPr>
        <p:blipFill>
          <a:blip r:embed="rId3"/>
          <a:stretch>
            <a:fillRect/>
          </a:stretch>
        </p:blipFill>
        <p:spPr>
          <a:xfrm>
            <a:off x="3616960" y="6054090"/>
            <a:ext cx="6390640" cy="812292"/>
          </a:xfrm>
          <a:prstGeom prst="rect">
            <a:avLst/>
          </a:prstGeom>
        </p:spPr>
      </p:pic>
    </p:spTree>
    <p:extLst>
      <p:ext uri="{BB962C8B-B14F-4D97-AF65-F5344CB8AC3E}">
        <p14:creationId xmlns:p14="http://schemas.microsoft.com/office/powerpoint/2010/main" val="5074216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F97E5-70A6-49CA-9399-E4A0F860E880}"/>
              </a:ext>
            </a:extLst>
          </p:cNvPr>
          <p:cNvSpPr>
            <a:spLocks noGrp="1"/>
          </p:cNvSpPr>
          <p:nvPr>
            <p:ph type="ctrTitle"/>
          </p:nvPr>
        </p:nvSpPr>
        <p:spPr>
          <a:xfrm>
            <a:off x="1524000" y="1122363"/>
            <a:ext cx="9144000" cy="1398054"/>
          </a:xfrm>
        </p:spPr>
        <p:txBody>
          <a:bodyPr>
            <a:normAutofit fontScale="90000"/>
          </a:bodyPr>
          <a:lstStyle/>
          <a:p>
            <a:pPr rtl="0">
              <a:spcBef>
                <a:spcPts val="0"/>
              </a:spcBef>
              <a:spcAft>
                <a:spcPts val="0"/>
              </a:spcAft>
            </a:pPr>
            <a:r>
              <a:rPr lang="en-GB" sz="3200" b="1" dirty="0">
                <a:effectLst/>
              </a:rPr>
              <a:t>How we will continue to make an impact </a:t>
            </a:r>
            <a:br>
              <a:rPr lang="en-GB" sz="3200" b="0" dirty="0">
                <a:effectLst/>
              </a:rPr>
            </a:br>
            <a:br>
              <a:rPr lang="en-GB" sz="3200" dirty="0"/>
            </a:br>
            <a:endParaRPr lang="en-GB" sz="3200" dirty="0"/>
          </a:p>
        </p:txBody>
      </p:sp>
      <p:sp>
        <p:nvSpPr>
          <p:cNvPr id="3" name="Subtitle 2">
            <a:extLst>
              <a:ext uri="{FF2B5EF4-FFF2-40B4-BE49-F238E27FC236}">
                <a16:creationId xmlns:a16="http://schemas.microsoft.com/office/drawing/2014/main" id="{9FFDFD37-F417-4095-8C97-15BE95B9CEAA}"/>
              </a:ext>
            </a:extLst>
          </p:cNvPr>
          <p:cNvSpPr>
            <a:spLocks noGrp="1"/>
          </p:cNvSpPr>
          <p:nvPr>
            <p:ph type="subTitle" idx="1"/>
          </p:nvPr>
        </p:nvSpPr>
        <p:spPr>
          <a:xfrm>
            <a:off x="1098063" y="1935235"/>
            <a:ext cx="10367108" cy="3925545"/>
          </a:xfrm>
        </p:spPr>
        <p:txBody>
          <a:bodyPr>
            <a:normAutofit fontScale="92500" lnSpcReduction="20000"/>
          </a:bodyPr>
          <a:lstStyle/>
          <a:p>
            <a:endParaRPr lang="en-GB" sz="1800" b="0" i="0" u="none" strike="noStrike" dirty="0">
              <a:solidFill>
                <a:srgbClr val="000000"/>
              </a:solidFill>
              <a:effectLst/>
              <a:latin typeface="Calibri" panose="020F0502020204030204" pitchFamily="34" charset="0"/>
            </a:endParaRPr>
          </a:p>
          <a:p>
            <a:pPr marL="285750" indent="-285750" algn="l">
              <a:buFont typeface="Arial" panose="020B0604020202020204" pitchFamily="34" charset="0"/>
              <a:buChar char="•"/>
            </a:pPr>
            <a:r>
              <a:rPr lang="en-GB" sz="1800" dirty="0">
                <a:solidFill>
                  <a:srgbClr val="000000"/>
                </a:solidFill>
                <a:latin typeface="Calibri" panose="020F0502020204030204" pitchFamily="34" charset="0"/>
              </a:rPr>
              <a:t>We are currently working closely with all our partners to review their existing services and identify strengths and challenges.</a:t>
            </a:r>
          </a:p>
          <a:p>
            <a:pPr marL="285750" indent="-285750" algn="l">
              <a:buFont typeface="Arial" panose="020B0604020202020204" pitchFamily="34" charset="0"/>
              <a:buChar char="•"/>
            </a:pPr>
            <a:r>
              <a:rPr lang="en-GB" sz="1800" dirty="0">
                <a:solidFill>
                  <a:srgbClr val="000000"/>
                </a:solidFill>
                <a:highlight>
                  <a:srgbClr val="FFFF00"/>
                </a:highlight>
                <a:latin typeface="Calibri" panose="020F0502020204030204" pitchFamily="34" charset="0"/>
              </a:rPr>
              <a:t>Decolonising  existing educational programmes that are not currently inclusive and recognising the Roma community’s history. </a:t>
            </a:r>
          </a:p>
          <a:p>
            <a:pPr marL="285750" indent="-285750" algn="l">
              <a:buFont typeface="Arial" panose="020B0604020202020204" pitchFamily="34" charset="0"/>
              <a:buChar char="•"/>
            </a:pPr>
            <a:r>
              <a:rPr lang="en-GB" sz="1800" dirty="0">
                <a:solidFill>
                  <a:srgbClr val="000000"/>
                </a:solidFill>
                <a:latin typeface="Calibri" panose="020F0502020204030204" pitchFamily="34" charset="0"/>
              </a:rPr>
              <a:t>Bring more visual and representation from the Roma community by presenting our recommendations to </a:t>
            </a:r>
            <a:r>
              <a:rPr lang="en-GB" sz="1800" dirty="0">
                <a:solidFill>
                  <a:srgbClr val="000000"/>
                </a:solidFill>
                <a:highlight>
                  <a:srgbClr val="FFFF00"/>
                </a:highlight>
                <a:latin typeface="Calibri" panose="020F0502020204030204" pitchFamily="34" charset="0"/>
              </a:rPr>
              <a:t>Sheffield City Partnership and official institutions across the UK. </a:t>
            </a:r>
          </a:p>
          <a:p>
            <a:pPr marL="285750" indent="-285750" algn="l">
              <a:buFont typeface="Arial" panose="020B0604020202020204" pitchFamily="34" charset="0"/>
              <a:buChar char="•"/>
            </a:pPr>
            <a:r>
              <a:rPr lang="en-GB" sz="1800" dirty="0">
                <a:solidFill>
                  <a:srgbClr val="000000"/>
                </a:solidFill>
                <a:latin typeface="Calibri" panose="020F0502020204030204" pitchFamily="34" charset="0"/>
              </a:rPr>
              <a:t>Our </a:t>
            </a:r>
            <a:r>
              <a:rPr lang="en-GB" sz="1800" dirty="0">
                <a:solidFill>
                  <a:srgbClr val="000000"/>
                </a:solidFill>
                <a:highlight>
                  <a:srgbClr val="FFFF00"/>
                </a:highlight>
                <a:latin typeface="Calibri" panose="020F0502020204030204" pitchFamily="34" charset="0"/>
              </a:rPr>
              <a:t>2 universities in Sheffield are currently looking at co creating Community and cultural courses that will empower the Roma women to apply and be part of the university life.</a:t>
            </a:r>
          </a:p>
          <a:p>
            <a:pPr marL="285750" indent="-285750" algn="l">
              <a:buFont typeface="Arial" panose="020B0604020202020204" pitchFamily="34" charset="0"/>
              <a:buChar char="•"/>
            </a:pPr>
            <a:r>
              <a:rPr lang="en-GB" sz="1800" dirty="0">
                <a:solidFill>
                  <a:srgbClr val="000000"/>
                </a:solidFill>
                <a:latin typeface="Calibri" panose="020F0502020204030204" pitchFamily="34" charset="0"/>
              </a:rPr>
              <a:t>Department from Education- GRT Stakeholder group and Our University of Sheffield we are creating a multicultural curriculum for our schools hosted by trusted websites. </a:t>
            </a:r>
          </a:p>
          <a:p>
            <a:pPr marL="285750" indent="-285750" algn="l">
              <a:buFont typeface="Arial" panose="020B0604020202020204" pitchFamily="34" charset="0"/>
              <a:buChar char="•"/>
            </a:pPr>
            <a:r>
              <a:rPr lang="en-GB" sz="1800" dirty="0">
                <a:solidFill>
                  <a:srgbClr val="000000"/>
                </a:solidFill>
                <a:latin typeface="Calibri" panose="020F0502020204030204" pitchFamily="34" charset="0"/>
              </a:rPr>
              <a:t>Recognise lived experience by treating our Roma women as experts , increase the access to employment, education and decision making </a:t>
            </a:r>
          </a:p>
          <a:p>
            <a:pPr marL="285750" indent="-285750" algn="l">
              <a:buFont typeface="Arial" panose="020B0604020202020204" pitchFamily="34" charset="0"/>
              <a:buChar char="•"/>
            </a:pPr>
            <a:r>
              <a:rPr lang="en-GB" sz="1800" dirty="0">
                <a:solidFill>
                  <a:srgbClr val="000000"/>
                </a:solidFill>
                <a:latin typeface="Calibri" panose="020F0502020204030204" pitchFamily="34" charset="0"/>
              </a:rPr>
              <a:t>Ensuring our founder is representing the Roma community’s needs at high-level decision-making meetings </a:t>
            </a:r>
          </a:p>
          <a:p>
            <a:pPr marL="285750" indent="-285750" algn="l">
              <a:buFont typeface="Arial" panose="020B0604020202020204" pitchFamily="34" charset="0"/>
              <a:buChar char="•"/>
            </a:pPr>
            <a:r>
              <a:rPr lang="en-GB" sz="1800" dirty="0">
                <a:solidFill>
                  <a:srgbClr val="000000"/>
                </a:solidFill>
                <a:highlight>
                  <a:srgbClr val="FFFF00"/>
                </a:highlight>
                <a:latin typeface="Calibri" panose="020F0502020204030204" pitchFamily="34" charset="0"/>
              </a:rPr>
              <a:t>We are on the Steering group for the Cultural Strategy of the city, CITY GOALS. CITY’S GROWTH , Business </a:t>
            </a:r>
          </a:p>
        </p:txBody>
      </p:sp>
    </p:spTree>
    <p:extLst>
      <p:ext uri="{BB962C8B-B14F-4D97-AF65-F5344CB8AC3E}">
        <p14:creationId xmlns:p14="http://schemas.microsoft.com/office/powerpoint/2010/main" val="36722717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D53969E-B3C7-A787-9CF8-DBE252CC1DD0}"/>
              </a:ext>
            </a:extLst>
          </p:cNvPr>
          <p:cNvSpPr txBox="1"/>
          <p:nvPr/>
        </p:nvSpPr>
        <p:spPr>
          <a:xfrm>
            <a:off x="3728720" y="521454"/>
            <a:ext cx="6096000" cy="584775"/>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3200" b="1" i="1"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Calibri" panose="020F0502020204030204" pitchFamily="34" charset="0"/>
              </a:rPr>
              <a:t>What do our Roma Women want?</a:t>
            </a:r>
            <a:endParaRPr kumimoji="0" lang="en-GB" sz="3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sp>
        <p:nvSpPr>
          <p:cNvPr id="7" name="TextBox 6">
            <a:extLst>
              <a:ext uri="{FF2B5EF4-FFF2-40B4-BE49-F238E27FC236}">
                <a16:creationId xmlns:a16="http://schemas.microsoft.com/office/drawing/2014/main" id="{4B669678-A159-4DA5-D037-4DF1024A804B}"/>
              </a:ext>
            </a:extLst>
          </p:cNvPr>
          <p:cNvSpPr txBox="1"/>
          <p:nvPr/>
        </p:nvSpPr>
        <p:spPr>
          <a:xfrm>
            <a:off x="619760" y="1341121"/>
            <a:ext cx="1001776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highlight>
                  <a:srgbClr val="FFFF00"/>
                </a:highlight>
                <a:uLnTx/>
                <a:uFillTx/>
                <a:latin typeface="Calibri" panose="020F0502020204030204" pitchFamily="34" charset="0"/>
                <a:ea typeface="Times New Roman" panose="02020603050405020304" pitchFamily="18" charset="0"/>
                <a:cs typeface="Calibri" panose="020F0502020204030204" pitchFamily="34" charset="0"/>
              </a:rPr>
              <a:t> Representation and visibility, resources and support and inclusive curriculum and training.  </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C7F8E042-930E-4A0B-5D7A-8A1EDD83DFF0}"/>
              </a:ext>
            </a:extLst>
          </p:cNvPr>
          <p:cNvSpPr txBox="1"/>
          <p:nvPr/>
        </p:nvSpPr>
        <p:spPr>
          <a:xfrm>
            <a:off x="457200" y="1965666"/>
            <a:ext cx="6096000" cy="424731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highlight>
                  <a:srgbClr val="FFFF00"/>
                </a:highlight>
                <a:uLnTx/>
                <a:uFillTx/>
                <a:latin typeface="Calibri" panose="020F0502020204030204" pitchFamily="34" charset="0"/>
                <a:ea typeface="Times New Roman" panose="02020603050405020304" pitchFamily="18" charset="0"/>
                <a:cs typeface="Calibri" panose="020F0502020204030204" pitchFamily="34" charset="0"/>
              </a:rPr>
              <a:t>1: Representation and Visibility</a:t>
            </a:r>
            <a:endPar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highlight>
                  <a:srgbClr val="FFFF00"/>
                </a:highlight>
                <a:uLnTx/>
                <a:uFillTx/>
                <a:latin typeface="Calibri" panose="020F0502020204030204" pitchFamily="34" charset="0"/>
                <a:ea typeface="Times New Roman" panose="02020603050405020304" pitchFamily="18" charset="0"/>
                <a:cs typeface="Calibri" panose="020F0502020204030204" pitchFamily="34" charset="0"/>
              </a:rPr>
              <a:t> </a:t>
            </a:r>
            <a:endPar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tab pos="457200" algn="l"/>
              </a:tabLst>
              <a:defRPr/>
            </a:pPr>
            <a:r>
              <a:rPr kumimoji="0" lang="en-GB" sz="1800" b="0" i="0" u="none" strike="noStrike" kern="1200" cap="none" spc="0" normalizeH="0" baseline="0" noProof="0" dirty="0">
                <a:ln>
                  <a:noFill/>
                </a:ln>
                <a:solidFill>
                  <a:prstClr val="black"/>
                </a:solidFill>
                <a:effectLst/>
                <a:highlight>
                  <a:srgbClr val="FFFF00"/>
                </a:highlight>
                <a:uLnTx/>
                <a:uFillTx/>
                <a:latin typeface="Calibri" panose="020F0502020204030204" pitchFamily="34" charset="0"/>
                <a:ea typeface="Times New Roman" panose="02020603050405020304" pitchFamily="18" charset="0"/>
                <a:cs typeface="Calibri" panose="020F0502020204030204" pitchFamily="34" charset="0"/>
              </a:rPr>
              <a:t>Ensure clear and visible Roma role models in various positions, including senior leadership spaces, to make education more accessible and visible to Gypsy, Roma, and Traveller (GRT) children and young people.</a:t>
            </a:r>
            <a:endPar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tab pos="457200" algn="l"/>
              </a:tabLst>
              <a:defRPr/>
            </a:pPr>
            <a:r>
              <a:rPr kumimoji="0" lang="en-GB" sz="1800" b="0" i="0" u="none" strike="noStrike" kern="1200" cap="none" spc="0" normalizeH="0" baseline="0" noProof="0" dirty="0">
                <a:ln>
                  <a:noFill/>
                </a:ln>
                <a:solidFill>
                  <a:prstClr val="black"/>
                </a:solidFill>
                <a:effectLst/>
                <a:highlight>
                  <a:srgbClr val="FFFF00"/>
                </a:highlight>
                <a:uLnTx/>
                <a:uFillTx/>
                <a:latin typeface="Calibri" panose="020F0502020204030204" pitchFamily="34" charset="0"/>
                <a:ea typeface="Times New Roman" panose="02020603050405020304" pitchFamily="18" charset="0"/>
                <a:cs typeface="Calibri" panose="020F0502020204030204" pitchFamily="34" charset="0"/>
              </a:rPr>
              <a:t>Improve visual and in-person representation of Roma women in educational settings, cultural institutions, and the health sector.</a:t>
            </a:r>
            <a:endPar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tab pos="457200" algn="l"/>
              </a:tabLst>
              <a:defRPr/>
            </a:pPr>
            <a:r>
              <a:rPr kumimoji="0" lang="en-GB" sz="1800" b="0" i="0" u="none" strike="noStrike" kern="1200" cap="none" spc="0" normalizeH="0" baseline="0" noProof="0" dirty="0">
                <a:ln>
                  <a:noFill/>
                </a:ln>
                <a:solidFill>
                  <a:prstClr val="black"/>
                </a:solidFill>
                <a:effectLst/>
                <a:highlight>
                  <a:srgbClr val="FFFF00"/>
                </a:highlight>
                <a:uLnTx/>
                <a:uFillTx/>
                <a:latin typeface="Calibri" panose="020F0502020204030204" pitchFamily="34" charset="0"/>
                <a:ea typeface="Times New Roman" panose="02020603050405020304" pitchFamily="18" charset="0"/>
                <a:cs typeface="Calibri" panose="020F0502020204030204" pitchFamily="34" charset="0"/>
              </a:rPr>
              <a:t>Recognize and incorporate Roma history and language into educational institutions to make them visible, accessible, and recognized.</a:t>
            </a:r>
            <a:endPar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tab pos="457200" algn="l"/>
              </a:tabLst>
              <a:defRPr/>
            </a:pPr>
            <a:r>
              <a:rPr kumimoji="0" lang="en-GB" sz="1800" b="0" i="0" u="none" strike="noStrike" kern="1200" cap="none" spc="0" normalizeH="0" baseline="0" noProof="0" dirty="0">
                <a:ln>
                  <a:noFill/>
                </a:ln>
                <a:solidFill>
                  <a:prstClr val="black"/>
                </a:solidFill>
                <a:effectLst/>
                <a:highlight>
                  <a:srgbClr val="FFFF00"/>
                </a:highlight>
                <a:uLnTx/>
                <a:uFillTx/>
                <a:latin typeface="Calibri" panose="020F0502020204030204" pitchFamily="34" charset="0"/>
                <a:ea typeface="Times New Roman" panose="02020603050405020304" pitchFamily="18" charset="0"/>
                <a:cs typeface="Calibri" panose="020F0502020204030204" pitchFamily="34" charset="0"/>
              </a:rPr>
              <a:t>Create Romani Studies Programs to increase Roma students' access to higher education and promote inclusivity.</a:t>
            </a:r>
            <a:endPar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sp>
        <p:nvSpPr>
          <p:cNvPr id="11" name="TextBox 10">
            <a:extLst>
              <a:ext uri="{FF2B5EF4-FFF2-40B4-BE49-F238E27FC236}">
                <a16:creationId xmlns:a16="http://schemas.microsoft.com/office/drawing/2014/main" id="{CD7EA008-B31E-C893-C480-43FC434516DC}"/>
              </a:ext>
            </a:extLst>
          </p:cNvPr>
          <p:cNvSpPr txBox="1"/>
          <p:nvPr/>
        </p:nvSpPr>
        <p:spPr>
          <a:xfrm>
            <a:off x="6360160" y="1838960"/>
            <a:ext cx="5831840" cy="45125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highlight>
                  <a:srgbClr val="FFFF00"/>
                </a:highlight>
                <a:uLnTx/>
                <a:uFillTx/>
                <a:latin typeface="Calibri" panose="020F0502020204030204" pitchFamily="34" charset="0"/>
                <a:ea typeface="Times New Roman" panose="02020603050405020304" pitchFamily="18" charset="0"/>
                <a:cs typeface="Calibri" panose="020F0502020204030204" pitchFamily="34" charset="0"/>
              </a:rPr>
              <a:t>2: Resources and Support</a:t>
            </a:r>
            <a:endPar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highlight>
                  <a:srgbClr val="FFFF00"/>
                </a:highlight>
                <a:uLnTx/>
                <a:uFillTx/>
                <a:latin typeface="Calibri" panose="020F0502020204030204" pitchFamily="34" charset="0"/>
                <a:ea typeface="Times New Roman" panose="02020603050405020304" pitchFamily="18" charset="0"/>
                <a:cs typeface="Calibri" panose="020F0502020204030204" pitchFamily="34" charset="0"/>
              </a:rPr>
              <a:t> </a:t>
            </a:r>
            <a:endPar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tab pos="457200" algn="l"/>
              </a:tabLst>
              <a:defRPr/>
            </a:pPr>
            <a:r>
              <a:rPr kumimoji="0" lang="en-GB" sz="1800" b="0" i="0" u="none" strike="noStrike" kern="1200" cap="none" spc="0" normalizeH="0" baseline="0" noProof="0" dirty="0">
                <a:ln>
                  <a:noFill/>
                </a:ln>
                <a:solidFill>
                  <a:prstClr val="black"/>
                </a:solidFill>
                <a:effectLst/>
                <a:highlight>
                  <a:srgbClr val="FFFF00"/>
                </a:highlight>
                <a:uLnTx/>
                <a:uFillTx/>
                <a:latin typeface="Calibri" panose="020F0502020204030204" pitchFamily="34" charset="0"/>
                <a:ea typeface="Times New Roman" panose="02020603050405020304" pitchFamily="18" charset="0"/>
                <a:cs typeface="Calibri" panose="020F0502020204030204" pitchFamily="34" charset="0"/>
              </a:rPr>
              <a:t>Provide financial support and mentoring opportunities, such as bursaries, to support Roma students, women, and girls in their educational journeys.</a:t>
            </a:r>
            <a:endPar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tab pos="457200" algn="l"/>
              </a:tabLst>
              <a:defRPr/>
            </a:pPr>
            <a:r>
              <a:rPr kumimoji="0" lang="en-GB" sz="1800" b="0" i="0" u="none" strike="noStrike" kern="1200" cap="none" spc="0" normalizeH="0" baseline="0" noProof="0" dirty="0">
                <a:ln>
                  <a:noFill/>
                </a:ln>
                <a:solidFill>
                  <a:prstClr val="black"/>
                </a:solidFill>
                <a:effectLst/>
                <a:highlight>
                  <a:srgbClr val="FFFF00"/>
                </a:highlight>
                <a:uLnTx/>
                <a:uFillTx/>
                <a:latin typeface="Calibri" panose="020F0502020204030204" pitchFamily="34" charset="0"/>
                <a:ea typeface="Times New Roman" panose="02020603050405020304" pitchFamily="18" charset="0"/>
                <a:cs typeface="Calibri" panose="020F0502020204030204" pitchFamily="34" charset="0"/>
              </a:rPr>
              <a:t>Establish partnerships with colleges, universities, museums, and arts institutions to foster collaboration and create opportunities for Roma community members to attend and engage with these spaces.</a:t>
            </a:r>
            <a:endPar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tab pos="457200" algn="l"/>
              </a:tabLst>
              <a:defRPr/>
            </a:pPr>
            <a:r>
              <a:rPr kumimoji="0" lang="en-GB" sz="1800" b="0" i="0" u="none" strike="noStrike" kern="1200" cap="none" spc="0" normalizeH="0" baseline="0" noProof="0" dirty="0">
                <a:ln>
                  <a:noFill/>
                </a:ln>
                <a:solidFill>
                  <a:prstClr val="black"/>
                </a:solidFill>
                <a:effectLst/>
                <a:highlight>
                  <a:srgbClr val="FFFF00"/>
                </a:highlight>
                <a:uLnTx/>
                <a:uFillTx/>
                <a:latin typeface="Calibri" panose="020F0502020204030204" pitchFamily="34" charset="0"/>
                <a:ea typeface="Times New Roman" panose="02020603050405020304" pitchFamily="18" charset="0"/>
                <a:cs typeface="Calibri" panose="020F0502020204030204" pitchFamily="34" charset="0"/>
              </a:rPr>
              <a:t>Offer mentoring and needed support for Roma individuals to access and feel welcomed in educational and cultural settings.</a:t>
            </a:r>
            <a:endPar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tab pos="457200" algn="l"/>
              </a:tabLst>
              <a:defRPr/>
            </a:pPr>
            <a:r>
              <a:rPr kumimoji="0" lang="en-GB" sz="1800" b="0" i="0" u="none" strike="noStrike" kern="1200" cap="none" spc="0" normalizeH="0" baseline="0" noProof="0" dirty="0">
                <a:ln>
                  <a:noFill/>
                </a:ln>
                <a:solidFill>
                  <a:prstClr val="black"/>
                </a:solidFill>
                <a:effectLst/>
                <a:highlight>
                  <a:srgbClr val="FFFF00"/>
                </a:highlight>
                <a:uLnTx/>
                <a:uFillTx/>
                <a:latin typeface="Calibri" panose="020F0502020204030204" pitchFamily="34" charset="0"/>
                <a:ea typeface="Times New Roman" panose="02020603050405020304" pitchFamily="18" charset="0"/>
                <a:cs typeface="Calibri" panose="020F0502020204030204" pitchFamily="34" charset="0"/>
              </a:rPr>
              <a:t>Ensure financial assistance programs, such as the Roma Education Fund and bursaries, to address existing inequalities and barriers for Roma individuals in higher education.</a:t>
            </a:r>
            <a:endPar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spTree>
    <p:extLst>
      <p:ext uri="{BB962C8B-B14F-4D97-AF65-F5344CB8AC3E}">
        <p14:creationId xmlns:p14="http://schemas.microsoft.com/office/powerpoint/2010/main" val="6211293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05BB485-3467-FCBD-4AC5-C557DC0E35C4}"/>
              </a:ext>
            </a:extLst>
          </p:cNvPr>
          <p:cNvPicPr>
            <a:picLocks noChangeAspect="1"/>
          </p:cNvPicPr>
          <p:nvPr/>
        </p:nvPicPr>
        <p:blipFill>
          <a:blip r:embed="rId2"/>
          <a:stretch>
            <a:fillRect/>
          </a:stretch>
        </p:blipFill>
        <p:spPr>
          <a:xfrm>
            <a:off x="1327537" y="670560"/>
            <a:ext cx="8407267" cy="3568954"/>
          </a:xfrm>
          <a:prstGeom prst="rect">
            <a:avLst/>
          </a:prstGeom>
        </p:spPr>
      </p:pic>
      <p:sp>
        <p:nvSpPr>
          <p:cNvPr id="5" name="TextBox 4">
            <a:extLst>
              <a:ext uri="{FF2B5EF4-FFF2-40B4-BE49-F238E27FC236}">
                <a16:creationId xmlns:a16="http://schemas.microsoft.com/office/drawing/2014/main" id="{460E976C-D035-9410-56DB-8F5B6104858B}"/>
              </a:ext>
            </a:extLst>
          </p:cNvPr>
          <p:cNvSpPr txBox="1"/>
          <p:nvPr/>
        </p:nvSpPr>
        <p:spPr>
          <a:xfrm>
            <a:off x="640079" y="4747514"/>
            <a:ext cx="10434321" cy="175432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These recommendations aim to address the educational challenges faced by the Roma Women and girls. It aims </a:t>
            </a:r>
            <a:r>
              <a:rPr kumimoji="0" lang="en-GB" sz="18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rPr>
              <a:t>to </a:t>
            </a:r>
            <a:r>
              <a:rPr kumimoji="0" lang="en-GB" sz="1800" b="0" i="0" u="none" strike="noStrike" kern="1200" cap="none" spc="0" normalizeH="0" baseline="0" noProof="0" dirty="0">
                <a:ln>
                  <a:noFill/>
                </a:ln>
                <a:solidFill>
                  <a:srgbClr val="FF0000"/>
                </a:solidFill>
                <a:effectLst/>
                <a:highlight>
                  <a:srgbClr val="FFFF00"/>
                </a:highlight>
                <a:uLnTx/>
                <a:uFillTx/>
                <a:latin typeface="Calibri" panose="020F0502020204030204"/>
                <a:ea typeface="+mn-ea"/>
                <a:cs typeface="+mn-cs"/>
              </a:rPr>
              <a:t>improve representation and visibility, foster inclusive and culturally responsive educational environments. By implementing these recommendations, political partners and policymakers can make significant strides in promoting equality of educational opportunities and empowering the Roma Women </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in having equal chances for her health and in accessing education arts and culture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56136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26175"/>
            <a:ext cx="11587162" cy="1325563"/>
          </a:xfrm>
        </p:spPr>
        <p:txBody>
          <a:bodyPr>
            <a:normAutofit/>
          </a:bodyPr>
          <a:lstStyle/>
          <a:p>
            <a:r>
              <a:rPr lang="en-GB" sz="3200" b="1" dirty="0">
                <a:solidFill>
                  <a:schemeClr val="bg1"/>
                </a:solidFill>
                <a:latin typeface="Calibri" panose="020F0502020204030204" pitchFamily="34" charset="0"/>
                <a:cs typeface="Calibri" panose="020F0502020204030204" pitchFamily="34" charset="0"/>
              </a:rPr>
              <a:t> Race and mental health intersection unseen  factors</a:t>
            </a:r>
          </a:p>
        </p:txBody>
      </p:sp>
      <p:sp>
        <p:nvSpPr>
          <p:cNvPr id="3" name="Content Placeholder 2"/>
          <p:cNvSpPr>
            <a:spLocks noGrp="1"/>
          </p:cNvSpPr>
          <p:nvPr>
            <p:ph idx="1"/>
          </p:nvPr>
        </p:nvSpPr>
        <p:spPr>
          <a:xfrm>
            <a:off x="1259841" y="4320988"/>
            <a:ext cx="1217582" cy="690482"/>
          </a:xfrm>
          <a:ln w="19050">
            <a:solidFill>
              <a:schemeClr val="bg1"/>
            </a:solidFill>
          </a:ln>
        </p:spPr>
        <p:txBody>
          <a:bodyPr>
            <a:normAutofit fontScale="55000" lnSpcReduction="20000"/>
          </a:bodyPr>
          <a:lstStyle/>
          <a:p>
            <a:pPr marL="0" indent="0">
              <a:buNone/>
            </a:pPr>
            <a:r>
              <a:rPr lang="en-GB" dirty="0">
                <a:solidFill>
                  <a:schemeClr val="bg1"/>
                </a:solidFill>
                <a:latin typeface="Calibri" panose="020F0502020204030204" pitchFamily="34" charset="0"/>
                <a:cs typeface="Calibri" panose="020F0502020204030204" pitchFamily="34" charset="0"/>
              </a:rPr>
              <a:t>Policies not recognising their needs </a:t>
            </a:r>
          </a:p>
          <a:p>
            <a:pPr marL="0" indent="0">
              <a:buNone/>
            </a:pPr>
            <a:endParaRPr lang="en-US" b="1" dirty="0">
              <a:solidFill>
                <a:schemeClr val="bg1"/>
              </a:solidFill>
              <a:latin typeface="Calibri" panose="020F0502020204030204" pitchFamily="34" charset="0"/>
              <a:cs typeface="Calibri" panose="020F0502020204030204" pitchFamily="34" charset="0"/>
            </a:endParaRPr>
          </a:p>
        </p:txBody>
      </p:sp>
      <p:pic>
        <p:nvPicPr>
          <p:cNvPr id="5" name="Picture 4"/>
          <p:cNvPicPr>
            <a:picLocks noChangeAspect="1"/>
          </p:cNvPicPr>
          <p:nvPr/>
        </p:nvPicPr>
        <p:blipFill rotWithShape="1">
          <a:blip r:embed="rId2"/>
          <a:srcRect l="71852" t="2133" b="84000"/>
          <a:stretch/>
        </p:blipFill>
        <p:spPr>
          <a:xfrm>
            <a:off x="10268242" y="0"/>
            <a:ext cx="1923758" cy="950976"/>
          </a:xfrm>
          <a:prstGeom prst="rect">
            <a:avLst/>
          </a:prstGeom>
        </p:spPr>
      </p:pic>
      <p:sp>
        <p:nvSpPr>
          <p:cNvPr id="6" name="Content Placeholder 2"/>
          <p:cNvSpPr txBox="1">
            <a:spLocks/>
          </p:cNvSpPr>
          <p:nvPr/>
        </p:nvSpPr>
        <p:spPr>
          <a:xfrm>
            <a:off x="5496740" y="2001183"/>
            <a:ext cx="1782601" cy="544793"/>
          </a:xfrm>
          <a:prstGeom prst="rect">
            <a:avLst/>
          </a:prstGeom>
          <a:ln w="19050">
            <a:solidFill>
              <a:schemeClr val="bg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Stressful environment </a:t>
            </a:r>
          </a:p>
        </p:txBody>
      </p:sp>
      <p:sp>
        <p:nvSpPr>
          <p:cNvPr id="7" name="Content Placeholder 2"/>
          <p:cNvSpPr txBox="1">
            <a:spLocks/>
          </p:cNvSpPr>
          <p:nvPr/>
        </p:nvSpPr>
        <p:spPr>
          <a:xfrm>
            <a:off x="8173330" y="1786302"/>
            <a:ext cx="2512230" cy="490733"/>
          </a:xfrm>
          <a:prstGeom prst="rect">
            <a:avLst/>
          </a:prstGeom>
          <a:ln w="19050">
            <a:solidFill>
              <a:schemeClr val="bg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Silenced </a:t>
            </a:r>
          </a:p>
        </p:txBody>
      </p:sp>
      <p:sp>
        <p:nvSpPr>
          <p:cNvPr id="8" name="Content Placeholder 2"/>
          <p:cNvSpPr txBox="1">
            <a:spLocks/>
          </p:cNvSpPr>
          <p:nvPr/>
        </p:nvSpPr>
        <p:spPr>
          <a:xfrm>
            <a:off x="6093518" y="3811212"/>
            <a:ext cx="1651988" cy="509776"/>
          </a:xfrm>
          <a:prstGeom prst="rect">
            <a:avLst/>
          </a:prstGeom>
          <a:ln w="19050">
            <a:solidFill>
              <a:schemeClr val="bg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Judgements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9" name="Content Placeholder 2"/>
          <p:cNvSpPr txBox="1">
            <a:spLocks/>
          </p:cNvSpPr>
          <p:nvPr/>
        </p:nvSpPr>
        <p:spPr>
          <a:xfrm>
            <a:off x="1987605" y="1540935"/>
            <a:ext cx="3086419" cy="490733"/>
          </a:xfrm>
          <a:prstGeom prst="rect">
            <a:avLst/>
          </a:prstGeom>
          <a:ln w="19050">
            <a:solidFill>
              <a:schemeClr val="bg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Constant family worries </a:t>
            </a:r>
          </a:p>
        </p:txBody>
      </p:sp>
      <p:sp>
        <p:nvSpPr>
          <p:cNvPr id="10" name="Content Placeholder 2"/>
          <p:cNvSpPr txBox="1">
            <a:spLocks/>
          </p:cNvSpPr>
          <p:nvPr/>
        </p:nvSpPr>
        <p:spPr>
          <a:xfrm>
            <a:off x="9090212" y="5728447"/>
            <a:ext cx="1595348" cy="493060"/>
          </a:xfrm>
          <a:prstGeom prst="rect">
            <a:avLst/>
          </a:prstGeom>
          <a:ln w="19050">
            <a:solidFill>
              <a:schemeClr val="bg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Not feeling valued</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1" name="Content Placeholder 2"/>
          <p:cNvSpPr txBox="1">
            <a:spLocks/>
          </p:cNvSpPr>
          <p:nvPr/>
        </p:nvSpPr>
        <p:spPr>
          <a:xfrm>
            <a:off x="3979096" y="5728446"/>
            <a:ext cx="1814486" cy="525869"/>
          </a:xfrm>
          <a:prstGeom prst="rect">
            <a:avLst/>
          </a:prstGeom>
          <a:ln w="19050">
            <a:solidFill>
              <a:schemeClr val="bg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Putting themselves last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2" name="Content Placeholder 2"/>
          <p:cNvSpPr txBox="1">
            <a:spLocks/>
          </p:cNvSpPr>
          <p:nvPr/>
        </p:nvSpPr>
        <p:spPr>
          <a:xfrm>
            <a:off x="585573" y="2841810"/>
            <a:ext cx="2426568" cy="939835"/>
          </a:xfrm>
          <a:prstGeom prst="rect">
            <a:avLst/>
          </a:prstGeom>
          <a:ln w="19050">
            <a:solidFill>
              <a:schemeClr val="bg1"/>
            </a:solidFill>
          </a:ln>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Large families- low level of empathy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3" name="Content Placeholder 2"/>
          <p:cNvSpPr txBox="1">
            <a:spLocks/>
          </p:cNvSpPr>
          <p:nvPr/>
        </p:nvSpPr>
        <p:spPr>
          <a:xfrm>
            <a:off x="8500923" y="2805953"/>
            <a:ext cx="2184637" cy="528918"/>
          </a:xfrm>
          <a:prstGeom prst="rect">
            <a:avLst/>
          </a:prstGeom>
          <a:ln w="19050">
            <a:solidFill>
              <a:schemeClr val="bg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Racism </a:t>
            </a:r>
          </a:p>
        </p:txBody>
      </p:sp>
      <p:sp>
        <p:nvSpPr>
          <p:cNvPr id="14" name="Content Placeholder 2"/>
          <p:cNvSpPr txBox="1">
            <a:spLocks/>
          </p:cNvSpPr>
          <p:nvPr/>
        </p:nvSpPr>
        <p:spPr>
          <a:xfrm>
            <a:off x="9270053" y="4258633"/>
            <a:ext cx="1996378" cy="555415"/>
          </a:xfrm>
          <a:prstGeom prst="rect">
            <a:avLst/>
          </a:prstGeom>
          <a:ln w="19050">
            <a:solidFill>
              <a:schemeClr val="bg1"/>
            </a:solidFill>
          </a:ln>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Constant sacrifice , </a:t>
            </a:r>
            <a:r>
              <a:rPr kumimoji="0" lang="en-US" sz="2800" b="0" i="0" u="none" strike="noStrike" kern="1200" cap="none" spc="0" normalizeH="0" baseline="0" noProof="0" dirty="0" err="1">
                <a:ln>
                  <a:noFill/>
                </a:ln>
                <a:solidFill>
                  <a:prstClr val="white"/>
                </a:solidFill>
                <a:effectLst/>
                <a:uLnTx/>
                <a:uFillTx/>
                <a:latin typeface="Calibri" panose="020F0502020204030204" pitchFamily="34" charset="0"/>
                <a:ea typeface="+mn-ea"/>
                <a:cs typeface="Calibri" panose="020F0502020204030204" pitchFamily="34" charset="0"/>
              </a:rPr>
              <a:t>health,finance</a:t>
            </a:r>
            <a:r>
              <a:rPr kumimoji="0" lang="en-US" sz="2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,housing </a:t>
            </a:r>
          </a:p>
        </p:txBody>
      </p:sp>
      <p:sp>
        <p:nvSpPr>
          <p:cNvPr id="15" name="Content Placeholder 2"/>
          <p:cNvSpPr txBox="1">
            <a:spLocks/>
          </p:cNvSpPr>
          <p:nvPr/>
        </p:nvSpPr>
        <p:spPr>
          <a:xfrm>
            <a:off x="3367013" y="3082197"/>
            <a:ext cx="2426568" cy="939835"/>
          </a:xfrm>
          <a:prstGeom prst="rect">
            <a:avLst/>
          </a:prstGeom>
          <a:ln w="19050">
            <a:solidFill>
              <a:schemeClr val="bg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No real </a:t>
            </a:r>
            <a:r>
              <a:rPr kumimoji="0" lang="en-US" sz="2800" b="0" i="0" u="none" strike="noStrike" kern="1200" cap="none" spc="0" normalizeH="0" baseline="0" noProof="0" dirty="0" err="1">
                <a:ln>
                  <a:noFill/>
                </a:ln>
                <a:solidFill>
                  <a:prstClr val="white"/>
                </a:solidFill>
                <a:effectLst/>
                <a:uLnTx/>
                <a:uFillTx/>
                <a:latin typeface="Calibri" panose="020F0502020204030204" pitchFamily="34" charset="0"/>
                <a:ea typeface="+mn-ea"/>
                <a:cs typeface="Calibri" panose="020F0502020204030204" pitchFamily="34" charset="0"/>
              </a:rPr>
              <a:t>support,language</a:t>
            </a:r>
            <a:r>
              <a:rPr kumimoji="0" lang="en-US" sz="2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needs, learning difficulties </a:t>
            </a:r>
          </a:p>
        </p:txBody>
      </p:sp>
      <p:sp>
        <p:nvSpPr>
          <p:cNvPr id="16" name="Content Placeholder 2"/>
          <p:cNvSpPr txBox="1">
            <a:spLocks/>
          </p:cNvSpPr>
          <p:nvPr/>
        </p:nvSpPr>
        <p:spPr>
          <a:xfrm>
            <a:off x="794809" y="5406829"/>
            <a:ext cx="1682613" cy="546847"/>
          </a:xfrm>
          <a:prstGeom prst="rect">
            <a:avLst/>
          </a:prstGeom>
          <a:ln w="19050">
            <a:solidFill>
              <a:schemeClr val="bg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Brave, starting from zero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7" name="Content Placeholder 2"/>
          <p:cNvSpPr txBox="1">
            <a:spLocks/>
          </p:cNvSpPr>
          <p:nvPr/>
        </p:nvSpPr>
        <p:spPr>
          <a:xfrm>
            <a:off x="3367013" y="4536340"/>
            <a:ext cx="2326823" cy="475130"/>
          </a:xfrm>
          <a:prstGeom prst="rect">
            <a:avLst/>
          </a:prstGeom>
          <a:ln w="19050">
            <a:solidFill>
              <a:schemeClr val="bg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Migrants, refugees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0" name="Content Placeholder 2"/>
          <p:cNvSpPr txBox="1">
            <a:spLocks/>
          </p:cNvSpPr>
          <p:nvPr/>
        </p:nvSpPr>
        <p:spPr>
          <a:xfrm>
            <a:off x="6313840" y="5011470"/>
            <a:ext cx="2776372" cy="544793"/>
          </a:xfrm>
          <a:prstGeom prst="rect">
            <a:avLst/>
          </a:prstGeom>
          <a:ln w="19050">
            <a:solidFill>
              <a:schemeClr val="bg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Responsibility </a:t>
            </a:r>
          </a:p>
        </p:txBody>
      </p:sp>
    </p:spTree>
    <p:extLst>
      <p:ext uri="{BB962C8B-B14F-4D97-AF65-F5344CB8AC3E}">
        <p14:creationId xmlns:p14="http://schemas.microsoft.com/office/powerpoint/2010/main" val="55304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bg/>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bg/>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bg/>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bg/>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0">
                                            <p:bg/>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1">
                                            <p:bg/>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2">
                                            <p:bg/>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3">
                                            <p:bg/>
                                          </p:spTgt>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14">
                                            <p:bg/>
                                          </p:spTgt>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5">
                                            <p:bg/>
                                          </p:spTgt>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16">
                                            <p:bg/>
                                          </p:spTgt>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17">
                                            <p:bg/>
                                          </p:spTgt>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20">
                                            <p:bg/>
                                          </p:spTgt>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6" grpId="0" uiExpand="1" build="p" animBg="1"/>
      <p:bldP spid="7" grpId="0" uiExpand="1" build="p" animBg="1"/>
      <p:bldP spid="8" grpId="0" uiExpand="1" build="p" animBg="1"/>
      <p:bldP spid="9" grpId="0" uiExpand="1" build="p" animBg="1"/>
      <p:bldP spid="10" grpId="0" uiExpand="1" build="p" animBg="1"/>
      <p:bldP spid="11" grpId="0" uiExpand="1" build="p" animBg="1"/>
      <p:bldP spid="12" grpId="0" uiExpand="1" build="p" animBg="1"/>
      <p:bldP spid="13" grpId="0" uiExpand="1" build="p" animBg="1"/>
      <p:bldP spid="14" grpId="0" uiExpand="1" build="p" animBg="1"/>
      <p:bldP spid="15" grpId="0" uiExpand="1" build="p" animBg="1"/>
      <p:bldP spid="16" grpId="0" uiExpand="1" build="p" animBg="1"/>
      <p:bldP spid="17" grpId="0" uiExpand="1" build="p" animBg="1"/>
      <p:bldP spid="20" grpId="0" uiExpand="1" build="p"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26175"/>
            <a:ext cx="11587162" cy="1325563"/>
          </a:xfrm>
        </p:spPr>
        <p:txBody>
          <a:bodyPr>
            <a:normAutofit/>
          </a:bodyPr>
          <a:lstStyle/>
          <a:p>
            <a:r>
              <a:rPr lang="en-GB" sz="3200" b="1" dirty="0">
                <a:solidFill>
                  <a:schemeClr val="bg1"/>
                </a:solidFill>
                <a:latin typeface="Calibri" panose="020F0502020204030204" pitchFamily="34" charset="0"/>
                <a:cs typeface="Calibri" panose="020F0502020204030204" pitchFamily="34" charset="0"/>
              </a:rPr>
              <a:t> Race and mental health intersection helping  factors </a:t>
            </a:r>
          </a:p>
        </p:txBody>
      </p:sp>
      <p:sp>
        <p:nvSpPr>
          <p:cNvPr id="3" name="Content Placeholder 2"/>
          <p:cNvSpPr>
            <a:spLocks noGrp="1"/>
          </p:cNvSpPr>
          <p:nvPr>
            <p:ph idx="1"/>
          </p:nvPr>
        </p:nvSpPr>
        <p:spPr>
          <a:xfrm>
            <a:off x="1497787" y="4320988"/>
            <a:ext cx="979635" cy="493060"/>
          </a:xfrm>
          <a:ln w="19050">
            <a:solidFill>
              <a:schemeClr val="bg1"/>
            </a:solidFill>
          </a:ln>
        </p:spPr>
        <p:txBody>
          <a:bodyPr>
            <a:normAutofit/>
          </a:bodyPr>
          <a:lstStyle/>
          <a:p>
            <a:pPr marL="0" indent="0">
              <a:buNone/>
            </a:pPr>
            <a:r>
              <a:rPr lang="en-US" dirty="0">
                <a:solidFill>
                  <a:schemeClr val="bg1"/>
                </a:solidFill>
                <a:latin typeface="Calibri" panose="020F0502020204030204" pitchFamily="34" charset="0"/>
                <a:cs typeface="Calibri" panose="020F0502020204030204" pitchFamily="34" charset="0"/>
              </a:rPr>
              <a:t>Trust</a:t>
            </a:r>
            <a:endParaRPr lang="en-GB" dirty="0">
              <a:solidFill>
                <a:schemeClr val="bg1"/>
              </a:solidFill>
              <a:latin typeface="Calibri" panose="020F0502020204030204" pitchFamily="34" charset="0"/>
              <a:cs typeface="Calibri" panose="020F0502020204030204" pitchFamily="34" charset="0"/>
            </a:endParaRPr>
          </a:p>
          <a:p>
            <a:pPr marL="0" indent="0">
              <a:buNone/>
            </a:pPr>
            <a:endParaRPr lang="en-US" b="1" dirty="0">
              <a:solidFill>
                <a:schemeClr val="bg1"/>
              </a:solidFill>
              <a:latin typeface="Calibri" panose="020F0502020204030204" pitchFamily="34" charset="0"/>
              <a:cs typeface="Calibri" panose="020F0502020204030204" pitchFamily="34" charset="0"/>
            </a:endParaRPr>
          </a:p>
        </p:txBody>
      </p:sp>
      <p:pic>
        <p:nvPicPr>
          <p:cNvPr id="5" name="Picture 4"/>
          <p:cNvPicPr>
            <a:picLocks noChangeAspect="1"/>
          </p:cNvPicPr>
          <p:nvPr/>
        </p:nvPicPr>
        <p:blipFill rotWithShape="1">
          <a:blip r:embed="rId2"/>
          <a:srcRect l="71852" t="2133" b="84000"/>
          <a:stretch/>
        </p:blipFill>
        <p:spPr>
          <a:xfrm>
            <a:off x="10268242" y="0"/>
            <a:ext cx="1923758" cy="950976"/>
          </a:xfrm>
          <a:prstGeom prst="rect">
            <a:avLst/>
          </a:prstGeom>
        </p:spPr>
      </p:pic>
      <p:sp>
        <p:nvSpPr>
          <p:cNvPr id="6" name="Content Placeholder 2"/>
          <p:cNvSpPr txBox="1">
            <a:spLocks/>
          </p:cNvSpPr>
          <p:nvPr/>
        </p:nvSpPr>
        <p:spPr>
          <a:xfrm>
            <a:off x="5496740" y="2001183"/>
            <a:ext cx="1782601" cy="544793"/>
          </a:xfrm>
          <a:prstGeom prst="rect">
            <a:avLst/>
          </a:prstGeom>
          <a:ln w="19050">
            <a:solidFill>
              <a:schemeClr val="bg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Teamwork</a:t>
            </a:r>
          </a:p>
        </p:txBody>
      </p:sp>
      <p:sp>
        <p:nvSpPr>
          <p:cNvPr id="7" name="Content Placeholder 2"/>
          <p:cNvSpPr txBox="1">
            <a:spLocks/>
          </p:cNvSpPr>
          <p:nvPr/>
        </p:nvSpPr>
        <p:spPr>
          <a:xfrm>
            <a:off x="8173330" y="1786302"/>
            <a:ext cx="2512230" cy="490733"/>
          </a:xfrm>
          <a:prstGeom prst="rect">
            <a:avLst/>
          </a:prstGeom>
          <a:ln w="19050">
            <a:solidFill>
              <a:schemeClr val="bg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Understanding</a:t>
            </a:r>
          </a:p>
        </p:txBody>
      </p:sp>
      <p:sp>
        <p:nvSpPr>
          <p:cNvPr id="8" name="Content Placeholder 2"/>
          <p:cNvSpPr txBox="1">
            <a:spLocks/>
          </p:cNvSpPr>
          <p:nvPr/>
        </p:nvSpPr>
        <p:spPr>
          <a:xfrm>
            <a:off x="6093518" y="3811212"/>
            <a:ext cx="1651988" cy="509776"/>
          </a:xfrm>
          <a:prstGeom prst="rect">
            <a:avLst/>
          </a:prstGeom>
          <a:ln w="19050">
            <a:solidFill>
              <a:schemeClr val="bg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Solidarity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9" name="Content Placeholder 2"/>
          <p:cNvSpPr txBox="1">
            <a:spLocks/>
          </p:cNvSpPr>
          <p:nvPr/>
        </p:nvSpPr>
        <p:spPr>
          <a:xfrm>
            <a:off x="1987605" y="1540935"/>
            <a:ext cx="3086419" cy="490733"/>
          </a:xfrm>
          <a:prstGeom prst="rect">
            <a:avLst/>
          </a:prstGeom>
          <a:ln w="19050">
            <a:solidFill>
              <a:schemeClr val="bg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Unity/togetherness </a:t>
            </a:r>
          </a:p>
        </p:txBody>
      </p:sp>
      <p:sp>
        <p:nvSpPr>
          <p:cNvPr id="10" name="Content Placeholder 2"/>
          <p:cNvSpPr txBox="1">
            <a:spLocks/>
          </p:cNvSpPr>
          <p:nvPr/>
        </p:nvSpPr>
        <p:spPr>
          <a:xfrm>
            <a:off x="9090212" y="5728447"/>
            <a:ext cx="1595348" cy="493060"/>
          </a:xfrm>
          <a:prstGeom prst="rect">
            <a:avLst/>
          </a:prstGeom>
          <a:ln w="19050">
            <a:solidFill>
              <a:schemeClr val="bg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Respect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1" name="Content Placeholder 2"/>
          <p:cNvSpPr txBox="1">
            <a:spLocks/>
          </p:cNvSpPr>
          <p:nvPr/>
        </p:nvSpPr>
        <p:spPr>
          <a:xfrm>
            <a:off x="3979096" y="5728446"/>
            <a:ext cx="1814486" cy="525869"/>
          </a:xfrm>
          <a:prstGeom prst="rect">
            <a:avLst/>
          </a:prstGeom>
          <a:ln w="19050">
            <a:solidFill>
              <a:schemeClr val="bg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Inclusivity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2" name="Content Placeholder 2"/>
          <p:cNvSpPr txBox="1">
            <a:spLocks/>
          </p:cNvSpPr>
          <p:nvPr/>
        </p:nvSpPr>
        <p:spPr>
          <a:xfrm>
            <a:off x="1458765" y="2841811"/>
            <a:ext cx="1553376" cy="493060"/>
          </a:xfrm>
          <a:prstGeom prst="rect">
            <a:avLst/>
          </a:prstGeom>
          <a:ln w="19050">
            <a:solidFill>
              <a:schemeClr val="bg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Empathy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3" name="Content Placeholder 2"/>
          <p:cNvSpPr txBox="1">
            <a:spLocks/>
          </p:cNvSpPr>
          <p:nvPr/>
        </p:nvSpPr>
        <p:spPr>
          <a:xfrm>
            <a:off x="8500923" y="2805953"/>
            <a:ext cx="2184637" cy="528918"/>
          </a:xfrm>
          <a:prstGeom prst="rect">
            <a:avLst/>
          </a:prstGeom>
          <a:ln w="19050">
            <a:solidFill>
              <a:schemeClr val="bg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Collaboration</a:t>
            </a:r>
          </a:p>
        </p:txBody>
      </p:sp>
      <p:sp>
        <p:nvSpPr>
          <p:cNvPr id="14" name="Content Placeholder 2"/>
          <p:cNvSpPr txBox="1">
            <a:spLocks/>
          </p:cNvSpPr>
          <p:nvPr/>
        </p:nvSpPr>
        <p:spPr>
          <a:xfrm>
            <a:off x="9270053" y="4258633"/>
            <a:ext cx="1996378" cy="555415"/>
          </a:xfrm>
          <a:prstGeom prst="rect">
            <a:avLst/>
          </a:prstGeom>
          <a:ln w="19050">
            <a:solidFill>
              <a:schemeClr val="bg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Knowledge</a:t>
            </a:r>
          </a:p>
        </p:txBody>
      </p:sp>
      <p:sp>
        <p:nvSpPr>
          <p:cNvPr id="15" name="Content Placeholder 2"/>
          <p:cNvSpPr txBox="1">
            <a:spLocks/>
          </p:cNvSpPr>
          <p:nvPr/>
        </p:nvSpPr>
        <p:spPr>
          <a:xfrm>
            <a:off x="3716521" y="3082197"/>
            <a:ext cx="2077060" cy="560295"/>
          </a:xfrm>
          <a:prstGeom prst="rect">
            <a:avLst/>
          </a:prstGeom>
          <a:ln w="19050">
            <a:solidFill>
              <a:schemeClr val="bg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Engagement</a:t>
            </a:r>
          </a:p>
        </p:txBody>
      </p:sp>
      <p:sp>
        <p:nvSpPr>
          <p:cNvPr id="16" name="Content Placeholder 2"/>
          <p:cNvSpPr txBox="1">
            <a:spLocks/>
          </p:cNvSpPr>
          <p:nvPr/>
        </p:nvSpPr>
        <p:spPr>
          <a:xfrm>
            <a:off x="794809" y="5406829"/>
            <a:ext cx="1682613" cy="546847"/>
          </a:xfrm>
          <a:prstGeom prst="rect">
            <a:avLst/>
          </a:prstGeom>
          <a:ln w="19050">
            <a:solidFill>
              <a:schemeClr val="bg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Creativity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7" name="Content Placeholder 2"/>
          <p:cNvSpPr txBox="1">
            <a:spLocks/>
          </p:cNvSpPr>
          <p:nvPr/>
        </p:nvSpPr>
        <p:spPr>
          <a:xfrm>
            <a:off x="3367013" y="4536340"/>
            <a:ext cx="2326823" cy="475130"/>
          </a:xfrm>
          <a:prstGeom prst="rect">
            <a:avLst/>
          </a:prstGeom>
          <a:ln w="19050">
            <a:solidFill>
              <a:schemeClr val="bg1"/>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Policy making</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0" name="Content Placeholder 2"/>
          <p:cNvSpPr txBox="1">
            <a:spLocks/>
          </p:cNvSpPr>
          <p:nvPr/>
        </p:nvSpPr>
        <p:spPr>
          <a:xfrm>
            <a:off x="6313840" y="5011470"/>
            <a:ext cx="2776372" cy="544793"/>
          </a:xfrm>
          <a:prstGeom prst="rect">
            <a:avLst/>
          </a:prstGeom>
          <a:ln w="19050">
            <a:solidFill>
              <a:schemeClr val="bg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Communication</a:t>
            </a:r>
          </a:p>
        </p:txBody>
      </p:sp>
    </p:spTree>
    <p:extLst>
      <p:ext uri="{BB962C8B-B14F-4D97-AF65-F5344CB8AC3E}">
        <p14:creationId xmlns:p14="http://schemas.microsoft.com/office/powerpoint/2010/main" val="2627781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bg/>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bg/>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bg/>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bg/>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0">
                                            <p:bg/>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1">
                                            <p:bg/>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2">
                                            <p:bg/>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3">
                                            <p:bg/>
                                          </p:spTgt>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14">
                                            <p:bg/>
                                          </p:spTgt>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5">
                                            <p:bg/>
                                          </p:spTgt>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16">
                                            <p:bg/>
                                          </p:spTgt>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17">
                                            <p:bg/>
                                          </p:spTgt>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20">
                                            <p:bg/>
                                          </p:spTgt>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6" grpId="0" uiExpand="1" build="p" animBg="1"/>
      <p:bldP spid="7" grpId="0" uiExpand="1" build="p" animBg="1"/>
      <p:bldP spid="8" grpId="0" uiExpand="1" build="p" animBg="1"/>
      <p:bldP spid="9" grpId="0" uiExpand="1" build="p" animBg="1"/>
      <p:bldP spid="10" grpId="0" uiExpand="1" build="p" animBg="1"/>
      <p:bldP spid="11" grpId="0" uiExpand="1" build="p" animBg="1"/>
      <p:bldP spid="12" grpId="0" uiExpand="1" build="p" animBg="1"/>
      <p:bldP spid="13" grpId="0" uiExpand="1" build="p" animBg="1"/>
      <p:bldP spid="14" grpId="0" uiExpand="1" build="p" animBg="1"/>
      <p:bldP spid="15" grpId="0" uiExpand="1" build="p" animBg="1"/>
      <p:bldP spid="16" grpId="0" uiExpand="1" build="p" animBg="1"/>
      <p:bldP spid="17" grpId="0" uiExpand="1" build="p" animBg="1"/>
      <p:bldP spid="20" grpId="0" uiExpand="1" build="p"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F189909-E011-A38A-55A0-B4B669708A67}"/>
              </a:ext>
            </a:extLst>
          </p:cNvPr>
          <p:cNvSpPr txBox="1"/>
          <p:nvPr/>
        </p:nvSpPr>
        <p:spPr>
          <a:xfrm>
            <a:off x="325119" y="612845"/>
            <a:ext cx="10288451" cy="501675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effectLst/>
                <a:highlight>
                  <a:srgbClr val="FFFF00"/>
                </a:highlight>
                <a:uLnTx/>
                <a:uFillTx/>
                <a:latin typeface="Söhne"/>
                <a:ea typeface="+mn-ea"/>
                <a:cs typeface="+mn-cs"/>
              </a:rPr>
              <a:t>Importance of Including Roma Women's Needs into Policies: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effectLst/>
              <a:highlight>
                <a:srgbClr val="FFFF00"/>
              </a:highlight>
              <a:uLnTx/>
              <a:uFillTx/>
              <a:latin typeface="Söhne"/>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000" b="1" i="0" u="none" strike="noStrike" kern="1200" cap="none" spc="0" normalizeH="0" baseline="0" noProof="0" dirty="0">
                <a:ln>
                  <a:noFill/>
                </a:ln>
                <a:effectLst/>
                <a:highlight>
                  <a:srgbClr val="FFFF00"/>
                </a:highlight>
                <a:uLnTx/>
                <a:uFillTx/>
                <a:latin typeface="Söhne"/>
                <a:ea typeface="+mn-ea"/>
                <a:cs typeface="+mn-cs"/>
              </a:rPr>
              <a:t>Holistic Development</a:t>
            </a:r>
            <a:r>
              <a:rPr kumimoji="0" lang="en-GB" sz="2000" b="1" i="0" u="none" strike="noStrike" kern="1200" cap="none" spc="0" normalizeH="0" baseline="0" noProof="0" dirty="0">
                <a:ln>
                  <a:noFill/>
                </a:ln>
                <a:effectLst/>
                <a:uLnTx/>
                <a:uFillTx/>
                <a:latin typeface="Söhne"/>
                <a:ea typeface="+mn-ea"/>
                <a:cs typeface="+mn-cs"/>
              </a:rPr>
              <a:t>:</a:t>
            </a:r>
            <a:r>
              <a:rPr kumimoji="0" lang="en-GB" sz="2000" b="0" i="0" u="none" strike="noStrike" kern="1200" cap="none" spc="0" normalizeH="0" baseline="0" noProof="0" dirty="0">
                <a:ln>
                  <a:noFill/>
                </a:ln>
                <a:effectLst/>
                <a:uLnTx/>
                <a:uFillTx/>
                <a:latin typeface="Söhne"/>
                <a:ea typeface="+mn-ea"/>
                <a:cs typeface="+mn-cs"/>
              </a:rPr>
              <a:t> Recognizing and addressing the specific needs of Roma women leads to more comprehensive and effective policies that contribute to the overall development of the community.</a:t>
            </a:r>
          </a:p>
          <a:p>
            <a:pPr marL="0" marR="0" lvl="0" indent="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000" b="1" i="0" u="none" strike="noStrike" kern="1200" cap="none" spc="0" normalizeH="0" baseline="0" noProof="0" dirty="0">
                <a:ln>
                  <a:noFill/>
                </a:ln>
                <a:effectLst/>
                <a:highlight>
                  <a:srgbClr val="FFFF00"/>
                </a:highlight>
                <a:uLnTx/>
                <a:uFillTx/>
                <a:latin typeface="Söhne"/>
                <a:ea typeface="+mn-ea"/>
                <a:cs typeface="+mn-cs"/>
              </a:rPr>
              <a:t>Equitable Opportunities</a:t>
            </a:r>
            <a:r>
              <a:rPr kumimoji="0" lang="en-GB" sz="2000" b="1" i="0" u="none" strike="noStrike" kern="1200" cap="none" spc="0" normalizeH="0" baseline="0" noProof="0" dirty="0">
                <a:ln>
                  <a:noFill/>
                </a:ln>
                <a:effectLst/>
                <a:uLnTx/>
                <a:uFillTx/>
                <a:latin typeface="Söhne"/>
                <a:ea typeface="+mn-ea"/>
                <a:cs typeface="+mn-cs"/>
              </a:rPr>
              <a:t>:</a:t>
            </a:r>
            <a:r>
              <a:rPr kumimoji="0" lang="en-GB" sz="2000" b="0" i="0" u="none" strike="noStrike" kern="1200" cap="none" spc="0" normalizeH="0" baseline="0" noProof="0" dirty="0">
                <a:ln>
                  <a:noFill/>
                </a:ln>
                <a:effectLst/>
                <a:uLnTx/>
                <a:uFillTx/>
                <a:latin typeface="Söhne"/>
                <a:ea typeface="+mn-ea"/>
                <a:cs typeface="+mn-cs"/>
              </a:rPr>
              <a:t> Inclusion in policy-making ensures equitable access to resources, services, and opportunities for Roma women, contributing to their empowerment and socio-economic upliftment.</a:t>
            </a:r>
          </a:p>
          <a:p>
            <a:pPr marL="0" marR="0" lvl="0" indent="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000" b="1" i="0" u="none" strike="noStrike" kern="1200" cap="none" spc="0" normalizeH="0" baseline="0" noProof="0" dirty="0">
                <a:ln>
                  <a:noFill/>
                </a:ln>
                <a:effectLst/>
                <a:highlight>
                  <a:srgbClr val="FFFF00"/>
                </a:highlight>
                <a:uLnTx/>
                <a:uFillTx/>
                <a:latin typeface="Söhne"/>
                <a:ea typeface="+mn-ea"/>
                <a:cs typeface="+mn-cs"/>
              </a:rPr>
              <a:t>Cultural Sensitivity:</a:t>
            </a:r>
            <a:r>
              <a:rPr kumimoji="0" lang="en-GB" sz="2000" b="0" i="0" u="none" strike="noStrike" kern="1200" cap="none" spc="0" normalizeH="0" baseline="0" noProof="0" dirty="0">
                <a:ln>
                  <a:noFill/>
                </a:ln>
                <a:effectLst/>
                <a:highlight>
                  <a:srgbClr val="FFFF00"/>
                </a:highlight>
                <a:uLnTx/>
                <a:uFillTx/>
                <a:latin typeface="Söhne"/>
                <a:ea typeface="+mn-ea"/>
                <a:cs typeface="+mn-cs"/>
              </a:rPr>
              <a:t> </a:t>
            </a:r>
            <a:r>
              <a:rPr kumimoji="0" lang="en-GB" sz="2000" b="0" i="0" u="none" strike="noStrike" kern="1200" cap="none" spc="0" normalizeH="0" baseline="0" noProof="0" dirty="0">
                <a:ln>
                  <a:noFill/>
                </a:ln>
                <a:effectLst/>
                <a:uLnTx/>
                <a:uFillTx/>
                <a:latin typeface="Söhne"/>
                <a:ea typeface="+mn-ea"/>
                <a:cs typeface="+mn-cs"/>
              </a:rPr>
              <a:t>Policies that consider Roma women's perspectives respect their cultural values, traditions, and lived experiences, fostering a sense of belonging and social cohesion within the community.</a:t>
            </a:r>
          </a:p>
          <a:p>
            <a:pPr marL="0" marR="0" lvl="0" indent="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GB" sz="2000" b="0" i="0" u="none" strike="noStrike" kern="1200" cap="none" spc="0" normalizeH="0" baseline="0" noProof="0" dirty="0">
              <a:ln>
                <a:noFill/>
              </a:ln>
              <a:effectLst/>
              <a:uLnTx/>
              <a:uFillTx/>
              <a:latin typeface="Söhne"/>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effectLst/>
                <a:uLnTx/>
                <a:uFillTx/>
                <a:latin typeface="Söhne"/>
                <a:ea typeface="+mn-ea"/>
                <a:cs typeface="+mn-cs"/>
              </a:rPr>
              <a:t>Conclusion:</a:t>
            </a:r>
            <a:r>
              <a:rPr kumimoji="0" lang="en-GB" sz="2000" b="0" i="0" u="none" strike="noStrike" kern="1200" cap="none" spc="0" normalizeH="0" baseline="0" noProof="0" dirty="0">
                <a:ln>
                  <a:noFill/>
                </a:ln>
                <a:effectLst/>
                <a:uLnTx/>
                <a:uFillTx/>
                <a:latin typeface="Söhne"/>
                <a:ea typeface="+mn-ea"/>
                <a:cs typeface="+mn-cs"/>
              </a:rPr>
              <a:t> Building alliances between political partners and grassroots Roma women </a:t>
            </a:r>
            <a:r>
              <a:rPr kumimoji="0" lang="en-GB" sz="2000" b="0" i="0" u="none" strike="noStrike" kern="1200" cap="none" spc="0" normalizeH="0" baseline="0" noProof="0" dirty="0">
                <a:ln>
                  <a:noFill/>
                </a:ln>
                <a:effectLst/>
                <a:highlight>
                  <a:srgbClr val="FFFF00"/>
                </a:highlight>
                <a:uLnTx/>
                <a:uFillTx/>
                <a:latin typeface="Söhne"/>
                <a:ea typeface="+mn-ea"/>
                <a:cs typeface="+mn-cs"/>
              </a:rPr>
              <a:t>requires a concerted effort </a:t>
            </a:r>
            <a:r>
              <a:rPr kumimoji="0" lang="en-GB" sz="2000" b="0" i="0" u="none" strike="noStrike" kern="1200" cap="none" spc="0" normalizeH="0" baseline="0" noProof="0" dirty="0">
                <a:ln>
                  <a:noFill/>
                </a:ln>
                <a:effectLst/>
                <a:uLnTx/>
                <a:uFillTx/>
                <a:latin typeface="Söhne"/>
                <a:ea typeface="+mn-ea"/>
                <a:cs typeface="+mn-cs"/>
              </a:rPr>
              <a:t>to bridge the gap between policy formulation and the needs of the community. By prioritizing co-creation, inclusive education, and political participation, we can create a more equitable and inclusive society that uplifts and empowers Roma women and girls.</a:t>
            </a:r>
          </a:p>
        </p:txBody>
      </p:sp>
    </p:spTree>
    <p:extLst>
      <p:ext uri="{BB962C8B-B14F-4D97-AF65-F5344CB8AC3E}">
        <p14:creationId xmlns:p14="http://schemas.microsoft.com/office/powerpoint/2010/main" val="97895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oster for a school&#10;&#10;Description automatically generated">
            <a:extLst>
              <a:ext uri="{FF2B5EF4-FFF2-40B4-BE49-F238E27FC236}">
                <a16:creationId xmlns:a16="http://schemas.microsoft.com/office/drawing/2014/main" id="{B23DD8FD-31FA-C6F7-2902-0881F7154C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9162" y="350520"/>
            <a:ext cx="4350918" cy="6156960"/>
          </a:xfrm>
          <a:prstGeom prst="rect">
            <a:avLst/>
          </a:prstGeom>
        </p:spPr>
      </p:pic>
      <p:sp>
        <p:nvSpPr>
          <p:cNvPr id="6" name="TextBox 5">
            <a:extLst>
              <a:ext uri="{FF2B5EF4-FFF2-40B4-BE49-F238E27FC236}">
                <a16:creationId xmlns:a16="http://schemas.microsoft.com/office/drawing/2014/main" id="{206A5D84-8730-890E-D3AF-C4C83456BB70}"/>
              </a:ext>
            </a:extLst>
          </p:cNvPr>
          <p:cNvSpPr txBox="1"/>
          <p:nvPr/>
        </p:nvSpPr>
        <p:spPr>
          <a:xfrm>
            <a:off x="7802880" y="929640"/>
            <a:ext cx="280416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alibri" panose="020F0502020204030204"/>
                <a:ea typeface="+mn-ea"/>
                <a:cs typeface="+mn-cs"/>
              </a:rPr>
              <a:t>What’s next ?</a:t>
            </a:r>
          </a:p>
        </p:txBody>
      </p:sp>
      <p:sp>
        <p:nvSpPr>
          <p:cNvPr id="8" name="TextBox 7">
            <a:extLst>
              <a:ext uri="{FF2B5EF4-FFF2-40B4-BE49-F238E27FC236}">
                <a16:creationId xmlns:a16="http://schemas.microsoft.com/office/drawing/2014/main" id="{A28CFE1E-4F42-15B0-29FB-EA4CDAAF8532}"/>
              </a:ext>
            </a:extLst>
          </p:cNvPr>
          <p:cNvSpPr txBox="1"/>
          <p:nvPr/>
        </p:nvSpPr>
        <p:spPr>
          <a:xfrm>
            <a:off x="5923280" y="2032000"/>
            <a:ext cx="6268720" cy="424731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The UK branch of the consortium found that the following was key: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dirty="0">
                <a:ln>
                  <a:noFill/>
                </a:ln>
                <a:solidFill>
                  <a:srgbClr val="00B0F0"/>
                </a:solidFill>
                <a:effectLst/>
                <a:uLnTx/>
                <a:uFillTx/>
                <a:latin typeface="Calibri" panose="020F0502020204030204"/>
                <a:ea typeface="+mn-ea"/>
                <a:cs typeface="+mn-cs"/>
              </a:rPr>
              <a:t>Acknowledging and strengthening the Roma Women's Movement is important;</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1800" b="0" i="0" u="none" strike="noStrike" kern="1200" cap="none" spc="0" normalizeH="0" baseline="0" noProof="0" dirty="0">
                <a:ln>
                  <a:noFill/>
                </a:ln>
                <a:solidFill>
                  <a:srgbClr val="FF0000"/>
                </a:solidFill>
                <a:effectLst/>
                <a:uLnTx/>
                <a:uFillTx/>
                <a:latin typeface="Calibri" panose="020F0502020204030204"/>
                <a:ea typeface="+mn-ea"/>
                <a:cs typeface="+mn-cs"/>
              </a:rPr>
              <a:t>Improving educational expectations for our Roma women and girls is vital;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1800" b="0" i="0" u="none" strike="noStrike" kern="1200" cap="none" spc="0" normalizeH="0" baseline="0" noProof="0" dirty="0">
                <a:ln>
                  <a:noFill/>
                </a:ln>
                <a:solidFill>
                  <a:srgbClr val="7030A0"/>
                </a:solidFill>
                <a:effectLst/>
                <a:uLnTx/>
                <a:uFillTx/>
                <a:latin typeface="Calibri" panose="020F0502020204030204"/>
                <a:ea typeface="+mn-ea"/>
                <a:cs typeface="+mn-cs"/>
              </a:rPr>
              <a:t>Making the voice of Roma Women heard through understanding that they are part of the solution;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b="0" i="0" u="none" strike="noStrike" kern="1200" cap="none" spc="0" normalizeH="0" baseline="0" noProof="0" dirty="0">
                <a:ln>
                  <a:noFill/>
                </a:ln>
                <a:effectLst/>
                <a:uLnTx/>
                <a:uFillTx/>
                <a:latin typeface="Calibri" panose="020F0502020204030204"/>
                <a:ea typeface="+mn-ea"/>
                <a:cs typeface="+mn-cs"/>
              </a:rPr>
              <a:t>Creating space for the needs of the Roma Women by including them in the policy-making processes and following up with the implementation and evaluation of those policies.</a:t>
            </a:r>
          </a:p>
        </p:txBody>
      </p:sp>
    </p:spTree>
    <p:extLst>
      <p:ext uri="{BB962C8B-B14F-4D97-AF65-F5344CB8AC3E}">
        <p14:creationId xmlns:p14="http://schemas.microsoft.com/office/powerpoint/2010/main" val="4057596614"/>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154</TotalTime>
  <Words>1999</Words>
  <Application>Microsoft Office PowerPoint</Application>
  <PresentationFormat>Widescreen</PresentationFormat>
  <Paragraphs>198</Paragraphs>
  <Slides>28</Slides>
  <Notes>1</Notes>
  <HiddenSlides>0</HiddenSlides>
  <MMClips>1</MMClips>
  <ScaleCrop>false</ScaleCrop>
  <HeadingPairs>
    <vt:vector size="8" baseType="variant">
      <vt:variant>
        <vt:lpstr>Fonts Used</vt:lpstr>
      </vt:variant>
      <vt:variant>
        <vt:i4>10</vt:i4>
      </vt:variant>
      <vt:variant>
        <vt:lpstr>Theme</vt:lpstr>
      </vt:variant>
      <vt:variant>
        <vt:i4>1</vt:i4>
      </vt:variant>
      <vt:variant>
        <vt:lpstr>Links</vt:lpstr>
      </vt:variant>
      <vt:variant>
        <vt:i4>1</vt:i4>
      </vt:variant>
      <vt:variant>
        <vt:lpstr>Slide Titles</vt:lpstr>
      </vt:variant>
      <vt:variant>
        <vt:i4>28</vt:i4>
      </vt:variant>
    </vt:vector>
  </HeadingPairs>
  <TitlesOfParts>
    <vt:vector size="40" baseType="lpstr">
      <vt:lpstr>Aptos</vt:lpstr>
      <vt:lpstr>arial</vt:lpstr>
      <vt:lpstr>arial</vt:lpstr>
      <vt:lpstr>Calibri</vt:lpstr>
      <vt:lpstr>Calibri Light</vt:lpstr>
      <vt:lpstr>New serif</vt:lpstr>
      <vt:lpstr>Roboto Light</vt:lpstr>
      <vt:lpstr>Segoe UI</vt:lpstr>
      <vt:lpstr>Söhne</vt:lpstr>
      <vt:lpstr>Symbol</vt:lpstr>
      <vt:lpstr>1_Office Theme</vt:lpstr>
      <vt:lpstr>file:///C:\Users\teret\OneDrive\Desktop\Welcoming%20cultures%20printed%20photos\Welcoming%20Cultures%20Theory%20of%20change.docx</vt:lpstr>
      <vt:lpstr>                                                                </vt:lpstr>
      <vt:lpstr>Roma Women transforming the educational systems around Europe through their  social and political mobilizations  continuing with Opportunity Sheffield in the UK   </vt:lpstr>
      <vt:lpstr>PowerPoint Presentation</vt:lpstr>
      <vt:lpstr>PowerPoint Presentation</vt:lpstr>
      <vt:lpstr>PowerPoint Presentation</vt:lpstr>
      <vt:lpstr>Inequalities/Health/Education/Employment  </vt:lpstr>
      <vt:lpstr>Power dynamics/ exposure to discriminatory listening </vt:lpstr>
      <vt:lpstr>Barriers ,challenges, impact , faced by the community and services  (short presentation and group work on related topics) </vt:lpstr>
      <vt:lpstr> </vt:lpstr>
      <vt:lpstr>PowerPoint Presentation</vt:lpstr>
      <vt:lpstr>                         Listening types /stages </vt:lpstr>
      <vt:lpstr>Working together impact </vt:lpstr>
      <vt:lpstr>Some reflections</vt:lpstr>
      <vt:lpstr>PowerPoint Presentation</vt:lpstr>
      <vt:lpstr>PowerPoint Presentation</vt:lpstr>
      <vt:lpstr>PowerPoint Presentation</vt:lpstr>
      <vt:lpstr>Welcoming Cultures </vt:lpstr>
      <vt:lpstr>PowerPoint Presentation</vt:lpstr>
      <vt:lpstr>Thankyou</vt:lpstr>
      <vt:lpstr>Roma Women transforming the educational systems around Europe through their  social and political mobilizations (RTransform)  </vt:lpstr>
      <vt:lpstr>PowerPoint Presentation</vt:lpstr>
      <vt:lpstr>How we will continue to make an impact   </vt:lpstr>
      <vt:lpstr>PowerPoint Presentation</vt:lpstr>
      <vt:lpstr>PowerPoint Presentation</vt:lpstr>
      <vt:lpstr> Race and mental health intersection unseen  factors</vt:lpstr>
      <vt:lpstr> Race and mental health intersection helping  factors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terezia rostas</dc:creator>
  <cp:lastModifiedBy>Phoebe Seymour</cp:lastModifiedBy>
  <cp:revision>2</cp:revision>
  <dcterms:created xsi:type="dcterms:W3CDTF">2024-04-04T11:17:01Z</dcterms:created>
  <dcterms:modified xsi:type="dcterms:W3CDTF">2024-04-23T14:57:03Z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c8588358-c3f1-4695-a290-e2f70d15689d_Enabled">
    <vt:lpwstr>true</vt:lpwstr>
  </property>
  <property fmtid="{D5CDD505-2E9C-101B-9397-08002B2CF9AE}" pid="3" name="MSIP_Label_c8588358-c3f1-4695-a290-e2f70d15689d_SetDate">
    <vt:lpwstr>2024-04-23T14:48:25Z</vt:lpwstr>
  </property>
  <property fmtid="{D5CDD505-2E9C-101B-9397-08002B2CF9AE}" pid="4" name="MSIP_Label_c8588358-c3f1-4695-a290-e2f70d15689d_Method">
    <vt:lpwstr>Privileged</vt:lpwstr>
  </property>
  <property fmtid="{D5CDD505-2E9C-101B-9397-08002B2CF9AE}" pid="5" name="MSIP_Label_c8588358-c3f1-4695-a290-e2f70d15689d_Name">
    <vt:lpwstr>Official – General</vt:lpwstr>
  </property>
  <property fmtid="{D5CDD505-2E9C-101B-9397-08002B2CF9AE}" pid="6" name="MSIP_Label_c8588358-c3f1-4695-a290-e2f70d15689d_SiteId">
    <vt:lpwstr>a1ba59b9-7204-48d8-a360-7770245ad4a9</vt:lpwstr>
  </property>
  <property fmtid="{D5CDD505-2E9C-101B-9397-08002B2CF9AE}" pid="7" name="MSIP_Label_c8588358-c3f1-4695-a290-e2f70d15689d_ActionId">
    <vt:lpwstr>ec4d2fe8-c1b1-4a6a-bc8e-39eaa0255296</vt:lpwstr>
  </property>
  <property fmtid="{D5CDD505-2E9C-101B-9397-08002B2CF9AE}" pid="8" name="MSIP_Label_c8588358-c3f1-4695-a290-e2f70d15689d_ContentBits">
    <vt:lpwstr>0</vt:lpwstr>
  </property>
</Properties>
</file>