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Average"/>
      <p:regular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font" Target="fonts/Averag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a9ba91b2c_0_30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ba9ba91b2c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6fa3c898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6fa3c8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f29eca985f_1_5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f29eca985f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f29eca985f_1_7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f29eca985f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9ba91b2c_0_20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ba9ba91b2c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a9ba91b2c_0_26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ba9ba91b2c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ba9ba91b2c_0_28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ba9ba91b2c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6fa3c898_0_3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6fa3c89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f29eca985f_1_8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f29eca985f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a9ba91b2c_0_2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ba9ba91b2c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a9ba91b2c_0_2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ba9ba91b2c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6fa3c898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c6fa3c8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heffield.cityofsanctuary.org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1.jp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343D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470700" y="1255175"/>
            <a:ext cx="8202600" cy="191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33"/>
              <a:t>City of Sanctuary </a:t>
            </a:r>
            <a:r>
              <a:rPr lang="en" sz="5733">
                <a:solidFill>
                  <a:srgbClr val="F1C232"/>
                </a:solidFill>
              </a:rPr>
              <a:t>Sheffield</a:t>
            </a:r>
            <a:endParaRPr sz="5733">
              <a:solidFill>
                <a:srgbClr val="F1C23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Creating a Culture of Welcome</a:t>
            </a:r>
            <a:endParaRPr sz="3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rgbClr val="0C343D"/>
              </a:solidFill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Blessan Babu</a:t>
            </a:r>
            <a:r>
              <a:rPr lang="en" sz="2400">
                <a:solidFill>
                  <a:srgbClr val="980000"/>
                </a:solidFill>
              </a:rPr>
              <a:t> </a:t>
            </a:r>
            <a:r>
              <a:rPr lang="en">
                <a:solidFill>
                  <a:srgbClr val="980000"/>
                </a:solidFill>
              </a:rPr>
              <a:t> </a:t>
            </a:r>
            <a:endParaRPr>
              <a:solidFill>
                <a:srgbClr val="980000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223" y="3128401"/>
            <a:ext cx="2432300" cy="169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0C343D"/>
                </a:solidFill>
              </a:rPr>
              <a:t>Our Vision 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39075" y="1732550"/>
            <a:ext cx="4988700" cy="2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2500"/>
              <a:buFont typeface="Average"/>
              <a:buChar char="●"/>
            </a:pPr>
            <a:r>
              <a:rPr b="1" lang="en" sz="25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rPr>
              <a:t>For all new refugees in Sheffield to lead full lives</a:t>
            </a:r>
            <a:endParaRPr b="1" sz="250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2500"/>
              <a:buFont typeface="Average"/>
              <a:buChar char="●"/>
            </a:pPr>
            <a:r>
              <a:rPr b="1" lang="en" sz="25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rPr>
              <a:t>For Sheffield to be a safe and welcoming city for all </a:t>
            </a:r>
            <a:endParaRPr b="1" sz="250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275" y="1201703"/>
            <a:ext cx="1556125" cy="1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3000" y="275782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1300" y="2925725"/>
            <a:ext cx="1051300" cy="105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4100" y="42770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050" y="152400"/>
            <a:ext cx="8125895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3072000" y="925825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980000"/>
                </a:solidFill>
                <a:latin typeface="Oswald"/>
                <a:ea typeface="Oswald"/>
                <a:cs typeface="Oswald"/>
                <a:sym typeface="Oswald"/>
              </a:rPr>
              <a:t>What We Do</a:t>
            </a: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1588" y="42770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980000"/>
                </a:solidFill>
              </a:rPr>
              <a:t>What We Do: The Sanctuary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84" name="Google Shape;84;p16"/>
          <p:cNvSpPr txBox="1"/>
          <p:nvPr>
            <p:ph idx="2" type="body"/>
          </p:nvPr>
        </p:nvSpPr>
        <p:spPr>
          <a:xfrm>
            <a:off x="4102325" y="1211600"/>
            <a:ext cx="463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0C343D"/>
                </a:solidFill>
              </a:rPr>
              <a:t>A place of </a:t>
            </a:r>
            <a:r>
              <a:rPr b="1" lang="en" sz="2300">
                <a:solidFill>
                  <a:srgbClr val="980000"/>
                </a:solidFill>
              </a:rPr>
              <a:t>Safety</a:t>
            </a:r>
            <a:r>
              <a:rPr b="1" lang="en" sz="2300">
                <a:solidFill>
                  <a:srgbClr val="0C343D"/>
                </a:solidFill>
              </a:rPr>
              <a:t> and </a:t>
            </a:r>
            <a:r>
              <a:rPr b="1" lang="en" sz="2300">
                <a:solidFill>
                  <a:srgbClr val="980000"/>
                </a:solidFill>
              </a:rPr>
              <a:t>Welcome</a:t>
            </a:r>
            <a:endParaRPr b="1" sz="23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A warm welcome with a hot drink and calm place to sit.</a:t>
            </a:r>
            <a:endParaRPr b="1" sz="21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Opportunities</a:t>
            </a:r>
            <a:r>
              <a:rPr b="1" lang="en" sz="2100">
                <a:solidFill>
                  <a:srgbClr val="0C343D"/>
                </a:solidFill>
              </a:rPr>
              <a:t> for </a:t>
            </a:r>
            <a:r>
              <a:rPr b="1" lang="en" sz="2100">
                <a:solidFill>
                  <a:srgbClr val="0C343D"/>
                </a:solidFill>
              </a:rPr>
              <a:t>participation</a:t>
            </a:r>
            <a:r>
              <a:rPr b="1" lang="en" sz="2100">
                <a:solidFill>
                  <a:srgbClr val="0C343D"/>
                </a:solidFill>
              </a:rPr>
              <a:t> in conversation groups and many more </a:t>
            </a:r>
            <a:r>
              <a:rPr b="1" lang="en" sz="2100">
                <a:solidFill>
                  <a:srgbClr val="0C343D"/>
                </a:solidFill>
              </a:rPr>
              <a:t>social</a:t>
            </a:r>
            <a:r>
              <a:rPr b="1" lang="en" sz="2100">
                <a:solidFill>
                  <a:srgbClr val="0C343D"/>
                </a:solidFill>
              </a:rPr>
              <a:t> activities. </a:t>
            </a:r>
            <a:endParaRPr b="1" sz="2100">
              <a:solidFill>
                <a:srgbClr val="0C343D"/>
              </a:solidFill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4275" y="1606338"/>
            <a:ext cx="2278325" cy="227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980000"/>
                </a:solidFill>
              </a:rPr>
              <a:t>What We Do: The Drop-In</a:t>
            </a:r>
            <a:r>
              <a:rPr lang="en" sz="4800">
                <a:solidFill>
                  <a:srgbClr val="0C343D"/>
                </a:solidFill>
              </a:rPr>
              <a:t> 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92" name="Google Shape;92;p17"/>
          <p:cNvSpPr txBox="1"/>
          <p:nvPr>
            <p:ph idx="2" type="body"/>
          </p:nvPr>
        </p:nvSpPr>
        <p:spPr>
          <a:xfrm>
            <a:off x="4202200" y="1119250"/>
            <a:ext cx="463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0C343D"/>
                </a:solidFill>
              </a:rPr>
              <a:t>Crucial </a:t>
            </a:r>
            <a:r>
              <a:rPr b="1" lang="en" sz="2300">
                <a:solidFill>
                  <a:srgbClr val="990000"/>
                </a:solidFill>
              </a:rPr>
              <a:t>FACE to FACE</a:t>
            </a:r>
            <a:r>
              <a:rPr b="1" lang="en" sz="2300">
                <a:solidFill>
                  <a:srgbClr val="0C343D"/>
                </a:solidFill>
              </a:rPr>
              <a:t> support</a:t>
            </a:r>
            <a:endParaRPr b="1" sz="2300">
              <a:solidFill>
                <a:srgbClr val="0C343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Bringing partners together in one space</a:t>
            </a:r>
            <a:endParaRPr b="1" sz="21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Health and wellbeing, English language classes, signposting to </a:t>
            </a:r>
            <a:r>
              <a:rPr b="1" lang="en" sz="2100">
                <a:solidFill>
                  <a:srgbClr val="0C343D"/>
                </a:solidFill>
              </a:rPr>
              <a:t>food banks</a:t>
            </a:r>
            <a:r>
              <a:rPr b="1" lang="en" sz="2100">
                <a:solidFill>
                  <a:srgbClr val="0C343D"/>
                </a:solidFill>
              </a:rPr>
              <a:t>… and much more </a:t>
            </a:r>
            <a:endParaRPr b="1" sz="2100">
              <a:solidFill>
                <a:srgbClr val="0C343D"/>
              </a:solidFill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350" y="1469325"/>
            <a:ext cx="2716250" cy="27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980000"/>
                </a:solidFill>
              </a:rPr>
              <a:t>What We Do: SPRING</a:t>
            </a:r>
            <a:r>
              <a:rPr lang="en" sz="4800">
                <a:solidFill>
                  <a:srgbClr val="0C343D"/>
                </a:solidFill>
              </a:rPr>
              <a:t> 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100" name="Google Shape;100;p18"/>
          <p:cNvSpPr txBox="1"/>
          <p:nvPr>
            <p:ph idx="2" type="body"/>
          </p:nvPr>
        </p:nvSpPr>
        <p:spPr>
          <a:xfrm>
            <a:off x="311700" y="1207875"/>
            <a:ext cx="4794300" cy="38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990000"/>
                </a:solidFill>
              </a:rPr>
              <a:t>Sheffield Project for Refugee Integration and Growth </a:t>
            </a:r>
            <a:r>
              <a:rPr b="1" lang="en" sz="2300">
                <a:solidFill>
                  <a:srgbClr val="0C343D"/>
                </a:solidFill>
              </a:rPr>
              <a:t> </a:t>
            </a:r>
            <a:endParaRPr b="1" sz="2300">
              <a:solidFill>
                <a:srgbClr val="0C343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URGENT needs</a:t>
            </a:r>
            <a:r>
              <a:rPr b="1" lang="en" sz="2100">
                <a:solidFill>
                  <a:srgbClr val="990000"/>
                </a:solidFill>
              </a:rPr>
              <a:t>: housing, benefits, </a:t>
            </a:r>
            <a:r>
              <a:rPr b="1" lang="en" sz="2100">
                <a:solidFill>
                  <a:srgbClr val="990000"/>
                </a:solidFill>
              </a:rPr>
              <a:t>immigration</a:t>
            </a:r>
            <a:r>
              <a:rPr b="1" lang="en" sz="2100">
                <a:solidFill>
                  <a:srgbClr val="990000"/>
                </a:solidFill>
              </a:rPr>
              <a:t> advice…</a:t>
            </a:r>
            <a:endParaRPr b="1" sz="2100">
              <a:solidFill>
                <a:srgbClr val="99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LONG-TERM integration and empowerment</a:t>
            </a:r>
            <a:r>
              <a:rPr b="1" lang="en" sz="2100">
                <a:solidFill>
                  <a:srgbClr val="990000"/>
                </a:solidFill>
              </a:rPr>
              <a:t>: education/employment, language classes, mental health support…</a:t>
            </a:r>
            <a:endParaRPr b="1" sz="2100">
              <a:solidFill>
                <a:srgbClr val="990000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1800" y="1537898"/>
            <a:ext cx="2462625" cy="246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980000"/>
                </a:solidFill>
              </a:rPr>
              <a:t>What We Do: </a:t>
            </a:r>
            <a:r>
              <a:rPr lang="en" sz="4800">
                <a:solidFill>
                  <a:srgbClr val="980000"/>
                </a:solidFill>
              </a:rPr>
              <a:t>Experts by Experience</a:t>
            </a:r>
            <a:r>
              <a:rPr lang="en" sz="4800">
                <a:solidFill>
                  <a:srgbClr val="0C343D"/>
                </a:solidFill>
              </a:rPr>
              <a:t> 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108" name="Google Shape;108;p19"/>
          <p:cNvSpPr txBox="1"/>
          <p:nvPr>
            <p:ph idx="2" type="body"/>
          </p:nvPr>
        </p:nvSpPr>
        <p:spPr>
          <a:xfrm>
            <a:off x="4349700" y="1086025"/>
            <a:ext cx="4794300" cy="38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C343D"/>
                </a:solidFill>
              </a:rPr>
              <a:t>Voices of those with </a:t>
            </a:r>
            <a:r>
              <a:rPr b="1" lang="en" sz="2100">
                <a:solidFill>
                  <a:srgbClr val="990000"/>
                </a:solidFill>
              </a:rPr>
              <a:t>LIVED EXPERIENCE</a:t>
            </a:r>
            <a:r>
              <a:rPr b="1" lang="en" sz="2100">
                <a:solidFill>
                  <a:srgbClr val="0C343D"/>
                </a:solidFill>
              </a:rPr>
              <a:t> seeking sanctuary in Sheffield</a:t>
            </a:r>
            <a:endParaRPr b="1" sz="2100">
              <a:solidFill>
                <a:srgbClr val="0C343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Inform all our work at the Sanctuary</a:t>
            </a:r>
            <a:endParaRPr b="1" sz="2100">
              <a:solidFill>
                <a:srgbClr val="0C343D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2100"/>
              <a:buChar char="●"/>
            </a:pPr>
            <a:r>
              <a:rPr b="1" lang="en" sz="2100">
                <a:solidFill>
                  <a:srgbClr val="0C343D"/>
                </a:solidFill>
              </a:rPr>
              <a:t>Members can access training and develop skills  </a:t>
            </a:r>
            <a:endParaRPr b="1" sz="2100">
              <a:solidFill>
                <a:srgbClr val="0C343D"/>
              </a:solidFill>
            </a:endParaRPr>
          </a:p>
        </p:txBody>
      </p:sp>
      <p:sp>
        <p:nvSpPr>
          <p:cNvPr id="109" name="Google Shape;109;p19"/>
          <p:cNvSpPr/>
          <p:nvPr/>
        </p:nvSpPr>
        <p:spPr>
          <a:xfrm>
            <a:off x="1007875" y="1605925"/>
            <a:ext cx="2381400" cy="2159700"/>
          </a:xfrm>
          <a:prstGeom prst="flowChartMagneticTape">
            <a:avLst/>
          </a:prstGeom>
          <a:solidFill>
            <a:srgbClr val="0C343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2500" y="2039702"/>
            <a:ext cx="1292150" cy="12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ackground pointer shape in timeline graphic" id="116" name="Google Shape;116;p20"/>
          <p:cNvSpPr/>
          <p:nvPr/>
        </p:nvSpPr>
        <p:spPr>
          <a:xfrm>
            <a:off x="356809" y="2571750"/>
            <a:ext cx="1872300" cy="745500"/>
          </a:xfrm>
          <a:prstGeom prst="homePlate">
            <a:avLst>
              <a:gd fmla="val 50000" name="adj"/>
            </a:avLst>
          </a:prstGeom>
          <a:solidFill>
            <a:srgbClr val="0C343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7" name="Google Shape;117;p20"/>
          <p:cNvSpPr txBox="1"/>
          <p:nvPr>
            <p:ph idx="4294967295" type="body"/>
          </p:nvPr>
        </p:nvSpPr>
        <p:spPr>
          <a:xfrm>
            <a:off x="399675" y="2601600"/>
            <a:ext cx="16965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</a:rPr>
              <a:t>2019</a:t>
            </a:r>
            <a:endParaRPr b="1" sz="2800">
              <a:solidFill>
                <a:schemeClr val="dk1"/>
              </a:solidFill>
            </a:endParaRPr>
          </a:p>
        </p:txBody>
      </p:sp>
      <p:grpSp>
        <p:nvGrpSpPr>
          <p:cNvPr id="118" name="Google Shape;118;p20"/>
          <p:cNvGrpSpPr/>
          <p:nvPr/>
        </p:nvGrpSpPr>
        <p:grpSpPr>
          <a:xfrm>
            <a:off x="969270" y="1610215"/>
            <a:ext cx="198900" cy="593656"/>
            <a:chOff x="777447" y="1610215"/>
            <a:chExt cx="198900" cy="593656"/>
          </a:xfrm>
        </p:grpSpPr>
        <p:cxnSp>
          <p:nvCxnSpPr>
            <p:cNvPr id="119" name="Google Shape;119;p20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0" name="Google Shape;120;p20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descr="Background pointer shape in timeline graphic" id="121" name="Google Shape;121;p20"/>
          <p:cNvSpPr/>
          <p:nvPr/>
        </p:nvSpPr>
        <p:spPr>
          <a:xfrm>
            <a:off x="1857229" y="2571750"/>
            <a:ext cx="2051100" cy="745500"/>
          </a:xfrm>
          <a:prstGeom prst="chevron">
            <a:avLst>
              <a:gd fmla="val 50000" name="adj"/>
            </a:avLst>
          </a:prstGeom>
          <a:solidFill>
            <a:srgbClr val="0C343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" name="Google Shape;122;p20"/>
          <p:cNvGrpSpPr/>
          <p:nvPr/>
        </p:nvGrpSpPr>
        <p:grpSpPr>
          <a:xfrm>
            <a:off x="2684632" y="3287408"/>
            <a:ext cx="198900" cy="593656"/>
            <a:chOff x="2223534" y="2938958"/>
            <a:chExt cx="198900" cy="593656"/>
          </a:xfrm>
        </p:grpSpPr>
        <p:cxnSp>
          <p:nvCxnSpPr>
            <p:cNvPr id="123" name="Google Shape;123;p20"/>
            <p:cNvCxnSpPr/>
            <p:nvPr/>
          </p:nvCxnSpPr>
          <p:spPr>
            <a:xfrm rot="10800000">
              <a:off x="2322997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4" name="Google Shape;124;p20"/>
            <p:cNvSpPr/>
            <p:nvPr/>
          </p:nvSpPr>
          <p:spPr>
            <a:xfrm flipH="1" rot="10800000">
              <a:off x="2223534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descr="Background pointer shape in timeline graphic" id="125" name="Google Shape;125;p20"/>
          <p:cNvSpPr/>
          <p:nvPr/>
        </p:nvSpPr>
        <p:spPr>
          <a:xfrm>
            <a:off x="3471973" y="2571750"/>
            <a:ext cx="2051100" cy="745500"/>
          </a:xfrm>
          <a:prstGeom prst="chevron">
            <a:avLst>
              <a:gd fmla="val 50000" name="adj"/>
            </a:avLst>
          </a:prstGeom>
          <a:solidFill>
            <a:srgbClr val="0C343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Background pointer shape in timeline graphic" id="126" name="Google Shape;126;p20"/>
          <p:cNvSpPr/>
          <p:nvPr/>
        </p:nvSpPr>
        <p:spPr>
          <a:xfrm>
            <a:off x="5149043" y="2571750"/>
            <a:ext cx="2051100" cy="745500"/>
          </a:xfrm>
          <a:prstGeom prst="chevron">
            <a:avLst>
              <a:gd fmla="val 50000" name="adj"/>
            </a:avLst>
          </a:prstGeom>
          <a:solidFill>
            <a:srgbClr val="0C343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20"/>
          <p:cNvGrpSpPr/>
          <p:nvPr/>
        </p:nvGrpSpPr>
        <p:grpSpPr>
          <a:xfrm>
            <a:off x="6899022" y="3287175"/>
            <a:ext cx="125247" cy="398640"/>
            <a:chOff x="5958946" y="2938958"/>
            <a:chExt cx="198900" cy="593656"/>
          </a:xfrm>
        </p:grpSpPr>
        <p:cxnSp>
          <p:nvCxnSpPr>
            <p:cNvPr id="128" name="Google Shape;128;p20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9" name="Google Shape;129;p20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descr="Background pointer shape in timeline graphic" id="130" name="Google Shape;130;p20"/>
          <p:cNvSpPr/>
          <p:nvPr/>
        </p:nvSpPr>
        <p:spPr>
          <a:xfrm>
            <a:off x="6837188" y="2571750"/>
            <a:ext cx="2051100" cy="745500"/>
          </a:xfrm>
          <a:prstGeom prst="chevron">
            <a:avLst>
              <a:gd fmla="val 50000" name="adj"/>
            </a:avLst>
          </a:prstGeom>
          <a:solidFill>
            <a:srgbClr val="0C343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" name="Google Shape;131;p20"/>
          <p:cNvGrpSpPr/>
          <p:nvPr/>
        </p:nvGrpSpPr>
        <p:grpSpPr>
          <a:xfrm>
            <a:off x="5631901" y="2029424"/>
            <a:ext cx="198900" cy="593656"/>
            <a:chOff x="3918084" y="1610215"/>
            <a:chExt cx="198900" cy="593656"/>
          </a:xfrm>
        </p:grpSpPr>
        <p:cxnSp>
          <p:nvCxnSpPr>
            <p:cNvPr id="132" name="Google Shape;132;p20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3" name="Google Shape;133;p20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" name="Google Shape;134;p20"/>
          <p:cNvGrpSpPr/>
          <p:nvPr/>
        </p:nvGrpSpPr>
        <p:grpSpPr>
          <a:xfrm>
            <a:off x="1857222" y="2173361"/>
            <a:ext cx="125247" cy="398640"/>
            <a:chOff x="3918084" y="1610215"/>
            <a:chExt cx="198900" cy="593656"/>
          </a:xfrm>
        </p:grpSpPr>
        <p:cxnSp>
          <p:nvCxnSpPr>
            <p:cNvPr id="135" name="Google Shape;135;p20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6" name="Google Shape;136;p20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" name="Google Shape;137;p20"/>
          <p:cNvSpPr txBox="1"/>
          <p:nvPr>
            <p:ph idx="4294967295"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0C343D"/>
                </a:solidFill>
              </a:rPr>
              <a:t>What We’ve Achieved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640575" y="1284000"/>
            <a:ext cx="27000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Supported over 1500 new refugees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9" name="Google Shape;139;p20"/>
          <p:cNvSpPr txBox="1"/>
          <p:nvPr>
            <p:ph idx="4294967295" type="body"/>
          </p:nvPr>
        </p:nvSpPr>
        <p:spPr>
          <a:xfrm>
            <a:off x="7086650" y="2601600"/>
            <a:ext cx="16965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</a:rPr>
              <a:t>NOW</a:t>
            </a:r>
            <a:endParaRPr b="1" sz="2800">
              <a:solidFill>
                <a:schemeClr val="dk1"/>
              </a:solidFill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1532775" y="3859500"/>
            <a:ext cx="27000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Creation of Sheffield Lift the Ban Coalition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4381350" y="1170600"/>
            <a:ext cx="27000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Prevented </a:t>
            </a: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multiple homeless cases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5300" y="1382400"/>
            <a:ext cx="1219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/>
          <p:nvPr/>
        </p:nvSpPr>
        <p:spPr>
          <a:xfrm>
            <a:off x="5611650" y="3608300"/>
            <a:ext cx="27000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Made numerous referrals to our partners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4100" y="42770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21"/>
          <p:cNvGrpSpPr/>
          <p:nvPr/>
        </p:nvGrpSpPr>
        <p:grpSpPr>
          <a:xfrm>
            <a:off x="969270" y="1610215"/>
            <a:ext cx="198900" cy="593656"/>
            <a:chOff x="777447" y="1610215"/>
            <a:chExt cx="198900" cy="593656"/>
          </a:xfrm>
        </p:grpSpPr>
        <p:cxnSp>
          <p:nvCxnSpPr>
            <p:cNvPr id="150" name="Google Shape;150;p21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1" name="Google Shape;151;p21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" name="Google Shape;152;p21"/>
          <p:cNvSpPr txBox="1"/>
          <p:nvPr>
            <p:ph idx="4294967295" type="title"/>
          </p:nvPr>
        </p:nvSpPr>
        <p:spPr>
          <a:xfrm>
            <a:off x="623400" y="295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0C343D"/>
                </a:solidFill>
              </a:rPr>
              <a:t>Volunteering breakdown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230400" y="1317650"/>
            <a:ext cx="6165600" cy="3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verage"/>
              <a:buChar char="●"/>
            </a:pPr>
            <a:r>
              <a:rPr b="1" lang="en" sz="22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rPr>
              <a:t>Total Number of  Current Volunteers at COSS: </a:t>
            </a:r>
            <a:r>
              <a:rPr b="1" lang="en" sz="2400">
                <a:solidFill>
                  <a:srgbClr val="980000"/>
                </a:solidFill>
                <a:latin typeface="Average"/>
                <a:ea typeface="Average"/>
                <a:cs typeface="Average"/>
                <a:sym typeface="Average"/>
              </a:rPr>
              <a:t>135</a:t>
            </a:r>
            <a:endParaRPr b="1" sz="2400">
              <a:solidFill>
                <a:srgbClr val="98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683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verage"/>
              <a:buChar char="●"/>
            </a:pPr>
            <a:r>
              <a:rPr b="1" lang="en" sz="22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rPr>
              <a:t>Average number of volunteer hours worked per week per volunteer: </a:t>
            </a:r>
            <a:r>
              <a:rPr b="1" lang="en" sz="2400">
                <a:solidFill>
                  <a:srgbClr val="980000"/>
                </a:solidFill>
                <a:latin typeface="Average"/>
                <a:ea typeface="Average"/>
                <a:cs typeface="Average"/>
                <a:sym typeface="Average"/>
              </a:rPr>
              <a:t>2.97 hours</a:t>
            </a:r>
            <a:endParaRPr b="1" sz="2400">
              <a:solidFill>
                <a:srgbClr val="98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683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verage"/>
              <a:buChar char="●"/>
            </a:pPr>
            <a:r>
              <a:rPr b="1" lang="en" sz="22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rPr>
              <a:t>Percentage of volunteers with lived experience of seeking sanctuary: </a:t>
            </a:r>
            <a:r>
              <a:rPr b="1" lang="en" sz="2400">
                <a:solidFill>
                  <a:srgbClr val="980000"/>
                </a:solidFill>
                <a:latin typeface="Average"/>
                <a:ea typeface="Average"/>
                <a:cs typeface="Average"/>
                <a:sym typeface="Average"/>
              </a:rPr>
              <a:t>38.52%</a:t>
            </a:r>
            <a:endParaRPr b="1" sz="2400">
              <a:solidFill>
                <a:srgbClr val="98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54" name="Google Shape;15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4100" y="4277000"/>
            <a:ext cx="1000826" cy="6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7025" y="1317650"/>
            <a:ext cx="2021676" cy="202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311700" y="27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980000"/>
                </a:solidFill>
              </a:rPr>
              <a:t>What We’re Working On </a:t>
            </a:r>
            <a:r>
              <a:rPr lang="en" sz="4800">
                <a:solidFill>
                  <a:srgbClr val="0C343D"/>
                </a:solidFill>
              </a:rPr>
              <a:t> 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161" name="Google Shape;161;p22"/>
          <p:cNvSpPr txBox="1"/>
          <p:nvPr>
            <p:ph idx="2" type="body"/>
          </p:nvPr>
        </p:nvSpPr>
        <p:spPr>
          <a:xfrm>
            <a:off x="311700" y="1119250"/>
            <a:ext cx="8520600" cy="36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40">
                <a:solidFill>
                  <a:srgbClr val="990000"/>
                </a:solidFill>
              </a:rPr>
              <a:t>Advocacy</a:t>
            </a:r>
            <a:r>
              <a:rPr b="1" lang="en" sz="2940">
                <a:solidFill>
                  <a:srgbClr val="990000"/>
                </a:solidFill>
              </a:rPr>
              <a:t> and System Change Team</a:t>
            </a:r>
            <a:endParaRPr b="1" sz="294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90000"/>
              </a:solidFill>
            </a:endParaRPr>
          </a:p>
          <a:p>
            <a:pPr indent="-351948" lvl="0" marL="457200" rtl="0" algn="l">
              <a:spcBef>
                <a:spcPts val="1200"/>
              </a:spcBef>
              <a:spcAft>
                <a:spcPts val="0"/>
              </a:spcAft>
              <a:buClr>
                <a:srgbClr val="0C343D"/>
              </a:buClr>
              <a:buSzPct val="100000"/>
              <a:buChar char="●"/>
            </a:pPr>
            <a:r>
              <a:rPr b="1" lang="en" sz="2100">
                <a:solidFill>
                  <a:srgbClr val="0C343D"/>
                </a:solidFill>
              </a:rPr>
              <a:t>Lift the Ban Strategy 2024: the right to WORK</a:t>
            </a:r>
            <a:endParaRPr b="1" sz="2100">
              <a:solidFill>
                <a:srgbClr val="0C343D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0C343D"/>
              </a:solidFill>
            </a:endParaRPr>
          </a:p>
          <a:p>
            <a:pPr indent="-351948" lvl="0" marL="457200" rtl="0" algn="l">
              <a:spcBef>
                <a:spcPts val="1200"/>
              </a:spcBef>
              <a:spcAft>
                <a:spcPts val="0"/>
              </a:spcAft>
              <a:buClr>
                <a:srgbClr val="0C343D"/>
              </a:buClr>
              <a:buSzPct val="100000"/>
              <a:buChar char="●"/>
            </a:pPr>
            <a:r>
              <a:rPr b="1" lang="en" sz="2100">
                <a:solidFill>
                  <a:srgbClr val="0C343D"/>
                </a:solidFill>
              </a:rPr>
              <a:t>Concessionary FREE TRAVEL passes in Sheffield </a:t>
            </a:r>
            <a:endParaRPr b="1" sz="2100">
              <a:solidFill>
                <a:srgbClr val="0C343D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0C343D"/>
              </a:solidFill>
            </a:endParaRPr>
          </a:p>
          <a:p>
            <a:pPr indent="-351948" lvl="0" marL="457200" rtl="0" algn="l">
              <a:spcBef>
                <a:spcPts val="1200"/>
              </a:spcBef>
              <a:spcAft>
                <a:spcPts val="0"/>
              </a:spcAft>
              <a:buClr>
                <a:srgbClr val="0C343D"/>
              </a:buClr>
              <a:buSzPct val="100000"/>
              <a:buChar char="●"/>
            </a:pPr>
            <a:r>
              <a:rPr b="1" lang="en" sz="2100">
                <a:solidFill>
                  <a:srgbClr val="0C343D"/>
                </a:solidFill>
              </a:rPr>
              <a:t>Access to good quality LEGAL HELP and REPRESENTATION </a:t>
            </a:r>
            <a:endParaRPr b="1" sz="2100">
              <a:solidFill>
                <a:srgbClr val="0C343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rgbClr val="980000"/>
              </a:solidFill>
            </a:endParaRPr>
          </a:p>
        </p:txBody>
      </p:sp>
      <p:sp>
        <p:nvSpPr>
          <p:cNvPr id="162" name="Google Shape;162;p22"/>
          <p:cNvSpPr/>
          <p:nvPr/>
        </p:nvSpPr>
        <p:spPr>
          <a:xfrm>
            <a:off x="6849150" y="279825"/>
            <a:ext cx="2137500" cy="2015700"/>
          </a:xfrm>
          <a:prstGeom prst="flowChartConnector">
            <a:avLst/>
          </a:prstGeom>
          <a:solidFill>
            <a:srgbClr val="F1C23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63" name="Google Shape;1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8300" y="67807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98775" y="145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>
                <a:solidFill>
                  <a:srgbClr val="0C343D"/>
                </a:solidFill>
              </a:rPr>
              <a:t>Some of Our </a:t>
            </a:r>
            <a:r>
              <a:rPr lang="en" sz="4800">
                <a:solidFill>
                  <a:srgbClr val="0C343D"/>
                </a:solidFill>
              </a:rPr>
              <a:t>Partners</a:t>
            </a:r>
            <a:endParaRPr sz="4800">
              <a:solidFill>
                <a:srgbClr val="0C343D"/>
              </a:solidFill>
            </a:endParaRPr>
          </a:p>
        </p:txBody>
      </p:sp>
      <p:sp>
        <p:nvSpPr>
          <p:cNvPr id="170" name="Google Shape;170;p23"/>
          <p:cNvSpPr/>
          <p:nvPr/>
        </p:nvSpPr>
        <p:spPr>
          <a:xfrm>
            <a:off x="3101175" y="2011625"/>
            <a:ext cx="2137500" cy="2015700"/>
          </a:xfrm>
          <a:prstGeom prst="flowChartConnector">
            <a:avLst/>
          </a:prstGeom>
          <a:solidFill>
            <a:srgbClr val="134F5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71" name="Google Shape;171;p23"/>
          <p:cNvCxnSpPr>
            <a:stCxn id="170" idx="1"/>
          </p:cNvCxnSpPr>
          <p:nvPr/>
        </p:nvCxnSpPr>
        <p:spPr>
          <a:xfrm rot="10800000">
            <a:off x="2713405" y="1834317"/>
            <a:ext cx="700800" cy="472500"/>
          </a:xfrm>
          <a:prstGeom prst="straightConnector1">
            <a:avLst/>
          </a:prstGeom>
          <a:noFill/>
          <a:ln cap="flat" cmpd="sng" w="19050">
            <a:solidFill>
              <a:srgbClr val="0C343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23"/>
          <p:cNvCxnSpPr>
            <a:stCxn id="170" idx="7"/>
          </p:cNvCxnSpPr>
          <p:nvPr/>
        </p:nvCxnSpPr>
        <p:spPr>
          <a:xfrm flipH="1" rot="10800000">
            <a:off x="4925645" y="1632417"/>
            <a:ext cx="720000" cy="674400"/>
          </a:xfrm>
          <a:prstGeom prst="straightConnector1">
            <a:avLst/>
          </a:prstGeom>
          <a:noFill/>
          <a:ln cap="flat" cmpd="sng" w="19050">
            <a:solidFill>
              <a:srgbClr val="0C343D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4275" y="2493825"/>
            <a:ext cx="1051300" cy="1051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23"/>
          <p:cNvCxnSpPr/>
          <p:nvPr/>
        </p:nvCxnSpPr>
        <p:spPr>
          <a:xfrm>
            <a:off x="5139075" y="3134400"/>
            <a:ext cx="1384500" cy="420900"/>
          </a:xfrm>
          <a:prstGeom prst="straightConnector1">
            <a:avLst/>
          </a:prstGeom>
          <a:noFill/>
          <a:ln cap="flat" cmpd="sng" w="19050">
            <a:solidFill>
              <a:srgbClr val="0C343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" name="Google Shape;175;p23"/>
          <p:cNvSpPr txBox="1"/>
          <p:nvPr/>
        </p:nvSpPr>
        <p:spPr>
          <a:xfrm>
            <a:off x="1442725" y="1129600"/>
            <a:ext cx="19161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Sheffield City Council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6" name="Google Shape;176;p23"/>
          <p:cNvSpPr txBox="1"/>
          <p:nvPr/>
        </p:nvSpPr>
        <p:spPr>
          <a:xfrm>
            <a:off x="5645650" y="1129600"/>
            <a:ext cx="19161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SOLACE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6578825" y="3296225"/>
            <a:ext cx="217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Citizens Advice Sheffield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78" name="Google Shape;178;p23"/>
          <p:cNvCxnSpPr/>
          <p:nvPr/>
        </p:nvCxnSpPr>
        <p:spPr>
          <a:xfrm flipH="1">
            <a:off x="3300430" y="3871067"/>
            <a:ext cx="536100" cy="576000"/>
          </a:xfrm>
          <a:prstGeom prst="straightConnector1">
            <a:avLst/>
          </a:prstGeom>
          <a:noFill/>
          <a:ln cap="flat" cmpd="sng" w="19050">
            <a:solidFill>
              <a:srgbClr val="0C343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3"/>
          <p:cNvSpPr txBox="1"/>
          <p:nvPr/>
        </p:nvSpPr>
        <p:spPr>
          <a:xfrm>
            <a:off x="2414350" y="4056350"/>
            <a:ext cx="19161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New Beginnings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1384325" y="2723400"/>
            <a:ext cx="19161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990000"/>
                </a:solidFill>
                <a:latin typeface="Average"/>
                <a:ea typeface="Average"/>
                <a:cs typeface="Average"/>
                <a:sym typeface="Average"/>
              </a:rPr>
              <a:t>SAVTE</a:t>
            </a:r>
            <a:endParaRPr b="1" sz="2200">
              <a:solidFill>
                <a:srgbClr val="99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81" name="Google Shape;181;p23"/>
          <p:cNvCxnSpPr/>
          <p:nvPr/>
        </p:nvCxnSpPr>
        <p:spPr>
          <a:xfrm rot="10800000">
            <a:off x="2465475" y="2978525"/>
            <a:ext cx="635700" cy="81900"/>
          </a:xfrm>
          <a:prstGeom prst="straightConnector1">
            <a:avLst/>
          </a:prstGeom>
          <a:noFill/>
          <a:ln cap="flat" cmpd="sng" w="19050">
            <a:solidFill>
              <a:srgbClr val="0C343D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2" name="Google Shape;18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200C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>
            <p:ph type="title"/>
          </p:nvPr>
        </p:nvSpPr>
        <p:spPr>
          <a:xfrm>
            <a:off x="265513" y="727575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</a:t>
            </a:r>
            <a:endParaRPr/>
          </a:p>
        </p:txBody>
      </p:sp>
      <p:sp>
        <p:nvSpPr>
          <p:cNvPr id="188" name="Google Shape;188;p24"/>
          <p:cNvSpPr txBox="1"/>
          <p:nvPr>
            <p:ph idx="2" type="body"/>
          </p:nvPr>
        </p:nvSpPr>
        <p:spPr>
          <a:xfrm>
            <a:off x="4572000" y="1189875"/>
            <a:ext cx="47757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C4587"/>
                </a:solidFill>
              </a:rPr>
              <a:t>        </a:t>
            </a:r>
            <a:r>
              <a:rPr b="1" lang="en" sz="1900">
                <a:solidFill>
                  <a:srgbClr val="1C4587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https://sheffield.cityofsanctuary.org</a:t>
            </a:r>
            <a:endParaRPr b="1" sz="19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</a:rPr>
              <a:t>       City of Sanctuary Sheffield </a:t>
            </a:r>
            <a:endParaRPr b="1" sz="20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</a:rPr>
              <a:t>       City of Sanctuary Sheffield</a:t>
            </a:r>
            <a:endParaRPr b="1" sz="20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89" name="Google Shape;18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9000" y="1531650"/>
            <a:ext cx="306925" cy="3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9000" y="2923925"/>
            <a:ext cx="306925" cy="3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8998" y="2227788"/>
            <a:ext cx="306925" cy="3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1200" y="94900"/>
            <a:ext cx="1219200" cy="1219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3" name="Google Shape;19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10063" y="2093241"/>
            <a:ext cx="1556125" cy="15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31700" y="4124600"/>
            <a:ext cx="1000826" cy="69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