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4"/>
  </p:sldMasterIdLst>
  <p:sldIdLst>
    <p:sldId id="258" r:id="rId5"/>
    <p:sldId id="260" r:id="rId6"/>
    <p:sldId id="261" r:id="rId7"/>
    <p:sldId id="264" r:id="rId8"/>
    <p:sldId id="262" r:id="rId9"/>
    <p:sldId id="287" r:id="rId10"/>
    <p:sldId id="266" r:id="rId11"/>
    <p:sldId id="269" r:id="rId12"/>
    <p:sldId id="270" r:id="rId13"/>
    <p:sldId id="271" r:id="rId14"/>
    <p:sldId id="284" r:id="rId15"/>
    <p:sldId id="285" r:id="rId16"/>
    <p:sldId id="28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A949DD-BE9B-4001-AF67-33C805BCBBC1}" v="4" dt="2024-06-06T11:58:30.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64" d="100"/>
          <a:sy n="64" d="100"/>
        </p:scale>
        <p:origin x="74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Owers" userId="e39c6d0d-613b-4627-8d2f-6c53e12c2d4f" providerId="ADAL" clId="{B7A949DD-BE9B-4001-AF67-33C805BCBBC1}"/>
    <pc:docChg chg="undo custSel modSld">
      <pc:chgData name="Kevin Owers" userId="e39c6d0d-613b-4627-8d2f-6c53e12c2d4f" providerId="ADAL" clId="{B7A949DD-BE9B-4001-AF67-33C805BCBBC1}" dt="2024-06-06T11:58:59.468" v="64" actId="1076"/>
      <pc:docMkLst>
        <pc:docMk/>
      </pc:docMkLst>
      <pc:sldChg chg="addSp delSp modSp mod">
        <pc:chgData name="Kevin Owers" userId="e39c6d0d-613b-4627-8d2f-6c53e12c2d4f" providerId="ADAL" clId="{B7A949DD-BE9B-4001-AF67-33C805BCBBC1}" dt="2024-06-06T11:58:34.685" v="57" actId="1076"/>
        <pc:sldMkLst>
          <pc:docMk/>
          <pc:sldMk cId="229098406" sldId="258"/>
        </pc:sldMkLst>
        <pc:spChg chg="del">
          <ac:chgData name="Kevin Owers" userId="e39c6d0d-613b-4627-8d2f-6c53e12c2d4f" providerId="ADAL" clId="{B7A949DD-BE9B-4001-AF67-33C805BCBBC1}" dt="2024-06-06T11:58:15.407" v="54" actId="478"/>
          <ac:spMkLst>
            <pc:docMk/>
            <pc:sldMk cId="229098406" sldId="258"/>
            <ac:spMk id="11" creationId="{76382E6F-21D1-267C-A97A-E2D6639BADEF}"/>
          </ac:spMkLst>
        </pc:spChg>
        <pc:picChg chg="add mod">
          <ac:chgData name="Kevin Owers" userId="e39c6d0d-613b-4627-8d2f-6c53e12c2d4f" providerId="ADAL" clId="{B7A949DD-BE9B-4001-AF67-33C805BCBBC1}" dt="2024-06-06T11:58:30.949" v="56" actId="571"/>
          <ac:picMkLst>
            <pc:docMk/>
            <pc:sldMk cId="229098406" sldId="258"/>
            <ac:picMk id="2" creationId="{3EDBB070-2505-D42A-079D-98D04DACFE71}"/>
          </ac:picMkLst>
        </pc:picChg>
        <pc:picChg chg="del">
          <ac:chgData name="Kevin Owers" userId="e39c6d0d-613b-4627-8d2f-6c53e12c2d4f" providerId="ADAL" clId="{B7A949DD-BE9B-4001-AF67-33C805BCBBC1}" dt="2024-06-06T11:58:03.799" v="45" actId="478"/>
          <ac:picMkLst>
            <pc:docMk/>
            <pc:sldMk cId="229098406" sldId="258"/>
            <ac:picMk id="3" creationId="{4418316A-EC8D-E70A-7B45-9FF934933B7C}"/>
          </ac:picMkLst>
        </pc:picChg>
        <pc:picChg chg="mod">
          <ac:chgData name="Kevin Owers" userId="e39c6d0d-613b-4627-8d2f-6c53e12c2d4f" providerId="ADAL" clId="{B7A949DD-BE9B-4001-AF67-33C805BCBBC1}" dt="2024-06-06T11:58:34.685" v="57" actId="1076"/>
          <ac:picMkLst>
            <pc:docMk/>
            <pc:sldMk cId="229098406" sldId="258"/>
            <ac:picMk id="4" creationId="{F27A3424-6357-92CD-F0AD-22F674FE8DB3}"/>
          </ac:picMkLst>
        </pc:picChg>
        <pc:picChg chg="add mod">
          <ac:chgData name="Kevin Owers" userId="e39c6d0d-613b-4627-8d2f-6c53e12c2d4f" providerId="ADAL" clId="{B7A949DD-BE9B-4001-AF67-33C805BCBBC1}" dt="2024-06-06T11:58:30.949" v="56" actId="571"/>
          <ac:picMkLst>
            <pc:docMk/>
            <pc:sldMk cId="229098406" sldId="258"/>
            <ac:picMk id="5" creationId="{9DA3029E-806D-54FC-9118-1E30268939A6}"/>
          </ac:picMkLst>
        </pc:picChg>
        <pc:picChg chg="mod">
          <ac:chgData name="Kevin Owers" userId="e39c6d0d-613b-4627-8d2f-6c53e12c2d4f" providerId="ADAL" clId="{B7A949DD-BE9B-4001-AF67-33C805BCBBC1}" dt="2024-06-06T11:58:34.685" v="57" actId="1076"/>
          <ac:picMkLst>
            <pc:docMk/>
            <pc:sldMk cId="229098406" sldId="258"/>
            <ac:picMk id="8" creationId="{FDFB63CC-9C8B-D51A-82B3-A0D7E46F3A56}"/>
          </ac:picMkLst>
        </pc:picChg>
        <pc:picChg chg="add mod">
          <ac:chgData name="Kevin Owers" userId="e39c6d0d-613b-4627-8d2f-6c53e12c2d4f" providerId="ADAL" clId="{B7A949DD-BE9B-4001-AF67-33C805BCBBC1}" dt="2024-06-06T11:58:30.949" v="56" actId="571"/>
          <ac:picMkLst>
            <pc:docMk/>
            <pc:sldMk cId="229098406" sldId="258"/>
            <ac:picMk id="9" creationId="{7B0E5D42-E4ED-8240-95F6-FD383A4547FD}"/>
          </ac:picMkLst>
        </pc:picChg>
        <pc:picChg chg="del mod">
          <ac:chgData name="Kevin Owers" userId="e39c6d0d-613b-4627-8d2f-6c53e12c2d4f" providerId="ADAL" clId="{B7A949DD-BE9B-4001-AF67-33C805BCBBC1}" dt="2024-06-06T11:58:05.066" v="47" actId="478"/>
          <ac:picMkLst>
            <pc:docMk/>
            <pc:sldMk cId="229098406" sldId="258"/>
            <ac:picMk id="10" creationId="{C38BAB80-5A2F-65B9-3CB8-6ED01D6D4802}"/>
          </ac:picMkLst>
        </pc:picChg>
        <pc:picChg chg="add mod">
          <ac:chgData name="Kevin Owers" userId="e39c6d0d-613b-4627-8d2f-6c53e12c2d4f" providerId="ADAL" clId="{B7A949DD-BE9B-4001-AF67-33C805BCBBC1}" dt="2024-06-06T11:58:30.949" v="56" actId="571"/>
          <ac:picMkLst>
            <pc:docMk/>
            <pc:sldMk cId="229098406" sldId="258"/>
            <ac:picMk id="13" creationId="{307C9A82-7059-25D9-A4A8-63050B5F6730}"/>
          </ac:picMkLst>
        </pc:picChg>
        <pc:picChg chg="mod">
          <ac:chgData name="Kevin Owers" userId="e39c6d0d-613b-4627-8d2f-6c53e12c2d4f" providerId="ADAL" clId="{B7A949DD-BE9B-4001-AF67-33C805BCBBC1}" dt="2024-06-06T11:58:34.685" v="57" actId="1076"/>
          <ac:picMkLst>
            <pc:docMk/>
            <pc:sldMk cId="229098406" sldId="258"/>
            <ac:picMk id="14" creationId="{6FD23042-C378-9233-0732-4B596CF4588D}"/>
          </ac:picMkLst>
        </pc:picChg>
        <pc:picChg chg="add mod">
          <ac:chgData name="Kevin Owers" userId="e39c6d0d-613b-4627-8d2f-6c53e12c2d4f" providerId="ADAL" clId="{B7A949DD-BE9B-4001-AF67-33C805BCBBC1}" dt="2024-06-06T11:58:30.949" v="56" actId="571"/>
          <ac:picMkLst>
            <pc:docMk/>
            <pc:sldMk cId="229098406" sldId="258"/>
            <ac:picMk id="15" creationId="{5F35385B-EEF1-4C6B-86F9-5F4B2A8FDF71}"/>
          </ac:picMkLst>
        </pc:picChg>
        <pc:picChg chg="add mod">
          <ac:chgData name="Kevin Owers" userId="e39c6d0d-613b-4627-8d2f-6c53e12c2d4f" providerId="ADAL" clId="{B7A949DD-BE9B-4001-AF67-33C805BCBBC1}" dt="2024-06-06T11:58:30.949" v="56" actId="571"/>
          <ac:picMkLst>
            <pc:docMk/>
            <pc:sldMk cId="229098406" sldId="258"/>
            <ac:picMk id="16" creationId="{298E260E-76C3-E0B7-ED66-4CE8E348CD22}"/>
          </ac:picMkLst>
        </pc:picChg>
        <pc:picChg chg="mod">
          <ac:chgData name="Kevin Owers" userId="e39c6d0d-613b-4627-8d2f-6c53e12c2d4f" providerId="ADAL" clId="{B7A949DD-BE9B-4001-AF67-33C805BCBBC1}" dt="2024-06-06T11:58:34.685" v="57" actId="1076"/>
          <ac:picMkLst>
            <pc:docMk/>
            <pc:sldMk cId="229098406" sldId="258"/>
            <ac:picMk id="19" creationId="{506E072E-FD15-3292-275D-C138C4A06DCA}"/>
          </ac:picMkLst>
        </pc:picChg>
        <pc:picChg chg="mod">
          <ac:chgData name="Kevin Owers" userId="e39c6d0d-613b-4627-8d2f-6c53e12c2d4f" providerId="ADAL" clId="{B7A949DD-BE9B-4001-AF67-33C805BCBBC1}" dt="2024-06-06T11:58:34.685" v="57" actId="1076"/>
          <ac:picMkLst>
            <pc:docMk/>
            <pc:sldMk cId="229098406" sldId="258"/>
            <ac:picMk id="28" creationId="{63BB5183-DF38-BFF9-9E85-780E2C11FB0A}"/>
          </ac:picMkLst>
        </pc:picChg>
        <pc:picChg chg="mod">
          <ac:chgData name="Kevin Owers" userId="e39c6d0d-613b-4627-8d2f-6c53e12c2d4f" providerId="ADAL" clId="{B7A949DD-BE9B-4001-AF67-33C805BCBBC1}" dt="2024-06-06T11:58:34.685" v="57" actId="1076"/>
          <ac:picMkLst>
            <pc:docMk/>
            <pc:sldMk cId="229098406" sldId="258"/>
            <ac:picMk id="34" creationId="{466849A7-0F16-7839-908F-C7C65F5426FA}"/>
          </ac:picMkLst>
        </pc:picChg>
      </pc:sldChg>
      <pc:sldChg chg="modSp mod">
        <pc:chgData name="Kevin Owers" userId="e39c6d0d-613b-4627-8d2f-6c53e12c2d4f" providerId="ADAL" clId="{B7A949DD-BE9B-4001-AF67-33C805BCBBC1}" dt="2024-06-06T11:49:45.447" v="44" actId="1076"/>
        <pc:sldMkLst>
          <pc:docMk/>
          <pc:sldMk cId="3015461779" sldId="270"/>
        </pc:sldMkLst>
        <pc:spChg chg="mod">
          <ac:chgData name="Kevin Owers" userId="e39c6d0d-613b-4627-8d2f-6c53e12c2d4f" providerId="ADAL" clId="{B7A949DD-BE9B-4001-AF67-33C805BCBBC1}" dt="2024-06-06T11:49:45.447" v="44" actId="1076"/>
          <ac:spMkLst>
            <pc:docMk/>
            <pc:sldMk cId="3015461779" sldId="270"/>
            <ac:spMk id="14" creationId="{513D22B7-CDB2-16D3-C473-BEFFB4BD2AAB}"/>
          </ac:spMkLst>
        </pc:spChg>
      </pc:sldChg>
      <pc:sldChg chg="delSp modSp mod">
        <pc:chgData name="Kevin Owers" userId="e39c6d0d-613b-4627-8d2f-6c53e12c2d4f" providerId="ADAL" clId="{B7A949DD-BE9B-4001-AF67-33C805BCBBC1}" dt="2024-06-06T11:58:59.468" v="64" actId="1076"/>
        <pc:sldMkLst>
          <pc:docMk/>
          <pc:sldMk cId="779387431" sldId="286"/>
        </pc:sldMkLst>
        <pc:spChg chg="del mod">
          <ac:chgData name="Kevin Owers" userId="e39c6d0d-613b-4627-8d2f-6c53e12c2d4f" providerId="ADAL" clId="{B7A949DD-BE9B-4001-AF67-33C805BCBBC1}" dt="2024-06-06T11:58:51.276" v="62" actId="478"/>
          <ac:spMkLst>
            <pc:docMk/>
            <pc:sldMk cId="779387431" sldId="286"/>
            <ac:spMk id="10" creationId="{31E12DA3-D855-5F78-A656-E10083C9E386}"/>
          </ac:spMkLst>
        </pc:spChg>
        <pc:spChg chg="mod">
          <ac:chgData name="Kevin Owers" userId="e39c6d0d-613b-4627-8d2f-6c53e12c2d4f" providerId="ADAL" clId="{B7A949DD-BE9B-4001-AF67-33C805BCBBC1}" dt="2024-06-06T11:49:11.743" v="36" actId="404"/>
          <ac:spMkLst>
            <pc:docMk/>
            <pc:sldMk cId="779387431" sldId="286"/>
            <ac:spMk id="35" creationId="{103A2933-DEA5-6C5E-614E-148893F3B510}"/>
          </ac:spMkLst>
        </pc:spChg>
        <pc:picChg chg="del">
          <ac:chgData name="Kevin Owers" userId="e39c6d0d-613b-4627-8d2f-6c53e12c2d4f" providerId="ADAL" clId="{B7A949DD-BE9B-4001-AF67-33C805BCBBC1}" dt="2024-06-06T11:58:43.998" v="58" actId="478"/>
          <ac:picMkLst>
            <pc:docMk/>
            <pc:sldMk cId="779387431" sldId="286"/>
            <ac:picMk id="3" creationId="{3F421685-D376-AE92-B152-D510DBF2BE1D}"/>
          </ac:picMkLst>
        </pc:picChg>
        <pc:picChg chg="mod">
          <ac:chgData name="Kevin Owers" userId="e39c6d0d-613b-4627-8d2f-6c53e12c2d4f" providerId="ADAL" clId="{B7A949DD-BE9B-4001-AF67-33C805BCBBC1}" dt="2024-06-06T11:58:59.468" v="64" actId="1076"/>
          <ac:picMkLst>
            <pc:docMk/>
            <pc:sldMk cId="779387431" sldId="286"/>
            <ac:picMk id="4" creationId="{F27A3424-6357-92CD-F0AD-22F674FE8DB3}"/>
          </ac:picMkLst>
        </pc:picChg>
        <pc:picChg chg="del mod">
          <ac:chgData name="Kevin Owers" userId="e39c6d0d-613b-4627-8d2f-6c53e12c2d4f" providerId="ADAL" clId="{B7A949DD-BE9B-4001-AF67-33C805BCBBC1}" dt="2024-06-06T11:58:52.287" v="63" actId="478"/>
          <ac:picMkLst>
            <pc:docMk/>
            <pc:sldMk cId="779387431" sldId="286"/>
            <ac:picMk id="5" creationId="{17632336-B039-2718-DA74-00ECF9698BA9}"/>
          </ac:picMkLst>
        </pc:picChg>
        <pc:picChg chg="mod">
          <ac:chgData name="Kevin Owers" userId="e39c6d0d-613b-4627-8d2f-6c53e12c2d4f" providerId="ADAL" clId="{B7A949DD-BE9B-4001-AF67-33C805BCBBC1}" dt="2024-06-06T11:58:59.468" v="64" actId="1076"/>
          <ac:picMkLst>
            <pc:docMk/>
            <pc:sldMk cId="779387431" sldId="286"/>
            <ac:picMk id="8" creationId="{FDFB63CC-9C8B-D51A-82B3-A0D7E46F3A56}"/>
          </ac:picMkLst>
        </pc:picChg>
        <pc:picChg chg="mod">
          <ac:chgData name="Kevin Owers" userId="e39c6d0d-613b-4627-8d2f-6c53e12c2d4f" providerId="ADAL" clId="{B7A949DD-BE9B-4001-AF67-33C805BCBBC1}" dt="2024-06-06T11:58:59.468" v="64" actId="1076"/>
          <ac:picMkLst>
            <pc:docMk/>
            <pc:sldMk cId="779387431" sldId="286"/>
            <ac:picMk id="14" creationId="{6FD23042-C378-9233-0732-4B596CF4588D}"/>
          </ac:picMkLst>
        </pc:picChg>
        <pc:picChg chg="mod">
          <ac:chgData name="Kevin Owers" userId="e39c6d0d-613b-4627-8d2f-6c53e12c2d4f" providerId="ADAL" clId="{B7A949DD-BE9B-4001-AF67-33C805BCBBC1}" dt="2024-06-06T11:58:59.468" v="64" actId="1076"/>
          <ac:picMkLst>
            <pc:docMk/>
            <pc:sldMk cId="779387431" sldId="286"/>
            <ac:picMk id="19" creationId="{506E072E-FD15-3292-275D-C138C4A06DCA}"/>
          </ac:picMkLst>
        </pc:picChg>
        <pc:picChg chg="mod">
          <ac:chgData name="Kevin Owers" userId="e39c6d0d-613b-4627-8d2f-6c53e12c2d4f" providerId="ADAL" clId="{B7A949DD-BE9B-4001-AF67-33C805BCBBC1}" dt="2024-06-06T11:58:59.468" v="64" actId="1076"/>
          <ac:picMkLst>
            <pc:docMk/>
            <pc:sldMk cId="779387431" sldId="286"/>
            <ac:picMk id="28" creationId="{63BB5183-DF38-BFF9-9E85-780E2C11FB0A}"/>
          </ac:picMkLst>
        </pc:picChg>
        <pc:picChg chg="mod">
          <ac:chgData name="Kevin Owers" userId="e39c6d0d-613b-4627-8d2f-6c53e12c2d4f" providerId="ADAL" clId="{B7A949DD-BE9B-4001-AF67-33C805BCBBC1}" dt="2024-06-06T11:58:59.468" v="64" actId="1076"/>
          <ac:picMkLst>
            <pc:docMk/>
            <pc:sldMk cId="779387431" sldId="286"/>
            <ac:picMk id="34" creationId="{466849A7-0F16-7839-908F-C7C65F5426F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438D8-A3AD-8F0E-9C60-43243C282D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27E4556-1613-27CD-0F82-6B1866D8BD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1F72089-2D18-33FB-BA03-A1A113D76605}"/>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5" name="Footer Placeholder 4">
            <a:extLst>
              <a:ext uri="{FF2B5EF4-FFF2-40B4-BE49-F238E27FC236}">
                <a16:creationId xmlns:a16="http://schemas.microsoft.com/office/drawing/2014/main" id="{99495D66-598E-37C8-883B-E3444C6597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1EA1BD-78C4-6539-5BE8-B3729C8DD378}"/>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88090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97BE2-D791-C7E5-337D-1ACA4E21BC1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421412-6AF3-42B2-B36F-1116FB5FBE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BDF74B-929A-2583-CA58-BBBDB4BF9032}"/>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5" name="Footer Placeholder 4">
            <a:extLst>
              <a:ext uri="{FF2B5EF4-FFF2-40B4-BE49-F238E27FC236}">
                <a16:creationId xmlns:a16="http://schemas.microsoft.com/office/drawing/2014/main" id="{1EF07D90-A1B4-C1CC-679F-DFF939A5F2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C8EE9-5837-13C9-611D-997B96FA4ECD}"/>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93681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A01F-D8F3-D62A-36A0-E9A035ECF0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8BD2F94-6FA8-E408-759E-89DA3B6D8D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7E6E6D-0D71-0668-437C-ACDD6EDBE26A}"/>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5" name="Footer Placeholder 4">
            <a:extLst>
              <a:ext uri="{FF2B5EF4-FFF2-40B4-BE49-F238E27FC236}">
                <a16:creationId xmlns:a16="http://schemas.microsoft.com/office/drawing/2014/main" id="{C1D8BD3F-DBD0-4764-A7E3-84C2C66660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F6223D-8B3F-834F-7BEB-308F11EFA653}"/>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29744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0E37-EF54-037B-1AA6-6E2EDD620F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DE0D36-CD45-DB7E-0265-3F2F7E2E81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01321C9-BA4A-DEB1-FFCE-6F57FA291A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FB5BE4-0AFC-A564-2D50-8652E1C2A19D}"/>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6" name="Footer Placeholder 5">
            <a:extLst>
              <a:ext uri="{FF2B5EF4-FFF2-40B4-BE49-F238E27FC236}">
                <a16:creationId xmlns:a16="http://schemas.microsoft.com/office/drawing/2014/main" id="{4BAF0227-19AB-3A3E-9FBD-21BF77523D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5A8BAB-A2BA-A140-C36D-38C02D4FE35C}"/>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08813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9D77A-8CA0-F918-E21F-D09A55601B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E87B95-0FF2-8652-0E10-EE253774FC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334FA4-3C9B-D393-1EC6-F697DEFBBC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F730D1-FDBC-B5A6-BB63-4BFD25FB6D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81D19F-41E4-78C2-C421-D677FEE13B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F7C08B-8968-818F-F00A-22FDB1E50DB1}"/>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8" name="Footer Placeholder 7">
            <a:extLst>
              <a:ext uri="{FF2B5EF4-FFF2-40B4-BE49-F238E27FC236}">
                <a16:creationId xmlns:a16="http://schemas.microsoft.com/office/drawing/2014/main" id="{9321D192-866A-0A47-DAA0-F5791316E11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D192FA-50E2-0796-9AE6-DABF2B7D6F63}"/>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3837740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DBB4D-2C26-6D99-0ECD-97976EE641A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7B9AF8E-B2D4-2D47-F960-C4F7B18FFFD6}"/>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4" name="Footer Placeholder 3">
            <a:extLst>
              <a:ext uri="{FF2B5EF4-FFF2-40B4-BE49-F238E27FC236}">
                <a16:creationId xmlns:a16="http://schemas.microsoft.com/office/drawing/2014/main" id="{0A8F12EF-599A-395C-0D72-18C8BBA8853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7A4C84E-13C2-C2FA-4DB9-8EEC0FD86E4A}"/>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1679597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762CEF-A4F5-B66C-821A-6006C496FF7F}"/>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3" name="Footer Placeholder 2">
            <a:extLst>
              <a:ext uri="{FF2B5EF4-FFF2-40B4-BE49-F238E27FC236}">
                <a16:creationId xmlns:a16="http://schemas.microsoft.com/office/drawing/2014/main" id="{8AD22D24-3417-7FF8-AFEA-319692D0C0D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3C8D24-E464-07FE-2C28-76CF5B86EF48}"/>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520931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E8C1-C968-D475-9F27-D2CD2A14DE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396898-395F-F602-B1A1-BC214E98D2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A6B1EF1-1F4E-16A3-A82A-8EF46E674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F1104B-8693-88FC-8304-0F15596296C9}"/>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6" name="Footer Placeholder 5">
            <a:extLst>
              <a:ext uri="{FF2B5EF4-FFF2-40B4-BE49-F238E27FC236}">
                <a16:creationId xmlns:a16="http://schemas.microsoft.com/office/drawing/2014/main" id="{84E36210-8743-95BF-465C-13AC042D75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71AB79-286E-C3D0-8597-9DE764B7A0D7}"/>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2138951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7254D-2410-5D7F-AA45-86170C6D1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F2EA9FD-9B45-86C5-1F9B-54F2EAD866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CAEBBF-BF87-DC19-4336-6074B600D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7B0E9F-E2B8-DC20-9062-8DECA7C57846}"/>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6" name="Footer Placeholder 5">
            <a:extLst>
              <a:ext uri="{FF2B5EF4-FFF2-40B4-BE49-F238E27FC236}">
                <a16:creationId xmlns:a16="http://schemas.microsoft.com/office/drawing/2014/main" id="{82F5E154-19D5-122C-86A5-83C4B0DE57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5F9EEA-5040-233B-A5F9-B3C63DBE7DD1}"/>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55045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6AFE-09E9-53C8-F258-75C5FCEAE6B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397FF6-731A-B94D-506A-F893AB9B7C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B8917A-D2F9-8D29-0F30-424C0C0D593B}"/>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5" name="Footer Placeholder 4">
            <a:extLst>
              <a:ext uri="{FF2B5EF4-FFF2-40B4-BE49-F238E27FC236}">
                <a16:creationId xmlns:a16="http://schemas.microsoft.com/office/drawing/2014/main" id="{59853753-7981-E90D-B73D-FCEB475366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F127F1-4213-CE4A-0ED5-435EC0A7D939}"/>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4165994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BEA942-2C9B-39D6-FA7A-E51975D760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7711BD-6A17-6475-144D-C05FD63609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9CFB10-7F26-8E7E-FA3C-80CDD08A8CF6}"/>
              </a:ext>
            </a:extLst>
          </p:cNvPr>
          <p:cNvSpPr>
            <a:spLocks noGrp="1"/>
          </p:cNvSpPr>
          <p:nvPr>
            <p:ph type="dt" sz="half" idx="10"/>
          </p:nvPr>
        </p:nvSpPr>
        <p:spPr/>
        <p:txBody>
          <a:bodyPr/>
          <a:lstStyle/>
          <a:p>
            <a:fld id="{F9C16EF8-88DF-47B2-BFFD-583F2F92D752}" type="datetimeFigureOut">
              <a:rPr lang="en-GB" smtClean="0"/>
              <a:t>06/06/2024</a:t>
            </a:fld>
            <a:endParaRPr lang="en-GB"/>
          </a:p>
        </p:txBody>
      </p:sp>
      <p:sp>
        <p:nvSpPr>
          <p:cNvPr id="5" name="Footer Placeholder 4">
            <a:extLst>
              <a:ext uri="{FF2B5EF4-FFF2-40B4-BE49-F238E27FC236}">
                <a16:creationId xmlns:a16="http://schemas.microsoft.com/office/drawing/2014/main" id="{573EA76E-EABA-27B1-295A-0C9033A25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936E-0528-3456-E9C9-066CD3F54E18}"/>
              </a:ext>
            </a:extLst>
          </p:cNvPr>
          <p:cNvSpPr>
            <a:spLocks noGrp="1"/>
          </p:cNvSpPr>
          <p:nvPr>
            <p:ph type="sldNum" sz="quarter" idx="12"/>
          </p:nvPr>
        </p:nvSpPr>
        <p:spPr/>
        <p:txBody>
          <a:bodyPr/>
          <a:lstStyle/>
          <a:p>
            <a:fld id="{2A0812B6-403B-45A1-A6BA-2C7DBDC407B1}" type="slidenum">
              <a:rPr lang="en-GB" smtClean="0"/>
              <a:t>‹#›</a:t>
            </a:fld>
            <a:endParaRPr lang="en-GB"/>
          </a:p>
        </p:txBody>
      </p:sp>
    </p:spTree>
    <p:extLst>
      <p:ext uri="{BB962C8B-B14F-4D97-AF65-F5344CB8AC3E}">
        <p14:creationId xmlns:p14="http://schemas.microsoft.com/office/powerpoint/2010/main" val="413400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FDEB54-D764-4FAF-57E7-B3AB7B1663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FB2128-4EF9-DE4D-A8BF-5DA8288F48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0BCDCE-FB7C-CAE7-C2B4-742C669F3F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16EF8-88DF-47B2-BFFD-583F2F92D752}" type="datetimeFigureOut">
              <a:rPr lang="en-GB" smtClean="0"/>
              <a:t>06/06/2024</a:t>
            </a:fld>
            <a:endParaRPr lang="en-GB"/>
          </a:p>
        </p:txBody>
      </p:sp>
      <p:sp>
        <p:nvSpPr>
          <p:cNvPr id="5" name="Footer Placeholder 4">
            <a:extLst>
              <a:ext uri="{FF2B5EF4-FFF2-40B4-BE49-F238E27FC236}">
                <a16:creationId xmlns:a16="http://schemas.microsoft.com/office/drawing/2014/main" id="{703075FD-22F6-AC93-4DCE-2BD3169E5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28D990-1C2C-4A4A-2A15-DD338C6B62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812B6-403B-45A1-A6BA-2C7DBDC407B1}" type="slidenum">
              <a:rPr lang="en-GB" smtClean="0"/>
              <a:t>‹#›</a:t>
            </a:fld>
            <a:endParaRPr lang="en-GB"/>
          </a:p>
        </p:txBody>
      </p:sp>
    </p:spTree>
    <p:extLst>
      <p:ext uri="{BB962C8B-B14F-4D97-AF65-F5344CB8AC3E}">
        <p14:creationId xmlns:p14="http://schemas.microsoft.com/office/powerpoint/2010/main" val="20845571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mailto:businesssheffield@sheffield.gov.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mailto:invest@sheffield.gov.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advance@sheffield.gov.uk" TargetMode="Externa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hyperlink" Target="mailto:sectorrouteways@sheffield.gov.uk" TargetMode="External"/><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mailto:advance@sheffield.gov.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opportunity@sheffield.gov.uk" TargetMode="External"/><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hyperlink" Target="mailto:advance@sheffield.gov.uk"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hyperlink" Target="https://www.gov.uk/jobcentre-plus-help-for-recruiter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gov.uk/jobcentre-plus-help-for-recruiters"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hyperlink" Target="mailto:jcpsheffield.eateam@dwp.gov.uk" TargetMode="External"/><Relationship Id="rId5" Type="http://schemas.openxmlformats.org/officeDocument/2006/relationships/hyperlink" Target="https://www.gov.uk/government/collections/disability-confident-campaign" TargetMode="External"/><Relationship Id="rId4" Type="http://schemas.openxmlformats.org/officeDocument/2006/relationships/hyperlink" Target="https://www.gov.uk/access-to-wor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hyperlink" Target="http://www.scci.org.uk/" TargetMode="External"/><Relationship Id="rId4" Type="http://schemas.openxmlformats.org/officeDocument/2006/relationships/hyperlink" Target="mailto:membership@scci.org.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jpeg"/><Relationship Id="rId7" Type="http://schemas.openxmlformats.org/officeDocument/2006/relationships/image" Target="../media/image15.png"/><Relationship Id="rId12" Type="http://schemas.openxmlformats.org/officeDocument/2006/relationships/hyperlink" Target="mailto:membership@scci.org.uk"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hyperlink" Target="mailto:jcpsheffield.eateam@dwp.gov.uk" TargetMode="External"/><Relationship Id="rId5" Type="http://schemas.openxmlformats.org/officeDocument/2006/relationships/image" Target="../media/image19.png"/><Relationship Id="rId10" Type="http://schemas.openxmlformats.org/officeDocument/2006/relationships/hyperlink" Target="mailto:businesssheffield@sheffield.gov.uk" TargetMode="External"/><Relationship Id="rId4" Type="http://schemas.openxmlformats.org/officeDocument/2006/relationships/image" Target="../media/image3.png"/><Relationship Id="rId9" Type="http://schemas.openxmlformats.org/officeDocument/2006/relationships/hyperlink" Target="mailto:advance@sheffield.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Text&#10;&#10;Description automatically generated">
            <a:extLst>
              <a:ext uri="{FF2B5EF4-FFF2-40B4-BE49-F238E27FC236}">
                <a16:creationId xmlns:a16="http://schemas.microsoft.com/office/drawing/2014/main" id="{63BB5183-DF38-BFF9-9E85-780E2C11F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7595" y="5549441"/>
            <a:ext cx="1136404" cy="982059"/>
          </a:xfrm>
          <a:prstGeom prst="rect">
            <a:avLst/>
          </a:prstGeom>
        </p:spPr>
      </p:pic>
      <p:pic>
        <p:nvPicPr>
          <p:cNvPr id="34" name="Picture 33" descr="A picture containing icon&#10;&#10;Description automatically generated">
            <a:extLst>
              <a:ext uri="{FF2B5EF4-FFF2-40B4-BE49-F238E27FC236}">
                <a16:creationId xmlns:a16="http://schemas.microsoft.com/office/drawing/2014/main" id="{466849A7-0F16-7839-908F-C7C65F5426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2735" y="5601412"/>
            <a:ext cx="840024" cy="840024"/>
          </a:xfrm>
          <a:prstGeom prst="rect">
            <a:avLst/>
          </a:prstGeom>
        </p:spPr>
      </p:pic>
      <p:pic>
        <p:nvPicPr>
          <p:cNvPr id="4" name="Picture 3" descr="Text&#10;&#10;Description automatically generated with low confidence">
            <a:extLst>
              <a:ext uri="{FF2B5EF4-FFF2-40B4-BE49-F238E27FC236}">
                <a16:creationId xmlns:a16="http://schemas.microsoft.com/office/drawing/2014/main" id="{F27A3424-6357-92CD-F0AD-22F674FE8D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9607" y="5597196"/>
            <a:ext cx="1532537" cy="773073"/>
          </a:xfrm>
          <a:prstGeom prst="rect">
            <a:avLst/>
          </a:prstGeom>
        </p:spPr>
      </p:pic>
      <p:pic>
        <p:nvPicPr>
          <p:cNvPr id="14" name="Picture 13" descr="Logo&#10;&#10;Description automatically generated">
            <a:extLst>
              <a:ext uri="{FF2B5EF4-FFF2-40B4-BE49-F238E27FC236}">
                <a16:creationId xmlns:a16="http://schemas.microsoft.com/office/drawing/2014/main" id="{6FD23042-C378-9233-0732-4B596CF458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16807" y="5578358"/>
            <a:ext cx="852712" cy="852712"/>
          </a:xfrm>
          <a:prstGeom prst="rect">
            <a:avLst/>
          </a:prstGeom>
        </p:spPr>
      </p:pic>
      <p:pic>
        <p:nvPicPr>
          <p:cNvPr id="19" name="Picture 18" descr="Chart&#10;&#10;Description automatically generated with low confidence">
            <a:extLst>
              <a:ext uri="{FF2B5EF4-FFF2-40B4-BE49-F238E27FC236}">
                <a16:creationId xmlns:a16="http://schemas.microsoft.com/office/drawing/2014/main" id="{506E072E-FD15-3292-275D-C138C4A06DCA}"/>
              </a:ext>
            </a:extLst>
          </p:cNvPr>
          <p:cNvPicPr>
            <a:picLocks noChangeAspect="1"/>
          </p:cNvPicPr>
          <p:nvPr/>
        </p:nvPicPr>
        <p:blipFill rotWithShape="1">
          <a:blip r:embed="rId6">
            <a:extLst>
              <a:ext uri="{28A0092B-C50C-407E-A947-70E740481C1C}">
                <a14:useLocalDpi xmlns:a14="http://schemas.microsoft.com/office/drawing/2010/main" val="0"/>
              </a:ext>
            </a:extLst>
          </a:blip>
          <a:srcRect t="13256" b="16697"/>
          <a:stretch/>
        </p:blipFill>
        <p:spPr>
          <a:xfrm>
            <a:off x="6271978" y="5459635"/>
            <a:ext cx="1506863" cy="945853"/>
          </a:xfrm>
          <a:prstGeom prst="rect">
            <a:avLst/>
          </a:prstGeom>
        </p:spPr>
      </p:pic>
      <p:sp>
        <p:nvSpPr>
          <p:cNvPr id="26" name="Title 1">
            <a:extLst>
              <a:ext uri="{FF2B5EF4-FFF2-40B4-BE49-F238E27FC236}">
                <a16:creationId xmlns:a16="http://schemas.microsoft.com/office/drawing/2014/main" id="{C78439E8-74A1-CFE4-B307-C9EB7D39FA13}"/>
              </a:ext>
            </a:extLst>
          </p:cNvPr>
          <p:cNvSpPr txBox="1">
            <a:spLocks/>
          </p:cNvSpPr>
          <p:nvPr/>
        </p:nvSpPr>
        <p:spPr>
          <a:xfrm>
            <a:off x="6777672" y="1711003"/>
            <a:ext cx="5443956" cy="379584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50000"/>
              </a:lnSpc>
              <a:spcBef>
                <a:spcPts val="1200"/>
              </a:spcBef>
              <a:spcAft>
                <a:spcPts val="600"/>
              </a:spcAft>
              <a:buFont typeface="Wingdings" panose="05000000000000000000" pitchFamily="2" charset="2"/>
              <a:buChar char="v"/>
            </a:pPr>
            <a:r>
              <a:rPr lang="en-GB" sz="2200" dirty="0">
                <a:latin typeface="Arial" panose="020B0604020202020204" pitchFamily="34" charset="0"/>
                <a:cs typeface="Arial" panose="020B0604020202020204" pitchFamily="34" charset="0"/>
              </a:rPr>
              <a:t>Opportunity Sheffield </a:t>
            </a:r>
          </a:p>
          <a:p>
            <a:pPr marL="342900" indent="-342900">
              <a:lnSpc>
                <a:spcPct val="150000"/>
              </a:lnSpc>
              <a:spcBef>
                <a:spcPts val="1200"/>
              </a:spcBef>
              <a:spcAft>
                <a:spcPts val="600"/>
              </a:spcAft>
              <a:buFont typeface="Wingdings" panose="05000000000000000000" pitchFamily="2" charset="2"/>
              <a:buChar char="v"/>
            </a:pPr>
            <a:r>
              <a:rPr lang="en-GB" sz="2200" dirty="0">
                <a:latin typeface="Arial" panose="020B0604020202020204" pitchFamily="34" charset="0"/>
                <a:cs typeface="Arial" panose="020B0604020202020204" pitchFamily="34" charset="0"/>
              </a:rPr>
              <a:t>Business Sheffield</a:t>
            </a:r>
          </a:p>
          <a:p>
            <a:pPr marL="342900" indent="-342900">
              <a:lnSpc>
                <a:spcPct val="150000"/>
              </a:lnSpc>
              <a:spcBef>
                <a:spcPts val="1200"/>
              </a:spcBef>
              <a:spcAft>
                <a:spcPts val="600"/>
              </a:spcAft>
              <a:buFont typeface="Wingdings" panose="05000000000000000000" pitchFamily="2" charset="2"/>
              <a:buChar char="v"/>
            </a:pPr>
            <a:r>
              <a:rPr lang="en-GB" sz="2200" dirty="0">
                <a:latin typeface="Arial" panose="020B0604020202020204" pitchFamily="34" charset="0"/>
                <a:cs typeface="Arial" panose="020B0604020202020204" pitchFamily="34" charset="0"/>
              </a:rPr>
              <a:t>Jobcentre Plus</a:t>
            </a:r>
          </a:p>
          <a:p>
            <a:pPr marL="342900" indent="-342900">
              <a:lnSpc>
                <a:spcPct val="150000"/>
              </a:lnSpc>
              <a:spcBef>
                <a:spcPts val="1200"/>
              </a:spcBef>
              <a:spcAft>
                <a:spcPts val="600"/>
              </a:spcAft>
              <a:buFont typeface="Wingdings" panose="05000000000000000000" pitchFamily="2" charset="2"/>
              <a:buChar char="v"/>
            </a:pPr>
            <a:r>
              <a:rPr lang="en-GB" sz="2200" dirty="0">
                <a:latin typeface="Arial" panose="020B0604020202020204" pitchFamily="34" charset="0"/>
                <a:cs typeface="Arial" panose="020B0604020202020204" pitchFamily="34" charset="0"/>
              </a:rPr>
              <a:t>Sheffield Chamber of Commerce</a:t>
            </a:r>
          </a:p>
          <a:p>
            <a:pPr>
              <a:lnSpc>
                <a:spcPct val="100000"/>
              </a:lnSpc>
              <a:spcBef>
                <a:spcPts val="1200"/>
              </a:spcBef>
              <a:spcAft>
                <a:spcPts val="600"/>
              </a:spcAft>
            </a:pPr>
            <a:endParaRPr lang="en-GB" sz="2200" i="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67DEC387-1BAD-FA6B-8398-FDADDDBDAF8C}"/>
              </a:ext>
            </a:extLst>
          </p:cNvPr>
          <p:cNvSpPr txBox="1"/>
          <p:nvPr/>
        </p:nvSpPr>
        <p:spPr>
          <a:xfrm>
            <a:off x="6763951" y="1516920"/>
            <a:ext cx="5193954" cy="477054"/>
          </a:xfrm>
          <a:prstGeom prst="rect">
            <a:avLst/>
          </a:prstGeom>
          <a:noFill/>
        </p:spPr>
        <p:txBody>
          <a:bodyPr wrap="square">
            <a:spAutoFit/>
          </a:bodyPr>
          <a:lstStyle/>
          <a:p>
            <a:r>
              <a:rPr lang="en-GB" sz="2500" b="1" dirty="0">
                <a:latin typeface="Arial" panose="020B0604020202020204" pitchFamily="34" charset="0"/>
                <a:cs typeface="Arial" panose="020B0604020202020204" pitchFamily="34" charset="0"/>
              </a:rPr>
              <a:t>Employment, Skills &amp; Enterprise</a:t>
            </a:r>
            <a:endParaRPr lang="en-GB" sz="2500" b="1" dirty="0"/>
          </a:p>
        </p:txBody>
      </p:sp>
      <p:cxnSp>
        <p:nvCxnSpPr>
          <p:cNvPr id="39" name="Straight Connector 38">
            <a:extLst>
              <a:ext uri="{FF2B5EF4-FFF2-40B4-BE49-F238E27FC236}">
                <a16:creationId xmlns:a16="http://schemas.microsoft.com/office/drawing/2014/main" id="{44D1B08E-CE77-C9FF-BF47-3FC018FDD9A6}"/>
              </a:ext>
            </a:extLst>
          </p:cNvPr>
          <p:cNvCxnSpPr>
            <a:cxnSpLocks/>
          </p:cNvCxnSpPr>
          <p:nvPr/>
        </p:nvCxnSpPr>
        <p:spPr>
          <a:xfrm flipV="1">
            <a:off x="6850041" y="2135282"/>
            <a:ext cx="4846286" cy="2686"/>
          </a:xfrm>
          <a:prstGeom prst="line">
            <a:avLst/>
          </a:prstGeom>
          <a:ln w="9525"/>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6DC7C51E-7376-35EB-5631-D87ACC04679D}"/>
              </a:ext>
            </a:extLst>
          </p:cNvPr>
          <p:cNvSpPr txBox="1"/>
          <p:nvPr/>
        </p:nvSpPr>
        <p:spPr>
          <a:xfrm>
            <a:off x="3824298" y="459292"/>
            <a:ext cx="8361694" cy="677108"/>
          </a:xfrm>
          <a:prstGeom prst="rect">
            <a:avLst/>
          </a:prstGeom>
          <a:noFill/>
        </p:spPr>
        <p:txBody>
          <a:bodyPr wrap="square">
            <a:spAutoFit/>
          </a:bodyPr>
          <a:lstStyle/>
          <a:p>
            <a:r>
              <a:rPr lang="en-GB" sz="3800" dirty="0">
                <a:latin typeface="Arial" panose="020B0604020202020204" pitchFamily="34" charset="0"/>
                <a:cs typeface="Arial" panose="020B0604020202020204" pitchFamily="34" charset="0"/>
              </a:rPr>
              <a:t>Support offer for Sheffield employers</a:t>
            </a:r>
            <a:endParaRPr lang="en-GB" sz="3800" dirty="0"/>
          </a:p>
        </p:txBody>
      </p:sp>
      <p:pic>
        <p:nvPicPr>
          <p:cNvPr id="47" name="Picture 46">
            <a:extLst>
              <a:ext uri="{FF2B5EF4-FFF2-40B4-BE49-F238E27FC236}">
                <a16:creationId xmlns:a16="http://schemas.microsoft.com/office/drawing/2014/main" id="{9F74813D-5C56-B650-4E8E-B06F5AD04F3F}"/>
              </a:ext>
            </a:extLst>
          </p:cNvPr>
          <p:cNvPicPr>
            <a:picLocks noChangeAspect="1"/>
          </p:cNvPicPr>
          <p:nvPr/>
        </p:nvPicPr>
        <p:blipFill>
          <a:blip r:embed="rId7" cstate="print">
            <a:extLst>
              <a:ext uri="{28A0092B-C50C-407E-A947-70E740481C1C}">
                <a14:useLocalDpi xmlns:a14="http://schemas.microsoft.com/office/drawing/2010/main" val="0"/>
              </a:ext>
            </a:extLst>
          </a:blip>
          <a:srcRect t="7232" b="7232"/>
          <a:stretch/>
        </p:blipFill>
        <p:spPr>
          <a:xfrm>
            <a:off x="392302" y="1552341"/>
            <a:ext cx="5875975" cy="3350971"/>
          </a:xfrm>
          <a:prstGeom prst="round2DiagRect">
            <a:avLst>
              <a:gd name="adj1" fmla="val 50000"/>
              <a:gd name="adj2" fmla="val 0"/>
            </a:avLst>
          </a:prstGeom>
          <a:ln w="88900" cap="sq">
            <a:solidFill>
              <a:srgbClr val="FFFFFF"/>
            </a:solidFill>
            <a:miter lim="800000"/>
          </a:ln>
          <a:effectLst/>
        </p:spPr>
      </p:pic>
      <p:pic>
        <p:nvPicPr>
          <p:cNvPr id="8" name="Picture 7" descr="Text&#10;&#10;Description automatically generated">
            <a:extLst>
              <a:ext uri="{FF2B5EF4-FFF2-40B4-BE49-F238E27FC236}">
                <a16:creationId xmlns:a16="http://schemas.microsoft.com/office/drawing/2014/main" id="{FDFB63CC-9C8B-D51A-82B3-A0D7E46F3A5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48572" y="5569103"/>
            <a:ext cx="1022140" cy="886550"/>
          </a:xfrm>
          <a:prstGeom prst="rect">
            <a:avLst/>
          </a:prstGeom>
        </p:spPr>
      </p:pic>
      <p:cxnSp>
        <p:nvCxnSpPr>
          <p:cNvPr id="6" name="Straight Connector 5">
            <a:extLst>
              <a:ext uri="{FF2B5EF4-FFF2-40B4-BE49-F238E27FC236}">
                <a16:creationId xmlns:a16="http://schemas.microsoft.com/office/drawing/2014/main" id="{5AB832D1-6B0E-33BD-EF41-EA6A200BAA0F}"/>
              </a:ext>
            </a:extLst>
          </p:cNvPr>
          <p:cNvCxnSpPr>
            <a:cxnSpLocks/>
          </p:cNvCxnSpPr>
          <p:nvPr/>
        </p:nvCxnSpPr>
        <p:spPr>
          <a:xfrm flipV="1">
            <a:off x="6850041" y="1410792"/>
            <a:ext cx="4846286" cy="2686"/>
          </a:xfrm>
          <a:prstGeom prst="line">
            <a:avLst/>
          </a:prstGeom>
          <a:ln w="952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0FA7FBA-9E62-9AE5-9595-03C930B71B56}"/>
              </a:ext>
            </a:extLst>
          </p:cNvPr>
          <p:cNvCxnSpPr>
            <a:cxnSpLocks/>
          </p:cNvCxnSpPr>
          <p:nvPr/>
        </p:nvCxnSpPr>
        <p:spPr>
          <a:xfrm flipV="1">
            <a:off x="6850041" y="5082575"/>
            <a:ext cx="4846286" cy="2686"/>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098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DED5B0F5-827D-8506-2E98-842703B4477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768"/>
            <a:ext cx="2135560"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44DC88F2-79CF-B28C-F2AF-B57FA92765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76047" y="0"/>
            <a:ext cx="10170374" cy="6858000"/>
          </a:xfrm>
          <a:prstGeom prst="rect">
            <a:avLst/>
          </a:prstGeom>
        </p:spPr>
      </p:pic>
      <p:sp>
        <p:nvSpPr>
          <p:cNvPr id="6" name="TextBox 5">
            <a:extLst>
              <a:ext uri="{FF2B5EF4-FFF2-40B4-BE49-F238E27FC236}">
                <a16:creationId xmlns:a16="http://schemas.microsoft.com/office/drawing/2014/main" id="{682A179B-6723-90D2-6D81-072620F94224}"/>
              </a:ext>
            </a:extLst>
          </p:cNvPr>
          <p:cNvSpPr txBox="1"/>
          <p:nvPr/>
        </p:nvSpPr>
        <p:spPr>
          <a:xfrm>
            <a:off x="2393748" y="255501"/>
            <a:ext cx="7927616" cy="1088311"/>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Business Sheffield is the business support team within Sheffield City Council. We support individual businesses to thrive, grow and fulfil their mission in our city, and we work to strengthen the networks that make Sheffield a great place to run a business.</a:t>
            </a:r>
          </a:p>
        </p:txBody>
      </p:sp>
      <p:sp>
        <p:nvSpPr>
          <p:cNvPr id="8" name="TextBox 7">
            <a:extLst>
              <a:ext uri="{FF2B5EF4-FFF2-40B4-BE49-F238E27FC236}">
                <a16:creationId xmlns:a16="http://schemas.microsoft.com/office/drawing/2014/main" id="{490BEC60-6FC5-C9A5-4BB3-B3965DFD53A6}"/>
              </a:ext>
            </a:extLst>
          </p:cNvPr>
          <p:cNvSpPr txBox="1"/>
          <p:nvPr/>
        </p:nvSpPr>
        <p:spPr>
          <a:xfrm>
            <a:off x="291736" y="1656137"/>
            <a:ext cx="1477619" cy="336631"/>
          </a:xfrm>
          <a:prstGeom prst="rect">
            <a:avLst/>
          </a:prstGeom>
          <a:noFill/>
        </p:spPr>
        <p:txBody>
          <a:bodyPr wrap="square">
            <a:spAutoFit/>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Overview</a:t>
            </a: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17" name="TextBox 16">
            <a:extLst>
              <a:ext uri="{FF2B5EF4-FFF2-40B4-BE49-F238E27FC236}">
                <a16:creationId xmlns:a16="http://schemas.microsoft.com/office/drawing/2014/main" id="{8B287BB9-A790-3ADC-E703-C17E3041391E}"/>
              </a:ext>
            </a:extLst>
          </p:cNvPr>
          <p:cNvSpPr txBox="1"/>
          <p:nvPr/>
        </p:nvSpPr>
        <p:spPr>
          <a:xfrm>
            <a:off x="291736" y="5209478"/>
            <a:ext cx="1813977" cy="1154675"/>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Business Information Officers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846FDE1D-6E3E-A845-A8D0-51C80A218A4F}"/>
              </a:ext>
            </a:extLst>
          </p:cNvPr>
          <p:cNvSpPr txBox="1"/>
          <p:nvPr/>
        </p:nvSpPr>
        <p:spPr>
          <a:xfrm>
            <a:off x="2448347" y="5205492"/>
            <a:ext cx="9743653" cy="1088311"/>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This team makes regular door-to-door visits to high-street businesses throughout Sheffield, checking in and providing support with everything from managing cashflow and bills to shop layout, visual merchandising, leases, planning applications and accessing finance. </a:t>
            </a:r>
            <a:endParaRPr lang="en-GB" sz="15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556DD42-8764-11ED-94D9-59CDDFC0A050}"/>
              </a:ext>
            </a:extLst>
          </p:cNvPr>
          <p:cNvSpPr txBox="1"/>
          <p:nvPr/>
        </p:nvSpPr>
        <p:spPr>
          <a:xfrm>
            <a:off x="2427296" y="1669113"/>
            <a:ext cx="9472968" cy="1780809"/>
          </a:xfrm>
          <a:prstGeom prst="rect">
            <a:avLst/>
          </a:prstGeom>
          <a:noFill/>
        </p:spPr>
        <p:txBody>
          <a:bodyPr wrap="square">
            <a:spAutoFit/>
          </a:bodyPr>
          <a:lstStyle/>
          <a:p>
            <a:pPr>
              <a:lnSpc>
                <a:spcPct val="150000"/>
              </a:lnSpc>
            </a:pPr>
            <a:r>
              <a:rPr lang="en-GB" sz="1500" dirty="0">
                <a:solidFill>
                  <a:schemeClr val="bg1"/>
                </a:solidFill>
                <a:latin typeface="Arial" panose="020B0604020202020204" pitchFamily="34" charset="0"/>
                <a:cs typeface="Arial" panose="020B0604020202020204" pitchFamily="34" charset="0"/>
              </a:rPr>
              <a:t>We offer in-depth, one-one-to-one advice and support from Business Advisors in a </a:t>
            </a:r>
          </a:p>
          <a:p>
            <a:pPr>
              <a:lnSpc>
                <a:spcPct val="150000"/>
              </a:lnSpc>
            </a:pPr>
            <a:r>
              <a:rPr lang="en-GB" sz="1500" dirty="0">
                <a:solidFill>
                  <a:schemeClr val="bg1"/>
                </a:solidFill>
                <a:latin typeface="Arial" panose="020B0604020202020204" pitchFamily="34" charset="0"/>
                <a:cs typeface="Arial" panose="020B0604020202020204" pitchFamily="34" charset="0"/>
              </a:rPr>
              <a:t>range of specialisms and fields. We also run a monthly programme of free workshops and core business skills, as well as recorded webinars. We work with a wide range of partners to maximise access to all the business support Sheffield has to offer, and we provide intelligence to the rest of the Council on the business community’s needs and experiences.</a:t>
            </a:r>
          </a:p>
        </p:txBody>
      </p:sp>
      <p:sp>
        <p:nvSpPr>
          <p:cNvPr id="34" name="TextBox 33">
            <a:extLst>
              <a:ext uri="{FF2B5EF4-FFF2-40B4-BE49-F238E27FC236}">
                <a16:creationId xmlns:a16="http://schemas.microsoft.com/office/drawing/2014/main" id="{301BFA6D-4BA2-480B-7F48-BB16E4B809E5}"/>
              </a:ext>
            </a:extLst>
          </p:cNvPr>
          <p:cNvSpPr txBox="1"/>
          <p:nvPr/>
        </p:nvSpPr>
        <p:spPr>
          <a:xfrm>
            <a:off x="291736" y="3847172"/>
            <a:ext cx="1276548" cy="785343"/>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Contact Details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B8BDF53E-A948-3E25-7033-3195B26B16FE}"/>
              </a:ext>
            </a:extLst>
          </p:cNvPr>
          <p:cNvSpPr txBox="1"/>
          <p:nvPr/>
        </p:nvSpPr>
        <p:spPr>
          <a:xfrm>
            <a:off x="2442252" y="3828891"/>
            <a:ext cx="9696671" cy="1020536"/>
          </a:xfrm>
          <a:prstGeom prst="rect">
            <a:avLst/>
          </a:prstGeom>
          <a:noFill/>
        </p:spPr>
        <p:txBody>
          <a:bodyPr wrap="square">
            <a:spAutoFit/>
          </a:bodyPr>
          <a:lstStyle/>
          <a:p>
            <a:pPr>
              <a:lnSpc>
                <a:spcPct val="107000"/>
              </a:lnSpc>
              <a:spcAft>
                <a:spcPts val="800"/>
              </a:spcAft>
            </a:pPr>
            <a:r>
              <a:rPr lang="en-GB" sz="15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Business Sheffield Gateway</a:t>
            </a:r>
          </a:p>
          <a:p>
            <a:pPr>
              <a:lnSpc>
                <a:spcPct val="107000"/>
              </a:lnSpc>
              <a:spcAft>
                <a:spcPts val="800"/>
              </a:spcAft>
            </a:pPr>
            <a:r>
              <a:rPr lang="en-GB" sz="15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Email</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hlinkClick r:id="rId4"/>
              </a:rPr>
              <a:t>businesssheffield@sheffield.gov.uk</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GB" sz="15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Tel</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   	0114 224 5000</a:t>
            </a:r>
          </a:p>
        </p:txBody>
      </p:sp>
      <p:pic>
        <p:nvPicPr>
          <p:cNvPr id="4" name="Picture 3" descr="Logo&#10;&#10;Description automatically generated">
            <a:extLst>
              <a:ext uri="{FF2B5EF4-FFF2-40B4-BE49-F238E27FC236}">
                <a16:creationId xmlns:a16="http://schemas.microsoft.com/office/drawing/2014/main" id="{99566866-242D-14E0-5536-D352E80BBD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28056" y="188640"/>
            <a:ext cx="1385697" cy="1385697"/>
          </a:xfrm>
          <a:prstGeom prst="rect">
            <a:avLst/>
          </a:prstGeom>
        </p:spPr>
      </p:pic>
    </p:spTree>
    <p:extLst>
      <p:ext uri="{BB962C8B-B14F-4D97-AF65-F5344CB8AC3E}">
        <p14:creationId xmlns:p14="http://schemas.microsoft.com/office/powerpoint/2010/main" val="2559978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DED5B0F5-827D-8506-2E98-842703B4477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2132093"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44DC88F2-79CF-B28C-F2AF-B57FA92765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32092" y="0"/>
            <a:ext cx="10156595" cy="6858000"/>
          </a:xfrm>
          <a:prstGeom prst="rect">
            <a:avLst/>
          </a:prstGeom>
        </p:spPr>
      </p:pic>
      <p:sp>
        <p:nvSpPr>
          <p:cNvPr id="8" name="TextBox 7">
            <a:extLst>
              <a:ext uri="{FF2B5EF4-FFF2-40B4-BE49-F238E27FC236}">
                <a16:creationId xmlns:a16="http://schemas.microsoft.com/office/drawing/2014/main" id="{490BEC60-6FC5-C9A5-4BB3-B3965DFD53A6}"/>
              </a:ext>
            </a:extLst>
          </p:cNvPr>
          <p:cNvSpPr txBox="1"/>
          <p:nvPr/>
        </p:nvSpPr>
        <p:spPr>
          <a:xfrm>
            <a:off x="368048" y="3036328"/>
            <a:ext cx="1713685" cy="785343"/>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Start-up Advisors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B9B65B33-D51D-1DBC-33E5-1AD0A3ED14A5}"/>
              </a:ext>
            </a:extLst>
          </p:cNvPr>
          <p:cNvSpPr txBox="1"/>
          <p:nvPr/>
        </p:nvSpPr>
        <p:spPr>
          <a:xfrm>
            <a:off x="416014" y="5063091"/>
            <a:ext cx="1993162" cy="1154675"/>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Sales and Marketing Advisors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863AE0D-88A6-62F5-FCB4-681EB9AB97FD}"/>
              </a:ext>
            </a:extLst>
          </p:cNvPr>
          <p:cNvSpPr txBox="1"/>
          <p:nvPr/>
        </p:nvSpPr>
        <p:spPr>
          <a:xfrm>
            <a:off x="2371204" y="3047353"/>
            <a:ext cx="9500380" cy="1780809"/>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Our Start-Up Advisors support people considering starting a business to develop a viable idea and gain the skills and knowledge they need to make it work. They help new entrepreneurs navigate the key steps in getting a business off the ground, from establishing proof of concept, validating market demand, market research, to producing your cashflow sales forecast and business plan, registering your brand trademark, and registering with HMRC.</a:t>
            </a:r>
          </a:p>
        </p:txBody>
      </p:sp>
      <p:sp>
        <p:nvSpPr>
          <p:cNvPr id="16" name="TextBox 15">
            <a:extLst>
              <a:ext uri="{FF2B5EF4-FFF2-40B4-BE49-F238E27FC236}">
                <a16:creationId xmlns:a16="http://schemas.microsoft.com/office/drawing/2014/main" id="{A9B4A0B4-19E0-9665-5B52-289386CAA585}"/>
              </a:ext>
            </a:extLst>
          </p:cNvPr>
          <p:cNvSpPr txBox="1"/>
          <p:nvPr/>
        </p:nvSpPr>
        <p:spPr>
          <a:xfrm>
            <a:off x="2368338" y="5063091"/>
            <a:ext cx="9496197" cy="1434560"/>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Our Sales Advisor provides specialist knowledge of branding, online presence and marketing strategies. She can help businesses at any stage of their journey, from starting out with marketing a business, to consolidating sales skills or refreshing a brand to reach new customers. As well as offering tailored advice, she delivers on-site sales and telephone training for small teams or groups.</a:t>
            </a:r>
          </a:p>
        </p:txBody>
      </p:sp>
      <p:sp>
        <p:nvSpPr>
          <p:cNvPr id="24" name="TextBox 23">
            <a:extLst>
              <a:ext uri="{FF2B5EF4-FFF2-40B4-BE49-F238E27FC236}">
                <a16:creationId xmlns:a16="http://schemas.microsoft.com/office/drawing/2014/main" id="{FE0AE9A2-2F47-FAD4-47E2-468537928F2E}"/>
              </a:ext>
            </a:extLst>
          </p:cNvPr>
          <p:cNvSpPr txBox="1"/>
          <p:nvPr/>
        </p:nvSpPr>
        <p:spPr>
          <a:xfrm>
            <a:off x="2368338" y="1766017"/>
            <a:ext cx="9671443" cy="1088311"/>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Our Growth Advisors help established businesses to improve productivity and performance. They can help businesses apply for grant funding, develop a programme of strategic improvements, and understand their progress. </a:t>
            </a:r>
            <a:endParaRPr lang="en-GB" sz="15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142E16C0-9C39-3390-B9A0-4DBB37B0163A}"/>
              </a:ext>
            </a:extLst>
          </p:cNvPr>
          <p:cNvSpPr txBox="1"/>
          <p:nvPr/>
        </p:nvSpPr>
        <p:spPr>
          <a:xfrm>
            <a:off x="349775" y="1766017"/>
            <a:ext cx="1477619" cy="785343"/>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Growth Advisors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3B4A7FE6-00C9-B7E6-237F-C06E03D0F7EB}"/>
              </a:ext>
            </a:extLst>
          </p:cNvPr>
          <p:cNvSpPr txBox="1"/>
          <p:nvPr/>
        </p:nvSpPr>
        <p:spPr>
          <a:xfrm>
            <a:off x="2423592" y="156646"/>
            <a:ext cx="7913901" cy="1434560"/>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Our technology specialists offer tailored advice and support for tech businesses to get established and grow. They can help with refining and market testing your idea, raising equity investment, recruiting and managing people, getting your product ready for market, and more.</a:t>
            </a:r>
            <a:endParaRPr lang="en-GB" sz="15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CD78E9F6-1F14-709B-25EA-5A0F9751B115}"/>
              </a:ext>
            </a:extLst>
          </p:cNvPr>
          <p:cNvSpPr txBox="1"/>
          <p:nvPr/>
        </p:nvSpPr>
        <p:spPr>
          <a:xfrm>
            <a:off x="232275" y="156646"/>
            <a:ext cx="1667542" cy="785343"/>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Tech Scale-Up Advisors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4" name="Picture 3" descr="Logo&#10;&#10;Description automatically generated">
            <a:extLst>
              <a:ext uri="{FF2B5EF4-FFF2-40B4-BE49-F238E27FC236}">
                <a16:creationId xmlns:a16="http://schemas.microsoft.com/office/drawing/2014/main" id="{D8E6AA12-07D8-50A9-492B-4946525408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8056" y="188640"/>
            <a:ext cx="1385697" cy="1385697"/>
          </a:xfrm>
          <a:prstGeom prst="rect">
            <a:avLst/>
          </a:prstGeom>
        </p:spPr>
      </p:pic>
    </p:spTree>
    <p:extLst>
      <p:ext uri="{BB962C8B-B14F-4D97-AF65-F5344CB8AC3E}">
        <p14:creationId xmlns:p14="http://schemas.microsoft.com/office/powerpoint/2010/main" val="698984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DED5B0F5-827D-8506-2E98-842703B4477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267" y="0"/>
            <a:ext cx="2132093"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44DC88F2-79CF-B28C-F2AF-B57FA92765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32092" y="0"/>
            <a:ext cx="10156595" cy="6858000"/>
          </a:xfrm>
          <a:prstGeom prst="rect">
            <a:avLst/>
          </a:prstGeom>
        </p:spPr>
      </p:pic>
      <p:sp>
        <p:nvSpPr>
          <p:cNvPr id="8" name="TextBox 7">
            <a:extLst>
              <a:ext uri="{FF2B5EF4-FFF2-40B4-BE49-F238E27FC236}">
                <a16:creationId xmlns:a16="http://schemas.microsoft.com/office/drawing/2014/main" id="{490BEC60-6FC5-C9A5-4BB3-B3965DFD53A6}"/>
              </a:ext>
            </a:extLst>
          </p:cNvPr>
          <p:cNvSpPr txBox="1"/>
          <p:nvPr/>
        </p:nvSpPr>
        <p:spPr>
          <a:xfrm>
            <a:off x="299407" y="3450060"/>
            <a:ext cx="1713685" cy="1154675"/>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Workshops, webinars and networking</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863AE0D-88A6-62F5-FCB4-681EB9AB97FD}"/>
              </a:ext>
            </a:extLst>
          </p:cNvPr>
          <p:cNvSpPr txBox="1"/>
          <p:nvPr/>
        </p:nvSpPr>
        <p:spPr>
          <a:xfrm>
            <a:off x="2426414" y="3559083"/>
            <a:ext cx="9587337" cy="1088311"/>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Our comprehensive series has all the tools that businesses need whatever stage of the journey you are at. From in person networking events and online workshops to webinars to watch when it suits you best, there’s an event to suit everyone.</a:t>
            </a:r>
          </a:p>
        </p:txBody>
      </p:sp>
      <p:sp>
        <p:nvSpPr>
          <p:cNvPr id="24" name="TextBox 23">
            <a:extLst>
              <a:ext uri="{FF2B5EF4-FFF2-40B4-BE49-F238E27FC236}">
                <a16:creationId xmlns:a16="http://schemas.microsoft.com/office/drawing/2014/main" id="{FE0AE9A2-2F47-FAD4-47E2-468537928F2E}"/>
              </a:ext>
            </a:extLst>
          </p:cNvPr>
          <p:cNvSpPr txBox="1"/>
          <p:nvPr/>
        </p:nvSpPr>
        <p:spPr>
          <a:xfrm>
            <a:off x="2421351" y="2098183"/>
            <a:ext cx="9592401" cy="1434560"/>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The Low Carbon Programme gives businesses access to a free sustainability audit to help them identify areas of their business where they could improve their impact on the environment. They can then get support from our Low Carbon Advisors to develop a strategy to address these, and access funding to help them put the strategy into practice.</a:t>
            </a:r>
            <a:endParaRPr lang="en-GB" sz="15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142E16C0-9C39-3390-B9A0-4DBB37B0163A}"/>
              </a:ext>
            </a:extLst>
          </p:cNvPr>
          <p:cNvSpPr txBox="1"/>
          <p:nvPr/>
        </p:nvSpPr>
        <p:spPr>
          <a:xfrm>
            <a:off x="336291" y="2093628"/>
            <a:ext cx="1477619" cy="785343"/>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Low-carbon Programme</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8828C5FD-2711-8DDE-7350-1DC8FBB6B8AE}"/>
              </a:ext>
            </a:extLst>
          </p:cNvPr>
          <p:cNvSpPr txBox="1"/>
          <p:nvPr/>
        </p:nvSpPr>
        <p:spPr>
          <a:xfrm>
            <a:off x="2403983" y="188640"/>
            <a:ext cx="8081364" cy="1780809"/>
          </a:xfrm>
          <a:prstGeom prst="rect">
            <a:avLst/>
          </a:prstGeom>
          <a:noFill/>
        </p:spPr>
        <p:txBody>
          <a:bodyPr wrap="square">
            <a:spAutoFit/>
          </a:bodyPr>
          <a:lstStyle/>
          <a:p>
            <a:pPr>
              <a:lnSpc>
                <a:spcPct val="150000"/>
              </a:lnSpc>
            </a:pP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Supports small to medium sized enterprises (SMEs) in South Yorkshire to grow, become more productive and measure that improvement. Through the scheme, you’ll get expert support to develop ways to increase your productivity, and apply for funding to make them happen. Applications will be approved on a first come, first served basis until no more grants or support are available.</a:t>
            </a:r>
          </a:p>
        </p:txBody>
      </p:sp>
      <p:sp>
        <p:nvSpPr>
          <p:cNvPr id="19" name="TextBox 18">
            <a:extLst>
              <a:ext uri="{FF2B5EF4-FFF2-40B4-BE49-F238E27FC236}">
                <a16:creationId xmlns:a16="http://schemas.microsoft.com/office/drawing/2014/main" id="{D4644288-77F8-493D-BE0B-380B11B6DB73}"/>
              </a:ext>
            </a:extLst>
          </p:cNvPr>
          <p:cNvSpPr txBox="1"/>
          <p:nvPr/>
        </p:nvSpPr>
        <p:spPr>
          <a:xfrm>
            <a:off x="323782" y="134622"/>
            <a:ext cx="1664936" cy="1531958"/>
          </a:xfrm>
          <a:prstGeom prst="rect">
            <a:avLst/>
          </a:prstGeom>
          <a:noFill/>
        </p:spPr>
        <p:txBody>
          <a:bodyPr wrap="square">
            <a:spAutoFit/>
          </a:bodyPr>
          <a:lstStyle/>
          <a:p>
            <a:pPr>
              <a:lnSpc>
                <a:spcPct val="150000"/>
              </a:lnSpc>
            </a:pPr>
            <a:r>
              <a:rPr lang="en-GB" sz="1600" b="1" dirty="0">
                <a:effectLst/>
                <a:latin typeface="Aptos" panose="020B0004020202020204" pitchFamily="34" charset="0"/>
                <a:ea typeface="Aptos" panose="020B0004020202020204" pitchFamily="34" charset="0"/>
                <a:cs typeface="Calibri" panose="020F0502020204030204" pitchFamily="34" charset="0"/>
              </a:rPr>
              <a:t>Business Productivity and Digitisation Grant Scheme</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25ED583-CF38-B6BC-D1A6-C9F64E853443}"/>
              </a:ext>
            </a:extLst>
          </p:cNvPr>
          <p:cNvSpPr txBox="1"/>
          <p:nvPr/>
        </p:nvSpPr>
        <p:spPr>
          <a:xfrm>
            <a:off x="358907" y="4759817"/>
            <a:ext cx="1713685" cy="785343"/>
          </a:xfrm>
          <a:prstGeom prst="rect">
            <a:avLst/>
          </a:prstGeom>
          <a:noFill/>
        </p:spPr>
        <p:txBody>
          <a:bodyPr wrap="square">
            <a:spAutoFit/>
          </a:bodyPr>
          <a:lstStyle/>
          <a:p>
            <a:pPr>
              <a:lnSpc>
                <a:spcPct val="150000"/>
              </a:lnSpc>
            </a:pPr>
            <a:r>
              <a:rPr lang="en-GB" sz="1600" b="1" dirty="0">
                <a:effectLst/>
                <a:latin typeface="Arial" panose="020B0604020202020204" pitchFamily="34" charset="0"/>
                <a:ea typeface="Calibri" panose="020F0502020204030204" pitchFamily="34" charset="0"/>
                <a:cs typeface="Arial" panose="020B0604020202020204" pitchFamily="34" charset="0"/>
              </a:rPr>
              <a:t>Redundancy Support</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1D9675C-1D9D-A605-0E18-A3D295C67170}"/>
              </a:ext>
            </a:extLst>
          </p:cNvPr>
          <p:cNvSpPr txBox="1"/>
          <p:nvPr/>
        </p:nvSpPr>
        <p:spPr>
          <a:xfrm>
            <a:off x="2407126" y="4759817"/>
            <a:ext cx="9606626" cy="1780809"/>
          </a:xfrm>
          <a:prstGeom prst="rect">
            <a:avLst/>
          </a:prstGeom>
          <a:noFill/>
        </p:spPr>
        <p:txBody>
          <a:bodyPr wrap="square">
            <a:spAutoFit/>
          </a:bodyPr>
          <a:lstStyle/>
          <a:p>
            <a:pPr>
              <a:lnSpc>
                <a:spcPct val="150000"/>
              </a:lnSpc>
            </a:pPr>
            <a:r>
              <a:rPr lang="en-GB" sz="1500" dirty="0">
                <a:solidFill>
                  <a:schemeClr val="bg1"/>
                </a:solidFill>
                <a:latin typeface="Arial" panose="020B0604020202020204" pitchFamily="34" charset="0"/>
                <a:ea typeface="Calibri" panose="020F0502020204030204" pitchFamily="34" charset="0"/>
                <a:cs typeface="Arial" panose="020B0604020202020204" pitchFamily="34" charset="0"/>
              </a:rPr>
              <a:t>Our Redundancy Support services </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provides links to key partners for group and individual redeployment along with training support for affected staff. We effect personal introductions to companies with vacancies, share relevant jobs opportunities, organise jobs fairs with key employers and broker other support, such as financial, </a:t>
            </a:r>
            <a:r>
              <a:rPr lang="en-GB" sz="1500" dirty="0">
                <a:solidFill>
                  <a:schemeClr val="bg1"/>
                </a:solidFill>
                <a:latin typeface="Arial" panose="020B0604020202020204" pitchFamily="34" charset="0"/>
                <a:ea typeface="Calibri" panose="020F0502020204030204" pitchFamily="34" charset="0"/>
                <a:cs typeface="Arial" panose="020B0604020202020204" pitchFamily="34" charset="0"/>
              </a:rPr>
              <a:t>m</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ental </a:t>
            </a:r>
            <a:r>
              <a:rPr lang="en-GB" sz="1500" dirty="0">
                <a:solidFill>
                  <a:schemeClr val="bg1"/>
                </a:solidFill>
                <a:latin typeface="Arial" panose="020B0604020202020204" pitchFamily="34" charset="0"/>
                <a:ea typeface="Calibri" panose="020F0502020204030204" pitchFamily="34" charset="0"/>
                <a:cs typeface="Arial" panose="020B0604020202020204" pitchFamily="34" charset="0"/>
              </a:rPr>
              <a:t>h</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ealth and self-employment advice.</a:t>
            </a:r>
          </a:p>
          <a:p>
            <a:pPr>
              <a:lnSpc>
                <a:spcPct val="150000"/>
              </a:lnSpc>
            </a:pPr>
            <a:r>
              <a:rPr lang="en-GB" sz="1500" b="1" dirty="0">
                <a:solidFill>
                  <a:schemeClr val="bg1"/>
                </a:solidFill>
                <a:latin typeface="Arial" panose="020B0604020202020204" pitchFamily="34" charset="0"/>
                <a:ea typeface="Calibri" panose="020F0502020204030204" pitchFamily="34" charset="0"/>
                <a:cs typeface="Arial" panose="020B0604020202020204" pitchFamily="34" charset="0"/>
              </a:rPr>
              <a:t>Contact</a:t>
            </a:r>
            <a:r>
              <a:rPr lang="en-GB" sz="1500" dirty="0">
                <a:solidFill>
                  <a:schemeClr val="bg1"/>
                </a:solidFill>
                <a:latin typeface="Arial" panose="020B0604020202020204" pitchFamily="34" charset="0"/>
                <a:ea typeface="Calibri" panose="020F0502020204030204" pitchFamily="34" charset="0"/>
                <a:cs typeface="Arial" panose="020B0604020202020204" pitchFamily="34" charset="0"/>
              </a:rPr>
              <a:t> Anne Brennan; Email: </a:t>
            </a:r>
            <a:r>
              <a:rPr lang="en-GB" sz="1500" dirty="0">
                <a:solidFill>
                  <a:schemeClr val="bg1"/>
                </a:solidFill>
                <a:latin typeface="Arial" panose="020B0604020202020204" pitchFamily="34" charset="0"/>
                <a:ea typeface="Calibri" panose="020F0502020204030204" pitchFamily="34" charset="0"/>
                <a:cs typeface="Arial" panose="020B0604020202020204" pitchFamily="34" charset="0"/>
                <a:hlinkClick r:id="rId4"/>
              </a:rPr>
              <a:t>invest@sheffield.gov.uk</a:t>
            </a:r>
            <a:r>
              <a:rPr lang="en-GB" sz="1500" dirty="0">
                <a:solidFill>
                  <a:schemeClr val="bg1"/>
                </a:solidFill>
                <a:latin typeface="Arial" panose="020B0604020202020204" pitchFamily="34" charset="0"/>
                <a:ea typeface="Calibri" panose="020F0502020204030204" pitchFamily="34" charset="0"/>
                <a:cs typeface="Arial" panose="020B0604020202020204" pitchFamily="34" charset="0"/>
              </a:rPr>
              <a:t>   Tel: 0114 223 2379</a:t>
            </a:r>
            <a:r>
              <a:rPr lang="en-GB" sz="15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p:txBody>
      </p:sp>
      <p:pic>
        <p:nvPicPr>
          <p:cNvPr id="4" name="Picture 3" descr="Logo&#10;&#10;Description automatically generated">
            <a:extLst>
              <a:ext uri="{FF2B5EF4-FFF2-40B4-BE49-F238E27FC236}">
                <a16:creationId xmlns:a16="http://schemas.microsoft.com/office/drawing/2014/main" id="{A6444F83-0C1F-7651-61D8-CA51F3E615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28056" y="188640"/>
            <a:ext cx="1385697" cy="1385697"/>
          </a:xfrm>
          <a:prstGeom prst="rect">
            <a:avLst/>
          </a:prstGeom>
        </p:spPr>
      </p:pic>
    </p:spTree>
    <p:extLst>
      <p:ext uri="{BB962C8B-B14F-4D97-AF65-F5344CB8AC3E}">
        <p14:creationId xmlns:p14="http://schemas.microsoft.com/office/powerpoint/2010/main" val="3198522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D116A4F8-15AD-AAE0-AD1F-9AEC6FB85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32092" cy="6858000"/>
          </a:xfrm>
          <a:prstGeom prst="rect">
            <a:avLst/>
          </a:prstGeom>
        </p:spPr>
      </p:pic>
      <p:sp>
        <p:nvSpPr>
          <p:cNvPr id="24" name="TextBox 23">
            <a:extLst>
              <a:ext uri="{FF2B5EF4-FFF2-40B4-BE49-F238E27FC236}">
                <a16:creationId xmlns:a16="http://schemas.microsoft.com/office/drawing/2014/main" id="{FE0AE9A2-2F47-FAD4-47E2-468537928F2E}"/>
              </a:ext>
            </a:extLst>
          </p:cNvPr>
          <p:cNvSpPr txBox="1"/>
          <p:nvPr/>
        </p:nvSpPr>
        <p:spPr>
          <a:xfrm>
            <a:off x="2495475" y="423502"/>
            <a:ext cx="7805626" cy="2473306"/>
          </a:xfrm>
          <a:prstGeom prst="rect">
            <a:avLst/>
          </a:prstGeom>
          <a:noFill/>
        </p:spPr>
        <p:txBody>
          <a:bodyPr wrap="square">
            <a:spAutoFit/>
          </a:bodyPr>
          <a:lstStyle/>
          <a:p>
            <a:pPr>
              <a:lnSpc>
                <a:spcPct val="150000"/>
              </a:lnSpc>
            </a:pPr>
            <a:r>
              <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rPr>
              <a:t>Opportunity Sheffield is the Employment and Skills service within Sheffield City Council. We commission, deliver and oversee activity to support people into jobs, training, and career development. </a:t>
            </a:r>
          </a:p>
          <a:p>
            <a:pPr>
              <a:lnSpc>
                <a:spcPct val="150000"/>
              </a:lnSpc>
            </a:pPr>
            <a:endPar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44546A"/>
                </a:solidFill>
                <a:effectLst/>
                <a:uLnTx/>
                <a:uFillTx/>
                <a:latin typeface="Arial" panose="020B0604020202020204" pitchFamily="34" charset="0"/>
                <a:ea typeface="Calibri" panose="020F0502020204030204" pitchFamily="34" charset="0"/>
                <a:cs typeface="Arial" panose="020B0604020202020204" pitchFamily="34" charset="0"/>
              </a:rPr>
              <a:t>We work to strengthen the local economy by helping employers attract, nurture, upskill and retain talent. We offer advice on how to access financial incentives and funding, find candidates and identify suitable training, with a view to supporting business growth. </a:t>
            </a:r>
          </a:p>
        </p:txBody>
      </p:sp>
      <p:sp>
        <p:nvSpPr>
          <p:cNvPr id="25" name="TextBox 24">
            <a:extLst>
              <a:ext uri="{FF2B5EF4-FFF2-40B4-BE49-F238E27FC236}">
                <a16:creationId xmlns:a16="http://schemas.microsoft.com/office/drawing/2014/main" id="{142E16C0-9C39-3390-B9A0-4DBB37B0163A}"/>
              </a:ext>
            </a:extLst>
          </p:cNvPr>
          <p:cNvSpPr txBox="1"/>
          <p:nvPr/>
        </p:nvSpPr>
        <p:spPr>
          <a:xfrm>
            <a:off x="342775" y="423502"/>
            <a:ext cx="1477619" cy="416011"/>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Overview</a:t>
            </a:r>
          </a:p>
        </p:txBody>
      </p:sp>
      <p:sp>
        <p:nvSpPr>
          <p:cNvPr id="7" name="Control 1">
            <a:extLst>
              <a:ext uri="{FF2B5EF4-FFF2-40B4-BE49-F238E27FC236}">
                <a16:creationId xmlns:a16="http://schemas.microsoft.com/office/drawing/2014/main" id="{2AE52D69-96EE-FD00-3AA3-CB7F749326F3}"/>
              </a:ext>
            </a:extLst>
          </p:cNvPr>
          <p:cNvSpPr>
            <a:spLocks noChangeArrowheads="1" noChangeShapeType="1"/>
          </p:cNvSpPr>
          <p:nvPr/>
        </p:nvSpPr>
        <p:spPr bwMode="auto">
          <a:xfrm>
            <a:off x="3816350" y="5149850"/>
            <a:ext cx="5475288" cy="125888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22" name="TextBox 21">
            <a:extLst>
              <a:ext uri="{FF2B5EF4-FFF2-40B4-BE49-F238E27FC236}">
                <a16:creationId xmlns:a16="http://schemas.microsoft.com/office/drawing/2014/main" id="{F59D13D1-69AF-E3A9-53D2-5F328C16FF7A}"/>
              </a:ext>
            </a:extLst>
          </p:cNvPr>
          <p:cNvSpPr txBox="1"/>
          <p:nvPr/>
        </p:nvSpPr>
        <p:spPr>
          <a:xfrm>
            <a:off x="2477925" y="3732879"/>
            <a:ext cx="6096000" cy="369332"/>
          </a:xfrm>
          <a:prstGeom prst="rect">
            <a:avLst/>
          </a:prstGeom>
          <a:noFill/>
        </p:spPr>
        <p:txBody>
          <a:bodyPr wrap="square">
            <a:spAutoFit/>
          </a:bodyPr>
          <a:lstStyle/>
          <a:p>
            <a:endParaRPr lang="en-GB" dirty="0"/>
          </a:p>
        </p:txBody>
      </p:sp>
      <p:sp>
        <p:nvSpPr>
          <p:cNvPr id="28" name="TextBox 27">
            <a:extLst>
              <a:ext uri="{FF2B5EF4-FFF2-40B4-BE49-F238E27FC236}">
                <a16:creationId xmlns:a16="http://schemas.microsoft.com/office/drawing/2014/main" id="{F457B30C-CA46-BB01-FAE8-9C26BFCA284A}"/>
              </a:ext>
            </a:extLst>
          </p:cNvPr>
          <p:cNvSpPr txBox="1"/>
          <p:nvPr/>
        </p:nvSpPr>
        <p:spPr>
          <a:xfrm>
            <a:off x="2477925" y="3329557"/>
            <a:ext cx="9450723" cy="1088311"/>
          </a:xfrm>
          <a:prstGeom prst="rect">
            <a:avLst/>
          </a:prstGeom>
          <a:noFill/>
        </p:spPr>
        <p:txBody>
          <a:bodyPr wrap="square">
            <a:spAutoFit/>
          </a:bodyPr>
          <a:lstStyle/>
          <a:p>
            <a:pPr>
              <a:lnSpc>
                <a:spcPct val="150000"/>
              </a:lnSpc>
            </a:pPr>
            <a:r>
              <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rPr>
              <a:t>Our programmes are aimed at breaking down barriers to employment, particularly for those furthest away from the labour market, while helping alleviate poverty and boost economic growth through skills enhancement.</a:t>
            </a:r>
          </a:p>
        </p:txBody>
      </p:sp>
      <p:sp>
        <p:nvSpPr>
          <p:cNvPr id="29" name="TextBox 28">
            <a:extLst>
              <a:ext uri="{FF2B5EF4-FFF2-40B4-BE49-F238E27FC236}">
                <a16:creationId xmlns:a16="http://schemas.microsoft.com/office/drawing/2014/main" id="{46A1E5C6-348C-177B-68BC-F38F469BC5F0}"/>
              </a:ext>
            </a:extLst>
          </p:cNvPr>
          <p:cNvSpPr txBox="1"/>
          <p:nvPr/>
        </p:nvSpPr>
        <p:spPr>
          <a:xfrm>
            <a:off x="492056" y="4752872"/>
            <a:ext cx="1477619"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Contact details</a:t>
            </a:r>
          </a:p>
        </p:txBody>
      </p:sp>
      <p:sp>
        <p:nvSpPr>
          <p:cNvPr id="31" name="TextBox 30">
            <a:extLst>
              <a:ext uri="{FF2B5EF4-FFF2-40B4-BE49-F238E27FC236}">
                <a16:creationId xmlns:a16="http://schemas.microsoft.com/office/drawing/2014/main" id="{FA64FCD4-07AC-3E80-F2D6-652CC94F3F28}"/>
              </a:ext>
            </a:extLst>
          </p:cNvPr>
          <p:cNvSpPr txBox="1"/>
          <p:nvPr/>
        </p:nvSpPr>
        <p:spPr>
          <a:xfrm>
            <a:off x="2477925" y="4774196"/>
            <a:ext cx="7875403" cy="559961"/>
          </a:xfrm>
          <a:prstGeom prst="rect">
            <a:avLst/>
          </a:prstGeom>
          <a:noFill/>
        </p:spPr>
        <p:txBody>
          <a:bodyPr wrap="square">
            <a:spAutoFit/>
          </a:bodyPr>
          <a:lstStyle/>
          <a:p>
            <a:pPr>
              <a:lnSpc>
                <a:spcPct val="150000"/>
              </a:lnSpc>
            </a:pPr>
            <a:r>
              <a:rPr lang="en-GB" sz="1500" b="1" dirty="0">
                <a:solidFill>
                  <a:schemeClr val="tx2"/>
                </a:solidFill>
                <a:effectLst/>
                <a:latin typeface="Arial" panose="020B0604020202020204" pitchFamily="34" charset="0"/>
                <a:ea typeface="Calibri" panose="020F0502020204030204" pitchFamily="34" charset="0"/>
                <a:cs typeface="Arial" panose="020B0604020202020204" pitchFamily="34" charset="0"/>
              </a:rPr>
              <a:t>Employers </a:t>
            </a:r>
            <a:r>
              <a:rPr lang="en-GB" sz="1500" b="1" dirty="0">
                <a:solidFill>
                  <a:schemeClr val="tx2"/>
                </a:solidFill>
                <a:latin typeface="Arial" panose="020B0604020202020204" pitchFamily="34" charset="0"/>
                <a:ea typeface="Calibri" panose="020F0502020204030204" pitchFamily="34" charset="0"/>
                <a:cs typeface="Arial" panose="020B0604020202020204" pitchFamily="34" charset="0"/>
              </a:rPr>
              <a:t>e</a:t>
            </a:r>
            <a:r>
              <a:rPr lang="en-GB" sz="1500" b="1" dirty="0">
                <a:solidFill>
                  <a:schemeClr val="tx2"/>
                </a:solidFill>
                <a:effectLst/>
                <a:latin typeface="Arial" panose="020B0604020202020204" pitchFamily="34" charset="0"/>
                <a:ea typeface="Calibri" panose="020F0502020204030204" pitchFamily="34" charset="0"/>
                <a:cs typeface="Arial" panose="020B0604020202020204" pitchFamily="34" charset="0"/>
              </a:rPr>
              <a:t>mail</a:t>
            </a:r>
            <a:r>
              <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rPr>
              <a:t>: </a:t>
            </a:r>
            <a:r>
              <a:rPr lang="en-GB" sz="1500" dirty="0">
                <a:solidFill>
                  <a:schemeClr val="tx2"/>
                </a:solidFill>
                <a:latin typeface="Arial" panose="020B0604020202020204" pitchFamily="34" charset="0"/>
                <a:ea typeface="Calibri" panose="020F0502020204030204" pitchFamily="34" charset="0"/>
                <a:cs typeface="Arial" panose="020B0604020202020204" pitchFamily="34" charset="0"/>
                <a:hlinkClick r:id="rId3"/>
              </a:rPr>
              <a:t>advance</a:t>
            </a:r>
            <a:r>
              <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hlinkClick r:id="rId3"/>
              </a:rPr>
              <a:t>@sheffield.gov.uk</a:t>
            </a:r>
            <a:r>
              <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rPr>
              <a:t>    </a:t>
            </a:r>
            <a:r>
              <a:rPr lang="en-GB" sz="1500" b="1" dirty="0">
                <a:solidFill>
                  <a:schemeClr val="tx2"/>
                </a:solidFill>
                <a:effectLst/>
                <a:latin typeface="Arial" panose="020B0604020202020204" pitchFamily="34" charset="0"/>
                <a:ea typeface="Calibri" panose="020F0502020204030204" pitchFamily="34" charset="0"/>
                <a:cs typeface="Arial" panose="020B0604020202020204" pitchFamily="34" charset="0"/>
              </a:rPr>
              <a:t>Tel</a:t>
            </a:r>
            <a:r>
              <a:rPr lang="en-GB" sz="1500" dirty="0">
                <a:solidFill>
                  <a:schemeClr val="tx2"/>
                </a:solidFill>
                <a:effectLst/>
                <a:latin typeface="Arial" panose="020B0604020202020204" pitchFamily="34" charset="0"/>
                <a:ea typeface="Calibri" panose="020F0502020204030204" pitchFamily="34" charset="0"/>
                <a:cs typeface="Arial" panose="020B0604020202020204" pitchFamily="34" charset="0"/>
              </a:rPr>
              <a:t>: 0114 229 6188</a:t>
            </a:r>
          </a:p>
          <a:p>
            <a:pPr>
              <a:lnSpc>
                <a:spcPct val="150000"/>
              </a:lnSpc>
            </a:pPr>
            <a:endParaRPr lang="en-GB" sz="600" dirty="0">
              <a:solidFill>
                <a:schemeClr val="tx2"/>
              </a:solidFill>
              <a:latin typeface="Arial" panose="020B0604020202020204" pitchFamily="34" charset="0"/>
              <a:ea typeface="Calibri" panose="020F0502020204030204" pitchFamily="34" charset="0"/>
              <a:cs typeface="Arial" panose="020B0604020202020204" pitchFamily="34" charset="0"/>
            </a:endParaRPr>
          </a:p>
        </p:txBody>
      </p:sp>
      <p:pic>
        <p:nvPicPr>
          <p:cNvPr id="32" name="Picture 31">
            <a:extLst>
              <a:ext uri="{FF2B5EF4-FFF2-40B4-BE49-F238E27FC236}">
                <a16:creationId xmlns:a16="http://schemas.microsoft.com/office/drawing/2014/main" id="{FD89FFBB-AAF4-8644-0C9C-5FF340F3EFF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04512" y="180583"/>
            <a:ext cx="1317860" cy="1317860"/>
          </a:xfrm>
          <a:prstGeom prst="rect">
            <a:avLst/>
          </a:prstGeom>
        </p:spPr>
      </p:pic>
    </p:spTree>
    <p:extLst>
      <p:ext uri="{BB962C8B-B14F-4D97-AF65-F5344CB8AC3E}">
        <p14:creationId xmlns:p14="http://schemas.microsoft.com/office/powerpoint/2010/main" val="376183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D116A4F8-15AD-AAE0-AD1F-9AEC6FB85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9" y="0"/>
            <a:ext cx="2132092" cy="6858000"/>
          </a:xfrm>
          <a:prstGeom prst="rect">
            <a:avLst/>
          </a:prstGeom>
        </p:spPr>
      </p:pic>
      <p:sp>
        <p:nvSpPr>
          <p:cNvPr id="24" name="TextBox 23">
            <a:extLst>
              <a:ext uri="{FF2B5EF4-FFF2-40B4-BE49-F238E27FC236}">
                <a16:creationId xmlns:a16="http://schemas.microsoft.com/office/drawing/2014/main" id="{FE0AE9A2-2F47-FAD4-47E2-468537928F2E}"/>
              </a:ext>
            </a:extLst>
          </p:cNvPr>
          <p:cNvSpPr txBox="1"/>
          <p:nvPr/>
        </p:nvSpPr>
        <p:spPr>
          <a:xfrm>
            <a:off x="2404890" y="205337"/>
            <a:ext cx="8148522" cy="2960875"/>
          </a:xfrm>
          <a:prstGeom prst="rect">
            <a:avLst/>
          </a:prstGeom>
          <a:noFill/>
        </p:spPr>
        <p:txBody>
          <a:bodyPr wrap="square">
            <a:spAutoFit/>
          </a:bodyPr>
          <a:lstStyle/>
          <a:p>
            <a:pPr>
              <a:lnSpc>
                <a:spcPct val="150000"/>
              </a:lnSpc>
            </a:pPr>
            <a:r>
              <a:rPr lang="en-GB" sz="1400" dirty="0">
                <a:solidFill>
                  <a:schemeClr val="tx2"/>
                </a:solidFill>
                <a:latin typeface="Arial" panose="020B0604020202020204" pitchFamily="34" charset="0"/>
                <a:ea typeface="Calibri" panose="020F0502020204030204" pitchFamily="34" charset="0"/>
                <a:cs typeface="Arial" panose="020B0604020202020204" pitchFamily="34" charset="0"/>
              </a:rPr>
              <a:t>We </a:t>
            </a:r>
            <a:r>
              <a:rPr lang="en-GB" sz="1400" dirty="0">
                <a:solidFill>
                  <a:schemeClr val="tx2"/>
                </a:solidFill>
                <a:effectLst/>
                <a:latin typeface="Arial" panose="020B0604020202020204" pitchFamily="34" charset="0"/>
                <a:ea typeface="Calibri" panose="020F0502020204030204" pitchFamily="34" charset="0"/>
                <a:cs typeface="Arial" panose="020B0604020202020204" pitchFamily="34" charset="0"/>
              </a:rPr>
              <a:t>deliver short, focused, sector-based training programmes, co-designed by local businesses, to help people access entry-level roles and prepare for careers in key growth sectors. Routeways are available in Construction, Hospitality, Warehousing &amp; Manufacturing, Adult Social Care, Rail Track Maintenance, Business Admin and Early Years Education. </a:t>
            </a:r>
          </a:p>
          <a:p>
            <a:pPr>
              <a:lnSpc>
                <a:spcPct val="150000"/>
              </a:lnSpc>
            </a:pPr>
            <a:endParaRPr lang="en-GB" sz="14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a:lnSpc>
                <a:spcPct val="150000"/>
              </a:lnSpc>
            </a:pPr>
            <a:r>
              <a:rPr lang="en-GB" sz="1400" dirty="0">
                <a:solidFill>
                  <a:schemeClr val="tx2"/>
                </a:solidFill>
                <a:effectLst/>
                <a:latin typeface="Arial" panose="020B0604020202020204" pitchFamily="34" charset="0"/>
                <a:ea typeface="Calibri" panose="020F0502020204030204" pitchFamily="34" charset="0"/>
                <a:cs typeface="Arial" panose="020B0604020202020204" pitchFamily="34" charset="0"/>
              </a:rPr>
              <a:t>Employers engage with the programme by offering work experience for participants who specifically want to seek employment in their industry. Participants will have completed a short ‘bootcamp-style’ training course to gain the introductory skills required to work in that sector. For employers, the placement can be seen as an extended interview and a means of attracting new talent.</a:t>
            </a:r>
          </a:p>
        </p:txBody>
      </p:sp>
      <p:sp>
        <p:nvSpPr>
          <p:cNvPr id="25" name="TextBox 24">
            <a:extLst>
              <a:ext uri="{FF2B5EF4-FFF2-40B4-BE49-F238E27FC236}">
                <a16:creationId xmlns:a16="http://schemas.microsoft.com/office/drawing/2014/main" id="{142E16C0-9C39-3390-B9A0-4DBB37B0163A}"/>
              </a:ext>
            </a:extLst>
          </p:cNvPr>
          <p:cNvSpPr txBox="1"/>
          <p:nvPr/>
        </p:nvSpPr>
        <p:spPr>
          <a:xfrm>
            <a:off x="266141" y="219878"/>
            <a:ext cx="1721998"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Offering work experience </a:t>
            </a:r>
          </a:p>
        </p:txBody>
      </p:sp>
      <p:sp>
        <p:nvSpPr>
          <p:cNvPr id="7" name="Control 1">
            <a:extLst>
              <a:ext uri="{FF2B5EF4-FFF2-40B4-BE49-F238E27FC236}">
                <a16:creationId xmlns:a16="http://schemas.microsoft.com/office/drawing/2014/main" id="{2AE52D69-96EE-FD00-3AA3-CB7F749326F3}"/>
              </a:ext>
            </a:extLst>
          </p:cNvPr>
          <p:cNvSpPr>
            <a:spLocks noChangeArrowheads="1" noChangeShapeType="1"/>
          </p:cNvSpPr>
          <p:nvPr/>
        </p:nvSpPr>
        <p:spPr bwMode="auto">
          <a:xfrm>
            <a:off x="3816350" y="5149850"/>
            <a:ext cx="5475288" cy="125888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22" name="TextBox 21">
            <a:extLst>
              <a:ext uri="{FF2B5EF4-FFF2-40B4-BE49-F238E27FC236}">
                <a16:creationId xmlns:a16="http://schemas.microsoft.com/office/drawing/2014/main" id="{F59D13D1-69AF-E3A9-53D2-5F328C16FF7A}"/>
              </a:ext>
            </a:extLst>
          </p:cNvPr>
          <p:cNvSpPr txBox="1"/>
          <p:nvPr/>
        </p:nvSpPr>
        <p:spPr>
          <a:xfrm>
            <a:off x="2400346" y="3400821"/>
            <a:ext cx="6096000" cy="323165"/>
          </a:xfrm>
          <a:prstGeom prst="rect">
            <a:avLst/>
          </a:prstGeom>
          <a:noFill/>
        </p:spPr>
        <p:txBody>
          <a:bodyPr wrap="square">
            <a:spAutoFit/>
          </a:bodyPr>
          <a:lstStyle/>
          <a:p>
            <a:r>
              <a:rPr lang="en-GB" sz="1500" b="1" dirty="0">
                <a:solidFill>
                  <a:schemeClr val="tx2"/>
                </a:solidFill>
                <a:latin typeface="Arial" panose="020B0604020202020204" pitchFamily="34" charset="0"/>
                <a:cs typeface="Arial" panose="020B0604020202020204" pitchFamily="34" charset="0"/>
              </a:rPr>
              <a:t>Email: </a:t>
            </a:r>
            <a:r>
              <a:rPr lang="en-GB" sz="1500" dirty="0">
                <a:latin typeface="Arial" panose="020B0604020202020204" pitchFamily="34" charset="0"/>
                <a:cs typeface="Arial" panose="020B0604020202020204" pitchFamily="34" charset="0"/>
                <a:hlinkClick r:id="rId3"/>
              </a:rPr>
              <a:t>sectorrouteways@sheffield.gov.uk</a:t>
            </a:r>
            <a:r>
              <a:rPr lang="en-GB" sz="1500" dirty="0">
                <a:latin typeface="Arial" panose="020B0604020202020204" pitchFamily="34" charset="0"/>
                <a:cs typeface="Arial" panose="020B0604020202020204" pitchFamily="34" charset="0"/>
              </a:rPr>
              <a:t>   </a:t>
            </a:r>
            <a:r>
              <a:rPr lang="en-GB" sz="1500" b="1" dirty="0">
                <a:solidFill>
                  <a:schemeClr val="tx2"/>
                </a:solidFill>
                <a:latin typeface="Arial" panose="020B0604020202020204" pitchFamily="34" charset="0"/>
                <a:cs typeface="Arial" panose="020B0604020202020204" pitchFamily="34" charset="0"/>
              </a:rPr>
              <a:t>Tel: </a:t>
            </a:r>
            <a:r>
              <a:rPr lang="en-GB" sz="1500" dirty="0">
                <a:solidFill>
                  <a:schemeClr val="tx2"/>
                </a:solidFill>
                <a:latin typeface="Arial" panose="020B0604020202020204" pitchFamily="34" charset="0"/>
                <a:cs typeface="Arial" panose="020B0604020202020204" pitchFamily="34" charset="0"/>
              </a:rPr>
              <a:t>0114 229 6188  </a:t>
            </a:r>
          </a:p>
        </p:txBody>
      </p:sp>
      <p:sp>
        <p:nvSpPr>
          <p:cNvPr id="29" name="TextBox 28">
            <a:extLst>
              <a:ext uri="{FF2B5EF4-FFF2-40B4-BE49-F238E27FC236}">
                <a16:creationId xmlns:a16="http://schemas.microsoft.com/office/drawing/2014/main" id="{46A1E5C6-348C-177B-68BC-F38F469BC5F0}"/>
              </a:ext>
            </a:extLst>
          </p:cNvPr>
          <p:cNvSpPr txBox="1"/>
          <p:nvPr/>
        </p:nvSpPr>
        <p:spPr>
          <a:xfrm>
            <a:off x="266141" y="3893254"/>
            <a:ext cx="1721998"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Accessing funded training </a:t>
            </a:r>
          </a:p>
        </p:txBody>
      </p:sp>
      <p:sp>
        <p:nvSpPr>
          <p:cNvPr id="13" name="TextBox 12">
            <a:extLst>
              <a:ext uri="{FF2B5EF4-FFF2-40B4-BE49-F238E27FC236}">
                <a16:creationId xmlns:a16="http://schemas.microsoft.com/office/drawing/2014/main" id="{44F549FD-0F2B-41B1-8D27-51C9EB4814A7}"/>
              </a:ext>
            </a:extLst>
          </p:cNvPr>
          <p:cNvSpPr txBox="1"/>
          <p:nvPr/>
        </p:nvSpPr>
        <p:spPr>
          <a:xfrm>
            <a:off x="2400346" y="5061846"/>
            <a:ext cx="8283119" cy="138839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44546A"/>
                </a:solidFill>
                <a:effectLst/>
                <a:uLnTx/>
                <a:uFillTx/>
                <a:latin typeface="Arial" panose="020B0604020202020204" pitchFamily="34" charset="0"/>
                <a:ea typeface="Calibri" panose="020F0502020204030204" pitchFamily="34" charset="0"/>
                <a:cs typeface="Arial" panose="020B0604020202020204" pitchFamily="34" charset="0"/>
              </a:rPr>
              <a:t>We can also navigate the range of skills programmes, funding and grant schemes that exist, allowing you to offer upskilling, reskilling and professional development opportunities to your employees.</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150000"/>
              </a:lnSpc>
            </a:pPr>
            <a:endParaRPr lang="en-GB" sz="1500" b="1" dirty="0">
              <a:solidFill>
                <a:schemeClr val="tx2"/>
              </a:solidFill>
              <a:latin typeface="Arial" panose="020B0604020202020204" pitchFamily="34" charset="0"/>
              <a:cs typeface="Arial" panose="020B0604020202020204" pitchFamily="34" charset="0"/>
            </a:endParaRPr>
          </a:p>
          <a:p>
            <a:pPr>
              <a:lnSpc>
                <a:spcPct val="150000"/>
              </a:lnSpc>
            </a:pPr>
            <a:r>
              <a:rPr lang="en-GB" sz="1500" b="1" dirty="0">
                <a:solidFill>
                  <a:schemeClr val="tx2"/>
                </a:solidFill>
                <a:latin typeface="Arial" panose="020B0604020202020204" pitchFamily="34" charset="0"/>
                <a:cs typeface="Arial" panose="020B0604020202020204" pitchFamily="34" charset="0"/>
              </a:rPr>
              <a:t>Email</a:t>
            </a:r>
            <a:r>
              <a:rPr lang="en-GB" sz="1500" dirty="0">
                <a:solidFill>
                  <a:schemeClr val="tx2"/>
                </a:solidFill>
                <a:latin typeface="Arial" panose="020B0604020202020204" pitchFamily="34" charset="0"/>
                <a:cs typeface="Arial" panose="020B0604020202020204" pitchFamily="34" charset="0"/>
              </a:rPr>
              <a:t>: </a:t>
            </a:r>
            <a:r>
              <a:rPr lang="en-GB" sz="1500" dirty="0">
                <a:solidFill>
                  <a:schemeClr val="tx2"/>
                </a:solidFill>
                <a:latin typeface="Arial" panose="020B0604020202020204" pitchFamily="34" charset="0"/>
                <a:cs typeface="Arial" panose="020B0604020202020204" pitchFamily="34" charset="0"/>
                <a:hlinkClick r:id="rId4"/>
              </a:rPr>
              <a:t>advance@sheffield.gov.uk</a:t>
            </a:r>
            <a:r>
              <a:rPr lang="en-GB" sz="1500" dirty="0">
                <a:solidFill>
                  <a:schemeClr val="tx2"/>
                </a:solidFill>
                <a:latin typeface="Arial" panose="020B0604020202020204" pitchFamily="34" charset="0"/>
                <a:cs typeface="Arial" panose="020B0604020202020204" pitchFamily="34" charset="0"/>
              </a:rPr>
              <a:t>   </a:t>
            </a:r>
            <a:r>
              <a:rPr lang="en-GB" sz="1500" b="1" dirty="0">
                <a:solidFill>
                  <a:schemeClr val="tx2"/>
                </a:solidFill>
                <a:latin typeface="Arial" panose="020B0604020202020204" pitchFamily="34" charset="0"/>
                <a:cs typeface="Arial" panose="020B0604020202020204" pitchFamily="34" charset="0"/>
              </a:rPr>
              <a:t>Tel: </a:t>
            </a:r>
            <a:r>
              <a:rPr lang="en-GB" sz="1500" dirty="0">
                <a:solidFill>
                  <a:schemeClr val="tx2"/>
                </a:solidFill>
                <a:latin typeface="Arial" panose="020B0604020202020204" pitchFamily="34" charset="0"/>
                <a:cs typeface="Arial" panose="020B0604020202020204" pitchFamily="34" charset="0"/>
              </a:rPr>
              <a:t>0114 229 6188 </a:t>
            </a:r>
          </a:p>
        </p:txBody>
      </p:sp>
      <p:pic>
        <p:nvPicPr>
          <p:cNvPr id="2" name="Picture 1">
            <a:extLst>
              <a:ext uri="{FF2B5EF4-FFF2-40B4-BE49-F238E27FC236}">
                <a16:creationId xmlns:a16="http://schemas.microsoft.com/office/drawing/2014/main" id="{85705CA0-2BC9-A8FD-09CE-57E66C9215DA}"/>
              </a:ext>
            </a:extLst>
          </p:cNvPr>
          <p:cNvPicPr>
            <a:picLocks noChangeAspect="1"/>
          </p:cNvPicPr>
          <p:nvPr/>
        </p:nvPicPr>
        <p:blipFill>
          <a:blip r:embed="rId5"/>
          <a:stretch>
            <a:fillRect/>
          </a:stretch>
        </p:blipFill>
        <p:spPr>
          <a:xfrm>
            <a:off x="10683466" y="190097"/>
            <a:ext cx="1316850" cy="1316850"/>
          </a:xfrm>
          <a:prstGeom prst="rect">
            <a:avLst/>
          </a:prstGeom>
        </p:spPr>
      </p:pic>
      <p:sp>
        <p:nvSpPr>
          <p:cNvPr id="6" name="TextBox 5">
            <a:extLst>
              <a:ext uri="{FF2B5EF4-FFF2-40B4-BE49-F238E27FC236}">
                <a16:creationId xmlns:a16="http://schemas.microsoft.com/office/drawing/2014/main" id="{8F7AF61E-0C39-EDD2-7CE4-C6B237FFACC2}"/>
              </a:ext>
            </a:extLst>
          </p:cNvPr>
          <p:cNvSpPr txBox="1"/>
          <p:nvPr/>
        </p:nvSpPr>
        <p:spPr>
          <a:xfrm>
            <a:off x="2400346" y="3893254"/>
            <a:ext cx="9470915" cy="1345048"/>
          </a:xfrm>
          <a:prstGeom prst="rect">
            <a:avLst/>
          </a:prstGeom>
          <a:noFill/>
        </p:spPr>
        <p:txBody>
          <a:bodyPr wrap="square">
            <a:spAutoFit/>
          </a:bodyPr>
          <a:lstStyle/>
          <a:p>
            <a:pPr>
              <a:lnSpc>
                <a:spcPct val="150000"/>
              </a:lnSpc>
            </a:pPr>
            <a:r>
              <a:rPr kumimoji="0" lang="en-GB" sz="1400" b="0" i="0" u="none" strike="noStrike" kern="1200" cap="none" spc="0" normalizeH="0" baseline="0" noProof="0" dirty="0">
                <a:ln>
                  <a:noFill/>
                </a:ln>
                <a:solidFill>
                  <a:srgbClr val="44546A"/>
                </a:solidFill>
                <a:effectLst/>
                <a:uLnTx/>
                <a:uFillTx/>
                <a:latin typeface="Arial" panose="020B0604020202020204" pitchFamily="34" charset="0"/>
                <a:ea typeface="Calibri" panose="020F0502020204030204" pitchFamily="34" charset="0"/>
                <a:cs typeface="Arial" panose="020B0604020202020204" pitchFamily="34" charset="0"/>
              </a:rPr>
              <a:t>If you’re a local employer, we can assist with both staff training and recruitment, supporting you to build stronger and more productive teams. Our training brokers will undertake a training needs analysis, leading to a workforce development plan for your organisations. </a:t>
            </a:r>
          </a:p>
          <a:p>
            <a:pPr>
              <a:lnSpc>
                <a:spcPct val="150000"/>
              </a:lnSpc>
            </a:pPr>
            <a:endParaRPr lang="en-GB" sz="1400" dirty="0">
              <a:solidFill>
                <a:srgbClr val="44546A"/>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42737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D116A4F8-15AD-AAE0-AD1F-9AEC6FB85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32092" cy="6858000"/>
          </a:xfrm>
          <a:prstGeom prst="rect">
            <a:avLst/>
          </a:prstGeom>
        </p:spPr>
      </p:pic>
      <p:sp>
        <p:nvSpPr>
          <p:cNvPr id="25" name="TextBox 24">
            <a:extLst>
              <a:ext uri="{FF2B5EF4-FFF2-40B4-BE49-F238E27FC236}">
                <a16:creationId xmlns:a16="http://schemas.microsoft.com/office/drawing/2014/main" id="{142E16C0-9C39-3390-B9A0-4DBB37B0163A}"/>
              </a:ext>
            </a:extLst>
          </p:cNvPr>
          <p:cNvSpPr txBox="1"/>
          <p:nvPr/>
        </p:nvSpPr>
        <p:spPr>
          <a:xfrm>
            <a:off x="141697" y="3534005"/>
            <a:ext cx="1708252"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Green skills for your workforce</a:t>
            </a:r>
          </a:p>
        </p:txBody>
      </p:sp>
      <p:sp>
        <p:nvSpPr>
          <p:cNvPr id="7" name="Control 1">
            <a:extLst>
              <a:ext uri="{FF2B5EF4-FFF2-40B4-BE49-F238E27FC236}">
                <a16:creationId xmlns:a16="http://schemas.microsoft.com/office/drawing/2014/main" id="{2AE52D69-96EE-FD00-3AA3-CB7F749326F3}"/>
              </a:ext>
            </a:extLst>
          </p:cNvPr>
          <p:cNvSpPr>
            <a:spLocks noChangeArrowheads="1" noChangeShapeType="1"/>
          </p:cNvSpPr>
          <p:nvPr/>
        </p:nvSpPr>
        <p:spPr bwMode="auto">
          <a:xfrm>
            <a:off x="3816350" y="5149850"/>
            <a:ext cx="5475288" cy="125888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17" name="TextBox 16">
            <a:extLst>
              <a:ext uri="{FF2B5EF4-FFF2-40B4-BE49-F238E27FC236}">
                <a16:creationId xmlns:a16="http://schemas.microsoft.com/office/drawing/2014/main" id="{DB34D4A2-6850-D147-47D5-8BC3B3E11EFC}"/>
              </a:ext>
            </a:extLst>
          </p:cNvPr>
          <p:cNvSpPr txBox="1"/>
          <p:nvPr/>
        </p:nvSpPr>
        <p:spPr>
          <a:xfrm>
            <a:off x="2344011" y="3526261"/>
            <a:ext cx="9706292" cy="1345048"/>
          </a:xfrm>
          <a:prstGeom prst="rect">
            <a:avLst/>
          </a:prstGeom>
          <a:noFill/>
        </p:spPr>
        <p:txBody>
          <a:bodyPr wrap="square">
            <a:spAutoFit/>
          </a:bodyPr>
          <a:lstStyle/>
          <a:p>
            <a:pPr>
              <a:lnSpc>
                <a:spcPct val="150000"/>
              </a:lnSpc>
            </a:pPr>
            <a:r>
              <a:rPr lang="en-GB" sz="1400" dirty="0">
                <a:solidFill>
                  <a:schemeClr val="tx2"/>
                </a:solidFill>
                <a:effectLst/>
                <a:latin typeface="Arial" panose="020B0604020202020204" pitchFamily="34" charset="0"/>
                <a:ea typeface="Calibri" panose="020F0502020204030204" pitchFamily="34" charset="0"/>
                <a:cs typeface="Arial" panose="020B0604020202020204" pitchFamily="34" charset="0"/>
              </a:rPr>
              <a:t>Green Skills are increasingly important in the workplace, as businesses consider their environmental impact and as job roles and responsibilities evolve on the journey to Net Zero. We can help introduce you to the training needed to reskill the Sheffield workforce, not just to futureproof jobs and career paths but also meet ever-increasing demand for specialist skills, helping to ensure profitability and sustainability within a low-carbon economy.</a:t>
            </a:r>
          </a:p>
        </p:txBody>
      </p:sp>
      <p:sp>
        <p:nvSpPr>
          <p:cNvPr id="23" name="TextBox 22">
            <a:extLst>
              <a:ext uri="{FF2B5EF4-FFF2-40B4-BE49-F238E27FC236}">
                <a16:creationId xmlns:a16="http://schemas.microsoft.com/office/drawing/2014/main" id="{28D88A54-B322-5A8F-2EC4-F995628814CF}"/>
              </a:ext>
            </a:extLst>
          </p:cNvPr>
          <p:cNvSpPr txBox="1"/>
          <p:nvPr/>
        </p:nvSpPr>
        <p:spPr>
          <a:xfrm>
            <a:off x="2346071" y="165937"/>
            <a:ext cx="8070410" cy="2960875"/>
          </a:xfrm>
          <a:prstGeom prst="rect">
            <a:avLst/>
          </a:prstGeom>
          <a:noFill/>
        </p:spPr>
        <p:txBody>
          <a:bodyPr wrap="square">
            <a:spAutoFit/>
          </a:bodyPr>
          <a:lstStyle/>
          <a:p>
            <a:pPr algn="l">
              <a:lnSpc>
                <a:spcPct val="150000"/>
              </a:lnSpc>
            </a:pPr>
            <a:r>
              <a:rPr lang="en-GB" sz="1400" b="0" i="0" dirty="0">
                <a:solidFill>
                  <a:schemeClr val="tx2"/>
                </a:solidFill>
                <a:effectLst/>
                <a:highlight>
                  <a:srgbClr val="FFFFFF"/>
                </a:highlight>
                <a:latin typeface="Arial" panose="020B0604020202020204" pitchFamily="34" charset="0"/>
                <a:cs typeface="Arial" panose="020B0604020202020204" pitchFamily="34" charset="0"/>
              </a:rPr>
              <a:t>We are </a:t>
            </a:r>
            <a:r>
              <a:rPr lang="en-GB" sz="1400" dirty="0">
                <a:solidFill>
                  <a:schemeClr val="tx2"/>
                </a:solidFill>
                <a:highlight>
                  <a:srgbClr val="FFFFFF"/>
                </a:highlight>
                <a:latin typeface="Arial" panose="020B0604020202020204" pitchFamily="34" charset="0"/>
                <a:cs typeface="Arial" panose="020B0604020202020204" pitchFamily="34" charset="0"/>
              </a:rPr>
              <a:t>helpin</a:t>
            </a:r>
            <a:r>
              <a:rPr lang="en-GB" sz="1400" b="0" i="0" dirty="0">
                <a:solidFill>
                  <a:schemeClr val="tx2"/>
                </a:solidFill>
                <a:effectLst/>
                <a:highlight>
                  <a:srgbClr val="FFFFFF"/>
                </a:highlight>
                <a:latin typeface="Arial" panose="020B0604020202020204" pitchFamily="34" charset="0"/>
                <a:cs typeface="Arial" panose="020B0604020202020204" pitchFamily="34" charset="0"/>
              </a:rPr>
              <a:t>g to make Sheffield a more inclusive and diverse place </a:t>
            </a:r>
            <a:r>
              <a:rPr lang="en-GB" sz="1400" b="0" i="0">
                <a:solidFill>
                  <a:schemeClr val="tx2"/>
                </a:solidFill>
                <a:effectLst/>
                <a:highlight>
                  <a:srgbClr val="FFFFFF"/>
                </a:highlight>
                <a:latin typeface="Arial" panose="020B0604020202020204" pitchFamily="34" charset="0"/>
                <a:cs typeface="Arial" panose="020B0604020202020204" pitchFamily="34" charset="0"/>
              </a:rPr>
              <a:t>to work. </a:t>
            </a:r>
            <a:r>
              <a:rPr lang="en-GB" sz="1400" b="0" i="0" dirty="0">
                <a:solidFill>
                  <a:schemeClr val="tx2"/>
                </a:solidFill>
                <a:effectLst/>
                <a:highlight>
                  <a:srgbClr val="FFFFFF"/>
                </a:highlight>
                <a:latin typeface="Arial" panose="020B0604020202020204" pitchFamily="34" charset="0"/>
                <a:cs typeface="Arial" panose="020B0604020202020204" pitchFamily="34" charset="0"/>
              </a:rPr>
              <a:t>If you’re looking to hire, we can connect you with a large pool of motivated jobseekers from across the city, allowing you to recruit, build capacity, and diversify your team through a wide range of recruitment methods.</a:t>
            </a:r>
          </a:p>
          <a:p>
            <a:pPr algn="l">
              <a:lnSpc>
                <a:spcPct val="150000"/>
              </a:lnSpc>
            </a:pPr>
            <a:endParaRPr lang="en-GB" sz="1400" dirty="0">
              <a:solidFill>
                <a:schemeClr val="tx2"/>
              </a:solidFill>
              <a:highlight>
                <a:srgbClr val="FFFFFF"/>
              </a:highlight>
              <a:latin typeface="Arial" panose="020B0604020202020204" pitchFamily="34" charset="0"/>
              <a:cs typeface="Arial" panose="020B0604020202020204" pitchFamily="34" charset="0"/>
            </a:endParaRPr>
          </a:p>
          <a:p>
            <a:pPr algn="l">
              <a:lnSpc>
                <a:spcPct val="150000"/>
              </a:lnSpc>
            </a:pPr>
            <a:r>
              <a:rPr lang="en-GB" sz="1400" b="0" i="0" dirty="0">
                <a:solidFill>
                  <a:schemeClr val="tx2"/>
                </a:solidFill>
                <a:effectLst/>
                <a:highlight>
                  <a:srgbClr val="FFFFFF"/>
                </a:highlight>
                <a:latin typeface="Arial" panose="020B0604020202020204" pitchFamily="34" charset="0"/>
                <a:cs typeface="Arial" panose="020B0604020202020204" pitchFamily="34" charset="0"/>
              </a:rPr>
              <a:t>If you want to give back to your community as part of your corporate social responsibility, we can support by helping you to recruit an apprentice, offer work experience or volunteering placements, or engage with a local school.</a:t>
            </a:r>
          </a:p>
          <a:p>
            <a:pPr algn="l">
              <a:lnSpc>
                <a:spcPct val="150000"/>
              </a:lnSpc>
            </a:pPr>
            <a:endParaRPr lang="en-GB" sz="1400" b="0" i="0" dirty="0">
              <a:solidFill>
                <a:schemeClr val="tx2"/>
              </a:solidFill>
              <a:effectLst/>
              <a:highlight>
                <a:srgbClr val="FFFFFF"/>
              </a:highlight>
              <a:latin typeface="Arial" panose="020B0604020202020204" pitchFamily="34" charset="0"/>
              <a:cs typeface="Arial" panose="020B0604020202020204" pitchFamily="34" charset="0"/>
            </a:endParaRPr>
          </a:p>
          <a:p>
            <a:pPr algn="l">
              <a:lnSpc>
                <a:spcPct val="150000"/>
              </a:lnSpc>
            </a:pPr>
            <a:r>
              <a:rPr lang="en-GB" sz="1400" b="1" i="0" dirty="0">
                <a:solidFill>
                  <a:schemeClr val="tx2"/>
                </a:solidFill>
                <a:effectLst/>
                <a:highlight>
                  <a:srgbClr val="FFFFFF"/>
                </a:highlight>
                <a:latin typeface="Arial" panose="020B0604020202020204" pitchFamily="34" charset="0"/>
                <a:cs typeface="Arial" panose="020B0604020202020204" pitchFamily="34" charset="0"/>
              </a:rPr>
              <a:t>Email: </a:t>
            </a:r>
            <a:r>
              <a:rPr lang="en-GB" sz="1400" i="0" u="none" strike="noStrike" dirty="0">
                <a:solidFill>
                  <a:srgbClr val="007C53"/>
                </a:solidFill>
                <a:effectLst/>
                <a:highlight>
                  <a:srgbClr val="FFFFFF"/>
                </a:highlight>
                <a:latin typeface="Arial" panose="020B0604020202020204" pitchFamily="34" charset="0"/>
                <a:cs typeface="Arial" panose="020B0604020202020204" pitchFamily="34" charset="0"/>
                <a:hlinkClick r:id="rId3"/>
              </a:rPr>
              <a:t>opportunity@sheffield.gov.uk</a:t>
            </a:r>
            <a:r>
              <a:rPr lang="en-GB" sz="1400" i="0" u="none" strike="noStrike" dirty="0">
                <a:solidFill>
                  <a:srgbClr val="007C53"/>
                </a:solidFill>
                <a:effectLst/>
                <a:highlight>
                  <a:srgbClr val="FFFFFF"/>
                </a:highlight>
                <a:latin typeface="Arial" panose="020B0604020202020204" pitchFamily="34" charset="0"/>
                <a:cs typeface="Arial" panose="020B0604020202020204" pitchFamily="34" charset="0"/>
              </a:rPr>
              <a:t>   </a:t>
            </a:r>
            <a:r>
              <a:rPr lang="en-GB" sz="1400" b="1" i="0" u="none" strike="noStrike" dirty="0">
                <a:solidFill>
                  <a:schemeClr val="tx2"/>
                </a:solidFill>
                <a:effectLst/>
                <a:highlight>
                  <a:srgbClr val="FFFFFF"/>
                </a:highlight>
                <a:latin typeface="Arial" panose="020B0604020202020204" pitchFamily="34" charset="0"/>
                <a:cs typeface="Arial" panose="020B0604020202020204" pitchFamily="34" charset="0"/>
              </a:rPr>
              <a:t>Tel: </a:t>
            </a:r>
            <a:r>
              <a:rPr lang="en-GB" sz="1400" i="0" u="none" strike="noStrike" dirty="0">
                <a:solidFill>
                  <a:schemeClr val="tx2"/>
                </a:solidFill>
                <a:effectLst/>
                <a:highlight>
                  <a:srgbClr val="FFFFFF"/>
                </a:highlight>
                <a:latin typeface="Arial" panose="020B0604020202020204" pitchFamily="34" charset="0"/>
                <a:cs typeface="Arial" panose="020B0604020202020204" pitchFamily="34" charset="0"/>
              </a:rPr>
              <a:t>0114 229 6188</a:t>
            </a:r>
            <a:endParaRPr lang="en-GB" sz="1400" u="none" strike="noStrike" dirty="0">
              <a:solidFill>
                <a:schemeClr val="tx2"/>
              </a:solidFill>
              <a:highlight>
                <a:srgbClr val="FFFFFF"/>
              </a:highligh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E5CD276-EDD3-4D80-EFEF-CBD137F5324D}"/>
              </a:ext>
            </a:extLst>
          </p:cNvPr>
          <p:cNvSpPr txBox="1"/>
          <p:nvPr/>
        </p:nvSpPr>
        <p:spPr>
          <a:xfrm>
            <a:off x="119211" y="116632"/>
            <a:ext cx="1893669"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Diversifying your workforce</a:t>
            </a:r>
          </a:p>
        </p:txBody>
      </p:sp>
      <p:pic>
        <p:nvPicPr>
          <p:cNvPr id="8" name="Picture 7">
            <a:extLst>
              <a:ext uri="{FF2B5EF4-FFF2-40B4-BE49-F238E27FC236}">
                <a16:creationId xmlns:a16="http://schemas.microsoft.com/office/drawing/2014/main" id="{67361375-7B83-4761-A326-1B2A0A207E1D}"/>
              </a:ext>
            </a:extLst>
          </p:cNvPr>
          <p:cNvPicPr>
            <a:picLocks noChangeAspect="1"/>
          </p:cNvPicPr>
          <p:nvPr/>
        </p:nvPicPr>
        <p:blipFill>
          <a:blip r:embed="rId4"/>
          <a:stretch>
            <a:fillRect/>
          </a:stretch>
        </p:blipFill>
        <p:spPr>
          <a:xfrm>
            <a:off x="10681441" y="175487"/>
            <a:ext cx="1316850" cy="1316850"/>
          </a:xfrm>
          <a:prstGeom prst="rect">
            <a:avLst/>
          </a:prstGeom>
        </p:spPr>
      </p:pic>
      <p:sp>
        <p:nvSpPr>
          <p:cNvPr id="3" name="TextBox 2">
            <a:extLst>
              <a:ext uri="{FF2B5EF4-FFF2-40B4-BE49-F238E27FC236}">
                <a16:creationId xmlns:a16="http://schemas.microsoft.com/office/drawing/2014/main" id="{D2AC7EE5-2863-866C-8779-C6E14453CCDA}"/>
              </a:ext>
            </a:extLst>
          </p:cNvPr>
          <p:cNvSpPr txBox="1"/>
          <p:nvPr/>
        </p:nvSpPr>
        <p:spPr>
          <a:xfrm>
            <a:off x="2344011" y="5149850"/>
            <a:ext cx="8072469" cy="1169551"/>
          </a:xfrm>
          <a:prstGeom prst="rect">
            <a:avLst/>
          </a:prstGeom>
          <a:noFill/>
        </p:spPr>
        <p:txBody>
          <a:bodyPr wrap="square">
            <a:spAutoFit/>
          </a:bodyPr>
          <a:lstStyle/>
          <a:p>
            <a:pPr>
              <a:lnSpc>
                <a:spcPct val="150000"/>
              </a:lnSpc>
            </a:pPr>
            <a:r>
              <a:rPr lang="en-GB" sz="1400" dirty="0">
                <a:solidFill>
                  <a:schemeClr val="tx2"/>
                </a:solidFill>
                <a:latin typeface="Arial" panose="020B0604020202020204" pitchFamily="34" charset="0"/>
                <a:cs typeface="Arial" panose="020B0604020202020204" pitchFamily="34" charset="0"/>
              </a:rPr>
              <a:t>Working in partnership with local industries, educators and the training sector, we are creating opportunities for local people to gain core skills in emerging sectors and innovative technologies.</a:t>
            </a:r>
          </a:p>
          <a:p>
            <a:endParaRPr lang="en-GB" sz="1400" b="1" dirty="0">
              <a:solidFill>
                <a:schemeClr val="tx2"/>
              </a:solidFill>
              <a:latin typeface="Arial" panose="020B0604020202020204" pitchFamily="34" charset="0"/>
              <a:cs typeface="Arial" panose="020B0604020202020204" pitchFamily="34" charset="0"/>
            </a:endParaRPr>
          </a:p>
          <a:p>
            <a:r>
              <a:rPr lang="en-GB" sz="1400" b="1" dirty="0">
                <a:solidFill>
                  <a:schemeClr val="tx2"/>
                </a:solidFill>
                <a:latin typeface="Arial" panose="020B0604020202020204" pitchFamily="34" charset="0"/>
                <a:cs typeface="Arial" panose="020B0604020202020204" pitchFamily="34" charset="0"/>
              </a:rPr>
              <a:t>Email: </a:t>
            </a:r>
            <a:r>
              <a:rPr lang="en-GB" sz="1400" dirty="0">
                <a:solidFill>
                  <a:schemeClr val="tx2"/>
                </a:solidFill>
                <a:latin typeface="Arial" panose="020B0604020202020204" pitchFamily="34" charset="0"/>
                <a:cs typeface="Arial" panose="020B0604020202020204" pitchFamily="34" charset="0"/>
                <a:hlinkClick r:id="rId5"/>
              </a:rPr>
              <a:t>advance@sheffield.gov.uk</a:t>
            </a:r>
            <a:r>
              <a:rPr lang="en-GB" sz="1400" dirty="0">
                <a:solidFill>
                  <a:schemeClr val="tx2"/>
                </a:solidFill>
                <a:latin typeface="Arial" panose="020B0604020202020204" pitchFamily="34" charset="0"/>
                <a:cs typeface="Arial" panose="020B0604020202020204" pitchFamily="34" charset="0"/>
              </a:rPr>
              <a:t>   </a:t>
            </a:r>
            <a:r>
              <a:rPr lang="en-GB" sz="1400" b="1" dirty="0">
                <a:solidFill>
                  <a:schemeClr val="tx2"/>
                </a:solidFill>
                <a:latin typeface="Arial" panose="020B0604020202020204" pitchFamily="34" charset="0"/>
                <a:cs typeface="Arial" panose="020B0604020202020204" pitchFamily="34" charset="0"/>
              </a:rPr>
              <a:t>Tel: </a:t>
            </a:r>
            <a:r>
              <a:rPr lang="en-GB" sz="1400" dirty="0">
                <a:solidFill>
                  <a:schemeClr val="tx2"/>
                </a:solidFill>
                <a:latin typeface="Arial" panose="020B0604020202020204" pitchFamily="34" charset="0"/>
                <a:cs typeface="Arial" panose="020B0604020202020204" pitchFamily="34" charset="0"/>
              </a:rPr>
              <a:t>0114 229 6188</a:t>
            </a:r>
          </a:p>
        </p:txBody>
      </p:sp>
    </p:spTree>
    <p:extLst>
      <p:ext uri="{BB962C8B-B14F-4D97-AF65-F5344CB8AC3E}">
        <p14:creationId xmlns:p14="http://schemas.microsoft.com/office/powerpoint/2010/main" val="1227620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121FFA-A7B0-B7A4-4287-A0CEDC544E50}"/>
              </a:ext>
            </a:extLst>
          </p:cNvPr>
          <p:cNvSpPr/>
          <p:nvPr/>
        </p:nvSpPr>
        <p:spPr>
          <a:xfrm>
            <a:off x="0" y="0"/>
            <a:ext cx="2207568" cy="6858000"/>
          </a:xfrm>
          <a:prstGeom prst="rect">
            <a:avLst/>
          </a:prstGeom>
          <a:solidFill>
            <a:srgbClr val="66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rol 1">
            <a:extLst>
              <a:ext uri="{FF2B5EF4-FFF2-40B4-BE49-F238E27FC236}">
                <a16:creationId xmlns:a16="http://schemas.microsoft.com/office/drawing/2014/main" id="{2AE52D69-96EE-FD00-3AA3-CB7F749326F3}"/>
              </a:ext>
            </a:extLst>
          </p:cNvPr>
          <p:cNvSpPr>
            <a:spLocks noChangeArrowheads="1" noChangeShapeType="1"/>
          </p:cNvSpPr>
          <p:nvPr/>
        </p:nvSpPr>
        <p:spPr bwMode="auto">
          <a:xfrm>
            <a:off x="3816350" y="5149850"/>
            <a:ext cx="5475288" cy="125888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15" name="TextBox 14">
            <a:extLst>
              <a:ext uri="{FF2B5EF4-FFF2-40B4-BE49-F238E27FC236}">
                <a16:creationId xmlns:a16="http://schemas.microsoft.com/office/drawing/2014/main" id="{4F266E84-4F1A-6421-DD53-F3696082913A}"/>
              </a:ext>
            </a:extLst>
          </p:cNvPr>
          <p:cNvSpPr txBox="1"/>
          <p:nvPr/>
        </p:nvSpPr>
        <p:spPr>
          <a:xfrm>
            <a:off x="364974" y="520449"/>
            <a:ext cx="1477619" cy="416011"/>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Overview</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C57E9B50-D9FE-E0A6-3F95-DB442E5B1607}"/>
              </a:ext>
            </a:extLst>
          </p:cNvPr>
          <p:cNvSpPr txBox="1"/>
          <p:nvPr/>
        </p:nvSpPr>
        <p:spPr>
          <a:xfrm>
            <a:off x="2600342" y="414202"/>
            <a:ext cx="5939698" cy="1329403"/>
          </a:xfrm>
          <a:prstGeom prst="rect">
            <a:avLst/>
          </a:prstGeom>
          <a:noFill/>
        </p:spPr>
        <p:txBody>
          <a:bodyPr wrap="square">
            <a:spAutoFit/>
          </a:bodyPr>
          <a:lstStyle/>
          <a:p>
            <a:pPr>
              <a:lnSpc>
                <a:spcPct val="150000"/>
              </a:lnSpc>
              <a:spcBef>
                <a:spcPts val="600"/>
              </a:spcBef>
              <a:spcAft>
                <a:spcPts val="600"/>
              </a:spcAft>
            </a:pPr>
            <a:r>
              <a:rPr lang="en-GB" sz="1500" dirty="0">
                <a:effectLst/>
                <a:latin typeface="Arial" panose="020B0604020202020204" pitchFamily="34" charset="0"/>
                <a:ea typeface="Calibri" panose="020F0502020204030204" pitchFamily="34" charset="0"/>
                <a:cs typeface="Arial" panose="020B0604020202020204" pitchFamily="34" charset="0"/>
              </a:rPr>
              <a:t>Jobcentre Plus can offer a high-quality service to encompass all aspects of the recruitment process, from promoting a vacancy to arranging interview schedules and space.</a:t>
            </a:r>
          </a:p>
          <a:p>
            <a:pPr>
              <a:lnSpc>
                <a:spcPct val="150000"/>
              </a:lnSpc>
            </a:pPr>
            <a:endParaRPr lang="en-GB" sz="600" b="1" dirty="0">
              <a:solidFill>
                <a:schemeClr val="tx2"/>
              </a:solidFill>
              <a:latin typeface="Arial" panose="020B0604020202020204" pitchFamily="34" charset="0"/>
              <a:cs typeface="Arial" panose="020B0604020202020204" pitchFamily="34" charset="0"/>
            </a:endParaRPr>
          </a:p>
        </p:txBody>
      </p:sp>
      <p:pic>
        <p:nvPicPr>
          <p:cNvPr id="3" name="Picture 2" descr="Text&#10;&#10;Description automatically generated with low confidence">
            <a:extLst>
              <a:ext uri="{FF2B5EF4-FFF2-40B4-BE49-F238E27FC236}">
                <a16:creationId xmlns:a16="http://schemas.microsoft.com/office/drawing/2014/main" id="{1E9C34E1-DFD5-F773-E0EC-DE45929030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8906" y="99911"/>
            <a:ext cx="1841271" cy="928812"/>
          </a:xfrm>
          <a:prstGeom prst="rect">
            <a:avLst/>
          </a:prstGeom>
        </p:spPr>
      </p:pic>
      <p:pic>
        <p:nvPicPr>
          <p:cNvPr id="6" name="Picture 5" descr="Text&#10;&#10;Description automatically generated">
            <a:extLst>
              <a:ext uri="{FF2B5EF4-FFF2-40B4-BE49-F238E27FC236}">
                <a16:creationId xmlns:a16="http://schemas.microsoft.com/office/drawing/2014/main" id="{75B16C19-17F0-63AB-8BA6-8417D4BEDE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7215" y="99911"/>
            <a:ext cx="1283853" cy="1113546"/>
          </a:xfrm>
          <a:prstGeom prst="rect">
            <a:avLst/>
          </a:prstGeom>
        </p:spPr>
      </p:pic>
      <p:sp>
        <p:nvSpPr>
          <p:cNvPr id="10" name="TextBox 9">
            <a:extLst>
              <a:ext uri="{FF2B5EF4-FFF2-40B4-BE49-F238E27FC236}">
                <a16:creationId xmlns:a16="http://schemas.microsoft.com/office/drawing/2014/main" id="{EE6C3640-760B-E612-EC62-F49EB8274CAB}"/>
              </a:ext>
            </a:extLst>
          </p:cNvPr>
          <p:cNvSpPr txBox="1"/>
          <p:nvPr/>
        </p:nvSpPr>
        <p:spPr>
          <a:xfrm>
            <a:off x="2600342" y="1910734"/>
            <a:ext cx="9040274" cy="3868560"/>
          </a:xfrm>
          <a:prstGeom prst="rect">
            <a:avLst/>
          </a:prstGeom>
          <a:noFill/>
        </p:spPr>
        <p:txBody>
          <a:bodyPr wrap="square">
            <a:spAutoFit/>
          </a:bodyPr>
          <a:lstStyle/>
          <a:p>
            <a:pPr>
              <a:lnSpc>
                <a:spcPct val="150000"/>
              </a:lnSpc>
              <a:spcBef>
                <a:spcPts val="600"/>
              </a:spcBef>
              <a:spcAft>
                <a:spcPts val="600"/>
              </a:spcAft>
            </a:pPr>
            <a:r>
              <a:rPr lang="en-GB" sz="1500" dirty="0">
                <a:effectLst/>
                <a:latin typeface="Arial" panose="020B0604020202020204" pitchFamily="34" charset="0"/>
                <a:ea typeface="Calibri" panose="020F0502020204030204" pitchFamily="34" charset="0"/>
                <a:cs typeface="Arial" panose="020B0604020202020204" pitchFamily="34" charset="0"/>
              </a:rPr>
              <a:t>Jobcentre Plus </a:t>
            </a:r>
            <a:r>
              <a:rPr lang="en-GB" sz="1500" dirty="0">
                <a:latin typeface="Arial" panose="020B0604020202020204" pitchFamily="34" charset="0"/>
                <a:ea typeface="Calibri" panose="020F0502020204030204" pitchFamily="34" charset="0"/>
                <a:cs typeface="Arial" panose="020B0604020202020204" pitchFamily="34" charset="0"/>
              </a:rPr>
              <a:t>provides the </a:t>
            </a:r>
            <a:r>
              <a:rPr lang="en-GB" sz="1500" dirty="0">
                <a:effectLst/>
                <a:latin typeface="Arial" panose="020B0604020202020204" pitchFamily="34" charset="0"/>
                <a:ea typeface="Calibri" panose="020F0502020204030204" pitchFamily="34" charset="0"/>
                <a:cs typeface="Arial" panose="020B0604020202020204" pitchFamily="34" charset="0"/>
              </a:rPr>
              <a:t>opportunity for employers to discover people looking for work through a variety of platforms, including recruitment days and other events.</a:t>
            </a:r>
          </a:p>
          <a:p>
            <a:pPr>
              <a:lnSpc>
                <a:spcPct val="150000"/>
              </a:lnSpc>
              <a:spcBef>
                <a:spcPts val="600"/>
              </a:spcBef>
              <a:spcAft>
                <a:spcPts val="600"/>
              </a:spcAft>
            </a:pPr>
            <a:r>
              <a:rPr lang="en-GB" sz="1500" b="1" dirty="0">
                <a:effectLst/>
                <a:latin typeface="Arial" panose="020B0604020202020204" pitchFamily="34" charset="0"/>
                <a:ea typeface="Calibri" panose="020F0502020204030204" pitchFamily="34" charset="0"/>
                <a:cs typeface="Arial" panose="020B0604020202020204" pitchFamily="34" charset="0"/>
              </a:rPr>
              <a:t>Find a Job </a:t>
            </a:r>
            <a:r>
              <a:rPr lang="en-GB" sz="1500" dirty="0">
                <a:effectLst/>
                <a:latin typeface="Arial" panose="020B0604020202020204" pitchFamily="34" charset="0"/>
                <a:ea typeface="Calibri" panose="020F0502020204030204" pitchFamily="34" charset="0"/>
                <a:cs typeface="Arial" panose="020B0604020202020204" pitchFamily="34" charset="0"/>
              </a:rPr>
              <a:t>is the government’s official job vacancy service. It is also one of the largest free job search sites in the UK, allowing employer vacancies to reach a wide and diverse audience. Hundreds of thousands of people are already registered on the site.</a:t>
            </a:r>
            <a:endParaRPr lang="en-GB" sz="1500" dirty="0">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600"/>
              </a:spcBef>
              <a:spcAft>
                <a:spcPts val="600"/>
              </a:spcAft>
            </a:pPr>
            <a:r>
              <a:rPr lang="en-GB" sz="1500" dirty="0">
                <a:effectLst/>
                <a:latin typeface="Arial" panose="020B0604020202020204" pitchFamily="34" charset="0"/>
                <a:ea typeface="Calibri" panose="020F0502020204030204" pitchFamily="34" charset="0"/>
                <a:cs typeface="Arial" panose="020B0604020202020204" pitchFamily="34" charset="0"/>
              </a:rPr>
              <a:t>Employers can access support to undertake </a:t>
            </a:r>
            <a:r>
              <a:rPr lang="en-GB" sz="1500" b="1" dirty="0">
                <a:latin typeface="Arial" panose="020B0604020202020204" pitchFamily="34" charset="0"/>
                <a:ea typeface="Calibri" panose="020F0502020204030204" pitchFamily="34" charset="0"/>
                <a:cs typeface="Arial" panose="020B0604020202020204" pitchFamily="34" charset="0"/>
              </a:rPr>
              <a:t>work trials</a:t>
            </a:r>
            <a:r>
              <a:rPr lang="en-GB" sz="1500" dirty="0">
                <a:latin typeface="Arial" panose="020B0604020202020204" pitchFamily="34" charset="0"/>
                <a:ea typeface="Calibri" panose="020F0502020204030204" pitchFamily="34" charset="0"/>
                <a:cs typeface="Arial" panose="020B0604020202020204" pitchFamily="34" charset="0"/>
              </a:rPr>
              <a:t>, which provide the opportunity to see what potential recruits have to offer.</a:t>
            </a:r>
          </a:p>
          <a:p>
            <a:pPr>
              <a:lnSpc>
                <a:spcPct val="150000"/>
              </a:lnSpc>
              <a:spcBef>
                <a:spcPts val="600"/>
              </a:spcBef>
              <a:spcAft>
                <a:spcPts val="600"/>
              </a:spcAft>
            </a:pPr>
            <a:r>
              <a:rPr lang="en-GB" sz="1500" dirty="0">
                <a:effectLst/>
                <a:latin typeface="Arial" panose="020B0604020202020204" pitchFamily="34" charset="0"/>
                <a:ea typeface="Calibri" panose="020F0502020204030204" pitchFamily="34" charset="0"/>
                <a:cs typeface="Arial" panose="020B0604020202020204" pitchFamily="34" charset="0"/>
              </a:rPr>
              <a:t>The </a:t>
            </a:r>
            <a:r>
              <a:rPr lang="en-GB" sz="1500" b="1" dirty="0">
                <a:effectLst/>
                <a:latin typeface="Arial" panose="020B0604020202020204" pitchFamily="34" charset="0"/>
                <a:ea typeface="Calibri" panose="020F0502020204030204" pitchFamily="34" charset="0"/>
                <a:cs typeface="Arial" panose="020B0604020202020204" pitchFamily="34" charset="0"/>
              </a:rPr>
              <a:t>Sector-based Work Academy Programme </a:t>
            </a:r>
            <a:r>
              <a:rPr lang="en-GB" sz="1500" dirty="0">
                <a:effectLst/>
                <a:latin typeface="Arial" panose="020B0604020202020204" pitchFamily="34" charset="0"/>
                <a:ea typeface="Calibri" panose="020F0502020204030204" pitchFamily="34" charset="0"/>
                <a:cs typeface="Arial" panose="020B0604020202020204" pitchFamily="34" charset="0"/>
              </a:rPr>
              <a:t>can help employers fill vacancies more effectively by providing tailored training, work experience and a guaranteed job interview.</a:t>
            </a:r>
          </a:p>
          <a:p>
            <a:pPr>
              <a:lnSpc>
                <a:spcPct val="150000"/>
              </a:lnSpc>
            </a:pPr>
            <a:endParaRPr lang="en-GB" sz="600" b="1" dirty="0">
              <a:solidFill>
                <a:schemeClr val="tx2"/>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05D3B8D-7ADD-1BCC-1855-1301B97B3DAE}"/>
              </a:ext>
            </a:extLst>
          </p:cNvPr>
          <p:cNvSpPr txBox="1"/>
          <p:nvPr/>
        </p:nvSpPr>
        <p:spPr>
          <a:xfrm>
            <a:off x="311659" y="3111886"/>
            <a:ext cx="1800200" cy="785343"/>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Supporting Recruitment</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DCD64571-4466-FAB7-E544-4117E344E73F}"/>
              </a:ext>
            </a:extLst>
          </p:cNvPr>
          <p:cNvSpPr txBox="1"/>
          <p:nvPr/>
        </p:nvSpPr>
        <p:spPr>
          <a:xfrm>
            <a:off x="5936809" y="6285669"/>
            <a:ext cx="6063847" cy="326884"/>
          </a:xfrm>
          <a:prstGeom prst="rect">
            <a:avLst/>
          </a:prstGeom>
          <a:noFill/>
        </p:spPr>
        <p:txBody>
          <a:bodyPr wrap="square">
            <a:spAutoFit/>
          </a:bodyPr>
          <a:lstStyle/>
          <a:p>
            <a:pPr>
              <a:lnSpc>
                <a:spcPct val="107000"/>
              </a:lnSpc>
              <a:spcAft>
                <a:spcPts val="800"/>
              </a:spcAft>
            </a:pPr>
            <a:r>
              <a:rPr lang="en-GB" sz="15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Jobcentre Plus help for recruiters: Overview - GOV.UK (www.gov.uk)</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5276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121FFA-A7B0-B7A4-4287-A0CEDC544E50}"/>
              </a:ext>
            </a:extLst>
          </p:cNvPr>
          <p:cNvSpPr/>
          <p:nvPr/>
        </p:nvSpPr>
        <p:spPr>
          <a:xfrm>
            <a:off x="0" y="0"/>
            <a:ext cx="2207568" cy="6858000"/>
          </a:xfrm>
          <a:prstGeom prst="rect">
            <a:avLst/>
          </a:prstGeom>
          <a:solidFill>
            <a:srgbClr val="66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Control 1">
            <a:extLst>
              <a:ext uri="{FF2B5EF4-FFF2-40B4-BE49-F238E27FC236}">
                <a16:creationId xmlns:a16="http://schemas.microsoft.com/office/drawing/2014/main" id="{2AE52D69-96EE-FD00-3AA3-CB7F749326F3}"/>
              </a:ext>
            </a:extLst>
          </p:cNvPr>
          <p:cNvSpPr>
            <a:spLocks noChangeArrowheads="1" noChangeShapeType="1"/>
          </p:cNvSpPr>
          <p:nvPr/>
        </p:nvSpPr>
        <p:spPr bwMode="auto">
          <a:xfrm>
            <a:off x="3816350" y="5149850"/>
            <a:ext cx="5475288" cy="125888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29" name="TextBox 28">
            <a:extLst>
              <a:ext uri="{FF2B5EF4-FFF2-40B4-BE49-F238E27FC236}">
                <a16:creationId xmlns:a16="http://schemas.microsoft.com/office/drawing/2014/main" id="{46A1E5C6-348C-177B-68BC-F38F469BC5F0}"/>
              </a:ext>
            </a:extLst>
          </p:cNvPr>
          <p:cNvSpPr txBox="1"/>
          <p:nvPr/>
        </p:nvSpPr>
        <p:spPr>
          <a:xfrm>
            <a:off x="352308" y="2278807"/>
            <a:ext cx="1567228" cy="1154675"/>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Developing an inclusive workforce</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66C98A4-1353-86B1-B6DA-3FE7F38D46A9}"/>
              </a:ext>
            </a:extLst>
          </p:cNvPr>
          <p:cNvSpPr txBox="1"/>
          <p:nvPr/>
        </p:nvSpPr>
        <p:spPr>
          <a:xfrm>
            <a:off x="2709296" y="194859"/>
            <a:ext cx="5777243" cy="1329403"/>
          </a:xfrm>
          <a:prstGeom prst="rect">
            <a:avLst/>
          </a:prstGeom>
          <a:noFill/>
        </p:spPr>
        <p:txBody>
          <a:bodyPr wrap="square">
            <a:spAutoFit/>
          </a:bodyPr>
          <a:lstStyle/>
          <a:p>
            <a:pPr>
              <a:lnSpc>
                <a:spcPct val="150000"/>
              </a:lnSpc>
              <a:spcBef>
                <a:spcPts val="600"/>
              </a:spcBef>
              <a:spcAft>
                <a:spcPts val="600"/>
              </a:spcAft>
            </a:pPr>
            <a:r>
              <a:rPr lang="en-GB" sz="1500" dirty="0">
                <a:effectLst/>
                <a:latin typeface="Arial" panose="020B0604020202020204" pitchFamily="34" charset="0"/>
                <a:ea typeface="Calibri" panose="020F0502020204030204" pitchFamily="34" charset="0"/>
                <a:cs typeface="Arial" panose="020B0604020202020204" pitchFamily="34" charset="0"/>
              </a:rPr>
              <a:t>Jobcentre Plus works closely with employers to simplify and shorten the recruitment process and put forward better-matched, better-prepared candidates to interview. </a:t>
            </a:r>
          </a:p>
          <a:p>
            <a:pPr>
              <a:lnSpc>
                <a:spcPct val="150000"/>
              </a:lnSpc>
            </a:pPr>
            <a:endParaRPr lang="en-GB" sz="600"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F266E84-4F1A-6421-DD53-F3696082913A}"/>
              </a:ext>
            </a:extLst>
          </p:cNvPr>
          <p:cNvSpPr txBox="1"/>
          <p:nvPr/>
        </p:nvSpPr>
        <p:spPr>
          <a:xfrm>
            <a:off x="352309" y="656684"/>
            <a:ext cx="1477619" cy="785343"/>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Helping with interview</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Text&#10;&#10;Description automatically generated with low confidence">
            <a:extLst>
              <a:ext uri="{FF2B5EF4-FFF2-40B4-BE49-F238E27FC236}">
                <a16:creationId xmlns:a16="http://schemas.microsoft.com/office/drawing/2014/main" id="{1E9C34E1-DFD5-F773-E0EC-DE45929030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8907" y="129935"/>
            <a:ext cx="1781750" cy="898787"/>
          </a:xfrm>
          <a:prstGeom prst="rect">
            <a:avLst/>
          </a:prstGeom>
        </p:spPr>
      </p:pic>
      <p:pic>
        <p:nvPicPr>
          <p:cNvPr id="6" name="Picture 5" descr="Text&#10;&#10;Description automatically generated">
            <a:extLst>
              <a:ext uri="{FF2B5EF4-FFF2-40B4-BE49-F238E27FC236}">
                <a16:creationId xmlns:a16="http://schemas.microsoft.com/office/drawing/2014/main" id="{75B16C19-17F0-63AB-8BA6-8417D4BEDE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0796" y="99911"/>
            <a:ext cx="1167655" cy="1012762"/>
          </a:xfrm>
          <a:prstGeom prst="rect">
            <a:avLst/>
          </a:prstGeom>
        </p:spPr>
      </p:pic>
      <p:sp>
        <p:nvSpPr>
          <p:cNvPr id="5" name="TextBox 4">
            <a:extLst>
              <a:ext uri="{FF2B5EF4-FFF2-40B4-BE49-F238E27FC236}">
                <a16:creationId xmlns:a16="http://schemas.microsoft.com/office/drawing/2014/main" id="{6937E57C-BB1D-B7AD-7EA8-D4DABD522FFC}"/>
              </a:ext>
            </a:extLst>
          </p:cNvPr>
          <p:cNvSpPr txBox="1"/>
          <p:nvPr/>
        </p:nvSpPr>
        <p:spPr>
          <a:xfrm>
            <a:off x="2687691" y="2212831"/>
            <a:ext cx="9090150" cy="1934697"/>
          </a:xfrm>
          <a:prstGeom prst="rect">
            <a:avLst/>
          </a:prstGeom>
          <a:noFill/>
        </p:spPr>
        <p:txBody>
          <a:bodyPr wrap="square">
            <a:spAutoFit/>
          </a:bodyPr>
          <a:lstStyle/>
          <a:p>
            <a:pPr>
              <a:lnSpc>
                <a:spcPct val="150000"/>
              </a:lnSpc>
              <a:spcBef>
                <a:spcPts val="600"/>
              </a:spcBef>
              <a:spcAft>
                <a:spcPts val="600"/>
              </a:spcAft>
            </a:pPr>
            <a:r>
              <a:rPr lang="en-GB" sz="1500" dirty="0">
                <a:latin typeface="Arial" panose="020B0604020202020204" pitchFamily="34" charset="0"/>
                <a:ea typeface="Calibri" panose="020F0502020204030204" pitchFamily="34" charset="0"/>
                <a:cs typeface="Times New Roman" panose="02020603050405020304" pitchFamily="18" charset="0"/>
              </a:rPr>
              <a:t>Jobcentre Plus provides support for employers who recruit someone with a disability or health condition by advising on </a:t>
            </a:r>
            <a:r>
              <a:rPr lang="en-GB" sz="1500" dirty="0">
                <a:latin typeface="Arial" panose="020B0604020202020204" pitchFamily="34" charset="0"/>
                <a:ea typeface="Calibri" panose="020F0502020204030204" pitchFamily="34" charset="0"/>
                <a:cs typeface="Times New Roman" panose="02020603050405020304" pitchFamily="18" charset="0"/>
                <a:hlinkClick r:id="rId4"/>
              </a:rPr>
              <a:t>Access to Work </a:t>
            </a:r>
            <a:r>
              <a:rPr lang="en-GB" sz="1500" dirty="0">
                <a:latin typeface="Arial" panose="020B0604020202020204" pitchFamily="34" charset="0"/>
                <a:ea typeface="Calibri" panose="020F0502020204030204" pitchFamily="34" charset="0"/>
                <a:cs typeface="Times New Roman" panose="02020603050405020304" pitchFamily="18" charset="0"/>
              </a:rPr>
              <a:t>provisions.</a:t>
            </a:r>
          </a:p>
          <a:p>
            <a:pPr>
              <a:lnSpc>
                <a:spcPct val="150000"/>
              </a:lnSpc>
              <a:spcBef>
                <a:spcPts val="600"/>
              </a:spcBef>
              <a:spcAft>
                <a:spcPts val="600"/>
              </a:spcAft>
            </a:pPr>
            <a:r>
              <a:rPr lang="en-GB" sz="1500" dirty="0">
                <a:latin typeface="Arial" panose="020B0604020202020204" pitchFamily="34" charset="0"/>
                <a:ea typeface="Calibri" panose="020F0502020204030204" pitchFamily="34" charset="0"/>
                <a:cs typeface="Times New Roman" panose="02020603050405020304" pitchFamily="18" charset="0"/>
              </a:rPr>
              <a:t>Information, a</a:t>
            </a:r>
            <a:r>
              <a:rPr lang="en-GB" sz="1500" dirty="0">
                <a:effectLst/>
                <a:latin typeface="Arial" panose="020B0604020202020204" pitchFamily="34" charset="0"/>
                <a:ea typeface="Calibri" panose="020F0502020204030204" pitchFamily="34" charset="0"/>
                <a:cs typeface="Times New Roman" panose="02020603050405020304" pitchFamily="18" charset="0"/>
              </a:rPr>
              <a:t>dvice and guidance on the </a:t>
            </a:r>
            <a:r>
              <a:rPr lang="en-GB" sz="1500" dirty="0">
                <a:effectLst/>
                <a:latin typeface="Arial" panose="020B0604020202020204" pitchFamily="34" charset="0"/>
                <a:ea typeface="Calibri" panose="020F0502020204030204" pitchFamily="34" charset="0"/>
                <a:cs typeface="Times New Roman" panose="02020603050405020304" pitchFamily="18" charset="0"/>
                <a:hlinkClick r:id="rId5"/>
              </a:rPr>
              <a:t>Disability Confident </a:t>
            </a:r>
            <a:r>
              <a:rPr lang="en-GB" sz="1500" dirty="0">
                <a:effectLst/>
                <a:latin typeface="Arial" panose="020B0604020202020204" pitchFamily="34" charset="0"/>
                <a:ea typeface="Calibri" panose="020F0502020204030204" pitchFamily="34" charset="0"/>
                <a:cs typeface="Times New Roman" panose="02020603050405020304" pitchFamily="18" charset="0"/>
              </a:rPr>
              <a:t>employer scheme is also available. This encourages employers to think differently about disability and take action to improve how they recruit, retain and develop disabled people.</a:t>
            </a:r>
            <a:endParaRPr lang="en-GB" sz="1500" dirty="0">
              <a:latin typeface="Arial" panose="020B060402020202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CD245455-99FC-2F7E-BE46-F2BFF4A9BC08}"/>
              </a:ext>
            </a:extLst>
          </p:cNvPr>
          <p:cNvSpPr txBox="1"/>
          <p:nvPr/>
        </p:nvSpPr>
        <p:spPr>
          <a:xfrm>
            <a:off x="2687691" y="1316488"/>
            <a:ext cx="9365695" cy="742063"/>
          </a:xfrm>
          <a:prstGeom prst="rect">
            <a:avLst/>
          </a:prstGeom>
          <a:noFill/>
        </p:spPr>
        <p:txBody>
          <a:bodyPr wrap="square">
            <a:spAutoFit/>
          </a:bodyPr>
          <a:lstStyle/>
          <a:p>
            <a:pPr>
              <a:lnSpc>
                <a:spcPct val="150000"/>
              </a:lnSpc>
              <a:spcBef>
                <a:spcPts val="600"/>
              </a:spcBef>
              <a:spcAft>
                <a:spcPts val="600"/>
              </a:spcAft>
            </a:pPr>
            <a:r>
              <a:rPr lang="en-GB" sz="1500" dirty="0">
                <a:effectLst/>
                <a:latin typeface="Arial" panose="020B0604020202020204" pitchFamily="34" charset="0"/>
                <a:ea typeface="Calibri" panose="020F0502020204030204" pitchFamily="34" charset="0"/>
                <a:cs typeface="Arial" panose="020B0604020202020204" pitchFamily="34" charset="0"/>
              </a:rPr>
              <a:t>This can extend to arranging interview schedules / dates either </a:t>
            </a:r>
            <a:r>
              <a:rPr lang="en-GB" sz="1500" dirty="0">
                <a:latin typeface="Arial" panose="020B0604020202020204" pitchFamily="34" charset="0"/>
                <a:ea typeface="Calibri" panose="020F0502020204030204" pitchFamily="34" charset="0"/>
                <a:cs typeface="Arial" panose="020B0604020202020204" pitchFamily="34" charset="0"/>
              </a:rPr>
              <a:t>on-site,</a:t>
            </a:r>
            <a:r>
              <a:rPr lang="en-GB" sz="1500" dirty="0">
                <a:effectLst/>
                <a:latin typeface="Arial" panose="020B0604020202020204" pitchFamily="34" charset="0"/>
                <a:ea typeface="Calibri" panose="020F0502020204030204" pitchFamily="34" charset="0"/>
                <a:cs typeface="Arial" panose="020B0604020202020204" pitchFamily="34" charset="0"/>
              </a:rPr>
              <a:t> at employers’ own premises or virtually. Interview day support for employers is also available.</a:t>
            </a:r>
          </a:p>
        </p:txBody>
      </p:sp>
      <p:sp>
        <p:nvSpPr>
          <p:cNvPr id="14" name="TextBox 13">
            <a:extLst>
              <a:ext uri="{FF2B5EF4-FFF2-40B4-BE49-F238E27FC236}">
                <a16:creationId xmlns:a16="http://schemas.microsoft.com/office/drawing/2014/main" id="{513D22B7-CDB2-16D3-C473-BEFFB4BD2AAB}"/>
              </a:ext>
            </a:extLst>
          </p:cNvPr>
          <p:cNvSpPr txBox="1"/>
          <p:nvPr/>
        </p:nvSpPr>
        <p:spPr>
          <a:xfrm>
            <a:off x="2687254" y="4608138"/>
            <a:ext cx="9312965" cy="553998"/>
          </a:xfrm>
          <a:prstGeom prst="rect">
            <a:avLst/>
          </a:prstGeom>
          <a:noFill/>
        </p:spPr>
        <p:txBody>
          <a:bodyPr wrap="square">
            <a:spAutoFit/>
          </a:bodyPr>
          <a:lstStyle/>
          <a:p>
            <a:r>
              <a:rPr lang="fr-FR" sz="1500" b="1" dirty="0">
                <a:latin typeface="Arial" panose="020B0604020202020204" pitchFamily="34" charset="0"/>
                <a:cs typeface="Arial" panose="020B0604020202020204" pitchFamily="34" charset="0"/>
              </a:rPr>
              <a:t>Email:  </a:t>
            </a:r>
            <a:r>
              <a:rPr lang="fr-FR" sz="1500" dirty="0">
                <a:latin typeface="Arial" panose="020B0604020202020204" pitchFamily="34" charset="0"/>
                <a:cs typeface="Arial" panose="020B0604020202020204" pitchFamily="34" charset="0"/>
                <a:hlinkClick r:id="rId6"/>
              </a:rPr>
              <a:t>jcpsheffield.eateam@dwp.gov.uk</a:t>
            </a:r>
            <a:endParaRPr lang="fr-FR"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19B94468-2EC5-E51C-CA2C-600B7DC55478}"/>
              </a:ext>
            </a:extLst>
          </p:cNvPr>
          <p:cNvSpPr txBox="1"/>
          <p:nvPr/>
        </p:nvSpPr>
        <p:spPr>
          <a:xfrm>
            <a:off x="441917" y="4322787"/>
            <a:ext cx="1477619"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Contact Details</a:t>
            </a:r>
          </a:p>
        </p:txBody>
      </p:sp>
      <p:sp>
        <p:nvSpPr>
          <p:cNvPr id="19" name="TextBox 18">
            <a:extLst>
              <a:ext uri="{FF2B5EF4-FFF2-40B4-BE49-F238E27FC236}">
                <a16:creationId xmlns:a16="http://schemas.microsoft.com/office/drawing/2014/main" id="{3DA6EE9C-17F6-31A2-A70E-B92F3A8F21AA}"/>
              </a:ext>
            </a:extLst>
          </p:cNvPr>
          <p:cNvSpPr txBox="1"/>
          <p:nvPr/>
        </p:nvSpPr>
        <p:spPr>
          <a:xfrm>
            <a:off x="5936809" y="6285669"/>
            <a:ext cx="6063847" cy="326884"/>
          </a:xfrm>
          <a:prstGeom prst="rect">
            <a:avLst/>
          </a:prstGeom>
          <a:noFill/>
        </p:spPr>
        <p:txBody>
          <a:bodyPr wrap="square">
            <a:spAutoFit/>
          </a:bodyPr>
          <a:lstStyle/>
          <a:p>
            <a:pPr>
              <a:lnSpc>
                <a:spcPct val="107000"/>
              </a:lnSpc>
              <a:spcAft>
                <a:spcPts val="800"/>
              </a:spcAft>
            </a:pPr>
            <a:r>
              <a:rPr lang="en-GB" sz="15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7"/>
              </a:rPr>
              <a:t>Jobcentre Plus help for recruiters: Overview - GOV.UK (www.gov.uk)</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5461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A78BED-C591-5F40-DC4C-C9D8A428514A}"/>
              </a:ext>
            </a:extLst>
          </p:cNvPr>
          <p:cNvPicPr>
            <a:picLocks noChangeAspect="1"/>
          </p:cNvPicPr>
          <p:nvPr/>
        </p:nvPicPr>
        <p:blipFill rotWithShape="1">
          <a:blip r:embed="rId2"/>
          <a:srcRect l="47635" t="53150" r="32852" b="23750"/>
          <a:stretch/>
        </p:blipFill>
        <p:spPr>
          <a:xfrm>
            <a:off x="0" y="-11436"/>
            <a:ext cx="2207568" cy="6880870"/>
          </a:xfrm>
          <a:prstGeom prst="rect">
            <a:avLst/>
          </a:prstGeom>
        </p:spPr>
      </p:pic>
      <p:pic>
        <p:nvPicPr>
          <p:cNvPr id="4" name="Picture 3" descr="Chart&#10;&#10;Description automatically generated with low confidence">
            <a:extLst>
              <a:ext uri="{FF2B5EF4-FFF2-40B4-BE49-F238E27FC236}">
                <a16:creationId xmlns:a16="http://schemas.microsoft.com/office/drawing/2014/main" id="{855FA1D3-75EB-2F91-6AC9-915E426BFAB9}"/>
              </a:ext>
            </a:extLst>
          </p:cNvPr>
          <p:cNvPicPr>
            <a:picLocks noChangeAspect="1"/>
          </p:cNvPicPr>
          <p:nvPr/>
        </p:nvPicPr>
        <p:blipFill rotWithShape="1">
          <a:blip r:embed="rId3">
            <a:extLst>
              <a:ext uri="{28A0092B-C50C-407E-A947-70E740481C1C}">
                <a14:useLocalDpi xmlns:a14="http://schemas.microsoft.com/office/drawing/2010/main" val="0"/>
              </a:ext>
            </a:extLst>
          </a:blip>
          <a:srcRect t="13256" b="16697"/>
          <a:stretch/>
        </p:blipFill>
        <p:spPr>
          <a:xfrm>
            <a:off x="9944365" y="116632"/>
            <a:ext cx="2064921" cy="1296144"/>
          </a:xfrm>
          <a:prstGeom prst="rect">
            <a:avLst/>
          </a:prstGeom>
        </p:spPr>
      </p:pic>
      <p:sp>
        <p:nvSpPr>
          <p:cNvPr id="5" name="TextBox 4">
            <a:extLst>
              <a:ext uri="{FF2B5EF4-FFF2-40B4-BE49-F238E27FC236}">
                <a16:creationId xmlns:a16="http://schemas.microsoft.com/office/drawing/2014/main" id="{8B89A0CC-8DA6-4093-8B88-FC74462BBB49}"/>
              </a:ext>
            </a:extLst>
          </p:cNvPr>
          <p:cNvSpPr txBox="1"/>
          <p:nvPr/>
        </p:nvSpPr>
        <p:spPr>
          <a:xfrm>
            <a:off x="364974" y="167264"/>
            <a:ext cx="1477619" cy="416011"/>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Overview</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5932DFDE-49CD-F7DA-57C4-5E7325BBE27D}"/>
              </a:ext>
            </a:extLst>
          </p:cNvPr>
          <p:cNvSpPr txBox="1"/>
          <p:nvPr/>
        </p:nvSpPr>
        <p:spPr>
          <a:xfrm>
            <a:off x="2711624" y="148680"/>
            <a:ext cx="7000746" cy="1434560"/>
          </a:xfrm>
          <a:prstGeom prst="rect">
            <a:avLst/>
          </a:prstGeom>
          <a:noFill/>
        </p:spPr>
        <p:txBody>
          <a:bodyPr wrap="square">
            <a:spAutoFit/>
          </a:bodyPr>
          <a:lstStyle/>
          <a:p>
            <a:pPr algn="l">
              <a:lnSpc>
                <a:spcPct val="150000"/>
              </a:lnSpc>
              <a:spcBef>
                <a:spcPts val="600"/>
              </a:spcBef>
              <a:spcAft>
                <a:spcPts val="600"/>
              </a:spcAft>
            </a:pPr>
            <a:r>
              <a:rPr lang="en-GB" sz="1500" b="0" i="0" dirty="0">
                <a:solidFill>
                  <a:srgbClr val="231E1F"/>
                </a:solidFill>
                <a:effectLst/>
                <a:latin typeface="Arial" panose="020B0604020202020204" pitchFamily="34" charset="0"/>
                <a:cs typeface="Arial" panose="020B0604020202020204" pitchFamily="34" charset="0"/>
              </a:rPr>
              <a:t>For over 150 years, Sheffield Chamber of Commerce has supported, connected and represented businesses of all sizes in the city.  </a:t>
            </a:r>
            <a:r>
              <a:rPr lang="en-GB" sz="1500" dirty="0">
                <a:solidFill>
                  <a:srgbClr val="231E1F"/>
                </a:solidFill>
                <a:latin typeface="Arial" panose="020B0604020202020204" pitchFamily="34" charset="0"/>
                <a:cs typeface="Arial" panose="020B0604020202020204" pitchFamily="34" charset="0"/>
              </a:rPr>
              <a:t>The vision of the chamber is to make Sheffield the </a:t>
            </a:r>
            <a:r>
              <a:rPr lang="en-GB" sz="1500" b="0" i="0" dirty="0">
                <a:solidFill>
                  <a:srgbClr val="231E1F"/>
                </a:solidFill>
                <a:effectLst/>
                <a:latin typeface="Arial" panose="020B0604020202020204" pitchFamily="34" charset="0"/>
                <a:cs typeface="Arial" panose="020B0604020202020204" pitchFamily="34" charset="0"/>
              </a:rPr>
              <a:t>place in the UK to start, grow and run a successful and sustainable business. </a:t>
            </a:r>
          </a:p>
        </p:txBody>
      </p:sp>
      <p:sp>
        <p:nvSpPr>
          <p:cNvPr id="8" name="TextBox 7">
            <a:extLst>
              <a:ext uri="{FF2B5EF4-FFF2-40B4-BE49-F238E27FC236}">
                <a16:creationId xmlns:a16="http://schemas.microsoft.com/office/drawing/2014/main" id="{E38A748D-854F-084F-D9AE-EB5F7A0B5AAB}"/>
              </a:ext>
            </a:extLst>
          </p:cNvPr>
          <p:cNvSpPr txBox="1"/>
          <p:nvPr/>
        </p:nvSpPr>
        <p:spPr>
          <a:xfrm>
            <a:off x="376893" y="1794294"/>
            <a:ext cx="1477619" cy="785343"/>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Supporting Members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2AFF48D-4ACE-38AF-3353-0B5F8B777664}"/>
              </a:ext>
            </a:extLst>
          </p:cNvPr>
          <p:cNvSpPr txBox="1"/>
          <p:nvPr/>
        </p:nvSpPr>
        <p:spPr>
          <a:xfrm>
            <a:off x="2705497" y="1794294"/>
            <a:ext cx="8552982" cy="3845476"/>
          </a:xfrm>
          <a:prstGeom prst="rect">
            <a:avLst/>
          </a:prstGeom>
          <a:noFill/>
        </p:spPr>
        <p:txBody>
          <a:bodyPr wrap="square">
            <a:spAutoFit/>
          </a:bodyPr>
          <a:lstStyle/>
          <a:p>
            <a:pPr algn="l">
              <a:lnSpc>
                <a:spcPct val="150000"/>
              </a:lnSpc>
              <a:spcBef>
                <a:spcPts val="600"/>
              </a:spcBef>
              <a:spcAft>
                <a:spcPts val="600"/>
              </a:spcAft>
            </a:pPr>
            <a:r>
              <a:rPr lang="en-GB" sz="1500" b="0" i="0" dirty="0">
                <a:solidFill>
                  <a:srgbClr val="231E1F"/>
                </a:solidFill>
                <a:effectLst/>
                <a:latin typeface="Arial" panose="020B0604020202020204" pitchFamily="34" charset="0"/>
                <a:cs typeface="Arial" panose="020B0604020202020204" pitchFamily="34" charset="0"/>
              </a:rPr>
              <a:t>Sheffield Chamber of Commerce is a membership organisation (options include </a:t>
            </a:r>
            <a:r>
              <a:rPr lang="en-GB" sz="1500" dirty="0">
                <a:solidFill>
                  <a:srgbClr val="231E1F"/>
                </a:solidFill>
                <a:latin typeface="Arial" panose="020B0604020202020204" pitchFamily="34" charset="0"/>
                <a:cs typeface="Arial" panose="020B0604020202020204" pitchFamily="34" charset="0"/>
              </a:rPr>
              <a:t>Member, Premium Partner and Chamber Patron)</a:t>
            </a:r>
            <a:r>
              <a:rPr lang="en-GB" sz="1500" b="0" i="0" dirty="0">
                <a:solidFill>
                  <a:srgbClr val="231E1F"/>
                </a:solidFill>
                <a:effectLst/>
                <a:latin typeface="Arial" panose="020B0604020202020204" pitchFamily="34" charset="0"/>
                <a:cs typeface="Arial" panose="020B0604020202020204" pitchFamily="34" charset="0"/>
              </a:rPr>
              <a:t>. </a:t>
            </a:r>
            <a:r>
              <a:rPr lang="en-GB" sz="1500" dirty="0">
                <a:solidFill>
                  <a:srgbClr val="231E1F"/>
                </a:solidFill>
                <a:latin typeface="Arial" panose="020B0604020202020204" pitchFamily="34" charset="0"/>
                <a:cs typeface="Arial" panose="020B0604020202020204" pitchFamily="34" charset="0"/>
              </a:rPr>
              <a:t>Members can benefit from:</a:t>
            </a:r>
          </a:p>
          <a:p>
            <a:pPr marL="285750" indent="-285750" algn="l">
              <a:lnSpc>
                <a:spcPct val="150000"/>
              </a:lnSpc>
              <a:spcBef>
                <a:spcPts val="400"/>
              </a:spcBef>
              <a:spcAft>
                <a:spcPts val="400"/>
              </a:spcAft>
              <a:buFont typeface="Arial" panose="020B0604020202020204" pitchFamily="34" charset="0"/>
              <a:buChar char="•"/>
            </a:pPr>
            <a:r>
              <a:rPr lang="en-GB" sz="1500" dirty="0">
                <a:solidFill>
                  <a:srgbClr val="231E1F"/>
                </a:solidFill>
                <a:latin typeface="Arial" panose="020B0604020202020204" pitchFamily="34" charset="0"/>
                <a:cs typeface="Arial" panose="020B0604020202020204" pitchFamily="34" charset="0"/>
              </a:rPr>
              <a:t>Access to the knowledge, expertise, and support needed to leverage growth opportunities. This includes discounted training opportunities, local trusted support in any aspect of international trade, and unlimited access to HR, health and safety, tax, VAT and legal advice.</a:t>
            </a:r>
          </a:p>
          <a:p>
            <a:pPr marL="285750" indent="-285750" algn="l">
              <a:lnSpc>
                <a:spcPct val="150000"/>
              </a:lnSpc>
              <a:spcBef>
                <a:spcPts val="400"/>
              </a:spcBef>
              <a:spcAft>
                <a:spcPts val="400"/>
              </a:spcAft>
              <a:buFont typeface="Arial" panose="020B0604020202020204" pitchFamily="34" charset="0"/>
              <a:buChar char="•"/>
            </a:pPr>
            <a:r>
              <a:rPr lang="en-GB" sz="1500" b="0" i="0" dirty="0">
                <a:solidFill>
                  <a:srgbClr val="231E1F"/>
                </a:solidFill>
                <a:effectLst/>
                <a:latin typeface="Arial" panose="020B0604020202020204" pitchFamily="34" charset="0"/>
                <a:cs typeface="Arial" panose="020B0604020202020204" pitchFamily="34" charset="0"/>
              </a:rPr>
              <a:t>Input into the local business agenda through collaboration with other chamber members, with a view to creating impact and change. This includes regular and exclusive events / networking opportunities, an interactive online Member Hub, dedicated digital marketing services and discounted magazine advertising rates in </a:t>
            </a:r>
            <a:r>
              <a:rPr lang="en-GB" sz="1500" b="0" i="0" dirty="0" err="1">
                <a:solidFill>
                  <a:srgbClr val="231E1F"/>
                </a:solidFill>
                <a:effectLst/>
                <a:latin typeface="Arial" panose="020B0604020202020204" pitchFamily="34" charset="0"/>
                <a:cs typeface="Arial" panose="020B0604020202020204" pitchFamily="34" charset="0"/>
              </a:rPr>
              <a:t>UnLTD</a:t>
            </a:r>
            <a:r>
              <a:rPr lang="en-GB" sz="1500" b="0" i="0" dirty="0">
                <a:solidFill>
                  <a:srgbClr val="231E1F"/>
                </a:solidFill>
                <a:effectLst/>
                <a:latin typeface="Arial" panose="020B0604020202020204" pitchFamily="34" charset="0"/>
                <a:cs typeface="Arial" panose="020B0604020202020204" pitchFamily="34" charset="0"/>
              </a:rPr>
              <a:t> Business.</a:t>
            </a:r>
          </a:p>
          <a:p>
            <a:pPr marL="285750" indent="-285750" algn="l">
              <a:lnSpc>
                <a:spcPct val="150000"/>
              </a:lnSpc>
              <a:spcBef>
                <a:spcPts val="400"/>
              </a:spcBef>
              <a:spcAft>
                <a:spcPts val="400"/>
              </a:spcAft>
              <a:buFont typeface="Arial" panose="020B0604020202020204" pitchFamily="34" charset="0"/>
              <a:buChar char="•"/>
            </a:pPr>
            <a:r>
              <a:rPr lang="en-GB" sz="1500" dirty="0">
                <a:solidFill>
                  <a:srgbClr val="231E1F"/>
                </a:solidFill>
                <a:latin typeface="Arial" panose="020B0604020202020204" pitchFamily="34" charset="0"/>
                <a:cs typeface="Arial" panose="020B0604020202020204" pitchFamily="34" charset="0"/>
              </a:rPr>
              <a:t>Support for employees who work for the business</a:t>
            </a:r>
            <a:endParaRPr lang="en-GB" sz="1500" b="0" i="0" dirty="0">
              <a:solidFill>
                <a:srgbClr val="231E1F"/>
              </a:solidFill>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0270BA7-A48C-0E07-9914-5F510589156D}"/>
              </a:ext>
            </a:extLst>
          </p:cNvPr>
          <p:cNvSpPr txBox="1"/>
          <p:nvPr/>
        </p:nvSpPr>
        <p:spPr>
          <a:xfrm>
            <a:off x="206821" y="5932482"/>
            <a:ext cx="1817764" cy="416011"/>
          </a:xfrm>
          <a:prstGeom prst="rect">
            <a:avLst/>
          </a:prstGeom>
          <a:noFill/>
        </p:spPr>
        <p:txBody>
          <a:bodyPr wrap="square">
            <a:spAutoFit/>
          </a:bodyPr>
          <a:lstStyle/>
          <a:p>
            <a:pPr>
              <a:lnSpc>
                <a:spcPct val="150000"/>
              </a:lnSpc>
            </a:pP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Contact details</a:t>
            </a:r>
            <a:endPar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4B98FAD3-A4A8-6711-B625-7A398B657D77}"/>
              </a:ext>
            </a:extLst>
          </p:cNvPr>
          <p:cNvSpPr txBox="1"/>
          <p:nvPr/>
        </p:nvSpPr>
        <p:spPr>
          <a:xfrm>
            <a:off x="2918714" y="5932482"/>
            <a:ext cx="9090572" cy="395814"/>
          </a:xfrm>
          <a:prstGeom prst="rect">
            <a:avLst/>
          </a:prstGeom>
          <a:noFill/>
        </p:spPr>
        <p:txBody>
          <a:bodyPr wrap="square">
            <a:spAutoFit/>
          </a:bodyPr>
          <a:lstStyle/>
          <a:p>
            <a:pPr algn="l">
              <a:lnSpc>
                <a:spcPct val="150000"/>
              </a:lnSpc>
              <a:spcBef>
                <a:spcPts val="600"/>
              </a:spcBef>
              <a:spcAft>
                <a:spcPts val="600"/>
              </a:spcAft>
            </a:pPr>
            <a:r>
              <a:rPr lang="en-GB" sz="1500" b="1" i="0" dirty="0">
                <a:solidFill>
                  <a:srgbClr val="231E1F"/>
                </a:solidFill>
                <a:effectLst/>
                <a:latin typeface="Arial" panose="020B0604020202020204" pitchFamily="34" charset="0"/>
                <a:cs typeface="Arial" panose="020B0604020202020204" pitchFamily="34" charset="0"/>
              </a:rPr>
              <a:t>Email</a:t>
            </a:r>
            <a:r>
              <a:rPr lang="en-GB" sz="1500" b="0" i="0" dirty="0">
                <a:solidFill>
                  <a:srgbClr val="231E1F"/>
                </a:solidFill>
                <a:effectLst/>
                <a:latin typeface="Arial" panose="020B0604020202020204" pitchFamily="34" charset="0"/>
                <a:cs typeface="Arial" panose="020B0604020202020204" pitchFamily="34" charset="0"/>
              </a:rPr>
              <a:t>:   </a:t>
            </a:r>
            <a:r>
              <a:rPr lang="en-GB" sz="1500" b="0" i="0" dirty="0">
                <a:solidFill>
                  <a:srgbClr val="231E1F"/>
                </a:solidFill>
                <a:effectLst/>
                <a:latin typeface="Arial" panose="020B0604020202020204" pitchFamily="34" charset="0"/>
                <a:cs typeface="Arial" panose="020B0604020202020204" pitchFamily="34" charset="0"/>
                <a:hlinkClick r:id="rId4"/>
              </a:rPr>
              <a:t>membership@scci.org.uk</a:t>
            </a:r>
            <a:r>
              <a:rPr lang="en-GB" sz="1500" b="0" i="0" dirty="0">
                <a:solidFill>
                  <a:srgbClr val="231E1F"/>
                </a:solidFill>
                <a:effectLst/>
                <a:latin typeface="Arial" panose="020B0604020202020204" pitchFamily="34" charset="0"/>
                <a:cs typeface="Arial" panose="020B0604020202020204" pitchFamily="34" charset="0"/>
              </a:rPr>
              <a:t>    </a:t>
            </a:r>
            <a:r>
              <a:rPr lang="en-GB" sz="1500" b="1" i="0" dirty="0">
                <a:solidFill>
                  <a:srgbClr val="231E1F"/>
                </a:solidFill>
                <a:effectLst/>
                <a:latin typeface="Arial" panose="020B0604020202020204" pitchFamily="34" charset="0"/>
                <a:cs typeface="Arial" panose="020B0604020202020204" pitchFamily="34" charset="0"/>
              </a:rPr>
              <a:t>Tel</a:t>
            </a:r>
            <a:r>
              <a:rPr lang="en-GB" sz="1500" b="0" i="0" dirty="0">
                <a:solidFill>
                  <a:srgbClr val="231E1F"/>
                </a:solidFill>
                <a:effectLst/>
                <a:latin typeface="Arial" panose="020B0604020202020204" pitchFamily="34" charset="0"/>
                <a:cs typeface="Arial" panose="020B0604020202020204" pitchFamily="34" charset="0"/>
              </a:rPr>
              <a:t>:   0114 201 8888    </a:t>
            </a:r>
            <a:r>
              <a:rPr lang="en-GB" sz="1500" b="1" i="0" dirty="0">
                <a:solidFill>
                  <a:srgbClr val="231E1F"/>
                </a:solidFill>
                <a:effectLst/>
                <a:latin typeface="Arial" panose="020B0604020202020204" pitchFamily="34" charset="0"/>
                <a:cs typeface="Arial" panose="020B0604020202020204" pitchFamily="34" charset="0"/>
              </a:rPr>
              <a:t>Web</a:t>
            </a:r>
            <a:r>
              <a:rPr lang="en-GB" sz="1500" b="0" i="0" dirty="0">
                <a:solidFill>
                  <a:srgbClr val="231E1F"/>
                </a:solidFill>
                <a:effectLst/>
                <a:latin typeface="Arial" panose="020B0604020202020204" pitchFamily="34" charset="0"/>
                <a:cs typeface="Arial" panose="020B0604020202020204" pitchFamily="34" charset="0"/>
              </a:rPr>
              <a:t>:   </a:t>
            </a:r>
            <a:r>
              <a:rPr lang="en-GB" sz="1500" b="0" i="0" dirty="0">
                <a:solidFill>
                  <a:srgbClr val="231E1F"/>
                </a:solidFill>
                <a:effectLst/>
                <a:latin typeface="Arial" panose="020B0604020202020204" pitchFamily="34" charset="0"/>
                <a:cs typeface="Arial" panose="020B0604020202020204" pitchFamily="34" charset="0"/>
                <a:hlinkClick r:id="rId5"/>
              </a:rPr>
              <a:t>www.scci.org.uk</a:t>
            </a:r>
            <a:endParaRPr lang="en-GB" sz="1500" b="0" i="0" dirty="0">
              <a:solidFill>
                <a:srgbClr val="231E1F"/>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916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A78BED-C591-5F40-DC4C-C9D8A428514A}"/>
              </a:ext>
            </a:extLst>
          </p:cNvPr>
          <p:cNvPicPr>
            <a:picLocks noChangeAspect="1"/>
          </p:cNvPicPr>
          <p:nvPr/>
        </p:nvPicPr>
        <p:blipFill rotWithShape="1">
          <a:blip r:embed="rId2"/>
          <a:srcRect l="47635" t="53150" r="32852" b="23750"/>
          <a:stretch/>
        </p:blipFill>
        <p:spPr>
          <a:xfrm>
            <a:off x="-62506" y="-22870"/>
            <a:ext cx="2207568" cy="6880870"/>
          </a:xfrm>
          <a:prstGeom prst="rect">
            <a:avLst/>
          </a:prstGeom>
        </p:spPr>
      </p:pic>
      <p:pic>
        <p:nvPicPr>
          <p:cNvPr id="2" name="Picture 1" descr="Chart&#10;&#10;Description automatically generated with low confidence">
            <a:extLst>
              <a:ext uri="{FF2B5EF4-FFF2-40B4-BE49-F238E27FC236}">
                <a16:creationId xmlns:a16="http://schemas.microsoft.com/office/drawing/2014/main" id="{58F6B92A-0008-90DC-5D7F-0042D46C7D78}"/>
              </a:ext>
            </a:extLst>
          </p:cNvPr>
          <p:cNvPicPr>
            <a:picLocks noChangeAspect="1"/>
          </p:cNvPicPr>
          <p:nvPr/>
        </p:nvPicPr>
        <p:blipFill rotWithShape="1">
          <a:blip r:embed="rId3">
            <a:extLst>
              <a:ext uri="{28A0092B-C50C-407E-A947-70E740481C1C}">
                <a14:useLocalDpi xmlns:a14="http://schemas.microsoft.com/office/drawing/2010/main" val="0"/>
              </a:ext>
            </a:extLst>
          </a:blip>
          <a:srcRect t="13256" b="16697"/>
          <a:stretch/>
        </p:blipFill>
        <p:spPr>
          <a:xfrm>
            <a:off x="9944365" y="116632"/>
            <a:ext cx="2064921" cy="1296144"/>
          </a:xfrm>
          <a:prstGeom prst="rect">
            <a:avLst/>
          </a:prstGeom>
        </p:spPr>
      </p:pic>
      <p:sp>
        <p:nvSpPr>
          <p:cNvPr id="4" name="TextBox 3">
            <a:extLst>
              <a:ext uri="{FF2B5EF4-FFF2-40B4-BE49-F238E27FC236}">
                <a16:creationId xmlns:a16="http://schemas.microsoft.com/office/drawing/2014/main" id="{026D96EA-D34E-3FA2-1B6F-7DE05218A2EC}"/>
              </a:ext>
            </a:extLst>
          </p:cNvPr>
          <p:cNvSpPr txBox="1"/>
          <p:nvPr/>
        </p:nvSpPr>
        <p:spPr>
          <a:xfrm>
            <a:off x="187894" y="1966858"/>
            <a:ext cx="1747063"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Partnerships &amp; </a:t>
            </a: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N</a:t>
            </a: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etworking</a:t>
            </a:r>
          </a:p>
        </p:txBody>
      </p:sp>
      <p:sp>
        <p:nvSpPr>
          <p:cNvPr id="6" name="TextBox 5">
            <a:extLst>
              <a:ext uri="{FF2B5EF4-FFF2-40B4-BE49-F238E27FC236}">
                <a16:creationId xmlns:a16="http://schemas.microsoft.com/office/drawing/2014/main" id="{BB162429-D8E1-4DAE-1233-15A697B4AD6C}"/>
              </a:ext>
            </a:extLst>
          </p:cNvPr>
          <p:cNvSpPr txBox="1"/>
          <p:nvPr/>
        </p:nvSpPr>
        <p:spPr>
          <a:xfrm>
            <a:off x="2431989" y="255257"/>
            <a:ext cx="7253293" cy="1434560"/>
          </a:xfrm>
          <a:prstGeom prst="rect">
            <a:avLst/>
          </a:prstGeom>
          <a:noFill/>
        </p:spPr>
        <p:txBody>
          <a:bodyPr wrap="square">
            <a:spAutoFit/>
          </a:bodyPr>
          <a:lstStyle/>
          <a:p>
            <a:pPr algn="l">
              <a:lnSpc>
                <a:spcPct val="150000"/>
              </a:lnSpc>
              <a:spcBef>
                <a:spcPts val="600"/>
              </a:spcBef>
              <a:spcAft>
                <a:spcPts val="600"/>
              </a:spcAft>
            </a:pPr>
            <a:r>
              <a:rPr lang="en-GB" sz="1500" b="0" i="0" dirty="0">
                <a:solidFill>
                  <a:srgbClr val="231E1F"/>
                </a:solidFill>
                <a:effectLst/>
                <a:latin typeface="Arial" panose="020B0604020202020204" pitchFamily="34" charset="0"/>
                <a:cs typeface="Arial" panose="020B0604020202020204" pitchFamily="34" charset="0"/>
              </a:rPr>
              <a:t>The chamber can advise on all aspects of international trade, including import/export declarations, trade documentation, AEO (Authorised Economic Operator) consultancy, HM Customs and Excise consultancy, Brexit, foreign exchange and participating in global networks.</a:t>
            </a:r>
          </a:p>
        </p:txBody>
      </p:sp>
      <p:sp>
        <p:nvSpPr>
          <p:cNvPr id="7" name="TextBox 6">
            <a:extLst>
              <a:ext uri="{FF2B5EF4-FFF2-40B4-BE49-F238E27FC236}">
                <a16:creationId xmlns:a16="http://schemas.microsoft.com/office/drawing/2014/main" id="{76E01068-2C92-F9F9-8528-10A8DF88C6EE}"/>
              </a:ext>
            </a:extLst>
          </p:cNvPr>
          <p:cNvSpPr txBox="1"/>
          <p:nvPr/>
        </p:nvSpPr>
        <p:spPr>
          <a:xfrm>
            <a:off x="182714" y="255257"/>
            <a:ext cx="1672608"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International Trade </a:t>
            </a:r>
            <a:r>
              <a:rPr lang="en-GB" sz="1600" b="1" dirty="0">
                <a:solidFill>
                  <a:schemeClr val="bg1"/>
                </a:solidFill>
                <a:latin typeface="Arial" panose="020B0604020202020204" pitchFamily="34" charset="0"/>
                <a:ea typeface="Calibri" panose="020F0502020204030204" pitchFamily="34" charset="0"/>
                <a:cs typeface="Arial" panose="020B0604020202020204" pitchFamily="34" charset="0"/>
              </a:rPr>
              <a:t>S</a:t>
            </a: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upport</a:t>
            </a:r>
          </a:p>
        </p:txBody>
      </p:sp>
      <p:sp>
        <p:nvSpPr>
          <p:cNvPr id="8" name="TextBox 7">
            <a:extLst>
              <a:ext uri="{FF2B5EF4-FFF2-40B4-BE49-F238E27FC236}">
                <a16:creationId xmlns:a16="http://schemas.microsoft.com/office/drawing/2014/main" id="{FED83C86-D4E7-B1AF-313C-8E062E8321B7}"/>
              </a:ext>
            </a:extLst>
          </p:cNvPr>
          <p:cNvSpPr txBox="1"/>
          <p:nvPr/>
        </p:nvSpPr>
        <p:spPr>
          <a:xfrm>
            <a:off x="2495600" y="1966858"/>
            <a:ext cx="9383494" cy="4473853"/>
          </a:xfrm>
          <a:prstGeom prst="rect">
            <a:avLst/>
          </a:prstGeom>
          <a:noFill/>
        </p:spPr>
        <p:txBody>
          <a:bodyPr wrap="square">
            <a:spAutoFit/>
          </a:bodyPr>
          <a:lstStyle/>
          <a:p>
            <a:pPr algn="l">
              <a:lnSpc>
                <a:spcPct val="150000"/>
              </a:lnSpc>
              <a:spcBef>
                <a:spcPts val="600"/>
              </a:spcBef>
              <a:spcAft>
                <a:spcPts val="600"/>
              </a:spcAft>
            </a:pPr>
            <a:r>
              <a:rPr lang="en-GB" sz="1500" b="0" i="0" dirty="0">
                <a:solidFill>
                  <a:srgbClr val="231E1F"/>
                </a:solidFill>
                <a:effectLst/>
                <a:latin typeface="Arial" panose="020B0604020202020204" pitchFamily="34" charset="0"/>
                <a:cs typeface="Arial" panose="020B0604020202020204" pitchFamily="34" charset="0"/>
              </a:rPr>
              <a:t>Through wide-ranging strategic partnerships with sector and statutory bodies, the wider chamber network, industry, research, and education organisations, Sheffield Chamber and its members contribute to work that benefits Sheffield</a:t>
            </a:r>
            <a:r>
              <a:rPr lang="en-GB" sz="1500" dirty="0">
                <a:solidFill>
                  <a:srgbClr val="231E1F"/>
                </a:solidFill>
                <a:latin typeface="Arial" panose="020B0604020202020204" pitchFamily="34" charset="0"/>
                <a:cs typeface="Arial" panose="020B0604020202020204" pitchFamily="34" charset="0"/>
              </a:rPr>
              <a:t>’s </a:t>
            </a:r>
            <a:r>
              <a:rPr lang="en-GB" sz="1500" b="0" i="0" dirty="0">
                <a:solidFill>
                  <a:srgbClr val="231E1F"/>
                </a:solidFill>
                <a:effectLst/>
                <a:latin typeface="Arial" panose="020B0604020202020204" pitchFamily="34" charset="0"/>
                <a:cs typeface="Arial" panose="020B0604020202020204" pitchFamily="34" charset="0"/>
              </a:rPr>
              <a:t>economy and communities. </a:t>
            </a:r>
          </a:p>
          <a:p>
            <a:pPr algn="l">
              <a:lnSpc>
                <a:spcPct val="150000"/>
              </a:lnSpc>
              <a:spcBef>
                <a:spcPts val="600"/>
              </a:spcBef>
              <a:spcAft>
                <a:spcPts val="600"/>
              </a:spcAft>
            </a:pPr>
            <a:r>
              <a:rPr lang="en-GB" sz="1500" b="0" i="0" dirty="0">
                <a:solidFill>
                  <a:srgbClr val="231E1F"/>
                </a:solidFill>
                <a:effectLst/>
                <a:latin typeface="Arial" panose="020B0604020202020204" pitchFamily="34" charset="0"/>
                <a:cs typeface="Arial" panose="020B0604020202020204" pitchFamily="34" charset="0"/>
              </a:rPr>
              <a:t>Insight and experience gained from collaboration feeds back into the chamber’s work, ensuring members are informed and connected to the bigger picture.</a:t>
            </a:r>
          </a:p>
          <a:p>
            <a:pPr algn="l">
              <a:lnSpc>
                <a:spcPct val="150000"/>
              </a:lnSpc>
              <a:spcBef>
                <a:spcPts val="600"/>
              </a:spcBef>
              <a:spcAft>
                <a:spcPts val="600"/>
              </a:spcAft>
            </a:pPr>
            <a:r>
              <a:rPr lang="en-GB" sz="1500" b="1" i="0" dirty="0">
                <a:solidFill>
                  <a:srgbClr val="231E1F"/>
                </a:solidFill>
                <a:effectLst/>
                <a:latin typeface="Arial" panose="020B0604020202020204" pitchFamily="34" charset="0"/>
                <a:cs typeface="Arial" panose="020B0604020202020204" pitchFamily="34" charset="0"/>
              </a:rPr>
              <a:t>Regional partnerships and projects - </a:t>
            </a:r>
            <a:r>
              <a:rPr lang="en-GB" sz="1500" i="0" dirty="0">
                <a:solidFill>
                  <a:srgbClr val="231E1F"/>
                </a:solidFill>
                <a:effectLst/>
                <a:latin typeface="Arial" panose="020B0604020202020204" pitchFamily="34" charset="0"/>
                <a:cs typeface="Arial" panose="020B0604020202020204" pitchFamily="34" charset="0"/>
              </a:rPr>
              <a:t>buildi</a:t>
            </a:r>
            <a:r>
              <a:rPr lang="en-GB" sz="1500" b="0" i="0" dirty="0">
                <a:solidFill>
                  <a:srgbClr val="231E1F"/>
                </a:solidFill>
                <a:effectLst/>
                <a:latin typeface="Arial" panose="020B0604020202020204" pitchFamily="34" charset="0"/>
                <a:cs typeface="Arial" panose="020B0604020202020204" pitchFamily="34" charset="0"/>
              </a:rPr>
              <a:t>ng connections in Sheffield and South Yorkshire, to combine the strengths of different sectors and industries.</a:t>
            </a:r>
          </a:p>
          <a:p>
            <a:pPr algn="l">
              <a:lnSpc>
                <a:spcPct val="150000"/>
              </a:lnSpc>
              <a:spcBef>
                <a:spcPts val="600"/>
              </a:spcBef>
              <a:spcAft>
                <a:spcPts val="600"/>
              </a:spcAft>
            </a:pPr>
            <a:r>
              <a:rPr lang="en-GB" sz="1500" b="1" i="0" dirty="0">
                <a:solidFill>
                  <a:srgbClr val="231E1F"/>
                </a:solidFill>
                <a:effectLst/>
                <a:latin typeface="Arial" panose="020B0604020202020204" pitchFamily="34" charset="0"/>
                <a:cs typeface="Arial" panose="020B0604020202020204" pitchFamily="34" charset="0"/>
              </a:rPr>
              <a:t>Partnerships for change and progress - </a:t>
            </a:r>
            <a:r>
              <a:rPr lang="en-GB" sz="1500" i="0" dirty="0">
                <a:solidFill>
                  <a:srgbClr val="231E1F"/>
                </a:solidFill>
                <a:effectLst/>
                <a:latin typeface="Arial" panose="020B0604020202020204" pitchFamily="34" charset="0"/>
                <a:cs typeface="Arial" panose="020B0604020202020204" pitchFamily="34" charset="0"/>
              </a:rPr>
              <a:t>being</a:t>
            </a:r>
            <a:r>
              <a:rPr lang="en-GB" sz="1500" b="0" i="0" dirty="0">
                <a:solidFill>
                  <a:srgbClr val="231E1F"/>
                </a:solidFill>
                <a:effectLst/>
                <a:latin typeface="Arial" panose="020B0604020202020204" pitchFamily="34" charset="0"/>
                <a:cs typeface="Arial" panose="020B0604020202020204" pitchFamily="34" charset="0"/>
              </a:rPr>
              <a:t> part of conversations at local and national level, to ensure members have a say in the issues that matter for a successful and prosperous future.</a:t>
            </a:r>
          </a:p>
          <a:p>
            <a:pPr algn="l">
              <a:lnSpc>
                <a:spcPct val="150000"/>
              </a:lnSpc>
              <a:spcBef>
                <a:spcPts val="600"/>
              </a:spcBef>
              <a:spcAft>
                <a:spcPts val="600"/>
              </a:spcAft>
            </a:pPr>
            <a:r>
              <a:rPr lang="en-GB" sz="1500" b="1" i="0" dirty="0">
                <a:solidFill>
                  <a:srgbClr val="231E1F"/>
                </a:solidFill>
                <a:effectLst/>
                <a:latin typeface="Arial" panose="020B0604020202020204" pitchFamily="34" charset="0"/>
                <a:cs typeface="Arial" panose="020B0604020202020204" pitchFamily="34" charset="0"/>
              </a:rPr>
              <a:t>Sheffield Business Together </a:t>
            </a:r>
            <a:r>
              <a:rPr lang="en-GB" sz="1500" b="0" i="0" dirty="0">
                <a:solidFill>
                  <a:srgbClr val="231E1F"/>
                </a:solidFill>
                <a:effectLst/>
                <a:latin typeface="Arial" panose="020B0604020202020204" pitchFamily="34" charset="0"/>
                <a:cs typeface="Arial" panose="020B0604020202020204" pitchFamily="34" charset="0"/>
              </a:rPr>
              <a:t>- providing connections, spaces and opportunities for members and the wider business community to come together, contribute and collaborate with the charity sector.</a:t>
            </a:r>
          </a:p>
        </p:txBody>
      </p:sp>
    </p:spTree>
    <p:extLst>
      <p:ext uri="{BB962C8B-B14F-4D97-AF65-F5344CB8AC3E}">
        <p14:creationId xmlns:p14="http://schemas.microsoft.com/office/powerpoint/2010/main" val="364590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A78BED-C591-5F40-DC4C-C9D8A428514A}"/>
              </a:ext>
            </a:extLst>
          </p:cNvPr>
          <p:cNvPicPr>
            <a:picLocks noChangeAspect="1"/>
          </p:cNvPicPr>
          <p:nvPr/>
        </p:nvPicPr>
        <p:blipFill rotWithShape="1">
          <a:blip r:embed="rId2"/>
          <a:srcRect l="47635" t="53150" r="32852" b="23750"/>
          <a:stretch/>
        </p:blipFill>
        <p:spPr>
          <a:xfrm>
            <a:off x="7747" y="-11435"/>
            <a:ext cx="2207568" cy="6880870"/>
          </a:xfrm>
          <a:prstGeom prst="rect">
            <a:avLst/>
          </a:prstGeom>
        </p:spPr>
      </p:pic>
      <p:pic>
        <p:nvPicPr>
          <p:cNvPr id="2" name="Picture 1" descr="Chart&#10;&#10;Description automatically generated with low confidence">
            <a:extLst>
              <a:ext uri="{FF2B5EF4-FFF2-40B4-BE49-F238E27FC236}">
                <a16:creationId xmlns:a16="http://schemas.microsoft.com/office/drawing/2014/main" id="{58F6B92A-0008-90DC-5D7F-0042D46C7D78}"/>
              </a:ext>
            </a:extLst>
          </p:cNvPr>
          <p:cNvPicPr>
            <a:picLocks noChangeAspect="1"/>
          </p:cNvPicPr>
          <p:nvPr/>
        </p:nvPicPr>
        <p:blipFill rotWithShape="1">
          <a:blip r:embed="rId3">
            <a:extLst>
              <a:ext uri="{28A0092B-C50C-407E-A947-70E740481C1C}">
                <a14:useLocalDpi xmlns:a14="http://schemas.microsoft.com/office/drawing/2010/main" val="0"/>
              </a:ext>
            </a:extLst>
          </a:blip>
          <a:srcRect t="13256" b="16697"/>
          <a:stretch/>
        </p:blipFill>
        <p:spPr>
          <a:xfrm>
            <a:off x="9944365" y="116632"/>
            <a:ext cx="2064921" cy="1296144"/>
          </a:xfrm>
          <a:prstGeom prst="rect">
            <a:avLst/>
          </a:prstGeom>
        </p:spPr>
      </p:pic>
      <p:sp>
        <p:nvSpPr>
          <p:cNvPr id="4" name="TextBox 3">
            <a:extLst>
              <a:ext uri="{FF2B5EF4-FFF2-40B4-BE49-F238E27FC236}">
                <a16:creationId xmlns:a16="http://schemas.microsoft.com/office/drawing/2014/main" id="{026D96EA-D34E-3FA2-1B6F-7DE05218A2EC}"/>
              </a:ext>
            </a:extLst>
          </p:cNvPr>
          <p:cNvSpPr txBox="1"/>
          <p:nvPr/>
        </p:nvSpPr>
        <p:spPr>
          <a:xfrm>
            <a:off x="344220" y="3533053"/>
            <a:ext cx="1871095"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Policy and campaigns</a:t>
            </a:r>
          </a:p>
        </p:txBody>
      </p:sp>
      <p:sp>
        <p:nvSpPr>
          <p:cNvPr id="6" name="TextBox 5">
            <a:extLst>
              <a:ext uri="{FF2B5EF4-FFF2-40B4-BE49-F238E27FC236}">
                <a16:creationId xmlns:a16="http://schemas.microsoft.com/office/drawing/2014/main" id="{BB162429-D8E1-4DAE-1233-15A697B4AD6C}"/>
              </a:ext>
            </a:extLst>
          </p:cNvPr>
          <p:cNvSpPr txBox="1"/>
          <p:nvPr/>
        </p:nvSpPr>
        <p:spPr>
          <a:xfrm>
            <a:off x="2423592" y="188640"/>
            <a:ext cx="7520773" cy="1934697"/>
          </a:xfrm>
          <a:prstGeom prst="rect">
            <a:avLst/>
          </a:prstGeom>
          <a:noFill/>
        </p:spPr>
        <p:txBody>
          <a:bodyPr wrap="square">
            <a:spAutoFit/>
          </a:bodyPr>
          <a:lstStyle/>
          <a:p>
            <a:pPr algn="l">
              <a:lnSpc>
                <a:spcPct val="150000"/>
              </a:lnSpc>
              <a:spcBef>
                <a:spcPts val="600"/>
              </a:spcBef>
              <a:spcAft>
                <a:spcPts val="600"/>
              </a:spcAft>
            </a:pPr>
            <a:r>
              <a:rPr lang="en-GB" sz="1500" b="0" i="0" dirty="0">
                <a:solidFill>
                  <a:srgbClr val="231E1F"/>
                </a:solidFill>
                <a:effectLst/>
                <a:latin typeface="Arial" panose="020B0604020202020204" pitchFamily="34" charset="0"/>
                <a:cs typeface="Arial" panose="020B0604020202020204" pitchFamily="34" charset="0"/>
              </a:rPr>
              <a:t>The chamber works with Sheffield’s universities, colleges and training providers to create a strong pipeline of talent and opportunities. </a:t>
            </a:r>
          </a:p>
          <a:p>
            <a:pPr algn="l">
              <a:lnSpc>
                <a:spcPct val="150000"/>
              </a:lnSpc>
              <a:spcBef>
                <a:spcPts val="600"/>
              </a:spcBef>
              <a:spcAft>
                <a:spcPts val="600"/>
              </a:spcAft>
            </a:pPr>
            <a:r>
              <a:rPr lang="en-GB" sz="1500" dirty="0">
                <a:solidFill>
                  <a:srgbClr val="231E1F"/>
                </a:solidFill>
                <a:latin typeface="Arial" panose="020B0604020202020204" pitchFamily="34" charset="0"/>
                <a:cs typeface="Arial" panose="020B0604020202020204" pitchFamily="34" charset="0"/>
              </a:rPr>
              <a:t>Local Skills Improvement Plans help develop a skills system to support businesses to grow and thrive. The South Yorkshire Skills Accelerator is putting business engagement at the heart of the regional skills agenda.</a:t>
            </a:r>
            <a:endParaRPr lang="en-GB" sz="1500" i="0" dirty="0">
              <a:solidFill>
                <a:srgbClr val="231E1F"/>
              </a:solidFill>
              <a:effectLst/>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6E01068-2C92-F9F9-8528-10A8DF88C6EE}"/>
              </a:ext>
            </a:extLst>
          </p:cNvPr>
          <p:cNvSpPr txBox="1"/>
          <p:nvPr/>
        </p:nvSpPr>
        <p:spPr>
          <a:xfrm>
            <a:off x="275227" y="196672"/>
            <a:ext cx="1672608" cy="785343"/>
          </a:xfrm>
          <a:prstGeom prst="rect">
            <a:avLst/>
          </a:prstGeom>
          <a:noFill/>
        </p:spPr>
        <p:txBody>
          <a:bodyPr wrap="square">
            <a:spAutoFit/>
          </a:bodyPr>
          <a:lstStyle/>
          <a:p>
            <a:pPr>
              <a:lnSpc>
                <a:spcPct val="150000"/>
              </a:lnSpc>
            </a:pPr>
            <a:r>
              <a:rPr lang="en-GB" sz="1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Education &amp; Skills</a:t>
            </a:r>
          </a:p>
        </p:txBody>
      </p:sp>
      <p:sp>
        <p:nvSpPr>
          <p:cNvPr id="5" name="TextBox 4">
            <a:extLst>
              <a:ext uri="{FF2B5EF4-FFF2-40B4-BE49-F238E27FC236}">
                <a16:creationId xmlns:a16="http://schemas.microsoft.com/office/drawing/2014/main" id="{B3666E3A-D203-FBF9-480D-0235715D1C76}"/>
              </a:ext>
            </a:extLst>
          </p:cNvPr>
          <p:cNvSpPr txBox="1"/>
          <p:nvPr/>
        </p:nvSpPr>
        <p:spPr>
          <a:xfrm>
            <a:off x="2423592" y="2164932"/>
            <a:ext cx="9721080" cy="1088311"/>
          </a:xfrm>
          <a:prstGeom prst="rect">
            <a:avLst/>
          </a:prstGeom>
          <a:noFill/>
        </p:spPr>
        <p:txBody>
          <a:bodyPr wrap="square">
            <a:spAutoFit/>
          </a:bodyPr>
          <a:lstStyle/>
          <a:p>
            <a:pPr algn="l">
              <a:lnSpc>
                <a:spcPct val="150000"/>
              </a:lnSpc>
              <a:spcBef>
                <a:spcPts val="600"/>
              </a:spcBef>
              <a:spcAft>
                <a:spcPts val="600"/>
              </a:spcAft>
            </a:pPr>
            <a:r>
              <a:rPr lang="en-GB" sz="1500" dirty="0">
                <a:solidFill>
                  <a:srgbClr val="231E1F"/>
                </a:solidFill>
                <a:latin typeface="Arial" panose="020B0604020202020204" pitchFamily="34" charset="0"/>
                <a:cs typeface="Arial" panose="020B0604020202020204" pitchFamily="34" charset="0"/>
              </a:rPr>
              <a:t>Sheffield Chamber Business and Enterprise Academy and equips students with the skills that businesses need, with mentoring opportunities available through the chamber. University Technical College Sheffield works to develop the city’s skilled workforce of the future.</a:t>
            </a:r>
          </a:p>
        </p:txBody>
      </p:sp>
      <p:sp>
        <p:nvSpPr>
          <p:cNvPr id="9" name="TextBox 8">
            <a:extLst>
              <a:ext uri="{FF2B5EF4-FFF2-40B4-BE49-F238E27FC236}">
                <a16:creationId xmlns:a16="http://schemas.microsoft.com/office/drawing/2014/main" id="{8FF95019-FA26-3221-7B84-55B309476067}"/>
              </a:ext>
            </a:extLst>
          </p:cNvPr>
          <p:cNvSpPr txBox="1"/>
          <p:nvPr/>
        </p:nvSpPr>
        <p:spPr>
          <a:xfrm>
            <a:off x="2387287" y="3476727"/>
            <a:ext cx="9289032" cy="2973443"/>
          </a:xfrm>
          <a:prstGeom prst="rect">
            <a:avLst/>
          </a:prstGeom>
          <a:noFill/>
        </p:spPr>
        <p:txBody>
          <a:bodyPr wrap="square">
            <a:spAutoFit/>
          </a:bodyPr>
          <a:lstStyle/>
          <a:p>
            <a:pPr algn="l">
              <a:lnSpc>
                <a:spcPct val="150000"/>
              </a:lnSpc>
              <a:spcBef>
                <a:spcPts val="600"/>
              </a:spcBef>
              <a:spcAft>
                <a:spcPts val="600"/>
              </a:spcAft>
            </a:pPr>
            <a:r>
              <a:rPr lang="en-GB" sz="1500" dirty="0">
                <a:solidFill>
                  <a:srgbClr val="231E1F"/>
                </a:solidFill>
                <a:latin typeface="Arial" panose="020B0604020202020204" pitchFamily="34" charset="0"/>
                <a:cs typeface="Arial" panose="020B0604020202020204" pitchFamily="34" charset="0"/>
              </a:rPr>
              <a:t>Sheffield Chamber of Commerce is one of 53 chambers across the UK with the ability to engage with decision-makers to influence policy and ensure the interests of business owners and employers are represented. All policy and representational work is developed through member engagement via business hubs, events and surveys.</a:t>
            </a:r>
          </a:p>
          <a:p>
            <a:pPr algn="l">
              <a:lnSpc>
                <a:spcPct val="150000"/>
              </a:lnSpc>
              <a:spcBef>
                <a:spcPts val="600"/>
              </a:spcBef>
              <a:spcAft>
                <a:spcPts val="600"/>
              </a:spcAft>
            </a:pPr>
            <a:r>
              <a:rPr lang="en-GB" sz="1500" i="0" dirty="0">
                <a:solidFill>
                  <a:srgbClr val="231E1F"/>
                </a:solidFill>
                <a:effectLst/>
                <a:latin typeface="Arial" panose="020B0604020202020204" pitchFamily="34" charset="0"/>
                <a:cs typeface="Arial" panose="020B0604020202020204" pitchFamily="34" charset="0"/>
              </a:rPr>
              <a:t>On a local level, the chamber joins, supports and instigates campaigns that raise awareness of critical issues crucial to Sheffield’s success and to the qualify of life of people living here. Examples include See It, Be It, a partnership with Sheffield City Council’s Lifelong Learning and Skills Service, which is designed to encourage young people to consider the full range of careers options available to them.</a:t>
            </a:r>
          </a:p>
        </p:txBody>
      </p:sp>
    </p:spTree>
    <p:extLst>
      <p:ext uri="{BB962C8B-B14F-4D97-AF65-F5344CB8AC3E}">
        <p14:creationId xmlns:p14="http://schemas.microsoft.com/office/powerpoint/2010/main" val="991068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Text&#10;&#10;Description automatically generated">
            <a:extLst>
              <a:ext uri="{FF2B5EF4-FFF2-40B4-BE49-F238E27FC236}">
                <a16:creationId xmlns:a16="http://schemas.microsoft.com/office/drawing/2014/main" id="{63BB5183-DF38-BFF9-9E85-780E2C11F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7189" y="5586792"/>
            <a:ext cx="1037229" cy="896354"/>
          </a:xfrm>
          <a:prstGeom prst="rect">
            <a:avLst/>
          </a:prstGeom>
        </p:spPr>
      </p:pic>
      <p:pic>
        <p:nvPicPr>
          <p:cNvPr id="34" name="Picture 33" descr="A picture containing icon&#10;&#10;Description automatically generated">
            <a:extLst>
              <a:ext uri="{FF2B5EF4-FFF2-40B4-BE49-F238E27FC236}">
                <a16:creationId xmlns:a16="http://schemas.microsoft.com/office/drawing/2014/main" id="{466849A7-0F16-7839-908F-C7C65F5426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0342" y="5632142"/>
            <a:ext cx="820572" cy="820572"/>
          </a:xfrm>
          <a:prstGeom prst="rect">
            <a:avLst/>
          </a:prstGeom>
        </p:spPr>
      </p:pic>
      <p:pic>
        <p:nvPicPr>
          <p:cNvPr id="4" name="Picture 3" descr="Text&#10;&#10;Description automatically generated with low confidence">
            <a:extLst>
              <a:ext uri="{FF2B5EF4-FFF2-40B4-BE49-F238E27FC236}">
                <a16:creationId xmlns:a16="http://schemas.microsoft.com/office/drawing/2014/main" id="{F27A3424-6357-92CD-F0AD-22F674FE8D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6081" y="5653667"/>
            <a:ext cx="1561133" cy="787498"/>
          </a:xfrm>
          <a:prstGeom prst="rect">
            <a:avLst/>
          </a:prstGeom>
        </p:spPr>
      </p:pic>
      <p:pic>
        <p:nvPicPr>
          <p:cNvPr id="14" name="Picture 13" descr="Logo&#10;&#10;Description automatically generated">
            <a:extLst>
              <a:ext uri="{FF2B5EF4-FFF2-40B4-BE49-F238E27FC236}">
                <a16:creationId xmlns:a16="http://schemas.microsoft.com/office/drawing/2014/main" id="{6FD23042-C378-9233-0732-4B596CF458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6156" y="5620593"/>
            <a:ext cx="820572" cy="820572"/>
          </a:xfrm>
          <a:prstGeom prst="rect">
            <a:avLst/>
          </a:prstGeom>
        </p:spPr>
      </p:pic>
      <p:pic>
        <p:nvPicPr>
          <p:cNvPr id="19" name="Picture 18" descr="Chart&#10;&#10;Description automatically generated with low confidence">
            <a:extLst>
              <a:ext uri="{FF2B5EF4-FFF2-40B4-BE49-F238E27FC236}">
                <a16:creationId xmlns:a16="http://schemas.microsoft.com/office/drawing/2014/main" id="{506E072E-FD15-3292-275D-C138C4A06DCA}"/>
              </a:ext>
            </a:extLst>
          </p:cNvPr>
          <p:cNvPicPr>
            <a:picLocks noChangeAspect="1"/>
          </p:cNvPicPr>
          <p:nvPr/>
        </p:nvPicPr>
        <p:blipFill rotWithShape="1">
          <a:blip r:embed="rId6">
            <a:extLst>
              <a:ext uri="{28A0092B-C50C-407E-A947-70E740481C1C}">
                <a14:useLocalDpi xmlns:a14="http://schemas.microsoft.com/office/drawing/2010/main" val="0"/>
              </a:ext>
            </a:extLst>
          </a:blip>
          <a:srcRect t="13256" b="16697"/>
          <a:stretch/>
        </p:blipFill>
        <p:spPr>
          <a:xfrm>
            <a:off x="5048747" y="5531541"/>
            <a:ext cx="1561134" cy="979919"/>
          </a:xfrm>
          <a:prstGeom prst="rect">
            <a:avLst/>
          </a:prstGeom>
        </p:spPr>
      </p:pic>
      <p:pic>
        <p:nvPicPr>
          <p:cNvPr id="8" name="Picture 7" descr="Text&#10;&#10;Description automatically generated">
            <a:extLst>
              <a:ext uri="{FF2B5EF4-FFF2-40B4-BE49-F238E27FC236}">
                <a16:creationId xmlns:a16="http://schemas.microsoft.com/office/drawing/2014/main" id="{FDFB63CC-9C8B-D51A-82B3-A0D7E46F3A5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3578" y="5562160"/>
            <a:ext cx="1152352" cy="999489"/>
          </a:xfrm>
          <a:prstGeom prst="rect">
            <a:avLst/>
          </a:prstGeom>
        </p:spPr>
      </p:pic>
      <p:pic>
        <p:nvPicPr>
          <p:cNvPr id="32" name="Picture 31">
            <a:extLst>
              <a:ext uri="{FF2B5EF4-FFF2-40B4-BE49-F238E27FC236}">
                <a16:creationId xmlns:a16="http://schemas.microsoft.com/office/drawing/2014/main" id="{AFB1BD88-A453-FC3A-6D40-6568433870D6}"/>
              </a:ext>
            </a:extLst>
          </p:cNvPr>
          <p:cNvPicPr>
            <a:picLocks noChangeAspect="1"/>
          </p:cNvPicPr>
          <p:nvPr/>
        </p:nvPicPr>
        <p:blipFill rotWithShape="1">
          <a:blip r:embed="rId8"/>
          <a:srcRect l="1160" r="1301"/>
          <a:stretch/>
        </p:blipFill>
        <p:spPr>
          <a:xfrm>
            <a:off x="0" y="3780183"/>
            <a:ext cx="12209763" cy="1422479"/>
          </a:xfrm>
          <a:prstGeom prst="rect">
            <a:avLst/>
          </a:prstGeom>
        </p:spPr>
      </p:pic>
      <p:sp>
        <p:nvSpPr>
          <p:cNvPr id="35" name="TextBox 34">
            <a:extLst>
              <a:ext uri="{FF2B5EF4-FFF2-40B4-BE49-F238E27FC236}">
                <a16:creationId xmlns:a16="http://schemas.microsoft.com/office/drawing/2014/main" id="{103A2933-DEA5-6C5E-614E-148893F3B510}"/>
              </a:ext>
            </a:extLst>
          </p:cNvPr>
          <p:cNvSpPr txBox="1"/>
          <p:nvPr/>
        </p:nvSpPr>
        <p:spPr>
          <a:xfrm>
            <a:off x="219290" y="1225858"/>
            <a:ext cx="11746936" cy="2308324"/>
          </a:xfrm>
          <a:prstGeom prst="rect">
            <a:avLst/>
          </a:prstGeom>
          <a:noFill/>
        </p:spPr>
        <p:txBody>
          <a:bodyPr wrap="square">
            <a:spAutoFit/>
          </a:bodyPr>
          <a:lstStyle/>
          <a:p>
            <a:pPr>
              <a:spcBef>
                <a:spcPts val="600"/>
              </a:spcBef>
              <a:spcAft>
                <a:spcPts val="600"/>
              </a:spcAft>
            </a:pPr>
            <a:r>
              <a:rPr lang="en-GB" sz="1600" b="1" dirty="0">
                <a:effectLst/>
                <a:latin typeface="Arial" panose="020B0604020202020204" pitchFamily="34" charset="0"/>
                <a:ea typeface="Calibri" panose="020F0502020204030204" pitchFamily="34" charset="0"/>
                <a:cs typeface="Arial" panose="020B0604020202020204" pitchFamily="34" charset="0"/>
              </a:rPr>
              <a:t>Opportunity Sheffield 			Email:  </a:t>
            </a:r>
            <a:r>
              <a:rPr lang="en-GB" sz="1600" dirty="0">
                <a:effectLst/>
                <a:latin typeface="Arial" panose="020B0604020202020204" pitchFamily="34" charset="0"/>
                <a:ea typeface="Calibri" panose="020F0502020204030204" pitchFamily="34" charset="0"/>
                <a:cs typeface="Arial" panose="020B0604020202020204" pitchFamily="34" charset="0"/>
                <a:hlinkClick r:id="rId9"/>
              </a:rPr>
              <a:t>ad</a:t>
            </a:r>
            <a:r>
              <a:rPr lang="en-GB" sz="1600" dirty="0">
                <a:latin typeface="Arial" panose="020B0604020202020204" pitchFamily="34" charset="0"/>
                <a:ea typeface="Calibri" panose="020F0502020204030204" pitchFamily="34" charset="0"/>
                <a:cs typeface="Arial" panose="020B0604020202020204" pitchFamily="34" charset="0"/>
                <a:hlinkClick r:id="rId9"/>
              </a:rPr>
              <a:t>vance@sheffield.gov.uk</a:t>
            </a:r>
            <a:r>
              <a:rPr lang="en-GB" sz="1600" dirty="0">
                <a:latin typeface="Arial" panose="020B0604020202020204" pitchFamily="34" charset="0"/>
                <a:ea typeface="Calibri" panose="020F0502020204030204" pitchFamily="34" charset="0"/>
                <a:cs typeface="Arial" panose="020B0604020202020204" pitchFamily="34" charset="0"/>
              </a:rPr>
              <a:t>  </a:t>
            </a:r>
            <a:r>
              <a:rPr lang="en-GB" sz="1600" dirty="0">
                <a:effectLst/>
                <a:latin typeface="Arial" panose="020B0604020202020204" pitchFamily="34" charset="0"/>
                <a:ea typeface="Calibri" panose="020F0502020204030204" pitchFamily="34" charset="0"/>
                <a:cs typeface="Arial" panose="020B0604020202020204" pitchFamily="34" charset="0"/>
              </a:rPr>
              <a:t> 		</a:t>
            </a:r>
            <a:r>
              <a:rPr lang="en-GB" sz="1600" b="1" dirty="0">
                <a:effectLst/>
                <a:latin typeface="Arial" panose="020B0604020202020204" pitchFamily="34" charset="0"/>
                <a:ea typeface="Calibri" panose="020F0502020204030204" pitchFamily="34" charset="0"/>
                <a:cs typeface="Arial" panose="020B0604020202020204" pitchFamily="34" charset="0"/>
              </a:rPr>
              <a:t>Te</a:t>
            </a:r>
            <a:r>
              <a:rPr lang="en-GB" sz="1600" b="1" dirty="0">
                <a:latin typeface="Arial" panose="020B0604020202020204" pitchFamily="34" charset="0"/>
                <a:ea typeface="Calibri" panose="020F0502020204030204" pitchFamily="34" charset="0"/>
                <a:cs typeface="Arial" panose="020B0604020202020204" pitchFamily="34" charset="0"/>
              </a:rPr>
              <a:t>l:  </a:t>
            </a:r>
            <a:r>
              <a:rPr lang="en-GB" sz="1600" dirty="0">
                <a:latin typeface="Arial" panose="020B0604020202020204" pitchFamily="34" charset="0"/>
                <a:ea typeface="Calibri" panose="020F0502020204030204" pitchFamily="34" charset="0"/>
                <a:cs typeface="Arial" panose="020B0604020202020204" pitchFamily="34" charset="0"/>
              </a:rPr>
              <a:t>0114 229 6188</a:t>
            </a:r>
          </a:p>
          <a:p>
            <a:pPr>
              <a:spcBef>
                <a:spcPts val="600"/>
              </a:spcBef>
              <a:spcAft>
                <a:spcPts val="600"/>
              </a:spcAft>
            </a:pPr>
            <a:endParaRPr lang="en-GB" sz="500" b="1" dirty="0">
              <a:latin typeface="Arial" panose="020B0604020202020204" pitchFamily="34" charset="0"/>
              <a:ea typeface="Calibri" panose="020F0502020204030204" pitchFamily="34" charset="0"/>
              <a:cs typeface="Arial" panose="020B0604020202020204" pitchFamily="34" charset="0"/>
            </a:endParaRPr>
          </a:p>
          <a:p>
            <a:pPr>
              <a:spcBef>
                <a:spcPts val="600"/>
              </a:spcBef>
              <a:spcAft>
                <a:spcPts val="600"/>
              </a:spcAft>
            </a:pPr>
            <a:r>
              <a:rPr lang="en-GB" sz="1600" b="1" dirty="0">
                <a:effectLst/>
                <a:latin typeface="Arial" panose="020B0604020202020204" pitchFamily="34" charset="0"/>
                <a:ea typeface="Calibri" panose="020F0502020204030204" pitchFamily="34" charset="0"/>
                <a:cs typeface="Arial" panose="020B0604020202020204" pitchFamily="34" charset="0"/>
              </a:rPr>
              <a:t>Business Sheffield 			Email</a:t>
            </a:r>
            <a:r>
              <a:rPr lang="en-GB" sz="1600" dirty="0">
                <a:effectLst/>
                <a:latin typeface="Arial" panose="020B0604020202020204" pitchFamily="34" charset="0"/>
                <a:ea typeface="Calibri" panose="020F0502020204030204" pitchFamily="34" charset="0"/>
                <a:cs typeface="Arial" panose="020B0604020202020204" pitchFamily="34" charset="0"/>
              </a:rPr>
              <a:t>:  </a:t>
            </a:r>
            <a:r>
              <a:rPr lang="en-GB" sz="1600" dirty="0">
                <a:effectLst/>
                <a:latin typeface="Arial" panose="020B0604020202020204" pitchFamily="34" charset="0"/>
                <a:ea typeface="Calibri" panose="020F0502020204030204" pitchFamily="34" charset="0"/>
                <a:cs typeface="Arial" panose="020B0604020202020204" pitchFamily="34" charset="0"/>
                <a:hlinkClick r:id="rId10"/>
              </a:rPr>
              <a:t>businesssheffield@sheffield.gov.uk</a:t>
            </a:r>
            <a:r>
              <a:rPr lang="en-GB" sz="1600" dirty="0">
                <a:effectLst/>
                <a:latin typeface="Arial" panose="020B0604020202020204" pitchFamily="34" charset="0"/>
                <a:ea typeface="Calibri" panose="020F0502020204030204" pitchFamily="34" charset="0"/>
                <a:cs typeface="Arial" panose="020B0604020202020204" pitchFamily="34" charset="0"/>
              </a:rPr>
              <a:t>	</a:t>
            </a:r>
            <a:r>
              <a:rPr lang="en-GB" sz="1600" b="1" dirty="0">
                <a:effectLst/>
                <a:latin typeface="Arial" panose="020B0604020202020204" pitchFamily="34" charset="0"/>
                <a:ea typeface="Calibri" panose="020F0502020204030204" pitchFamily="34" charset="0"/>
                <a:cs typeface="Arial" panose="020B0604020202020204" pitchFamily="34" charset="0"/>
              </a:rPr>
              <a:t>Tel:  </a:t>
            </a:r>
            <a:r>
              <a:rPr lang="en-GB" sz="1600" dirty="0">
                <a:effectLst/>
                <a:latin typeface="Arial" panose="020B0604020202020204" pitchFamily="34" charset="0"/>
                <a:ea typeface="Calibri" panose="020F0502020204030204" pitchFamily="34" charset="0"/>
                <a:cs typeface="Arial" panose="020B0604020202020204" pitchFamily="34" charset="0"/>
              </a:rPr>
              <a:t>0114 224 5000</a:t>
            </a:r>
          </a:p>
          <a:p>
            <a:pPr>
              <a:spcBef>
                <a:spcPts val="600"/>
              </a:spcBef>
              <a:spcAft>
                <a:spcPts val="600"/>
              </a:spcAft>
            </a:pPr>
            <a:endParaRPr lang="en-GB" sz="500" dirty="0">
              <a:latin typeface="Arial" panose="020B0604020202020204" pitchFamily="34" charset="0"/>
              <a:ea typeface="Calibri" panose="020F0502020204030204" pitchFamily="34" charset="0"/>
              <a:cs typeface="Arial" panose="020B0604020202020204" pitchFamily="34" charset="0"/>
            </a:endParaRPr>
          </a:p>
          <a:p>
            <a:pPr>
              <a:spcBef>
                <a:spcPts val="600"/>
              </a:spcBef>
              <a:spcAft>
                <a:spcPts val="600"/>
              </a:spcAft>
            </a:pPr>
            <a:r>
              <a:rPr lang="en-GB" sz="1600" b="1" dirty="0">
                <a:latin typeface="Arial" panose="020B0604020202020204" pitchFamily="34" charset="0"/>
                <a:cs typeface="Arial" panose="020B0604020202020204" pitchFamily="34" charset="0"/>
              </a:rPr>
              <a:t>Jobcentre Plus (Sheffield)       </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Email</a:t>
            </a:r>
            <a:r>
              <a:rPr lang="en-GB" sz="1600"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hlinkClick r:id="rId11"/>
              </a:rPr>
              <a:t>jcpsheffield.eateam@dwp.gov.uk</a:t>
            </a:r>
            <a:endParaRPr lang="en-GB" sz="1600" dirty="0">
              <a:latin typeface="Arial" panose="020B0604020202020204" pitchFamily="34" charset="0"/>
              <a:cs typeface="Arial" panose="020B0604020202020204" pitchFamily="34" charset="0"/>
            </a:endParaRPr>
          </a:p>
          <a:p>
            <a:pPr>
              <a:spcBef>
                <a:spcPts val="600"/>
              </a:spcBef>
              <a:spcAft>
                <a:spcPts val="600"/>
              </a:spcAft>
            </a:pPr>
            <a:endParaRPr lang="en-GB" sz="500" dirty="0">
              <a:latin typeface="Arial" panose="020B0604020202020204" pitchFamily="34" charset="0"/>
              <a:cs typeface="Arial" panose="020B0604020202020204" pitchFamily="34" charset="0"/>
            </a:endParaRPr>
          </a:p>
          <a:p>
            <a:pPr>
              <a:spcBef>
                <a:spcPts val="600"/>
              </a:spcBef>
              <a:spcAft>
                <a:spcPts val="600"/>
              </a:spcAft>
            </a:pPr>
            <a:r>
              <a:rPr lang="en-GB" sz="1600" b="1" i="0" dirty="0">
                <a:solidFill>
                  <a:srgbClr val="231E1F"/>
                </a:solidFill>
                <a:effectLst/>
                <a:latin typeface="Arial" panose="020B0604020202020204" pitchFamily="34" charset="0"/>
                <a:cs typeface="Arial" panose="020B0604020202020204" pitchFamily="34" charset="0"/>
              </a:rPr>
              <a:t>Sheffield Chamber of Commerce   		Email</a:t>
            </a:r>
            <a:r>
              <a:rPr lang="en-GB" sz="1600" b="0" i="0" dirty="0">
                <a:solidFill>
                  <a:srgbClr val="231E1F"/>
                </a:solidFill>
                <a:effectLst/>
                <a:latin typeface="Arial" panose="020B0604020202020204" pitchFamily="34" charset="0"/>
                <a:cs typeface="Arial" panose="020B0604020202020204" pitchFamily="34" charset="0"/>
              </a:rPr>
              <a:t>:  </a:t>
            </a:r>
            <a:r>
              <a:rPr lang="en-GB" sz="1600" b="0" i="0" dirty="0">
                <a:solidFill>
                  <a:srgbClr val="231E1F"/>
                </a:solidFill>
                <a:effectLst/>
                <a:latin typeface="Arial" panose="020B0604020202020204" pitchFamily="34" charset="0"/>
                <a:cs typeface="Arial" panose="020B0604020202020204" pitchFamily="34" charset="0"/>
                <a:hlinkClick r:id="rId12"/>
              </a:rPr>
              <a:t>membership@scci.org.uk</a:t>
            </a:r>
            <a:r>
              <a:rPr lang="en-GB" sz="1600" b="0" i="0" dirty="0">
                <a:solidFill>
                  <a:srgbClr val="231E1F"/>
                </a:solidFill>
                <a:effectLst/>
                <a:latin typeface="Arial" panose="020B0604020202020204" pitchFamily="34" charset="0"/>
                <a:cs typeface="Arial" panose="020B0604020202020204" pitchFamily="34" charset="0"/>
              </a:rPr>
              <a:t>    		</a:t>
            </a:r>
            <a:r>
              <a:rPr lang="en-GB" sz="1600" b="1" i="0" dirty="0">
                <a:solidFill>
                  <a:srgbClr val="231E1F"/>
                </a:solidFill>
                <a:effectLst/>
                <a:latin typeface="Arial" panose="020B0604020202020204" pitchFamily="34" charset="0"/>
                <a:cs typeface="Arial" panose="020B0604020202020204" pitchFamily="34" charset="0"/>
              </a:rPr>
              <a:t>Tel</a:t>
            </a:r>
            <a:r>
              <a:rPr lang="en-GB" sz="1600" b="0" i="0" dirty="0">
                <a:solidFill>
                  <a:srgbClr val="231E1F"/>
                </a:solidFill>
                <a:effectLst/>
                <a:latin typeface="Arial" panose="020B0604020202020204" pitchFamily="34" charset="0"/>
                <a:cs typeface="Arial" panose="020B0604020202020204" pitchFamily="34" charset="0"/>
              </a:rPr>
              <a:t>:   0114 201 8888</a:t>
            </a:r>
          </a:p>
        </p:txBody>
      </p:sp>
      <p:sp>
        <p:nvSpPr>
          <p:cNvPr id="40" name="TextBox 39">
            <a:extLst>
              <a:ext uri="{FF2B5EF4-FFF2-40B4-BE49-F238E27FC236}">
                <a16:creationId xmlns:a16="http://schemas.microsoft.com/office/drawing/2014/main" id="{506A7E6A-DDAB-6F2D-2570-B64654C1309E}"/>
              </a:ext>
            </a:extLst>
          </p:cNvPr>
          <p:cNvSpPr txBox="1"/>
          <p:nvPr/>
        </p:nvSpPr>
        <p:spPr>
          <a:xfrm>
            <a:off x="3456674" y="246349"/>
            <a:ext cx="5193954" cy="477054"/>
          </a:xfrm>
          <a:prstGeom prst="rect">
            <a:avLst/>
          </a:prstGeom>
          <a:noFill/>
        </p:spPr>
        <p:txBody>
          <a:bodyPr wrap="square">
            <a:spAutoFit/>
          </a:bodyPr>
          <a:lstStyle/>
          <a:p>
            <a:pPr algn="ctr"/>
            <a:r>
              <a:rPr lang="en-GB" sz="2500" b="1" dirty="0">
                <a:latin typeface="Arial" panose="020B0604020202020204" pitchFamily="34" charset="0"/>
                <a:cs typeface="Arial" panose="020B0604020202020204" pitchFamily="34" charset="0"/>
              </a:rPr>
              <a:t>Contact Details</a:t>
            </a:r>
            <a:endParaRPr lang="en-GB" sz="2500" b="1" dirty="0"/>
          </a:p>
        </p:txBody>
      </p:sp>
      <p:cxnSp>
        <p:nvCxnSpPr>
          <p:cNvPr id="2" name="Straight Connector 1">
            <a:extLst>
              <a:ext uri="{FF2B5EF4-FFF2-40B4-BE49-F238E27FC236}">
                <a16:creationId xmlns:a16="http://schemas.microsoft.com/office/drawing/2014/main" id="{324EBBCC-1E4D-9F27-16CA-EFCB7E565919}"/>
              </a:ext>
            </a:extLst>
          </p:cNvPr>
          <p:cNvCxnSpPr>
            <a:cxnSpLocks/>
          </p:cNvCxnSpPr>
          <p:nvPr/>
        </p:nvCxnSpPr>
        <p:spPr>
          <a:xfrm>
            <a:off x="-8882" y="909949"/>
            <a:ext cx="12200881" cy="8353"/>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79387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2315FF91480F41BB382630AFAFE163" ma:contentTypeVersion="15" ma:contentTypeDescription="Create a new document." ma:contentTypeScope="" ma:versionID="c040447634ce3ac0d3e2afb82c92a641">
  <xsd:schema xmlns:xsd="http://www.w3.org/2001/XMLSchema" xmlns:xs="http://www.w3.org/2001/XMLSchema" xmlns:p="http://schemas.microsoft.com/office/2006/metadata/properties" xmlns:ns2="17dd376a-7703-4d16-8034-213cffa61642" xmlns:ns3="7ee85a2a-d933-4483-8446-7f50a3662221" targetNamespace="http://schemas.microsoft.com/office/2006/metadata/properties" ma:root="true" ma:fieldsID="af952742b61978792cd4ada29042a86f" ns2:_="" ns3:_="">
    <xsd:import namespace="17dd376a-7703-4d16-8034-213cffa61642"/>
    <xsd:import namespace="7ee85a2a-d933-4483-8446-7f50a36622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dd376a-7703-4d16-8034-213cffa61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e015ee8-dc21-4973-815c-26479bba58d5}"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ee85a2a-d933-4483-8446-7f50a3662221" xsi:nil="true"/>
    <lcf76f155ced4ddcb4097134ff3c332f xmlns="17dd376a-7703-4d16-8034-213cffa6164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9E1241-9F61-45DE-83E7-3BE3A52CD6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dd376a-7703-4d16-8034-213cffa61642"/>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05C13C-CF00-4B37-97D5-E721DB714708}">
  <ds:schemaRefs>
    <ds:schemaRef ds:uri="http://schemas.microsoft.com/office/infopath/2007/PartnerControls"/>
    <ds:schemaRef ds:uri="http://purl.org/dc/terms/"/>
    <ds:schemaRef ds:uri="http://purl.org/dc/dcmitype/"/>
    <ds:schemaRef ds:uri="17dd376a-7703-4d16-8034-213cffa61642"/>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7ee85a2a-d933-4483-8446-7f50a3662221"/>
    <ds:schemaRef ds:uri="http://www.w3.org/XML/1998/namespace"/>
  </ds:schemaRefs>
</ds:datastoreItem>
</file>

<file path=customXml/itemProps3.xml><?xml version="1.0" encoding="utf-8"?>
<ds:datastoreItem xmlns:ds="http://schemas.openxmlformats.org/officeDocument/2006/customXml" ds:itemID="{F5AE57B5-9089-4832-B30A-F4399CC550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639</TotalTime>
  <Words>2341</Words>
  <Application>Microsoft Office PowerPoint</Application>
  <PresentationFormat>Widescreen</PresentationFormat>
  <Paragraphs>110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Sheffield City Council  City Futures</dc:title>
  <dc:creator>Kevin Owers</dc:creator>
  <cp:lastModifiedBy>Kevin Owers</cp:lastModifiedBy>
  <cp:revision>18</cp:revision>
  <dcterms:created xsi:type="dcterms:W3CDTF">2022-07-18T10:55:05Z</dcterms:created>
  <dcterms:modified xsi:type="dcterms:W3CDTF">2024-06-06T11:59:00Z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2022-07-18T11:38:14Z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77d5cc0a-fd90-4b1b-bb19-a20bdfb6e2f0</vt:lpwstr>
  </property>
  <property fmtid="{D5CDD505-2E9C-101B-9397-08002B2CF9AE}" pid="8" name="MSIP_Label_c8588358-c3f1-4695-a290-e2f70d15689d_ContentBits">
    <vt:lpwstr>0</vt:lpwstr>
  </property>
  <property fmtid="{D5CDD505-2E9C-101B-9397-08002B2CF9AE}" pid="9" name="ContentTypeId">
    <vt:lpwstr>0x010100642315FF91480F41BB382630AFAFE163</vt:lpwstr>
  </property>
  <property fmtid="{D5CDD505-2E9C-101B-9397-08002B2CF9AE}" pid="10" name="Order">
    <vt:r8>973400</vt:r8>
  </property>
</Properties>
</file>