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media/image3.JPG" ContentType="image/jpeg"/>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Lst>
  <p:sldSz cx="7556500" cy="10693400"/>
  <p:notesSz cx="7556500" cy="10693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4" d="100"/>
          <a:sy n="44" d="100"/>
        </p:scale>
        <p:origin x="2136" y="20"/>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67213" y="3314954"/>
            <a:ext cx="6428422" cy="2245614"/>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134427" y="5988304"/>
            <a:ext cx="5293995" cy="267335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10/15/2024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0" i="0">
                <a:solidFill>
                  <a:schemeClr val="tx1"/>
                </a:solidFill>
                <a:latin typeface="Times New Roman"/>
                <a:cs typeface="Times New Roman"/>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10/15/2024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0" i="0">
                <a:solidFill>
                  <a:schemeClr val="tx1"/>
                </a:solidFill>
                <a:latin typeface="Times New Roman"/>
                <a:cs typeface="Times New Roman"/>
              </a:defRPr>
            </a:lvl1pPr>
          </a:lstStyle>
          <a:p>
            <a:endParaRPr/>
          </a:p>
        </p:txBody>
      </p:sp>
      <p:sp>
        <p:nvSpPr>
          <p:cNvPr id="3" name="Holder 3"/>
          <p:cNvSpPr>
            <a:spLocks noGrp="1"/>
          </p:cNvSpPr>
          <p:nvPr>
            <p:ph sz="half" idx="2"/>
          </p:nvPr>
        </p:nvSpPr>
        <p:spPr>
          <a:xfrm>
            <a:off x="378142" y="2459482"/>
            <a:ext cx="3289839" cy="7057644"/>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3894867" y="2459482"/>
            <a:ext cx="3289839" cy="705764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10/15/2024</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0" i="0">
                <a:solidFill>
                  <a:schemeClr val="tx1"/>
                </a:solidFill>
                <a:latin typeface="Times New Roman"/>
                <a:cs typeface="Times New Roman"/>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10/15/2024</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10/15/2024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2997835" y="1761489"/>
            <a:ext cx="1567179" cy="452119"/>
          </a:xfrm>
          <a:prstGeom prst="rect">
            <a:avLst/>
          </a:prstGeom>
        </p:spPr>
        <p:txBody>
          <a:bodyPr wrap="square" lIns="0" tIns="0" rIns="0" bIns="0">
            <a:spAutoFit/>
          </a:bodyPr>
          <a:lstStyle>
            <a:lvl1pPr>
              <a:defRPr sz="2800" b="0" i="0">
                <a:solidFill>
                  <a:schemeClr val="tx1"/>
                </a:solidFill>
                <a:latin typeface="Times New Roman"/>
                <a:cs typeface="Times New Roman"/>
              </a:defRPr>
            </a:lvl1pPr>
          </a:lstStyle>
          <a:p>
            <a:endParaRPr/>
          </a:p>
        </p:txBody>
      </p:sp>
      <p:sp>
        <p:nvSpPr>
          <p:cNvPr id="3" name="Holder 3"/>
          <p:cNvSpPr>
            <a:spLocks noGrp="1"/>
          </p:cNvSpPr>
          <p:nvPr>
            <p:ph type="body" idx="1"/>
          </p:nvPr>
        </p:nvSpPr>
        <p:spPr>
          <a:xfrm>
            <a:off x="378142" y="2459482"/>
            <a:ext cx="6806565" cy="7057644"/>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2571369" y="9944862"/>
            <a:ext cx="2420112" cy="53467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78142" y="9944862"/>
            <a:ext cx="1739455" cy="53467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10/15/2024</a:t>
            </a:fld>
            <a:endParaRPr lang="en-US"/>
          </a:p>
        </p:txBody>
      </p:sp>
      <p:sp>
        <p:nvSpPr>
          <p:cNvPr id="6" name="Holder 6"/>
          <p:cNvSpPr>
            <a:spLocks noGrp="1"/>
          </p:cNvSpPr>
          <p:nvPr>
            <p:ph type="sldNum" sz="quarter" idx="7"/>
          </p:nvPr>
        </p:nvSpPr>
        <p:spPr>
          <a:xfrm>
            <a:off x="5445252" y="9944862"/>
            <a:ext cx="1739455" cy="53467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justthehide.co.uk/" TargetMode="External"/><Relationship Id="rId13" Type="http://schemas.openxmlformats.org/officeDocument/2006/relationships/image" Target="../media/image6.png"/><Relationship Id="rId3" Type="http://schemas.openxmlformats.org/officeDocument/2006/relationships/image" Target="../media/image2.jpg"/><Relationship Id="rId7" Type="http://schemas.openxmlformats.org/officeDocument/2006/relationships/hyperlink" Target="mailto:citadelbusinesstraining@gmail.com" TargetMode="External"/><Relationship Id="rId12"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hyperlink" Target="https://citadelbusinessacademy.org/events/business-drop-in-session" TargetMode="External"/><Relationship Id="rId11" Type="http://schemas.openxmlformats.org/officeDocument/2006/relationships/image" Target="../media/image4.png"/><Relationship Id="rId5" Type="http://schemas.openxmlformats.org/officeDocument/2006/relationships/hyperlink" Target="https://citadelbusinessacademy.org/business-colab" TargetMode="External"/><Relationship Id="rId10" Type="http://schemas.openxmlformats.org/officeDocument/2006/relationships/hyperlink" Target="https://citadelbusinessacademy.org/programmes/business-startup-programme" TargetMode="External"/><Relationship Id="rId4" Type="http://schemas.openxmlformats.org/officeDocument/2006/relationships/image" Target="../media/image3.JPG"/><Relationship Id="rId9" Type="http://schemas.openxmlformats.org/officeDocument/2006/relationships/hyperlink" Target="https://made2move.co.uk/book-now/"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996477" y="216292"/>
            <a:ext cx="3574872" cy="564257"/>
          </a:xfrm>
          <a:prstGeom prst="rect">
            <a:avLst/>
          </a:prstGeom>
        </p:spPr>
        <p:txBody>
          <a:bodyPr vert="horz" wrap="square" lIns="0" tIns="12700" rIns="0" bIns="0" rtlCol="0">
            <a:spAutoFit/>
          </a:bodyPr>
          <a:lstStyle/>
          <a:p>
            <a:pPr marL="12700" algn="ctr">
              <a:lnSpc>
                <a:spcPts val="2130"/>
              </a:lnSpc>
              <a:spcBef>
                <a:spcPts val="100"/>
              </a:spcBef>
            </a:pPr>
            <a:r>
              <a:rPr sz="2400" u="sng" spc="-15" dirty="0">
                <a:latin typeface="Times New Roman"/>
                <a:cs typeface="Times New Roman"/>
              </a:rPr>
              <a:t>C</a:t>
            </a:r>
            <a:r>
              <a:rPr sz="2400" u="sng" dirty="0">
                <a:latin typeface="Times New Roman"/>
                <a:cs typeface="Times New Roman"/>
              </a:rPr>
              <a:t>i</a:t>
            </a:r>
            <a:r>
              <a:rPr sz="2400" u="sng" spc="5" dirty="0">
                <a:latin typeface="Times New Roman"/>
                <a:cs typeface="Times New Roman"/>
              </a:rPr>
              <a:t>t</a:t>
            </a:r>
            <a:r>
              <a:rPr sz="2400" u="sng" dirty="0">
                <a:latin typeface="Times New Roman"/>
                <a:cs typeface="Times New Roman"/>
              </a:rPr>
              <a:t>a</a:t>
            </a:r>
            <a:r>
              <a:rPr sz="2400" u="sng" spc="-10" dirty="0">
                <a:latin typeface="Times New Roman"/>
                <a:cs typeface="Times New Roman"/>
              </a:rPr>
              <a:t>d</a:t>
            </a:r>
            <a:r>
              <a:rPr sz="2400" u="sng" dirty="0">
                <a:latin typeface="Times New Roman"/>
                <a:cs typeface="Times New Roman"/>
              </a:rPr>
              <a:t>el</a:t>
            </a:r>
            <a:r>
              <a:rPr sz="2400" u="sng" spc="10" dirty="0">
                <a:latin typeface="Times New Roman"/>
                <a:cs typeface="Times New Roman"/>
              </a:rPr>
              <a:t> </a:t>
            </a:r>
            <a:r>
              <a:rPr sz="2400" u="sng" dirty="0">
                <a:latin typeface="Times New Roman"/>
                <a:cs typeface="Times New Roman"/>
              </a:rPr>
              <a:t>Busi</a:t>
            </a:r>
            <a:r>
              <a:rPr sz="2400" u="sng" spc="-15" dirty="0">
                <a:latin typeface="Times New Roman"/>
                <a:cs typeface="Times New Roman"/>
              </a:rPr>
              <a:t>n</a:t>
            </a:r>
            <a:r>
              <a:rPr sz="2400" u="sng" dirty="0">
                <a:latin typeface="Times New Roman"/>
                <a:cs typeface="Times New Roman"/>
              </a:rPr>
              <a:t>ess</a:t>
            </a:r>
            <a:r>
              <a:rPr sz="2400" u="sng" spc="-110" dirty="0">
                <a:latin typeface="Times New Roman"/>
                <a:cs typeface="Times New Roman"/>
              </a:rPr>
              <a:t> </a:t>
            </a:r>
            <a:r>
              <a:rPr sz="2400" u="sng" spc="-5" dirty="0">
                <a:latin typeface="Times New Roman"/>
                <a:cs typeface="Times New Roman"/>
              </a:rPr>
              <a:t>Ac</a:t>
            </a:r>
            <a:r>
              <a:rPr sz="2400" u="sng" dirty="0">
                <a:latin typeface="Times New Roman"/>
                <a:cs typeface="Times New Roman"/>
              </a:rPr>
              <a:t>ade</a:t>
            </a:r>
            <a:r>
              <a:rPr sz="2400" u="sng" spc="5" dirty="0">
                <a:latin typeface="Times New Roman"/>
                <a:cs typeface="Times New Roman"/>
              </a:rPr>
              <a:t>m</a:t>
            </a:r>
            <a:r>
              <a:rPr sz="2400" u="sng" dirty="0">
                <a:latin typeface="Times New Roman"/>
                <a:cs typeface="Times New Roman"/>
              </a:rPr>
              <a:t>y</a:t>
            </a:r>
            <a:endParaRPr lang="en-GB" sz="1600" u="sng" dirty="0">
              <a:latin typeface="Times New Roman"/>
              <a:cs typeface="Times New Roman"/>
            </a:endParaRPr>
          </a:p>
          <a:p>
            <a:pPr marL="12700">
              <a:lnSpc>
                <a:spcPts val="2130"/>
              </a:lnSpc>
              <a:spcBef>
                <a:spcPts val="100"/>
              </a:spcBef>
            </a:pPr>
            <a:endParaRPr lang="en-GB" sz="1800" dirty="0">
              <a:latin typeface="Times New Roman"/>
              <a:cs typeface="Times New Roman"/>
            </a:endParaRPr>
          </a:p>
        </p:txBody>
      </p:sp>
      <p:pic>
        <p:nvPicPr>
          <p:cNvPr id="3" name="object 3"/>
          <p:cNvPicPr/>
          <p:nvPr/>
        </p:nvPicPr>
        <p:blipFill>
          <a:blip r:embed="rId2" cstate="print"/>
          <a:stretch>
            <a:fillRect/>
          </a:stretch>
        </p:blipFill>
        <p:spPr>
          <a:xfrm>
            <a:off x="258267" y="309218"/>
            <a:ext cx="776782" cy="862484"/>
          </a:xfrm>
          <a:prstGeom prst="rect">
            <a:avLst/>
          </a:prstGeom>
        </p:spPr>
      </p:pic>
      <p:pic>
        <p:nvPicPr>
          <p:cNvPr id="4" name="object 4"/>
          <p:cNvPicPr/>
          <p:nvPr/>
        </p:nvPicPr>
        <p:blipFill>
          <a:blip r:embed="rId3" cstate="print"/>
          <a:stretch>
            <a:fillRect/>
          </a:stretch>
        </p:blipFill>
        <p:spPr>
          <a:xfrm>
            <a:off x="5996449" y="502970"/>
            <a:ext cx="1386382" cy="474980"/>
          </a:xfrm>
          <a:prstGeom prst="rect">
            <a:avLst/>
          </a:prstGeom>
        </p:spPr>
      </p:pic>
      <p:sp>
        <p:nvSpPr>
          <p:cNvPr id="5" name="object 5"/>
          <p:cNvSpPr txBox="1">
            <a:spLocks noGrp="1"/>
          </p:cNvSpPr>
          <p:nvPr>
            <p:ph type="title"/>
          </p:nvPr>
        </p:nvSpPr>
        <p:spPr>
          <a:xfrm>
            <a:off x="2907831" y="627370"/>
            <a:ext cx="1696085" cy="443070"/>
          </a:xfrm>
          <a:prstGeom prst="rect">
            <a:avLst/>
          </a:prstGeom>
        </p:spPr>
        <p:txBody>
          <a:bodyPr vert="horz" wrap="square" lIns="0" tIns="12065" rIns="0" bIns="0" rtlCol="0">
            <a:spAutoFit/>
          </a:bodyPr>
          <a:lstStyle/>
          <a:p>
            <a:pPr marL="12700">
              <a:lnSpc>
                <a:spcPct val="100000"/>
              </a:lnSpc>
              <a:spcBef>
                <a:spcPts val="95"/>
              </a:spcBef>
            </a:pPr>
            <a:r>
              <a:rPr b="1" u="sng" spc="-10" dirty="0"/>
              <a:t>Newsletter</a:t>
            </a:r>
          </a:p>
        </p:txBody>
      </p:sp>
      <p:sp>
        <p:nvSpPr>
          <p:cNvPr id="23" name="TextBox 22">
            <a:extLst>
              <a:ext uri="{FF2B5EF4-FFF2-40B4-BE49-F238E27FC236}">
                <a16:creationId xmlns:a16="http://schemas.microsoft.com/office/drawing/2014/main" id="{0D358193-4DE0-75FA-8341-3E0D32C3B5C0}"/>
              </a:ext>
            </a:extLst>
          </p:cNvPr>
          <p:cNvSpPr txBox="1"/>
          <p:nvPr/>
        </p:nvSpPr>
        <p:spPr>
          <a:xfrm>
            <a:off x="3544078" y="1299761"/>
            <a:ext cx="3833496" cy="369332"/>
          </a:xfrm>
          <a:prstGeom prst="rect">
            <a:avLst/>
          </a:prstGeom>
          <a:noFill/>
        </p:spPr>
        <p:txBody>
          <a:bodyPr wrap="square" rtlCol="0">
            <a:spAutoFit/>
          </a:bodyPr>
          <a:lstStyle/>
          <a:p>
            <a:r>
              <a:rPr lang="en-GB" u="sng" dirty="0"/>
              <a:t>Client Success Stories</a:t>
            </a:r>
          </a:p>
        </p:txBody>
      </p:sp>
      <p:sp>
        <p:nvSpPr>
          <p:cNvPr id="25" name="TextBox 24">
            <a:extLst>
              <a:ext uri="{FF2B5EF4-FFF2-40B4-BE49-F238E27FC236}">
                <a16:creationId xmlns:a16="http://schemas.microsoft.com/office/drawing/2014/main" id="{B7E5A6F9-B58E-5429-B8C2-1B442162B7E9}"/>
              </a:ext>
            </a:extLst>
          </p:cNvPr>
          <p:cNvSpPr txBox="1"/>
          <p:nvPr/>
        </p:nvSpPr>
        <p:spPr>
          <a:xfrm>
            <a:off x="38228" y="3870329"/>
            <a:ext cx="2979420" cy="338554"/>
          </a:xfrm>
          <a:prstGeom prst="rect">
            <a:avLst/>
          </a:prstGeom>
          <a:noFill/>
        </p:spPr>
        <p:txBody>
          <a:bodyPr wrap="square" rtlCol="0">
            <a:spAutoFit/>
          </a:bodyPr>
          <a:lstStyle/>
          <a:p>
            <a:r>
              <a:rPr lang="en-GB" sz="1600" u="sng" dirty="0"/>
              <a:t>Business Startup Programme</a:t>
            </a:r>
          </a:p>
        </p:txBody>
      </p:sp>
      <p:pic>
        <p:nvPicPr>
          <p:cNvPr id="30" name="Picture 29" descr="A group of people in a room&#10;&#10;Description automatically generated">
            <a:extLst>
              <a:ext uri="{FF2B5EF4-FFF2-40B4-BE49-F238E27FC236}">
                <a16:creationId xmlns:a16="http://schemas.microsoft.com/office/drawing/2014/main" id="{CB9C7D73-4ADD-6835-E54A-791EADB41DC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2068" y="6615791"/>
            <a:ext cx="3376157" cy="2226306"/>
          </a:xfrm>
          <a:prstGeom prst="rect">
            <a:avLst/>
          </a:prstGeom>
        </p:spPr>
      </p:pic>
      <p:sp>
        <p:nvSpPr>
          <p:cNvPr id="31" name="TextBox 30">
            <a:extLst>
              <a:ext uri="{FF2B5EF4-FFF2-40B4-BE49-F238E27FC236}">
                <a16:creationId xmlns:a16="http://schemas.microsoft.com/office/drawing/2014/main" id="{9F68147E-1C5C-8734-DE43-469F9919D350}"/>
              </a:ext>
            </a:extLst>
          </p:cNvPr>
          <p:cNvSpPr txBox="1"/>
          <p:nvPr/>
        </p:nvSpPr>
        <p:spPr>
          <a:xfrm>
            <a:off x="3619322" y="6565900"/>
            <a:ext cx="2743200" cy="338554"/>
          </a:xfrm>
          <a:prstGeom prst="rect">
            <a:avLst/>
          </a:prstGeom>
          <a:noFill/>
        </p:spPr>
        <p:txBody>
          <a:bodyPr wrap="square" rtlCol="0">
            <a:spAutoFit/>
          </a:bodyPr>
          <a:lstStyle/>
          <a:p>
            <a:r>
              <a:rPr lang="en-GB" sz="1600" u="sng" dirty="0"/>
              <a:t>The Business </a:t>
            </a:r>
            <a:r>
              <a:rPr lang="en-GB" sz="1600" u="sng" dirty="0" err="1"/>
              <a:t>Colab</a:t>
            </a:r>
            <a:endParaRPr lang="en-GB" sz="1600" u="sng" dirty="0"/>
          </a:p>
        </p:txBody>
      </p:sp>
      <p:sp>
        <p:nvSpPr>
          <p:cNvPr id="32" name="TextBox 31">
            <a:extLst>
              <a:ext uri="{FF2B5EF4-FFF2-40B4-BE49-F238E27FC236}">
                <a16:creationId xmlns:a16="http://schemas.microsoft.com/office/drawing/2014/main" id="{3CE001F2-C3FE-FFA0-0592-D1486BF7441E}"/>
              </a:ext>
            </a:extLst>
          </p:cNvPr>
          <p:cNvSpPr txBox="1"/>
          <p:nvPr/>
        </p:nvSpPr>
        <p:spPr>
          <a:xfrm>
            <a:off x="3619322" y="6896510"/>
            <a:ext cx="3937178" cy="1938992"/>
          </a:xfrm>
          <a:prstGeom prst="rect">
            <a:avLst/>
          </a:prstGeom>
          <a:noFill/>
        </p:spPr>
        <p:txBody>
          <a:bodyPr wrap="square" rtlCol="0">
            <a:spAutoFit/>
          </a:bodyPr>
          <a:lstStyle/>
          <a:p>
            <a:r>
              <a:rPr lang="en-GB" sz="1200" dirty="0"/>
              <a:t>A monthly informal network held by the Hope Community Foundation in partnership with us, this is an opportunity for all business owners in and around Sheffield to connect and collaborate with fellow local entrepreneurs. This is held on the 3</a:t>
            </a:r>
            <a:r>
              <a:rPr lang="en-GB" sz="1200" baseline="30000" dirty="0"/>
              <a:t>rd</a:t>
            </a:r>
            <a:r>
              <a:rPr lang="en-GB" sz="1200" dirty="0"/>
              <a:t> Thursday of every month, meaning this event will be held on Thursday 17</a:t>
            </a:r>
            <a:r>
              <a:rPr lang="en-GB" sz="1200" baseline="30000" dirty="0"/>
              <a:t>th</a:t>
            </a:r>
            <a:r>
              <a:rPr lang="en-GB" sz="1200" dirty="0"/>
              <a:t> October between 12pm and 2pm. Find more details below:</a:t>
            </a:r>
          </a:p>
          <a:p>
            <a:endParaRPr lang="en-GB" sz="1200" dirty="0"/>
          </a:p>
          <a:p>
            <a:r>
              <a:rPr lang="en-GB" sz="1200" dirty="0">
                <a:hlinkClick r:id="rId5"/>
              </a:rPr>
              <a:t>https://citadelbusinessacademy.org/business-colab</a:t>
            </a:r>
            <a:r>
              <a:rPr lang="en-GB" sz="1200" dirty="0"/>
              <a:t> </a:t>
            </a:r>
          </a:p>
          <a:p>
            <a:endParaRPr lang="en-GB" sz="1200" dirty="0"/>
          </a:p>
        </p:txBody>
      </p:sp>
      <p:sp>
        <p:nvSpPr>
          <p:cNvPr id="35" name="TextBox 34">
            <a:extLst>
              <a:ext uri="{FF2B5EF4-FFF2-40B4-BE49-F238E27FC236}">
                <a16:creationId xmlns:a16="http://schemas.microsoft.com/office/drawing/2014/main" id="{C9ED3C49-4498-B771-21F9-F4784CD82B51}"/>
              </a:ext>
            </a:extLst>
          </p:cNvPr>
          <p:cNvSpPr txBox="1"/>
          <p:nvPr/>
        </p:nvSpPr>
        <p:spPr>
          <a:xfrm>
            <a:off x="68252" y="9010346"/>
            <a:ext cx="3937178" cy="3023905"/>
          </a:xfrm>
          <a:prstGeom prst="rect">
            <a:avLst/>
          </a:prstGeom>
          <a:noFill/>
        </p:spPr>
        <p:txBody>
          <a:bodyPr wrap="square" rtlCol="0">
            <a:spAutoFit/>
          </a:bodyPr>
          <a:lstStyle/>
          <a:p>
            <a:pPr algn="ctr"/>
            <a:r>
              <a:rPr lang="en-GB" sz="1100" b="1" u="sng" dirty="0"/>
              <a:t>Upcoming Events and Projects</a:t>
            </a:r>
          </a:p>
          <a:p>
            <a:pPr algn="ctr"/>
            <a:endParaRPr lang="en-GB" sz="1050" b="1" u="sng" dirty="0"/>
          </a:p>
          <a:p>
            <a:pPr algn="ctr"/>
            <a:r>
              <a:rPr lang="en-GB" sz="1050" b="1" u="sng" dirty="0"/>
              <a:t>Business Exploration Drop-In Session – Friday 1</a:t>
            </a:r>
            <a:r>
              <a:rPr lang="en-GB" sz="1050" b="1" u="sng" baseline="30000" dirty="0"/>
              <a:t>st</a:t>
            </a:r>
            <a:r>
              <a:rPr lang="en-GB" sz="1050" b="1" u="sng" dirty="0"/>
              <a:t> November</a:t>
            </a:r>
          </a:p>
          <a:p>
            <a:pPr algn="ctr"/>
            <a:endParaRPr lang="en-GB" sz="1050" dirty="0"/>
          </a:p>
          <a:p>
            <a:pPr algn="ctr"/>
            <a:r>
              <a:rPr lang="en-GB" sz="1050" dirty="0">
                <a:hlinkClick r:id="rId6"/>
              </a:rPr>
              <a:t>https://citadelbusinessacademy.org/events/business-drop-in-session</a:t>
            </a:r>
            <a:r>
              <a:rPr lang="en-GB" sz="1050" dirty="0"/>
              <a:t> </a:t>
            </a:r>
          </a:p>
          <a:p>
            <a:pPr algn="ctr"/>
            <a:endParaRPr lang="en-GB" sz="1050" dirty="0"/>
          </a:p>
          <a:p>
            <a:pPr algn="ctr"/>
            <a:r>
              <a:rPr lang="en-GB" sz="1050" b="1" u="sng" dirty="0"/>
              <a:t>The Business </a:t>
            </a:r>
            <a:r>
              <a:rPr lang="en-GB" sz="1050" b="1" u="sng" dirty="0" err="1"/>
              <a:t>Colab</a:t>
            </a:r>
            <a:r>
              <a:rPr lang="en-GB" sz="1050" b="1" u="sng" dirty="0"/>
              <a:t> – Thursday 17</a:t>
            </a:r>
            <a:r>
              <a:rPr lang="en-GB" sz="1050" b="1" u="sng" baseline="30000" dirty="0"/>
              <a:t>th</a:t>
            </a:r>
            <a:r>
              <a:rPr lang="en-GB" sz="1050" b="1" u="sng" dirty="0"/>
              <a:t> October</a:t>
            </a:r>
          </a:p>
          <a:p>
            <a:pPr algn="ctr"/>
            <a:endParaRPr lang="en-GB" sz="1050" dirty="0"/>
          </a:p>
          <a:p>
            <a:pPr algn="ctr"/>
            <a:r>
              <a:rPr lang="en-GB" sz="1050" dirty="0">
                <a:hlinkClick r:id="rId5"/>
              </a:rPr>
              <a:t>https://citadelbusinessacademy.org/business-colab</a:t>
            </a:r>
            <a:r>
              <a:rPr lang="en-GB" sz="1050" dirty="0"/>
              <a:t> </a:t>
            </a:r>
          </a:p>
          <a:p>
            <a:pPr algn="ctr"/>
            <a:endParaRPr lang="en-GB" sz="1050" dirty="0"/>
          </a:p>
          <a:p>
            <a:pPr algn="ctr"/>
            <a:endParaRPr lang="en-GB" sz="1050" dirty="0"/>
          </a:p>
          <a:p>
            <a:pPr algn="ctr"/>
            <a:endParaRPr lang="en-GB" sz="1050" dirty="0"/>
          </a:p>
          <a:p>
            <a:pPr algn="ctr"/>
            <a:endParaRPr lang="en-GB" sz="1050" dirty="0"/>
          </a:p>
          <a:p>
            <a:pPr algn="ctr"/>
            <a:endParaRPr lang="en-GB" sz="1050" dirty="0"/>
          </a:p>
          <a:p>
            <a:pPr algn="ctr"/>
            <a:endParaRPr lang="en-GB" sz="1050" dirty="0"/>
          </a:p>
          <a:p>
            <a:pPr algn="ctr"/>
            <a:endParaRPr lang="en-GB" sz="1050" dirty="0"/>
          </a:p>
          <a:p>
            <a:pPr algn="ctr"/>
            <a:endParaRPr lang="en-GB" sz="1100" dirty="0"/>
          </a:p>
          <a:p>
            <a:pPr algn="ctr"/>
            <a:endParaRPr lang="en-GB" sz="1050" dirty="0"/>
          </a:p>
        </p:txBody>
      </p:sp>
      <p:sp>
        <p:nvSpPr>
          <p:cNvPr id="36" name="Rectangle 35">
            <a:extLst>
              <a:ext uri="{FF2B5EF4-FFF2-40B4-BE49-F238E27FC236}">
                <a16:creationId xmlns:a16="http://schemas.microsoft.com/office/drawing/2014/main" id="{59F17C79-0AE5-6540-5E4F-249455B95500}"/>
              </a:ext>
            </a:extLst>
          </p:cNvPr>
          <p:cNvSpPr/>
          <p:nvPr/>
        </p:nvSpPr>
        <p:spPr>
          <a:xfrm>
            <a:off x="102756" y="8928100"/>
            <a:ext cx="7346315" cy="1754326"/>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DE98CDBD-A845-865F-4DF1-A9D0EAB7705C}"/>
              </a:ext>
            </a:extLst>
          </p:cNvPr>
          <p:cNvSpPr txBox="1"/>
          <p:nvPr/>
        </p:nvSpPr>
        <p:spPr>
          <a:xfrm>
            <a:off x="4015961" y="9010346"/>
            <a:ext cx="3422578" cy="1600438"/>
          </a:xfrm>
          <a:prstGeom prst="rect">
            <a:avLst/>
          </a:prstGeom>
          <a:noFill/>
        </p:spPr>
        <p:txBody>
          <a:bodyPr wrap="square" rtlCol="0">
            <a:spAutoFit/>
          </a:bodyPr>
          <a:lstStyle/>
          <a:p>
            <a:r>
              <a:rPr lang="en-GB" sz="1400" dirty="0"/>
              <a:t>LinkedIn – Citadel Business Academy</a:t>
            </a:r>
          </a:p>
          <a:p>
            <a:endParaRPr lang="en-GB" sz="1400" dirty="0"/>
          </a:p>
          <a:p>
            <a:r>
              <a:rPr lang="en-GB" sz="1400" dirty="0"/>
              <a:t>Instagram - _</a:t>
            </a:r>
            <a:r>
              <a:rPr lang="en-GB" sz="1400" dirty="0" err="1"/>
              <a:t>citadelbusinessacademy</a:t>
            </a:r>
            <a:endParaRPr lang="en-GB" sz="1400" dirty="0"/>
          </a:p>
          <a:p>
            <a:endParaRPr lang="en-GB" sz="1400" dirty="0"/>
          </a:p>
          <a:p>
            <a:r>
              <a:rPr lang="en-GB" sz="1400" dirty="0"/>
              <a:t>Email – </a:t>
            </a:r>
            <a:r>
              <a:rPr lang="en-GB" sz="1400" dirty="0">
                <a:hlinkClick r:id="rId7"/>
              </a:rPr>
              <a:t>citadelbusinesstraining@gmail.com</a:t>
            </a:r>
            <a:endParaRPr lang="en-GB" sz="1400" dirty="0"/>
          </a:p>
          <a:p>
            <a:endParaRPr lang="en-GB" sz="1400" dirty="0"/>
          </a:p>
          <a:p>
            <a:r>
              <a:rPr lang="en-GB" sz="1400" dirty="0"/>
              <a:t>Telephone – 0114 312 4024</a:t>
            </a:r>
          </a:p>
        </p:txBody>
      </p:sp>
      <p:cxnSp>
        <p:nvCxnSpPr>
          <p:cNvPr id="8" name="Straight Connector 7">
            <a:extLst>
              <a:ext uri="{FF2B5EF4-FFF2-40B4-BE49-F238E27FC236}">
                <a16:creationId xmlns:a16="http://schemas.microsoft.com/office/drawing/2014/main" id="{FB66F470-99F4-2F29-72E6-A7A9EA4C7397}"/>
              </a:ext>
            </a:extLst>
          </p:cNvPr>
          <p:cNvCxnSpPr/>
          <p:nvPr/>
        </p:nvCxnSpPr>
        <p:spPr>
          <a:xfrm>
            <a:off x="3930650" y="8928100"/>
            <a:ext cx="0" cy="1754326"/>
          </a:xfrm>
          <a:prstGeom prst="line">
            <a:avLst/>
          </a:prstGeom>
        </p:spPr>
        <p:style>
          <a:lnRef idx="1">
            <a:schemeClr val="dk1"/>
          </a:lnRef>
          <a:fillRef idx="0">
            <a:schemeClr val="dk1"/>
          </a:fillRef>
          <a:effectRef idx="0">
            <a:schemeClr val="dk1"/>
          </a:effectRef>
          <a:fontRef idx="minor">
            <a:schemeClr val="tx1"/>
          </a:fontRef>
        </p:style>
      </p:cxnSp>
      <p:sp>
        <p:nvSpPr>
          <p:cNvPr id="12" name="TextBox 11">
            <a:extLst>
              <a:ext uri="{FF2B5EF4-FFF2-40B4-BE49-F238E27FC236}">
                <a16:creationId xmlns:a16="http://schemas.microsoft.com/office/drawing/2014/main" id="{06A20D5C-791A-96F0-4F5A-942D0AC15046}"/>
              </a:ext>
            </a:extLst>
          </p:cNvPr>
          <p:cNvSpPr txBox="1"/>
          <p:nvPr/>
        </p:nvSpPr>
        <p:spPr>
          <a:xfrm>
            <a:off x="3752643" y="1748449"/>
            <a:ext cx="3758252" cy="2123658"/>
          </a:xfrm>
          <a:prstGeom prst="rect">
            <a:avLst/>
          </a:prstGeom>
          <a:noFill/>
        </p:spPr>
        <p:txBody>
          <a:bodyPr wrap="square" rtlCol="0">
            <a:spAutoFit/>
          </a:bodyPr>
          <a:lstStyle/>
          <a:p>
            <a:r>
              <a:rPr lang="en-GB" sz="1200" dirty="0"/>
              <a:t>Jack (right) has set up his leather bag making workshop after making the first four sales in his new venture, he is making travel kits for classic car owners and also instrument bags for musicians. </a:t>
            </a:r>
            <a:r>
              <a:rPr lang="en-GB" sz="1200" dirty="0">
                <a:hlinkClick r:id="rId8"/>
              </a:rPr>
              <a:t>https://justthehide.co.uk/</a:t>
            </a:r>
            <a:r>
              <a:rPr lang="en-GB" sz="1200" dirty="0"/>
              <a:t> </a:t>
            </a:r>
          </a:p>
          <a:p>
            <a:endParaRPr lang="en-GB" sz="1200" dirty="0"/>
          </a:p>
          <a:p>
            <a:r>
              <a:rPr lang="en-GB" sz="1200" dirty="0"/>
              <a:t>Sintija (left) has started doing massages such as sport massage and deep tissue massage as a sole trader, you can book on to find her services using the link below: </a:t>
            </a:r>
            <a:r>
              <a:rPr lang="en-GB" sz="1200" dirty="0">
                <a:hlinkClick r:id="rId9"/>
              </a:rPr>
              <a:t>https://made2move.co.uk/book-now/</a:t>
            </a:r>
            <a:r>
              <a:rPr lang="en-GB" sz="1200" dirty="0"/>
              <a:t> </a:t>
            </a:r>
          </a:p>
          <a:p>
            <a:endParaRPr lang="en-GB" sz="1200" dirty="0"/>
          </a:p>
          <a:p>
            <a:endParaRPr lang="en-GB" sz="1200" dirty="0"/>
          </a:p>
        </p:txBody>
      </p:sp>
      <p:sp>
        <p:nvSpPr>
          <p:cNvPr id="14" name="TextBox 13">
            <a:extLst>
              <a:ext uri="{FF2B5EF4-FFF2-40B4-BE49-F238E27FC236}">
                <a16:creationId xmlns:a16="http://schemas.microsoft.com/office/drawing/2014/main" id="{22E6DCA9-359F-A9BB-BD77-101052A2235E}"/>
              </a:ext>
            </a:extLst>
          </p:cNvPr>
          <p:cNvSpPr txBox="1"/>
          <p:nvPr/>
        </p:nvSpPr>
        <p:spPr>
          <a:xfrm>
            <a:off x="102756" y="4208883"/>
            <a:ext cx="3653118" cy="2308324"/>
          </a:xfrm>
          <a:prstGeom prst="rect">
            <a:avLst/>
          </a:prstGeom>
          <a:noFill/>
        </p:spPr>
        <p:txBody>
          <a:bodyPr wrap="square" rtlCol="0">
            <a:spAutoFit/>
          </a:bodyPr>
          <a:lstStyle/>
          <a:p>
            <a:r>
              <a:rPr lang="en-GB" sz="1200" dirty="0"/>
              <a:t>Introducing our new business startup programme, a six- session programme that is designed to get you from having a business idea, to having a fully functioning and</a:t>
            </a:r>
          </a:p>
          <a:p>
            <a:r>
              <a:rPr lang="en-GB" sz="1200" dirty="0"/>
              <a:t>profitable business within the six sessions.</a:t>
            </a:r>
          </a:p>
          <a:p>
            <a:endParaRPr lang="en-GB" sz="1200" dirty="0"/>
          </a:p>
          <a:p>
            <a:r>
              <a:rPr lang="en-GB" sz="1200" dirty="0"/>
              <a:t>We still have our one-to-one business startup coaching, however this is an alternative method to get you started up in a structured and organised manner.</a:t>
            </a:r>
          </a:p>
          <a:p>
            <a:endParaRPr lang="en-GB" sz="1200" dirty="0"/>
          </a:p>
          <a:p>
            <a:r>
              <a:rPr lang="en-GB" sz="1200" dirty="0"/>
              <a:t>Find necessary details here: </a:t>
            </a:r>
            <a:r>
              <a:rPr lang="en-GB" sz="1200" dirty="0">
                <a:hlinkClick r:id="rId10"/>
              </a:rPr>
              <a:t>https://citadelbusinessacademy.org/programmes/business-startup-programme</a:t>
            </a:r>
            <a:r>
              <a:rPr lang="en-GB" sz="1200" dirty="0"/>
              <a:t> </a:t>
            </a:r>
          </a:p>
        </p:txBody>
      </p:sp>
      <p:pic>
        <p:nvPicPr>
          <p:cNvPr id="10" name="Picture 9" descr="A person taking a selfie&#10;&#10;Description automatically generated">
            <a:extLst>
              <a:ext uri="{FF2B5EF4-FFF2-40B4-BE49-F238E27FC236}">
                <a16:creationId xmlns:a16="http://schemas.microsoft.com/office/drawing/2014/main" id="{47586669-114E-31A5-F3A4-A38660165A4C}"/>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1480" y="1397828"/>
            <a:ext cx="1554908" cy="2307917"/>
          </a:xfrm>
          <a:prstGeom prst="rect">
            <a:avLst/>
          </a:prstGeom>
        </p:spPr>
      </p:pic>
      <p:pic>
        <p:nvPicPr>
          <p:cNvPr id="15" name="Picture 14" descr="A room with a table and tools&#10;&#10;Description automatically generated">
            <a:extLst>
              <a:ext uri="{FF2B5EF4-FFF2-40B4-BE49-F238E27FC236}">
                <a16:creationId xmlns:a16="http://schemas.microsoft.com/office/drawing/2014/main" id="{4C8C60BC-E545-C958-252A-5FFB177B9208}"/>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613213" y="2156530"/>
            <a:ext cx="2037968" cy="1549215"/>
          </a:xfrm>
          <a:prstGeom prst="rect">
            <a:avLst/>
          </a:prstGeom>
        </p:spPr>
      </p:pic>
      <p:pic>
        <p:nvPicPr>
          <p:cNvPr id="18" name="Picture 17" descr="A person sitting at a table with another person in the background&#10;&#10;Description automatically generated">
            <a:extLst>
              <a:ext uri="{FF2B5EF4-FFF2-40B4-BE49-F238E27FC236}">
                <a16:creationId xmlns:a16="http://schemas.microsoft.com/office/drawing/2014/main" id="{AFC45197-BD90-2312-4282-959259A5B141}"/>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820402" y="3870329"/>
            <a:ext cx="3557172" cy="2445562"/>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462C1"/>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1615</TotalTime>
  <Words>311</Words>
  <Application>Microsoft Office PowerPoint</Application>
  <PresentationFormat>Custom</PresentationFormat>
  <Paragraphs>40</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Calibri</vt:lpstr>
      <vt:lpstr>Times New Roman</vt:lpstr>
      <vt:lpstr>Office Theme</vt:lpstr>
      <vt:lpstr>Newsletter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Dave Brazer</dc:creator>
  <cp:lastModifiedBy>Phoebe Seymour</cp:lastModifiedBy>
  <cp:revision>11</cp:revision>
  <dcterms:created xsi:type="dcterms:W3CDTF">2024-08-07T13:43:05Z</dcterms:created>
  <dcterms:modified xsi:type="dcterms:W3CDTF">2024-10-15T14:16:47Z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2023-12-20T00:00:00Z</vt:filetime>
  </property>
  <property fmtid="{D5CDD505-2E9C-101B-9397-08002B2CF9AE}" pid="3" name="Creator">
    <vt:lpwstr>Microsoft® Word for Microsoft 365</vt:lpwstr>
  </property>
  <property fmtid="{D5CDD505-2E9C-101B-9397-08002B2CF9AE}" pid="4" name="LastSaved">
    <vt:filetime>2024-08-07T00:00:00Z</vt:filetime>
  </property>
  <property fmtid="{D5CDD505-2E9C-101B-9397-08002B2CF9AE}" pid="5" name="MSIP_Label_c8588358-c3f1-4695-a290-e2f70d15689d_Enabled">
    <vt:lpwstr>true</vt:lpwstr>
  </property>
  <property fmtid="{D5CDD505-2E9C-101B-9397-08002B2CF9AE}" pid="6" name="MSIP_Label_c8588358-c3f1-4695-a290-e2f70d15689d_SetDate">
    <vt:lpwstr>2024-10-15T14:16:40Z</vt:lpwstr>
  </property>
  <property fmtid="{D5CDD505-2E9C-101B-9397-08002B2CF9AE}" pid="7" name="MSIP_Label_c8588358-c3f1-4695-a290-e2f70d15689d_Method">
    <vt:lpwstr>Privileged</vt:lpwstr>
  </property>
  <property fmtid="{D5CDD505-2E9C-101B-9397-08002B2CF9AE}" pid="8" name="MSIP_Label_c8588358-c3f1-4695-a290-e2f70d15689d_Name">
    <vt:lpwstr>Official – General</vt:lpwstr>
  </property>
  <property fmtid="{D5CDD505-2E9C-101B-9397-08002B2CF9AE}" pid="9" name="MSIP_Label_c8588358-c3f1-4695-a290-e2f70d15689d_SiteId">
    <vt:lpwstr>a1ba59b9-7204-48d8-a360-7770245ad4a9</vt:lpwstr>
  </property>
  <property fmtid="{D5CDD505-2E9C-101B-9397-08002B2CF9AE}" pid="10" name="MSIP_Label_c8588358-c3f1-4695-a290-e2f70d15689d_ActionId">
    <vt:lpwstr>650de850-67db-405a-85b9-7e507548afaf</vt:lpwstr>
  </property>
  <property fmtid="{D5CDD505-2E9C-101B-9397-08002B2CF9AE}" pid="11" name="MSIP_Label_c8588358-c3f1-4695-a290-e2f70d15689d_ContentBits">
    <vt:lpwstr>0</vt:lpwstr>
  </property>
</Properties>
</file>