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8" r:id="rId5"/>
    <p:sldMasterId id="2147483725" r:id="rId6"/>
  </p:sldMasterIdLst>
  <p:notesMasterIdLst>
    <p:notesMasterId r:id="rId57"/>
  </p:notesMasterIdLst>
  <p:sldIdLst>
    <p:sldId id="264" r:id="rId7"/>
    <p:sldId id="268" r:id="rId8"/>
    <p:sldId id="437" r:id="rId9"/>
    <p:sldId id="269" r:id="rId10"/>
    <p:sldId id="449" r:id="rId11"/>
    <p:sldId id="450" r:id="rId12"/>
    <p:sldId id="304" r:id="rId13"/>
    <p:sldId id="303" r:id="rId14"/>
    <p:sldId id="305" r:id="rId15"/>
    <p:sldId id="302" r:id="rId16"/>
    <p:sldId id="306" r:id="rId17"/>
    <p:sldId id="291" r:id="rId18"/>
    <p:sldId id="308" r:id="rId19"/>
    <p:sldId id="309" r:id="rId20"/>
    <p:sldId id="310" r:id="rId21"/>
    <p:sldId id="307" r:id="rId22"/>
    <p:sldId id="278" r:id="rId23"/>
    <p:sldId id="438" r:id="rId24"/>
    <p:sldId id="436" r:id="rId25"/>
    <p:sldId id="256" r:id="rId26"/>
    <p:sldId id="257" r:id="rId27"/>
    <p:sldId id="258" r:id="rId28"/>
    <p:sldId id="259" r:id="rId29"/>
    <p:sldId id="260" r:id="rId30"/>
    <p:sldId id="261" r:id="rId31"/>
    <p:sldId id="262" r:id="rId32"/>
    <p:sldId id="271" r:id="rId33"/>
    <p:sldId id="434" r:id="rId34"/>
    <p:sldId id="439" r:id="rId35"/>
    <p:sldId id="441" r:id="rId36"/>
    <p:sldId id="442" r:id="rId37"/>
    <p:sldId id="443" r:id="rId38"/>
    <p:sldId id="444" r:id="rId39"/>
    <p:sldId id="445" r:id="rId40"/>
    <p:sldId id="446" r:id="rId41"/>
    <p:sldId id="440" r:id="rId42"/>
    <p:sldId id="287" r:id="rId43"/>
    <p:sldId id="286" r:id="rId44"/>
    <p:sldId id="447" r:id="rId45"/>
    <p:sldId id="272" r:id="rId46"/>
    <p:sldId id="448" r:id="rId47"/>
    <p:sldId id="274" r:id="rId48"/>
    <p:sldId id="275" r:id="rId49"/>
    <p:sldId id="280" r:id="rId50"/>
    <p:sldId id="283" r:id="rId51"/>
    <p:sldId id="281" r:id="rId52"/>
    <p:sldId id="282" r:id="rId53"/>
    <p:sldId id="288" r:id="rId54"/>
    <p:sldId id="435" r:id="rId55"/>
    <p:sldId id="43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53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708819-4D68-42AA-93B6-BC1EE0FEAE62}" v="13" dt="2025-01-16T08:35:03.488"/>
    <p1510:client id="{FD721C3C-5C85-488A-9278-AB4B063F7AF4}" v="1" dt="2025-01-16T16:02:05.6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3447" autoAdjust="0"/>
  </p:normalViewPr>
  <p:slideViewPr>
    <p:cSldViewPr snapToGrid="0">
      <p:cViewPr varScale="1">
        <p:scale>
          <a:sx n="59" d="100"/>
          <a:sy n="59" d="100"/>
        </p:scale>
        <p:origin x="1000" y="52"/>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C7C07-06FD-4B40-944B-15B76B616CD7}" type="datetimeFigureOut">
              <a:rPr lang="en-GB" smtClean="0"/>
              <a:t>16/01/2025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7CDC7-6A57-414A-8134-1E50D3EF67F9}" type="slidenum">
              <a:rPr lang="en-GB" smtClean="0"/>
              <a:t>‹#›</a:t>
            </a:fld>
            <a:endParaRPr lang="en-GB"/>
          </a:p>
        </p:txBody>
      </p:sp>
    </p:spTree>
    <p:extLst>
      <p:ext uri="{BB962C8B-B14F-4D97-AF65-F5344CB8AC3E}">
        <p14:creationId xmlns:p14="http://schemas.microsoft.com/office/powerpoint/2010/main" val="2620250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1</a:t>
            </a:fld>
            <a:endParaRPr lang="en-GB"/>
          </a:p>
        </p:txBody>
      </p:sp>
    </p:spTree>
    <p:extLst>
      <p:ext uri="{BB962C8B-B14F-4D97-AF65-F5344CB8AC3E}">
        <p14:creationId xmlns:p14="http://schemas.microsoft.com/office/powerpoint/2010/main" val="3393312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2</a:t>
            </a:fld>
            <a:endParaRPr lang="en-GB"/>
          </a:p>
        </p:txBody>
      </p:sp>
    </p:spTree>
    <p:extLst>
      <p:ext uri="{BB962C8B-B14F-4D97-AF65-F5344CB8AC3E}">
        <p14:creationId xmlns:p14="http://schemas.microsoft.com/office/powerpoint/2010/main" val="97823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AF269-9E6F-1596-63A6-0C34B246C6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B38BE-833F-BDEE-6FF4-27DF073C7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61D31-A146-5230-9B06-B798526757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245ECE-6019-BBD4-CC24-111AD196C435}"/>
              </a:ext>
            </a:extLst>
          </p:cNvPr>
          <p:cNvSpPr>
            <a:spLocks noGrp="1"/>
          </p:cNvSpPr>
          <p:nvPr>
            <p:ph type="sldNum" sz="quarter" idx="5"/>
          </p:nvPr>
        </p:nvSpPr>
        <p:spPr/>
        <p:txBody>
          <a:bodyPr/>
          <a:lstStyle/>
          <a:p>
            <a:fld id="{0907CDC7-6A57-414A-8134-1E50D3EF67F9}" type="slidenum">
              <a:rPr lang="en-GB" smtClean="0"/>
              <a:t>3</a:t>
            </a:fld>
            <a:endParaRPr lang="en-GB"/>
          </a:p>
        </p:txBody>
      </p:sp>
    </p:spTree>
    <p:extLst>
      <p:ext uri="{BB962C8B-B14F-4D97-AF65-F5344CB8AC3E}">
        <p14:creationId xmlns:p14="http://schemas.microsoft.com/office/powerpoint/2010/main" val="2153872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4</a:t>
            </a:fld>
            <a:endParaRPr lang="en-GB"/>
          </a:p>
        </p:txBody>
      </p:sp>
    </p:spTree>
    <p:extLst>
      <p:ext uri="{BB962C8B-B14F-4D97-AF65-F5344CB8AC3E}">
        <p14:creationId xmlns:p14="http://schemas.microsoft.com/office/powerpoint/2010/main" val="187247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84BF773-37E1-3FE1-725A-87FF1BF6F1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7BC8015-DA7A-B928-9B30-75CA852487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4100" name="Slide Number Placeholder 3">
            <a:extLst>
              <a:ext uri="{FF2B5EF4-FFF2-40B4-BE49-F238E27FC236}">
                <a16:creationId xmlns:a16="http://schemas.microsoft.com/office/drawing/2014/main" id="{67FA383A-AB01-6D78-2D67-6B37CE8A02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E7E5FA9-1959-4A3A-81EF-D1F362ECF814}" type="slidenum">
              <a:rPr lang="en-GB" altLang="en-US" smtClean="0">
                <a:latin typeface="Arial" panose="020B0604020202020204" pitchFamily="34" charset="0"/>
              </a:rPr>
              <a:pPr>
                <a:spcBef>
                  <a:spcPct val="0"/>
                </a:spcBef>
              </a:pPr>
              <a:t>5</a:t>
            </a:fld>
            <a:endParaRPr lang="en-GB"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B1F0AE5-353F-9101-E7DF-77B09C8F07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4F30169-9940-2243-57B5-CEB42EF31E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latin typeface="Arial" panose="020B0604020202020204" pitchFamily="34" charset="0"/>
              <a:cs typeface="Arial" panose="020B0604020202020204" pitchFamily="34" charset="0"/>
            </a:endParaRPr>
          </a:p>
        </p:txBody>
      </p:sp>
      <p:sp>
        <p:nvSpPr>
          <p:cNvPr id="6148" name="Slide Number Placeholder 3">
            <a:extLst>
              <a:ext uri="{FF2B5EF4-FFF2-40B4-BE49-F238E27FC236}">
                <a16:creationId xmlns:a16="http://schemas.microsoft.com/office/drawing/2014/main" id="{25DA59EC-2FD1-3FEE-5429-4BC58329DE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92FCEA-1614-4C7F-A4A2-82664E178148}" type="slidenum">
              <a:rPr lang="en-GB" altLang="en-US" smtClean="0">
                <a:latin typeface="Arial" panose="020B0604020202020204" pitchFamily="34" charset="0"/>
              </a:rPr>
              <a:pPr>
                <a:spcBef>
                  <a:spcPct val="0"/>
                </a:spcBef>
              </a:pPr>
              <a:t>6</a:t>
            </a:fld>
            <a:endParaRPr lang="en-GB"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B6474AE8-E011-4061-C4E6-F550493254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E704B756-2483-EE4A-1379-B38C730561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a:extLst>
              <a:ext uri="{FF2B5EF4-FFF2-40B4-BE49-F238E27FC236}">
                <a16:creationId xmlns:a16="http://schemas.microsoft.com/office/drawing/2014/main" id="{CEC3BE99-A8B7-886D-C1CF-EA3CC756DA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078B6EC-35BF-4F9E-B928-CC96132523A7}" type="slidenum">
              <a:rPr lang="en-GB" altLang="en-US" smtClean="0">
                <a:latin typeface="Arial" panose="020B0604020202020204" pitchFamily="34" charset="0"/>
              </a:rPr>
              <a:pPr>
                <a:spcBef>
                  <a:spcPct val="0"/>
                </a:spcBef>
              </a:pPr>
              <a:t>7</a:t>
            </a:fld>
            <a:endParaRPr lang="en-GB"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4DC14C65-CC30-22B0-3C74-7837368E9B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4AE55ACD-EA84-B3BA-4BD0-CE194F9337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a:extLst>
              <a:ext uri="{FF2B5EF4-FFF2-40B4-BE49-F238E27FC236}">
                <a16:creationId xmlns:a16="http://schemas.microsoft.com/office/drawing/2014/main" id="{6DF7CB73-65B0-31DB-4F8D-A6FB2E3293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89A9076-E48B-46D9-9B73-B04B29DA50C1}" type="slidenum">
              <a:rPr lang="en-GB" altLang="en-US" smtClean="0">
                <a:latin typeface="Arial" panose="020B0604020202020204" pitchFamily="34" charset="0"/>
              </a:rPr>
              <a:pPr>
                <a:spcBef>
                  <a:spcPct val="0"/>
                </a:spcBef>
              </a:pPr>
              <a:t>8</a:t>
            </a:fld>
            <a:endParaRPr lang="en-GB"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0B2DEAEE-0555-1ECA-AC3F-C92E49B66C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F8720B46-0BA2-0C65-F9D5-FD6BCD1C74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a:extLst>
              <a:ext uri="{FF2B5EF4-FFF2-40B4-BE49-F238E27FC236}">
                <a16:creationId xmlns:a16="http://schemas.microsoft.com/office/drawing/2014/main" id="{2985AA4B-103A-F9CA-0B35-F4B2CB8BC08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F49345-63F5-4837-9DB0-D933F6E49DDB}" type="slidenum">
              <a:rPr lang="en-GB" altLang="en-US" smtClean="0">
                <a:latin typeface="Arial" panose="020B0604020202020204" pitchFamily="34" charset="0"/>
              </a:rPr>
              <a:pPr>
                <a:spcBef>
                  <a:spcPct val="0"/>
                </a:spcBef>
              </a:pPr>
              <a:t>9</a:t>
            </a:fld>
            <a:endParaRPr lang="en-GB"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023E7373-5EC4-6912-34B5-FF75670A32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FB8BE4F9-AF10-8658-7566-D5D9FDB248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a:extLst>
              <a:ext uri="{FF2B5EF4-FFF2-40B4-BE49-F238E27FC236}">
                <a16:creationId xmlns:a16="http://schemas.microsoft.com/office/drawing/2014/main" id="{D3BB06CD-120F-8DB7-66BF-866DCF4645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6364A17-2745-461A-A4A9-5805E504B45F}" type="slidenum">
              <a:rPr lang="en-GB" altLang="en-US" smtClean="0">
                <a:latin typeface="Arial" panose="020B0604020202020204" pitchFamily="34" charset="0"/>
              </a:rPr>
              <a:pPr>
                <a:spcBef>
                  <a:spcPct val="0"/>
                </a:spcBef>
              </a:pPr>
              <a:t>10</a:t>
            </a:fld>
            <a:endParaRPr lang="en-GB"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B08E3674-4125-6878-5097-AEAC46CCCA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6159858C-BB66-028B-4B2E-56959B1B55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40650C31-A1EE-0F2D-ED30-A1464455D2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107C058-8A6C-4C48-B670-325C44ADF82F}" type="slidenum">
              <a:rPr lang="en-GB" altLang="en-US" smtClean="0">
                <a:latin typeface="Arial" panose="020B0604020202020204" pitchFamily="34" charset="0"/>
              </a:rPr>
              <a:pPr>
                <a:spcBef>
                  <a:spcPct val="0"/>
                </a:spcBef>
              </a:pPr>
              <a:t>11</a:t>
            </a:fld>
            <a:endParaRPr lang="en-GB"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B22AE3D2-D382-D595-4890-04BA0C7630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65D21731-A497-E5D4-CB87-7280B17368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a:extLst>
              <a:ext uri="{FF2B5EF4-FFF2-40B4-BE49-F238E27FC236}">
                <a16:creationId xmlns:a16="http://schemas.microsoft.com/office/drawing/2014/main" id="{2CA8D6D1-68FC-2D44-DB13-78A809A96F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3BE40E3-4637-402A-A9AB-A57D78556CEC}" type="slidenum">
              <a:rPr lang="en-GB" altLang="en-US" smtClean="0">
                <a:latin typeface="Arial" panose="020B0604020202020204" pitchFamily="34" charset="0"/>
              </a:rPr>
              <a:pPr>
                <a:spcBef>
                  <a:spcPct val="0"/>
                </a:spcBef>
              </a:pPr>
              <a:t>12</a:t>
            </a:fld>
            <a:endParaRPr lang="en-GB"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8B368D89-F837-6E46-9FAD-135325DFAC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07A422D2-E5E3-A059-9C8D-06264C8287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06054BE9-E144-3441-E72C-7BC67B0691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D3B978-50E2-4206-804F-EA04F9CFBA6C}" type="slidenum">
              <a:rPr lang="en-GB" altLang="en-US" smtClean="0">
                <a:latin typeface="Arial" panose="020B0604020202020204" pitchFamily="34" charset="0"/>
              </a:rPr>
              <a:pPr>
                <a:spcBef>
                  <a:spcPct val="0"/>
                </a:spcBef>
              </a:pPr>
              <a:t>13</a:t>
            </a:fld>
            <a:endParaRPr lang="en-GB"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80A4C15B-8C60-3573-AEDA-49EE882084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6A397541-50A0-B883-C2E6-EFF9E05EFE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12F40AC9-2CD8-6E04-230D-9E921E08D1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FC0B32-0FD8-40A5-8531-785899F22B7C}" type="slidenum">
              <a:rPr lang="en-GB" altLang="en-US" smtClean="0">
                <a:latin typeface="Arial" panose="020B0604020202020204" pitchFamily="34" charset="0"/>
              </a:rPr>
              <a:pPr>
                <a:spcBef>
                  <a:spcPct val="0"/>
                </a:spcBef>
              </a:pPr>
              <a:t>14</a:t>
            </a:fld>
            <a:endParaRPr lang="en-GB"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96D95C6A-3A76-E14E-35DE-FEF6FEAA16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3D77B4AF-0E49-FEEE-3CA7-BD66031D95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a:extLst>
              <a:ext uri="{FF2B5EF4-FFF2-40B4-BE49-F238E27FC236}">
                <a16:creationId xmlns:a16="http://schemas.microsoft.com/office/drawing/2014/main" id="{2AA24706-5364-D614-CB0F-1654A13265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DAF065-DE15-4C75-8E71-CC3F2DC0CDB6}" type="slidenum">
              <a:rPr lang="en-GB" altLang="en-US" smtClean="0">
                <a:latin typeface="Arial" panose="020B0604020202020204" pitchFamily="34" charset="0"/>
              </a:rPr>
              <a:pPr>
                <a:spcBef>
                  <a:spcPct val="0"/>
                </a:spcBef>
              </a:pPr>
              <a:t>15</a:t>
            </a:fld>
            <a:endParaRPr lang="en-GB"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2CECE9E2-9E39-D3F0-24CE-A397AA8AE2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05C8E0B5-6061-A6DC-9571-3CD07F0968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8" name="Slide Number Placeholder 3">
            <a:extLst>
              <a:ext uri="{FF2B5EF4-FFF2-40B4-BE49-F238E27FC236}">
                <a16:creationId xmlns:a16="http://schemas.microsoft.com/office/drawing/2014/main" id="{E1B4EC5E-61FE-2EB9-CE18-C209AEB73C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926E0AB-57D7-42D3-B553-733632276435}" type="slidenum">
              <a:rPr lang="en-GB" altLang="en-US" smtClean="0">
                <a:latin typeface="Arial" panose="020B0604020202020204" pitchFamily="34" charset="0"/>
              </a:rPr>
              <a:pPr>
                <a:spcBef>
                  <a:spcPct val="0"/>
                </a:spcBef>
              </a:pPr>
              <a:t>16</a:t>
            </a:fld>
            <a:endParaRPr lang="en-GB"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56D40-3F38-C67E-33AB-65930F31E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FAA26-691D-8999-F3C6-DB10B23B3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E27E31-745F-D140-9EE2-5C4562B5FFC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CE2BF4C-2C32-ED69-D9E0-6203278C8FF6}"/>
              </a:ext>
            </a:extLst>
          </p:cNvPr>
          <p:cNvSpPr>
            <a:spLocks noGrp="1"/>
          </p:cNvSpPr>
          <p:nvPr>
            <p:ph type="sldNum" sz="quarter" idx="5"/>
          </p:nvPr>
        </p:nvSpPr>
        <p:spPr/>
        <p:txBody>
          <a:bodyPr/>
          <a:lstStyle/>
          <a:p>
            <a:fld id="{0907CDC7-6A57-414A-8134-1E50D3EF67F9}" type="slidenum">
              <a:rPr lang="en-GB" smtClean="0"/>
              <a:t>18</a:t>
            </a:fld>
            <a:endParaRPr lang="en-GB"/>
          </a:p>
        </p:txBody>
      </p:sp>
    </p:spTree>
    <p:extLst>
      <p:ext uri="{BB962C8B-B14F-4D97-AF65-F5344CB8AC3E}">
        <p14:creationId xmlns:p14="http://schemas.microsoft.com/office/powerpoint/2010/main" val="2060410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2B64-0EAD-0F54-66C0-509895DE1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D12BBF-7736-DC58-AA35-2AFB6BBCD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55457-2A87-9BC5-FC73-0CF76C3214E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2D8FD7-A7E1-1C39-8F6C-B398B3AF6E8F}"/>
              </a:ext>
            </a:extLst>
          </p:cNvPr>
          <p:cNvSpPr>
            <a:spLocks noGrp="1"/>
          </p:cNvSpPr>
          <p:nvPr>
            <p:ph type="sldNum" sz="quarter" idx="5"/>
          </p:nvPr>
        </p:nvSpPr>
        <p:spPr/>
        <p:txBody>
          <a:bodyPr/>
          <a:lstStyle/>
          <a:p>
            <a:fld id="{0907CDC7-6A57-414A-8134-1E50D3EF67F9}" type="slidenum">
              <a:rPr lang="en-GB" smtClean="0"/>
              <a:t>19</a:t>
            </a:fld>
            <a:endParaRPr lang="en-GB"/>
          </a:p>
        </p:txBody>
      </p:sp>
    </p:spTree>
    <p:extLst>
      <p:ext uri="{BB962C8B-B14F-4D97-AF65-F5344CB8AC3E}">
        <p14:creationId xmlns:p14="http://schemas.microsoft.com/office/powerpoint/2010/main" val="174685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32510ceb48c_0_6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 name="Google Shape;47;g32510ceb48c_0_6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6f95348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16f95348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2ed1005a377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2ed1005a37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ed1005a377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ed1005a377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2510ceb48c_0_6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2510ceb48c_0_6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2510ceb48c_0_6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2510ceb48c_0_6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2510ceb48c_0_7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2510ceb48c_0_7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27</a:t>
            </a:fld>
            <a:endParaRPr lang="en-GB"/>
          </a:p>
        </p:txBody>
      </p:sp>
    </p:spTree>
    <p:extLst>
      <p:ext uri="{BB962C8B-B14F-4D97-AF65-F5344CB8AC3E}">
        <p14:creationId xmlns:p14="http://schemas.microsoft.com/office/powerpoint/2010/main" val="70536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28</a:t>
            </a:fld>
            <a:endParaRPr lang="en-GB"/>
          </a:p>
        </p:txBody>
      </p:sp>
    </p:spTree>
    <p:extLst>
      <p:ext uri="{BB962C8B-B14F-4D97-AF65-F5344CB8AC3E}">
        <p14:creationId xmlns:p14="http://schemas.microsoft.com/office/powerpoint/2010/main" val="3577163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08478-D0CC-D1E3-85D5-462F1330A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C24661-AC08-D512-B2D8-564119C26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76A89-23E8-5E5E-DBAB-403B3F28E54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098917-5928-9540-D82F-13B750C682B8}"/>
              </a:ext>
            </a:extLst>
          </p:cNvPr>
          <p:cNvSpPr>
            <a:spLocks noGrp="1"/>
          </p:cNvSpPr>
          <p:nvPr>
            <p:ph type="sldNum" sz="quarter" idx="5"/>
          </p:nvPr>
        </p:nvSpPr>
        <p:spPr/>
        <p:txBody>
          <a:bodyPr/>
          <a:lstStyle/>
          <a:p>
            <a:fld id="{0907CDC7-6A57-414A-8134-1E50D3EF67F9}" type="slidenum">
              <a:rPr lang="en-GB" smtClean="0"/>
              <a:t>29</a:t>
            </a:fld>
            <a:endParaRPr lang="en-GB"/>
          </a:p>
        </p:txBody>
      </p:sp>
    </p:spTree>
    <p:extLst>
      <p:ext uri="{BB962C8B-B14F-4D97-AF65-F5344CB8AC3E}">
        <p14:creationId xmlns:p14="http://schemas.microsoft.com/office/powerpoint/2010/main" val="3456397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0137A-48B7-2FD8-ACEB-71BD484B18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3F12C-5B81-59AA-AE9F-D6BF00C92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E205D6-849A-C9E6-C42F-D3B252E987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0AFDC04-41C9-27F2-3855-3B9CC09A85C9}"/>
              </a:ext>
            </a:extLst>
          </p:cNvPr>
          <p:cNvSpPr>
            <a:spLocks noGrp="1"/>
          </p:cNvSpPr>
          <p:nvPr>
            <p:ph type="sldNum" sz="quarter" idx="5"/>
          </p:nvPr>
        </p:nvSpPr>
        <p:spPr/>
        <p:txBody>
          <a:bodyPr/>
          <a:lstStyle/>
          <a:p>
            <a:fld id="{0907CDC7-6A57-414A-8134-1E50D3EF67F9}" type="slidenum">
              <a:rPr lang="en-GB" smtClean="0"/>
              <a:t>36</a:t>
            </a:fld>
            <a:endParaRPr lang="en-GB"/>
          </a:p>
        </p:txBody>
      </p:sp>
    </p:spTree>
    <p:extLst>
      <p:ext uri="{BB962C8B-B14F-4D97-AF65-F5344CB8AC3E}">
        <p14:creationId xmlns:p14="http://schemas.microsoft.com/office/powerpoint/2010/main" val="4109076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1CF82-CBBD-F34B-7B0F-5ECFA5555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5F74B-C250-5322-46AE-7216AE69C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C98F6-E8D7-9202-AD4F-D6E5B65187A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B39F73-CF65-4D3E-710F-2328DF02D7A6}"/>
              </a:ext>
            </a:extLst>
          </p:cNvPr>
          <p:cNvSpPr>
            <a:spLocks noGrp="1"/>
          </p:cNvSpPr>
          <p:nvPr>
            <p:ph type="sldNum" sz="quarter" idx="5"/>
          </p:nvPr>
        </p:nvSpPr>
        <p:spPr/>
        <p:txBody>
          <a:bodyPr/>
          <a:lstStyle/>
          <a:p>
            <a:fld id="{0907CDC7-6A57-414A-8134-1E50D3EF67F9}" type="slidenum">
              <a:rPr lang="en-GB" smtClean="0"/>
              <a:t>49</a:t>
            </a:fld>
            <a:endParaRPr lang="en-GB"/>
          </a:p>
        </p:txBody>
      </p:sp>
    </p:spTree>
    <p:extLst>
      <p:ext uri="{BB962C8B-B14F-4D97-AF65-F5344CB8AC3E}">
        <p14:creationId xmlns:p14="http://schemas.microsoft.com/office/powerpoint/2010/main" val="42683104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07CDC7-6A57-414A-8134-1E50D3EF67F9}" type="slidenum">
              <a:rPr lang="en-GB" smtClean="0"/>
              <a:t>50</a:t>
            </a:fld>
            <a:endParaRPr lang="en-GB"/>
          </a:p>
        </p:txBody>
      </p:sp>
    </p:spTree>
    <p:extLst>
      <p:ext uri="{BB962C8B-B14F-4D97-AF65-F5344CB8AC3E}">
        <p14:creationId xmlns:p14="http://schemas.microsoft.com/office/powerpoint/2010/main" val="866847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36A64-CA60-38BE-0428-902216B269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C171EFC-5BAE-614C-A5C4-4F619CB23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A23CB87-567E-5B42-DF4C-866C0460BB7B}"/>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5" name="Footer Placeholder 4">
            <a:extLst>
              <a:ext uri="{FF2B5EF4-FFF2-40B4-BE49-F238E27FC236}">
                <a16:creationId xmlns:a16="http://schemas.microsoft.com/office/drawing/2014/main" id="{7963AABA-AFA9-5558-F4EC-90C63078BF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E7D760-7F56-ABCC-E37D-3E20F07EBD9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6405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631A6-BFE0-8137-D061-75333B3E08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1E87BB-B52C-C7E1-2D7F-45CD2F7B7E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CF27F-196B-8DA6-4033-027477A0C2C5}"/>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5" name="Footer Placeholder 4">
            <a:extLst>
              <a:ext uri="{FF2B5EF4-FFF2-40B4-BE49-F238E27FC236}">
                <a16:creationId xmlns:a16="http://schemas.microsoft.com/office/drawing/2014/main" id="{EFF26E29-20FD-72B5-552C-0815E253FD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5CC277-F055-3C08-BC1D-F253ED850AAF}"/>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734826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0937-5735-65E1-A774-40F53ADA7C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F71891A-0534-A5F3-B141-CF3561F69D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75051D-056F-FB63-2BFD-504BDCE6BE3E}"/>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5" name="Footer Placeholder 4">
            <a:extLst>
              <a:ext uri="{FF2B5EF4-FFF2-40B4-BE49-F238E27FC236}">
                <a16:creationId xmlns:a16="http://schemas.microsoft.com/office/drawing/2014/main" id="{B4B45675-D62D-7FB9-B26E-9D3FF66E64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A5CA9A-33E8-6861-D77F-961460A45CC8}"/>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130563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6748-2435-A408-AC01-1C07C71FA7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5DD748-8E32-8446-0DAA-E6AE4287F6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6008330-B4FB-5D9E-1756-6AE29BE47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C142A7-9834-B2FD-F2D5-A620C7F88265}"/>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6" name="Footer Placeholder 5">
            <a:extLst>
              <a:ext uri="{FF2B5EF4-FFF2-40B4-BE49-F238E27FC236}">
                <a16:creationId xmlns:a16="http://schemas.microsoft.com/office/drawing/2014/main" id="{A7FDD670-38C0-D70B-4C54-C24E303762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3B64F8-C613-EBFA-B459-FF060BC201CE}"/>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3980029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99ED-298F-2B8E-F929-6DE9E2B7071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BE49E1-94C0-980F-070F-528128E24B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F90ACF-1C26-BFBD-7111-86112EB444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E01803-8D1C-693D-DF12-B00118E881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2283A6-82A0-6FCB-4A1C-AC3673001D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E529D5-894C-ECD1-7B80-3102AA478FF8}"/>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8" name="Footer Placeholder 7">
            <a:extLst>
              <a:ext uri="{FF2B5EF4-FFF2-40B4-BE49-F238E27FC236}">
                <a16:creationId xmlns:a16="http://schemas.microsoft.com/office/drawing/2014/main" id="{1B8E2821-A319-B971-37C8-BF021EC4594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BCDC432-3DD1-FD3F-8C7C-74F09307A92C}"/>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683875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811D-C2FB-2D28-B16C-0B5E5B7391B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D5630E-CFAA-0B4C-7DB1-7B218CF4E251}"/>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4" name="Footer Placeholder 3">
            <a:extLst>
              <a:ext uri="{FF2B5EF4-FFF2-40B4-BE49-F238E27FC236}">
                <a16:creationId xmlns:a16="http://schemas.microsoft.com/office/drawing/2014/main" id="{0155DA0B-629D-5485-AF9E-8CF00A08748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FB1EBE3-4172-A474-8D91-DB22D40A5AC6}"/>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909898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AFA98F-7BD4-6955-42CD-81B9A0882A00}"/>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3" name="Footer Placeholder 2">
            <a:extLst>
              <a:ext uri="{FF2B5EF4-FFF2-40B4-BE49-F238E27FC236}">
                <a16:creationId xmlns:a16="http://schemas.microsoft.com/office/drawing/2014/main" id="{C2E9E338-A0BC-A400-B67B-807478BD24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C73F48-8C04-B376-EB53-01D5EAF1174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8746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E4DDB-8279-5384-95A4-B5B77CB640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28D1A1F-DAC4-D6C9-7D96-72072655AF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6D4B2ED-3D69-030E-9BDD-29C7B1FED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FA8AAB-7CD2-0881-6350-1B72C1AC2724}"/>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6" name="Footer Placeholder 5">
            <a:extLst>
              <a:ext uri="{FF2B5EF4-FFF2-40B4-BE49-F238E27FC236}">
                <a16:creationId xmlns:a16="http://schemas.microsoft.com/office/drawing/2014/main" id="{657E0D62-927A-32FD-990F-2AAB1DB222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28470D-218E-69F3-64E5-CE0F77DB620C}"/>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51243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404A-A4A8-6D78-DF14-722A8933A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2D59CB-2051-6C48-1600-8CFEE32903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1E0974-9749-4208-5AAD-67B30A22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B34064-B833-990D-0070-2164648A2691}"/>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6" name="Footer Placeholder 5">
            <a:extLst>
              <a:ext uri="{FF2B5EF4-FFF2-40B4-BE49-F238E27FC236}">
                <a16:creationId xmlns:a16="http://schemas.microsoft.com/office/drawing/2014/main" id="{8F030628-E8BD-4E19-3131-D7324F1349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EA5352-2099-AB36-77C2-1802DA56C00B}"/>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2499479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B084-4A71-8D60-DD22-AAFE8E1722C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B7BBDC-959A-3E98-D581-FF5EC742A8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4C23DD-B0A7-6CF0-EED2-8F6F4BCDFBD1}"/>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5" name="Footer Placeholder 4">
            <a:extLst>
              <a:ext uri="{FF2B5EF4-FFF2-40B4-BE49-F238E27FC236}">
                <a16:creationId xmlns:a16="http://schemas.microsoft.com/office/drawing/2014/main" id="{2D2B7AD8-DAD5-BEC3-9AD6-DF1BEFB47B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2EED6D-E804-6573-8874-977D7821E420}"/>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1149032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9D9BB-60BB-0841-68AF-5CB7E9DD7B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F0E0A4-B45D-0F8A-0AE3-15348F52B8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7FF65B-B234-BD28-A1B0-DA766FBFCE39}"/>
              </a:ext>
            </a:extLst>
          </p:cNvPr>
          <p:cNvSpPr>
            <a:spLocks noGrp="1"/>
          </p:cNvSpPr>
          <p:nvPr>
            <p:ph type="dt" sz="half" idx="10"/>
          </p:nvPr>
        </p:nvSpPr>
        <p:spPr/>
        <p:txBody>
          <a:bodyPr/>
          <a:lstStyle/>
          <a:p>
            <a:fld id="{E455C85B-A723-485B-80E6-BC30001F9FC7}" type="datetimeFigureOut">
              <a:rPr lang="en-GB" smtClean="0"/>
              <a:t>16/01/2025</a:t>
            </a:fld>
            <a:endParaRPr lang="en-GB"/>
          </a:p>
        </p:txBody>
      </p:sp>
      <p:sp>
        <p:nvSpPr>
          <p:cNvPr id="5" name="Footer Placeholder 4">
            <a:extLst>
              <a:ext uri="{FF2B5EF4-FFF2-40B4-BE49-F238E27FC236}">
                <a16:creationId xmlns:a16="http://schemas.microsoft.com/office/drawing/2014/main" id="{1D4C2A8C-6F02-EBC6-8BBE-8B64DBC87F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8674A-65C0-6EE6-3CB0-E16D3B236902}"/>
              </a:ext>
            </a:extLst>
          </p:cNvPr>
          <p:cNvSpPr>
            <a:spLocks noGrp="1"/>
          </p:cNvSpPr>
          <p:nvPr>
            <p:ph type="sldNum" sz="quarter" idx="12"/>
          </p:nvPr>
        </p:nvSpPr>
        <p:spPr/>
        <p:txBody>
          <a:bodyPr/>
          <a:lstStyle/>
          <a:p>
            <a:fld id="{D8DAE887-3B7E-4D60-A88B-F49688539FCC}" type="slidenum">
              <a:rPr lang="en-GB" smtClean="0"/>
              <a:t>‹#›</a:t>
            </a:fld>
            <a:endParaRPr lang="en-GB"/>
          </a:p>
        </p:txBody>
      </p:sp>
    </p:spTree>
    <p:extLst>
      <p:ext uri="{BB962C8B-B14F-4D97-AF65-F5344CB8AC3E}">
        <p14:creationId xmlns:p14="http://schemas.microsoft.com/office/powerpoint/2010/main" val="3419178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0" y="0"/>
            <a:ext cx="12192000" cy="1520400"/>
          </a:xfrm>
          <a:prstGeom prst="rect">
            <a:avLst/>
          </a:prstGeom>
          <a:solidFill>
            <a:srgbClr val="4A7059"/>
          </a:solidFill>
          <a:ln>
            <a:noFill/>
          </a:ln>
        </p:spPr>
        <p:txBody>
          <a:bodyPr spcFirstLastPara="1" wrap="square" lIns="91425" tIns="91425" rIns="91425" bIns="91425" anchor="ctr" anchorCtr="0">
            <a:noAutofit/>
          </a:bodyPr>
          <a:lstStyle>
            <a:lvl1pPr lvl="0" algn="ctr">
              <a:spcBef>
                <a:spcPts val="0"/>
              </a:spcBef>
              <a:spcAft>
                <a:spcPts val="0"/>
              </a:spcAft>
              <a:buClr>
                <a:schemeClr val="lt1"/>
              </a:buClr>
              <a:buSzPts val="2500"/>
              <a:buFont typeface="Merriweather"/>
              <a:buChar char="●"/>
              <a:defRPr sz="3333">
                <a:solidFill>
                  <a:schemeClr val="lt1"/>
                </a:solidFill>
                <a:latin typeface="Merriweather"/>
                <a:ea typeface="Merriweather"/>
                <a:cs typeface="Merriweather"/>
                <a:sym typeface="Merriweather"/>
              </a:defRPr>
            </a:lvl1pPr>
            <a:lvl2pPr lvl="1" algn="ctr">
              <a:spcBef>
                <a:spcPts val="0"/>
              </a:spcBef>
              <a:spcAft>
                <a:spcPts val="0"/>
              </a:spcAft>
              <a:buSzPts val="5200"/>
              <a:buChar char="○"/>
              <a:defRPr sz="6933"/>
            </a:lvl2pPr>
            <a:lvl3pPr lvl="2" algn="ctr">
              <a:spcBef>
                <a:spcPts val="0"/>
              </a:spcBef>
              <a:spcAft>
                <a:spcPts val="0"/>
              </a:spcAft>
              <a:buSzPts val="5200"/>
              <a:buChar char="■"/>
              <a:defRPr sz="6933"/>
            </a:lvl3pPr>
            <a:lvl4pPr lvl="3" algn="ctr">
              <a:spcBef>
                <a:spcPts val="0"/>
              </a:spcBef>
              <a:spcAft>
                <a:spcPts val="0"/>
              </a:spcAft>
              <a:buSzPts val="5200"/>
              <a:buChar char="●"/>
              <a:defRPr sz="6933"/>
            </a:lvl4pPr>
            <a:lvl5pPr lvl="4" algn="ctr">
              <a:spcBef>
                <a:spcPts val="0"/>
              </a:spcBef>
              <a:spcAft>
                <a:spcPts val="0"/>
              </a:spcAft>
              <a:buSzPts val="5200"/>
              <a:buChar char="○"/>
              <a:defRPr sz="6933"/>
            </a:lvl5pPr>
            <a:lvl6pPr lvl="5" algn="ctr">
              <a:spcBef>
                <a:spcPts val="0"/>
              </a:spcBef>
              <a:spcAft>
                <a:spcPts val="0"/>
              </a:spcAft>
              <a:buSzPts val="5200"/>
              <a:buChar char="■"/>
              <a:defRPr sz="6933"/>
            </a:lvl6pPr>
            <a:lvl7pPr lvl="6" algn="ctr">
              <a:spcBef>
                <a:spcPts val="0"/>
              </a:spcBef>
              <a:spcAft>
                <a:spcPts val="0"/>
              </a:spcAft>
              <a:buSzPts val="5200"/>
              <a:buChar char="●"/>
              <a:defRPr sz="6933"/>
            </a:lvl7pPr>
            <a:lvl8pPr lvl="7" algn="ctr">
              <a:spcBef>
                <a:spcPts val="0"/>
              </a:spcBef>
              <a:spcAft>
                <a:spcPts val="0"/>
              </a:spcAft>
              <a:buSzPts val="5200"/>
              <a:buChar char="○"/>
              <a:defRPr sz="6933"/>
            </a:lvl8pPr>
            <a:lvl9pPr lvl="8" algn="ctr">
              <a:spcBef>
                <a:spcPts val="0"/>
              </a:spcBef>
              <a:spcAft>
                <a:spcPts val="0"/>
              </a:spcAft>
              <a:buSzPts val="5200"/>
              <a:buChar char="■"/>
              <a:defRPr sz="6933"/>
            </a:lvl9pPr>
          </a:lstStyle>
          <a:p>
            <a:endParaRPr/>
          </a:p>
        </p:txBody>
      </p:sp>
      <p:pic>
        <p:nvPicPr>
          <p:cNvPr id="9" name="Google Shape;9;p2"/>
          <p:cNvPicPr preferRelativeResize="0"/>
          <p:nvPr/>
        </p:nvPicPr>
        <p:blipFill rotWithShape="1">
          <a:blip r:embed="rId2">
            <a:alphaModFix/>
          </a:blip>
          <a:srcRect l="11906" r="11914"/>
          <a:stretch/>
        </p:blipFill>
        <p:spPr>
          <a:xfrm>
            <a:off x="0" y="1520401"/>
            <a:ext cx="12192000" cy="5337601"/>
          </a:xfrm>
          <a:prstGeom prst="rect">
            <a:avLst/>
          </a:prstGeom>
          <a:noFill/>
          <a:ln>
            <a:noFill/>
          </a:ln>
        </p:spPr>
      </p:pic>
    </p:spTree>
    <p:extLst>
      <p:ext uri="{BB962C8B-B14F-4D97-AF65-F5344CB8AC3E}">
        <p14:creationId xmlns:p14="http://schemas.microsoft.com/office/powerpoint/2010/main" val="367114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0" y="0"/>
            <a:ext cx="12192000" cy="1333600"/>
          </a:xfrm>
          <a:prstGeom prst="rect">
            <a:avLst/>
          </a:prstGeom>
          <a:solidFill>
            <a:srgbClr val="4A7059"/>
          </a:solidFill>
          <a:ln>
            <a:noFill/>
          </a:ln>
        </p:spPr>
        <p:txBody>
          <a:bodyPr spcFirstLastPara="1" wrap="square" lIns="378000" tIns="91425" rIns="91425" bIns="91425" anchor="ctr" anchorCtr="0">
            <a:noAutofit/>
          </a:bodyPr>
          <a:lstStyle>
            <a:lvl1pPr lvl="0">
              <a:spcBef>
                <a:spcPts val="0"/>
              </a:spcBef>
              <a:spcAft>
                <a:spcPts val="0"/>
              </a:spcAft>
              <a:buClr>
                <a:schemeClr val="lt1"/>
              </a:buClr>
              <a:buSzPts val="2500"/>
              <a:buFont typeface="Merriweather"/>
              <a:buChar char="●"/>
              <a:defRPr sz="3333">
                <a:solidFill>
                  <a:schemeClr val="lt1"/>
                </a:solidFill>
                <a:latin typeface="Merriweather"/>
                <a:ea typeface="Merriweather"/>
                <a:cs typeface="Merriweather"/>
                <a:sym typeface="Merriweather"/>
              </a:defRPr>
            </a:lvl1pPr>
            <a:lvl2pPr lvl="1">
              <a:spcBef>
                <a:spcPts val="0"/>
              </a:spcBef>
              <a:spcAft>
                <a:spcPts val="0"/>
              </a:spcAft>
              <a:buSzPts val="2500"/>
              <a:buFont typeface="Merriweather"/>
              <a:buChar char="○"/>
              <a:defRPr sz="3333">
                <a:latin typeface="Merriweather"/>
                <a:ea typeface="Merriweather"/>
                <a:cs typeface="Merriweather"/>
                <a:sym typeface="Merriweather"/>
              </a:defRPr>
            </a:lvl2pPr>
            <a:lvl3pPr lvl="2">
              <a:spcBef>
                <a:spcPts val="0"/>
              </a:spcBef>
              <a:spcAft>
                <a:spcPts val="0"/>
              </a:spcAft>
              <a:buSzPts val="2500"/>
              <a:buFont typeface="Merriweather"/>
              <a:buChar char="■"/>
              <a:defRPr sz="3333">
                <a:latin typeface="Merriweather"/>
                <a:ea typeface="Merriweather"/>
                <a:cs typeface="Merriweather"/>
                <a:sym typeface="Merriweather"/>
              </a:defRPr>
            </a:lvl3pPr>
            <a:lvl4pPr lvl="3">
              <a:spcBef>
                <a:spcPts val="0"/>
              </a:spcBef>
              <a:spcAft>
                <a:spcPts val="0"/>
              </a:spcAft>
              <a:buSzPts val="2500"/>
              <a:buFont typeface="Merriweather"/>
              <a:buChar char="●"/>
              <a:defRPr sz="3333">
                <a:latin typeface="Merriweather"/>
                <a:ea typeface="Merriweather"/>
                <a:cs typeface="Merriweather"/>
                <a:sym typeface="Merriweather"/>
              </a:defRPr>
            </a:lvl4pPr>
            <a:lvl5pPr lvl="4">
              <a:spcBef>
                <a:spcPts val="0"/>
              </a:spcBef>
              <a:spcAft>
                <a:spcPts val="0"/>
              </a:spcAft>
              <a:buSzPts val="2500"/>
              <a:buFont typeface="Merriweather"/>
              <a:buChar char="○"/>
              <a:defRPr sz="3333">
                <a:latin typeface="Merriweather"/>
                <a:ea typeface="Merriweather"/>
                <a:cs typeface="Merriweather"/>
                <a:sym typeface="Merriweather"/>
              </a:defRPr>
            </a:lvl5pPr>
            <a:lvl6pPr lvl="5">
              <a:spcBef>
                <a:spcPts val="0"/>
              </a:spcBef>
              <a:spcAft>
                <a:spcPts val="0"/>
              </a:spcAft>
              <a:buSzPts val="2500"/>
              <a:buFont typeface="Merriweather"/>
              <a:buChar char="■"/>
              <a:defRPr sz="3333">
                <a:latin typeface="Merriweather"/>
                <a:ea typeface="Merriweather"/>
                <a:cs typeface="Merriweather"/>
                <a:sym typeface="Merriweather"/>
              </a:defRPr>
            </a:lvl6pPr>
            <a:lvl7pPr lvl="6">
              <a:spcBef>
                <a:spcPts val="0"/>
              </a:spcBef>
              <a:spcAft>
                <a:spcPts val="0"/>
              </a:spcAft>
              <a:buSzPts val="2500"/>
              <a:buFont typeface="Merriweather"/>
              <a:buChar char="●"/>
              <a:defRPr sz="3333">
                <a:latin typeface="Merriweather"/>
                <a:ea typeface="Merriweather"/>
                <a:cs typeface="Merriweather"/>
                <a:sym typeface="Merriweather"/>
              </a:defRPr>
            </a:lvl7pPr>
            <a:lvl8pPr lvl="7">
              <a:spcBef>
                <a:spcPts val="0"/>
              </a:spcBef>
              <a:spcAft>
                <a:spcPts val="0"/>
              </a:spcAft>
              <a:buSzPts val="2500"/>
              <a:buFont typeface="Merriweather"/>
              <a:buChar char="○"/>
              <a:defRPr sz="3333">
                <a:latin typeface="Merriweather"/>
                <a:ea typeface="Merriweather"/>
                <a:cs typeface="Merriweather"/>
                <a:sym typeface="Merriweather"/>
              </a:defRPr>
            </a:lvl8pPr>
            <a:lvl9pPr lvl="8">
              <a:spcBef>
                <a:spcPts val="0"/>
              </a:spcBef>
              <a:spcAft>
                <a:spcPts val="0"/>
              </a:spcAft>
              <a:buSzPts val="2500"/>
              <a:buFont typeface="Merriweather"/>
              <a:buChar char="■"/>
              <a:defRPr sz="3333">
                <a:latin typeface="Merriweather"/>
                <a:ea typeface="Merriweather"/>
                <a:cs typeface="Merriweather"/>
                <a:sym typeface="Merriweather"/>
              </a:defRPr>
            </a:lvl9pPr>
          </a:lstStyle>
          <a:p>
            <a:endParaRPr/>
          </a:p>
        </p:txBody>
      </p:sp>
      <p:sp>
        <p:nvSpPr>
          <p:cNvPr id="15" name="Google Shape;15;p4"/>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23323">
              <a:spcBef>
                <a:spcPts val="0"/>
              </a:spcBef>
              <a:spcAft>
                <a:spcPts val="0"/>
              </a:spcAft>
              <a:buClr>
                <a:schemeClr val="dk1"/>
              </a:buClr>
              <a:buSzPts val="1400"/>
              <a:buFont typeface="Lora"/>
              <a:buChar char="●"/>
              <a:defRPr>
                <a:solidFill>
                  <a:schemeClr val="dk1"/>
                </a:solidFill>
                <a:latin typeface="Lora"/>
                <a:ea typeface="Lora"/>
                <a:cs typeface="Lora"/>
                <a:sym typeface="Lora"/>
              </a:defRPr>
            </a:lvl1pPr>
            <a:lvl2pPr marL="1219170" lvl="1" indent="-423323">
              <a:spcBef>
                <a:spcPts val="0"/>
              </a:spcBef>
              <a:spcAft>
                <a:spcPts val="0"/>
              </a:spcAft>
              <a:buClr>
                <a:schemeClr val="dk1"/>
              </a:buClr>
              <a:buSzPts val="1400"/>
              <a:buFont typeface="Lora"/>
              <a:buChar char="○"/>
              <a:defRPr>
                <a:solidFill>
                  <a:schemeClr val="dk1"/>
                </a:solidFill>
                <a:latin typeface="Lora"/>
                <a:ea typeface="Lora"/>
                <a:cs typeface="Lora"/>
                <a:sym typeface="Lora"/>
              </a:defRPr>
            </a:lvl2pPr>
            <a:lvl3pPr marL="1828754" lvl="2" indent="-414856">
              <a:spcBef>
                <a:spcPts val="0"/>
              </a:spcBef>
              <a:spcAft>
                <a:spcPts val="0"/>
              </a:spcAft>
              <a:buSzPts val="1300"/>
              <a:buFont typeface="Lora"/>
              <a:buChar char="■"/>
              <a:defRPr sz="1733">
                <a:latin typeface="Lora"/>
                <a:ea typeface="Lora"/>
                <a:cs typeface="Lora"/>
                <a:sym typeface="Lora"/>
              </a:defRPr>
            </a:lvl3pPr>
            <a:lvl4pPr marL="2438339" lvl="3" indent="-414856">
              <a:spcBef>
                <a:spcPts val="0"/>
              </a:spcBef>
              <a:spcAft>
                <a:spcPts val="0"/>
              </a:spcAft>
              <a:buSzPts val="1300"/>
              <a:buFont typeface="Lora"/>
              <a:buChar char="●"/>
              <a:defRPr sz="1733">
                <a:latin typeface="Lora"/>
                <a:ea typeface="Lora"/>
                <a:cs typeface="Lora"/>
                <a:sym typeface="Lora"/>
              </a:defRPr>
            </a:lvl4pPr>
            <a:lvl5pPr marL="3047924" lvl="4" indent="-414856">
              <a:spcBef>
                <a:spcPts val="0"/>
              </a:spcBef>
              <a:spcAft>
                <a:spcPts val="0"/>
              </a:spcAft>
              <a:buSzPts val="1300"/>
              <a:buFont typeface="Lora"/>
              <a:buChar char="○"/>
              <a:defRPr sz="1733">
                <a:latin typeface="Lora"/>
                <a:ea typeface="Lora"/>
                <a:cs typeface="Lora"/>
                <a:sym typeface="Lora"/>
              </a:defRPr>
            </a:lvl5pPr>
            <a:lvl6pPr marL="3657509" lvl="5" indent="-414856">
              <a:spcBef>
                <a:spcPts val="0"/>
              </a:spcBef>
              <a:spcAft>
                <a:spcPts val="0"/>
              </a:spcAft>
              <a:buSzPts val="1300"/>
              <a:buFont typeface="Lora"/>
              <a:buChar char="■"/>
              <a:defRPr sz="1733">
                <a:latin typeface="Lora"/>
                <a:ea typeface="Lora"/>
                <a:cs typeface="Lora"/>
                <a:sym typeface="Lora"/>
              </a:defRPr>
            </a:lvl6pPr>
            <a:lvl7pPr marL="4267093" lvl="6" indent="-414856">
              <a:spcBef>
                <a:spcPts val="0"/>
              </a:spcBef>
              <a:spcAft>
                <a:spcPts val="0"/>
              </a:spcAft>
              <a:buSzPts val="1300"/>
              <a:buFont typeface="Lora"/>
              <a:buChar char="●"/>
              <a:defRPr sz="1733">
                <a:latin typeface="Lora"/>
                <a:ea typeface="Lora"/>
                <a:cs typeface="Lora"/>
                <a:sym typeface="Lora"/>
              </a:defRPr>
            </a:lvl7pPr>
            <a:lvl8pPr marL="4876678" lvl="7" indent="-414856">
              <a:spcBef>
                <a:spcPts val="0"/>
              </a:spcBef>
              <a:spcAft>
                <a:spcPts val="0"/>
              </a:spcAft>
              <a:buSzPts val="1300"/>
              <a:buFont typeface="Lora"/>
              <a:buChar char="○"/>
              <a:defRPr sz="1733">
                <a:latin typeface="Lora"/>
                <a:ea typeface="Lora"/>
                <a:cs typeface="Lora"/>
                <a:sym typeface="Lora"/>
              </a:defRPr>
            </a:lvl8pPr>
            <a:lvl9pPr marL="5486263" lvl="8" indent="-414856">
              <a:spcBef>
                <a:spcPts val="0"/>
              </a:spcBef>
              <a:spcAft>
                <a:spcPts val="0"/>
              </a:spcAft>
              <a:buSzPts val="1300"/>
              <a:buFont typeface="Lora"/>
              <a:buChar char="■"/>
              <a:defRPr sz="1733">
                <a:latin typeface="Lora"/>
                <a:ea typeface="Lora"/>
                <a:cs typeface="Lora"/>
                <a:sym typeface="Lora"/>
              </a:defRPr>
            </a:lvl9pPr>
          </a:lstStyle>
          <a:p>
            <a:endParaRPr/>
          </a:p>
        </p:txBody>
      </p:sp>
      <p:sp>
        <p:nvSpPr>
          <p:cNvPr id="16" name="Google Shape;16;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653374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1">
    <p:bg>
      <p:bgPr>
        <a:solidFill>
          <a:srgbClr val="93B79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C8EF-3149-834B-B6AB-EDC9BF6B8DEB}"/>
              </a:ext>
            </a:extLst>
          </p:cNvPr>
          <p:cNvSpPr>
            <a:spLocks noGrp="1"/>
          </p:cNvSpPr>
          <p:nvPr>
            <p:ph type="ctrTitle" hasCustomPrompt="1"/>
          </p:nvPr>
        </p:nvSpPr>
        <p:spPr>
          <a:xfrm>
            <a:off x="720000" y="720001"/>
            <a:ext cx="7286862" cy="1390154"/>
          </a:xfrm>
        </p:spPr>
        <p:txBody>
          <a:bodyPr lIns="0" tIns="0" rIns="0" bIns="0" anchor="t" anchorCtr="0">
            <a:noAutofit/>
          </a:bodyPr>
          <a:lstStyle>
            <a:lvl1pPr algn="l">
              <a:defRPr sz="4800" b="1" i="0">
                <a:solidFill>
                  <a:srgbClr val="17262A"/>
                </a:solidFill>
                <a:latin typeface="Work Sans SemiBold" pitchFamily="2" charset="77"/>
              </a:defRPr>
            </a:lvl1pPr>
          </a:lstStyle>
          <a:p>
            <a:r>
              <a:rPr lang="en-GB"/>
              <a:t>Slide title goes in here</a:t>
            </a:r>
            <a:endParaRPr lang="en-US"/>
          </a:p>
        </p:txBody>
      </p:sp>
      <p:sp>
        <p:nvSpPr>
          <p:cNvPr id="3" name="Subtitle 2">
            <a:extLst>
              <a:ext uri="{FF2B5EF4-FFF2-40B4-BE49-F238E27FC236}">
                <a16:creationId xmlns:a16="http://schemas.microsoft.com/office/drawing/2014/main" id="{8E403286-A9DC-BE4E-98F7-C874BADA854C}"/>
              </a:ext>
            </a:extLst>
          </p:cNvPr>
          <p:cNvSpPr>
            <a:spLocks noGrp="1"/>
          </p:cNvSpPr>
          <p:nvPr>
            <p:ph type="subTitle" idx="1" hasCustomPrompt="1"/>
          </p:nvPr>
        </p:nvSpPr>
        <p:spPr>
          <a:xfrm>
            <a:off x="719999" y="2335946"/>
            <a:ext cx="5786309" cy="777644"/>
          </a:xfrm>
        </p:spPr>
        <p:txBody>
          <a:bodyPr lIns="0" tIns="0" rIns="0" bIns="0">
            <a:noAutofit/>
          </a:bodyPr>
          <a:lstStyle>
            <a:lvl1pPr marL="0" indent="0" algn="l">
              <a:buNone/>
              <a:defRPr sz="2400" b="0" i="0">
                <a:solidFill>
                  <a:srgbClr val="17262A"/>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Add sub header and or date here</a:t>
            </a:r>
            <a:endParaRPr lang="en-US"/>
          </a:p>
        </p:txBody>
      </p:sp>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drawing, food, light&#10;&#10;Description automatically generated">
            <a:extLst>
              <a:ext uri="{FF2B5EF4-FFF2-40B4-BE49-F238E27FC236}">
                <a16:creationId xmlns:a16="http://schemas.microsoft.com/office/drawing/2014/main" id="{1401DFDF-2AC2-114A-BEAC-5FC7BAC61E13}"/>
              </a:ext>
            </a:extLst>
          </p:cNvPr>
          <p:cNvPicPr>
            <a:picLocks noChangeAspect="1"/>
          </p:cNvPicPr>
          <p:nvPr userDrawn="1"/>
        </p:nvPicPr>
        <p:blipFill>
          <a:blip r:embed="rId2"/>
          <a:stretch>
            <a:fillRect/>
          </a:stretch>
        </p:blipFill>
        <p:spPr>
          <a:xfrm>
            <a:off x="720000" y="5529987"/>
            <a:ext cx="1543050" cy="895350"/>
          </a:xfrm>
          <a:prstGeom prst="rect">
            <a:avLst/>
          </a:prstGeom>
        </p:spPr>
      </p:pic>
    </p:spTree>
    <p:extLst>
      <p:ext uri="{BB962C8B-B14F-4D97-AF65-F5344CB8AC3E}">
        <p14:creationId xmlns:p14="http://schemas.microsoft.com/office/powerpoint/2010/main" val="1060950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Quote slide 4">
    <p:bg>
      <p:bgPr>
        <a:solidFill>
          <a:srgbClr val="5321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077CD78-C90C-BB40-8F6A-585D421D4C04}"/>
              </a:ext>
            </a:extLst>
          </p:cNvPr>
          <p:cNvPicPr>
            <a:picLocks noChangeAspect="1"/>
          </p:cNvPicPr>
          <p:nvPr userDrawn="1"/>
        </p:nvPicPr>
        <p:blipFill>
          <a:blip r:embed="rId2"/>
          <a:srcRect/>
          <a:stretch/>
        </p:blipFill>
        <p:spPr>
          <a:xfrm>
            <a:off x="720000" y="5529987"/>
            <a:ext cx="1543050" cy="895350"/>
          </a:xfrm>
          <a:prstGeom prst="rect">
            <a:avLst/>
          </a:prstGeom>
        </p:spPr>
      </p:pic>
      <p:pic>
        <p:nvPicPr>
          <p:cNvPr id="13" name="Picture 12">
            <a:extLst>
              <a:ext uri="{FF2B5EF4-FFF2-40B4-BE49-F238E27FC236}">
                <a16:creationId xmlns:a16="http://schemas.microsoft.com/office/drawing/2014/main" id="{62E377F2-AF57-3947-930F-27E66545B40C}"/>
              </a:ext>
            </a:extLst>
          </p:cNvPr>
          <p:cNvPicPr>
            <a:picLocks noChangeAspect="1"/>
          </p:cNvPicPr>
          <p:nvPr userDrawn="1"/>
        </p:nvPicPr>
        <p:blipFill>
          <a:blip r:embed="rId3"/>
          <a:srcRect/>
          <a:stretch/>
        </p:blipFill>
        <p:spPr>
          <a:xfrm>
            <a:off x="9894303" y="3708511"/>
            <a:ext cx="735147" cy="549958"/>
          </a:xfrm>
          <a:prstGeom prst="rect">
            <a:avLst/>
          </a:prstGeom>
        </p:spPr>
      </p:pic>
      <p:pic>
        <p:nvPicPr>
          <p:cNvPr id="14" name="Picture 13">
            <a:extLst>
              <a:ext uri="{FF2B5EF4-FFF2-40B4-BE49-F238E27FC236}">
                <a16:creationId xmlns:a16="http://schemas.microsoft.com/office/drawing/2014/main" id="{C7E79061-35E5-4F4F-B433-2EC539038A1F}"/>
              </a:ext>
            </a:extLst>
          </p:cNvPr>
          <p:cNvPicPr>
            <a:picLocks noChangeAspect="1"/>
          </p:cNvPicPr>
          <p:nvPr userDrawn="1"/>
        </p:nvPicPr>
        <p:blipFill>
          <a:blip r:embed="rId4"/>
          <a:srcRect/>
          <a:stretch/>
        </p:blipFill>
        <p:spPr>
          <a:xfrm>
            <a:off x="951452" y="728268"/>
            <a:ext cx="1311597" cy="973762"/>
          </a:xfrm>
          <a:prstGeom prst="rect">
            <a:avLst/>
          </a:prstGeom>
        </p:spPr>
      </p:pic>
      <p:sp>
        <p:nvSpPr>
          <p:cNvPr id="15" name="Title 1">
            <a:extLst>
              <a:ext uri="{FF2B5EF4-FFF2-40B4-BE49-F238E27FC236}">
                <a16:creationId xmlns:a16="http://schemas.microsoft.com/office/drawing/2014/main" id="{DE2B5125-1778-B145-80A1-E4470F3FA0F1}"/>
              </a:ext>
            </a:extLst>
          </p:cNvPr>
          <p:cNvSpPr>
            <a:spLocks noGrp="1"/>
          </p:cNvSpPr>
          <p:nvPr>
            <p:ph type="ctrTitle" hasCustomPrompt="1"/>
          </p:nvPr>
        </p:nvSpPr>
        <p:spPr>
          <a:xfrm>
            <a:off x="2181951" y="1476000"/>
            <a:ext cx="7828098" cy="2468302"/>
          </a:xfrm>
        </p:spPr>
        <p:txBody>
          <a:bodyPr lIns="0" tIns="0" rIns="0" bIns="0" anchor="ctr" anchorCtr="0">
            <a:noAutofit/>
          </a:bodyPr>
          <a:lstStyle>
            <a:lvl1pPr algn="ctr">
              <a:defRPr sz="4000" b="1" i="0">
                <a:solidFill>
                  <a:schemeClr val="bg1"/>
                </a:solidFill>
                <a:latin typeface="Work Sans SemiBold" pitchFamily="2" charset="77"/>
              </a:defRPr>
            </a:lvl1pPr>
          </a:lstStyle>
          <a:p>
            <a:r>
              <a:rPr lang="en-GB"/>
              <a:t>Add quote</a:t>
            </a:r>
            <a:endParaRPr lang="en-US"/>
          </a:p>
        </p:txBody>
      </p:sp>
      <p:sp>
        <p:nvSpPr>
          <p:cNvPr id="16" name="Subtitle 2">
            <a:extLst>
              <a:ext uri="{FF2B5EF4-FFF2-40B4-BE49-F238E27FC236}">
                <a16:creationId xmlns:a16="http://schemas.microsoft.com/office/drawing/2014/main" id="{F8F199B8-A9B5-DD48-9E30-CFF6F01FADFC}"/>
              </a:ext>
            </a:extLst>
          </p:cNvPr>
          <p:cNvSpPr>
            <a:spLocks noGrp="1"/>
          </p:cNvSpPr>
          <p:nvPr>
            <p:ph type="subTitle" idx="1" hasCustomPrompt="1"/>
          </p:nvPr>
        </p:nvSpPr>
        <p:spPr>
          <a:xfrm>
            <a:off x="2181951" y="4041191"/>
            <a:ext cx="7828097" cy="549959"/>
          </a:xfrm>
        </p:spPr>
        <p:txBody>
          <a:bodyPr lIns="0" tIns="0" rIns="0" bIns="0">
            <a:noAutofit/>
          </a:bodyPr>
          <a:lstStyle>
            <a:lvl1pPr marL="0" indent="0" algn="ctr">
              <a:buNone/>
              <a:defRPr sz="1600" b="0" i="0">
                <a:solidFill>
                  <a:schemeClr val="bg1"/>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Name Surname</a:t>
            </a:r>
            <a:endParaRPr lang="en-US"/>
          </a:p>
        </p:txBody>
      </p:sp>
    </p:spTree>
    <p:extLst>
      <p:ext uri="{BB962C8B-B14F-4D97-AF65-F5344CB8AC3E}">
        <p14:creationId xmlns:p14="http://schemas.microsoft.com/office/powerpoint/2010/main" val="2027827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 2">
    <p:bg>
      <p:bgPr>
        <a:solidFill>
          <a:srgbClr val="CDB05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C8EF-3149-834B-B6AB-EDC9BF6B8DEB}"/>
              </a:ext>
            </a:extLst>
          </p:cNvPr>
          <p:cNvSpPr>
            <a:spLocks noGrp="1"/>
          </p:cNvSpPr>
          <p:nvPr>
            <p:ph type="ctrTitle" hasCustomPrompt="1"/>
          </p:nvPr>
        </p:nvSpPr>
        <p:spPr>
          <a:xfrm>
            <a:off x="720000" y="720001"/>
            <a:ext cx="7286862" cy="1390154"/>
          </a:xfrm>
        </p:spPr>
        <p:txBody>
          <a:bodyPr lIns="0" tIns="0" rIns="0" bIns="0" anchor="t" anchorCtr="0">
            <a:noAutofit/>
          </a:bodyPr>
          <a:lstStyle>
            <a:lvl1pPr algn="l">
              <a:defRPr sz="4800" b="1" i="0">
                <a:solidFill>
                  <a:srgbClr val="17262A"/>
                </a:solidFill>
                <a:latin typeface="Work Sans SemiBold" pitchFamily="2" charset="77"/>
              </a:defRPr>
            </a:lvl1pPr>
          </a:lstStyle>
          <a:p>
            <a:r>
              <a:rPr lang="en-GB"/>
              <a:t>Slide title goes in here</a:t>
            </a:r>
            <a:endParaRPr lang="en-US"/>
          </a:p>
        </p:txBody>
      </p:sp>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itting, clock, meter&#10;&#10;Description automatically generated">
            <a:extLst>
              <a:ext uri="{FF2B5EF4-FFF2-40B4-BE49-F238E27FC236}">
                <a16:creationId xmlns:a16="http://schemas.microsoft.com/office/drawing/2014/main" id="{A2474227-4C52-8047-A711-08579D9BB424}"/>
              </a:ext>
            </a:extLst>
          </p:cNvPr>
          <p:cNvPicPr>
            <a:picLocks noChangeAspect="1"/>
          </p:cNvPicPr>
          <p:nvPr userDrawn="1"/>
        </p:nvPicPr>
        <p:blipFill>
          <a:blip r:embed="rId2"/>
          <a:stretch>
            <a:fillRect/>
          </a:stretch>
        </p:blipFill>
        <p:spPr>
          <a:xfrm>
            <a:off x="529500" y="5587904"/>
            <a:ext cx="1733550" cy="882650"/>
          </a:xfrm>
          <a:prstGeom prst="rect">
            <a:avLst/>
          </a:prstGeom>
        </p:spPr>
      </p:pic>
      <p:sp>
        <p:nvSpPr>
          <p:cNvPr id="8" name="Subtitle 2">
            <a:extLst>
              <a:ext uri="{FF2B5EF4-FFF2-40B4-BE49-F238E27FC236}">
                <a16:creationId xmlns:a16="http://schemas.microsoft.com/office/drawing/2014/main" id="{24E8EDF0-3D15-B34A-9369-5E7820860461}"/>
              </a:ext>
            </a:extLst>
          </p:cNvPr>
          <p:cNvSpPr>
            <a:spLocks noGrp="1"/>
          </p:cNvSpPr>
          <p:nvPr>
            <p:ph type="subTitle" idx="1" hasCustomPrompt="1"/>
          </p:nvPr>
        </p:nvSpPr>
        <p:spPr>
          <a:xfrm>
            <a:off x="719999" y="2335946"/>
            <a:ext cx="5786309" cy="777644"/>
          </a:xfrm>
        </p:spPr>
        <p:txBody>
          <a:bodyPr lIns="0" tIns="0" rIns="0" bIns="0">
            <a:noAutofit/>
          </a:bodyPr>
          <a:lstStyle>
            <a:lvl1pPr marL="0" indent="0" algn="l">
              <a:buNone/>
              <a:defRPr sz="2400" b="0" i="0">
                <a:solidFill>
                  <a:srgbClr val="17262A"/>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Add sub header and or date here</a:t>
            </a:r>
            <a:endParaRPr lang="en-US"/>
          </a:p>
        </p:txBody>
      </p:sp>
    </p:spTree>
    <p:extLst>
      <p:ext uri="{BB962C8B-B14F-4D97-AF65-F5344CB8AC3E}">
        <p14:creationId xmlns:p14="http://schemas.microsoft.com/office/powerpoint/2010/main" val="2669988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divider slide 1">
    <p:bg>
      <p:bgPr>
        <a:solidFill>
          <a:srgbClr val="93B79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C8EF-3149-834B-B6AB-EDC9BF6B8DEB}"/>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rgbClr val="17262A"/>
                </a:solidFill>
                <a:latin typeface="Work Sans SemiBold" pitchFamily="2" charset="77"/>
              </a:defRPr>
            </a:lvl1pPr>
          </a:lstStyle>
          <a:p>
            <a:r>
              <a:rPr lang="en-US"/>
              <a:t>Section header goes here</a:t>
            </a:r>
          </a:p>
        </p:txBody>
      </p:sp>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drawing, food, light&#10;&#10;Description automatically generated">
            <a:extLst>
              <a:ext uri="{FF2B5EF4-FFF2-40B4-BE49-F238E27FC236}">
                <a16:creationId xmlns:a16="http://schemas.microsoft.com/office/drawing/2014/main" id="{1401DFDF-2AC2-114A-BEAC-5FC7BAC61E13}"/>
              </a:ext>
            </a:extLst>
          </p:cNvPr>
          <p:cNvPicPr>
            <a:picLocks noChangeAspect="1"/>
          </p:cNvPicPr>
          <p:nvPr userDrawn="1"/>
        </p:nvPicPr>
        <p:blipFill>
          <a:blip r:embed="rId2"/>
          <a:stretch>
            <a:fillRect/>
          </a:stretch>
        </p:blipFill>
        <p:spPr>
          <a:xfrm>
            <a:off x="720000" y="5529987"/>
            <a:ext cx="1543050" cy="895350"/>
          </a:xfrm>
          <a:prstGeom prst="rect">
            <a:avLst/>
          </a:prstGeom>
        </p:spPr>
      </p:pic>
    </p:spTree>
    <p:extLst>
      <p:ext uri="{BB962C8B-B14F-4D97-AF65-F5344CB8AC3E}">
        <p14:creationId xmlns:p14="http://schemas.microsoft.com/office/powerpoint/2010/main" val="93944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Quote slide 3">
    <p:bg>
      <p:bgPr>
        <a:solidFill>
          <a:srgbClr val="CE636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drawing, food&#10;&#10;Description automatically generated">
            <a:extLst>
              <a:ext uri="{FF2B5EF4-FFF2-40B4-BE49-F238E27FC236}">
                <a16:creationId xmlns:a16="http://schemas.microsoft.com/office/drawing/2014/main" id="{AAB8B526-1876-A94A-A848-935D31C77AFB}"/>
              </a:ext>
            </a:extLst>
          </p:cNvPr>
          <p:cNvPicPr>
            <a:picLocks noChangeAspect="1"/>
          </p:cNvPicPr>
          <p:nvPr userDrawn="1"/>
        </p:nvPicPr>
        <p:blipFill>
          <a:blip r:embed="rId2"/>
          <a:stretch>
            <a:fillRect/>
          </a:stretch>
        </p:blipFill>
        <p:spPr>
          <a:xfrm>
            <a:off x="573950" y="5722262"/>
            <a:ext cx="1689100" cy="774700"/>
          </a:xfrm>
          <a:prstGeom prst="rect">
            <a:avLst/>
          </a:prstGeom>
        </p:spPr>
      </p:pic>
      <p:pic>
        <p:nvPicPr>
          <p:cNvPr id="13" name="Picture 12">
            <a:extLst>
              <a:ext uri="{FF2B5EF4-FFF2-40B4-BE49-F238E27FC236}">
                <a16:creationId xmlns:a16="http://schemas.microsoft.com/office/drawing/2014/main" id="{98AC5AED-90F1-294C-A210-AFE12C7A7898}"/>
              </a:ext>
            </a:extLst>
          </p:cNvPr>
          <p:cNvPicPr>
            <a:picLocks noChangeAspect="1"/>
          </p:cNvPicPr>
          <p:nvPr userDrawn="1"/>
        </p:nvPicPr>
        <p:blipFill>
          <a:blip r:embed="rId3"/>
          <a:srcRect/>
          <a:stretch/>
        </p:blipFill>
        <p:spPr>
          <a:xfrm>
            <a:off x="9894303" y="3708511"/>
            <a:ext cx="735147" cy="549958"/>
          </a:xfrm>
          <a:prstGeom prst="rect">
            <a:avLst/>
          </a:prstGeom>
        </p:spPr>
      </p:pic>
      <p:pic>
        <p:nvPicPr>
          <p:cNvPr id="14" name="Picture 13">
            <a:extLst>
              <a:ext uri="{FF2B5EF4-FFF2-40B4-BE49-F238E27FC236}">
                <a16:creationId xmlns:a16="http://schemas.microsoft.com/office/drawing/2014/main" id="{DF7577B3-A1DF-CB49-9835-187C9773E4C6}"/>
              </a:ext>
            </a:extLst>
          </p:cNvPr>
          <p:cNvPicPr>
            <a:picLocks noChangeAspect="1"/>
          </p:cNvPicPr>
          <p:nvPr userDrawn="1"/>
        </p:nvPicPr>
        <p:blipFill>
          <a:blip r:embed="rId4"/>
          <a:srcRect/>
          <a:stretch/>
        </p:blipFill>
        <p:spPr>
          <a:xfrm>
            <a:off x="951452" y="728268"/>
            <a:ext cx="1311597" cy="973762"/>
          </a:xfrm>
          <a:prstGeom prst="rect">
            <a:avLst/>
          </a:prstGeom>
        </p:spPr>
      </p:pic>
      <p:sp>
        <p:nvSpPr>
          <p:cNvPr id="15" name="Title 1">
            <a:extLst>
              <a:ext uri="{FF2B5EF4-FFF2-40B4-BE49-F238E27FC236}">
                <a16:creationId xmlns:a16="http://schemas.microsoft.com/office/drawing/2014/main" id="{D4AD6A06-7E99-A546-BE50-F4C4202CC627}"/>
              </a:ext>
            </a:extLst>
          </p:cNvPr>
          <p:cNvSpPr>
            <a:spLocks noGrp="1"/>
          </p:cNvSpPr>
          <p:nvPr>
            <p:ph type="ctrTitle" hasCustomPrompt="1"/>
          </p:nvPr>
        </p:nvSpPr>
        <p:spPr>
          <a:xfrm>
            <a:off x="2181951" y="1476000"/>
            <a:ext cx="7828098" cy="2468302"/>
          </a:xfrm>
        </p:spPr>
        <p:txBody>
          <a:bodyPr lIns="0" tIns="0" rIns="0" bIns="0" anchor="ctr" anchorCtr="0">
            <a:noAutofit/>
          </a:bodyPr>
          <a:lstStyle>
            <a:lvl1pPr algn="ctr">
              <a:defRPr sz="4000" b="1" i="0">
                <a:solidFill>
                  <a:schemeClr val="bg1"/>
                </a:solidFill>
                <a:latin typeface="Work Sans SemiBold" pitchFamily="2" charset="77"/>
              </a:defRPr>
            </a:lvl1pPr>
          </a:lstStyle>
          <a:p>
            <a:r>
              <a:rPr lang="en-GB"/>
              <a:t>Add quote</a:t>
            </a:r>
            <a:endParaRPr lang="en-US"/>
          </a:p>
        </p:txBody>
      </p:sp>
      <p:sp>
        <p:nvSpPr>
          <p:cNvPr id="16" name="Subtitle 2">
            <a:extLst>
              <a:ext uri="{FF2B5EF4-FFF2-40B4-BE49-F238E27FC236}">
                <a16:creationId xmlns:a16="http://schemas.microsoft.com/office/drawing/2014/main" id="{FE3E2E87-14DE-264A-A337-D1CFD694DC72}"/>
              </a:ext>
            </a:extLst>
          </p:cNvPr>
          <p:cNvSpPr>
            <a:spLocks noGrp="1"/>
          </p:cNvSpPr>
          <p:nvPr>
            <p:ph type="subTitle" idx="1" hasCustomPrompt="1"/>
          </p:nvPr>
        </p:nvSpPr>
        <p:spPr>
          <a:xfrm>
            <a:off x="2181951" y="4041191"/>
            <a:ext cx="7828097" cy="549959"/>
          </a:xfrm>
        </p:spPr>
        <p:txBody>
          <a:bodyPr lIns="0" tIns="0" rIns="0" bIns="0">
            <a:noAutofit/>
          </a:bodyPr>
          <a:lstStyle>
            <a:lvl1pPr marL="0" indent="0" algn="ctr">
              <a:buNone/>
              <a:defRPr sz="1600" b="0" i="0">
                <a:solidFill>
                  <a:schemeClr val="bg1"/>
                </a:solidFill>
                <a:latin typeface="Work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Name Surname</a:t>
            </a:r>
            <a:endParaRPr lang="en-US"/>
          </a:p>
        </p:txBody>
      </p:sp>
    </p:spTree>
    <p:extLst>
      <p:ext uri="{BB962C8B-B14F-4D97-AF65-F5344CB8AC3E}">
        <p14:creationId xmlns:p14="http://schemas.microsoft.com/office/powerpoint/2010/main" val="3508777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ction divider slide 2">
    <p:bg>
      <p:bgPr>
        <a:solidFill>
          <a:srgbClr val="CDB0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itting, clock, meter&#10;&#10;Description automatically generated">
            <a:extLst>
              <a:ext uri="{FF2B5EF4-FFF2-40B4-BE49-F238E27FC236}">
                <a16:creationId xmlns:a16="http://schemas.microsoft.com/office/drawing/2014/main" id="{A2474227-4C52-8047-A711-08579D9BB424}"/>
              </a:ext>
            </a:extLst>
          </p:cNvPr>
          <p:cNvPicPr>
            <a:picLocks noChangeAspect="1"/>
          </p:cNvPicPr>
          <p:nvPr userDrawn="1"/>
        </p:nvPicPr>
        <p:blipFill>
          <a:blip r:embed="rId2"/>
          <a:stretch>
            <a:fillRect/>
          </a:stretch>
        </p:blipFill>
        <p:spPr>
          <a:xfrm>
            <a:off x="529500" y="5587904"/>
            <a:ext cx="1733550" cy="882650"/>
          </a:xfrm>
          <a:prstGeom prst="rect">
            <a:avLst/>
          </a:prstGeom>
        </p:spPr>
      </p:pic>
      <p:sp>
        <p:nvSpPr>
          <p:cNvPr id="8" name="Title 1">
            <a:extLst>
              <a:ext uri="{FF2B5EF4-FFF2-40B4-BE49-F238E27FC236}">
                <a16:creationId xmlns:a16="http://schemas.microsoft.com/office/drawing/2014/main" id="{410CD432-12B1-2846-B90B-68874FAF5F53}"/>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rgbClr val="17262A"/>
                </a:solidFill>
                <a:latin typeface="Work Sans SemiBold" pitchFamily="2" charset="77"/>
              </a:defRPr>
            </a:lvl1pPr>
          </a:lstStyle>
          <a:p>
            <a:r>
              <a:rPr lang="en-US"/>
              <a:t>Section header goes here</a:t>
            </a:r>
          </a:p>
        </p:txBody>
      </p:sp>
    </p:spTree>
    <p:extLst>
      <p:ext uri="{BB962C8B-B14F-4D97-AF65-F5344CB8AC3E}">
        <p14:creationId xmlns:p14="http://schemas.microsoft.com/office/powerpoint/2010/main" val="1998963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divider slide 3">
    <p:bg>
      <p:bgPr>
        <a:solidFill>
          <a:srgbClr val="CE636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food, sitting, computer, light&#10;&#10;Description automatically generated">
            <a:extLst>
              <a:ext uri="{FF2B5EF4-FFF2-40B4-BE49-F238E27FC236}">
                <a16:creationId xmlns:a16="http://schemas.microsoft.com/office/drawing/2014/main" id="{7890BD44-14A1-364F-A397-CC1D2D3BD410}"/>
              </a:ext>
            </a:extLst>
          </p:cNvPr>
          <p:cNvPicPr>
            <a:picLocks noChangeAspect="1"/>
          </p:cNvPicPr>
          <p:nvPr userDrawn="1"/>
        </p:nvPicPr>
        <p:blipFill>
          <a:blip r:embed="rId2"/>
          <a:stretch>
            <a:fillRect/>
          </a:stretch>
        </p:blipFill>
        <p:spPr>
          <a:xfrm>
            <a:off x="720000" y="5529987"/>
            <a:ext cx="1543050" cy="895350"/>
          </a:xfrm>
          <a:prstGeom prst="rect">
            <a:avLst/>
          </a:prstGeom>
        </p:spPr>
      </p:pic>
      <p:sp>
        <p:nvSpPr>
          <p:cNvPr id="9" name="Title 1">
            <a:extLst>
              <a:ext uri="{FF2B5EF4-FFF2-40B4-BE49-F238E27FC236}">
                <a16:creationId xmlns:a16="http://schemas.microsoft.com/office/drawing/2014/main" id="{435D5D47-4339-AB48-AAEE-125077D5422C}"/>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chemeClr val="bg1"/>
                </a:solidFill>
                <a:latin typeface="Work Sans SemiBold" pitchFamily="2" charset="77"/>
              </a:defRPr>
            </a:lvl1pPr>
          </a:lstStyle>
          <a:p>
            <a:r>
              <a:rPr lang="en-US"/>
              <a:t>Section header goes here</a:t>
            </a:r>
          </a:p>
        </p:txBody>
      </p:sp>
    </p:spTree>
    <p:extLst>
      <p:ext uri="{BB962C8B-B14F-4D97-AF65-F5344CB8AC3E}">
        <p14:creationId xmlns:p14="http://schemas.microsoft.com/office/powerpoint/2010/main" val="3030510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divider slide 4">
    <p:bg>
      <p:bgPr>
        <a:solidFill>
          <a:srgbClr val="5321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AE5735-446C-064A-88B5-EFC02D05E35C}"/>
              </a:ext>
            </a:extLst>
          </p:cNvPr>
          <p:cNvSpPr/>
          <p:nvPr userDrawn="1"/>
        </p:nvSpPr>
        <p:spPr>
          <a:xfrm>
            <a:off x="0" y="5238000"/>
            <a:ext cx="12192000" cy="1620000"/>
          </a:xfrm>
          <a:prstGeom prst="rect">
            <a:avLst/>
          </a:prstGeom>
          <a:solidFill>
            <a:srgbClr val="E2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 food&#10;&#10;Description automatically generated">
            <a:extLst>
              <a:ext uri="{FF2B5EF4-FFF2-40B4-BE49-F238E27FC236}">
                <a16:creationId xmlns:a16="http://schemas.microsoft.com/office/drawing/2014/main" id="{460088F9-14FB-B74E-B40B-5B7D2E5F8CF0}"/>
              </a:ext>
            </a:extLst>
          </p:cNvPr>
          <p:cNvPicPr>
            <a:picLocks noChangeAspect="1"/>
          </p:cNvPicPr>
          <p:nvPr userDrawn="1"/>
        </p:nvPicPr>
        <p:blipFill>
          <a:blip r:embed="rId2"/>
          <a:stretch>
            <a:fillRect/>
          </a:stretch>
        </p:blipFill>
        <p:spPr>
          <a:xfrm>
            <a:off x="573950" y="5722262"/>
            <a:ext cx="1689100" cy="774700"/>
          </a:xfrm>
          <a:prstGeom prst="rect">
            <a:avLst/>
          </a:prstGeom>
        </p:spPr>
      </p:pic>
      <p:sp>
        <p:nvSpPr>
          <p:cNvPr id="9" name="Title 1">
            <a:extLst>
              <a:ext uri="{FF2B5EF4-FFF2-40B4-BE49-F238E27FC236}">
                <a16:creationId xmlns:a16="http://schemas.microsoft.com/office/drawing/2014/main" id="{6AFDB99C-3A36-FC41-B84F-56A8C30BACAA}"/>
              </a:ext>
            </a:extLst>
          </p:cNvPr>
          <p:cNvSpPr>
            <a:spLocks noGrp="1"/>
          </p:cNvSpPr>
          <p:nvPr>
            <p:ph type="ctrTitle" hasCustomPrompt="1"/>
          </p:nvPr>
        </p:nvSpPr>
        <p:spPr>
          <a:xfrm>
            <a:off x="3107616" y="1916522"/>
            <a:ext cx="5976768" cy="1620000"/>
          </a:xfrm>
        </p:spPr>
        <p:txBody>
          <a:bodyPr lIns="0" tIns="0" rIns="0" bIns="0" anchor="ctr" anchorCtr="0">
            <a:noAutofit/>
          </a:bodyPr>
          <a:lstStyle>
            <a:lvl1pPr algn="ctr">
              <a:defRPr sz="4800" b="1" i="0">
                <a:solidFill>
                  <a:schemeClr val="bg1"/>
                </a:solidFill>
                <a:latin typeface="Work Sans SemiBold" pitchFamily="2" charset="77"/>
              </a:defRPr>
            </a:lvl1pPr>
          </a:lstStyle>
          <a:p>
            <a:r>
              <a:rPr lang="en-US"/>
              <a:t>Section header goes here</a:t>
            </a:r>
          </a:p>
        </p:txBody>
      </p:sp>
    </p:spTree>
    <p:extLst>
      <p:ext uri="{BB962C8B-B14F-4D97-AF65-F5344CB8AC3E}">
        <p14:creationId xmlns:p14="http://schemas.microsoft.com/office/powerpoint/2010/main" val="919903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Slide">
    <p:bg>
      <p:bgPr>
        <a:gradFill rotWithShape="0">
          <a:gsLst>
            <a:gs pos="0">
              <a:schemeClr val="accent1"/>
            </a:gs>
            <a:gs pos="100000">
              <a:schemeClr val="accent2"/>
            </a:gs>
          </a:gsLst>
          <a:lin ang="18900000" scaled="1"/>
        </a:gradFill>
        <a:effectLst/>
      </p:bgPr>
    </p:bg>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DDF3D4E6-CFF9-FC44-921F-E9DF1F7B7BA9}"/>
              </a:ext>
            </a:extLst>
          </p:cNvPr>
          <p:cNvSpPr>
            <a:spLocks/>
          </p:cNvSpPr>
          <p:nvPr/>
        </p:nvSpPr>
        <p:spPr bwMode="auto">
          <a:xfrm>
            <a:off x="0" y="4856163"/>
            <a:ext cx="5503333" cy="647700"/>
          </a:xfrm>
          <a:custGeom>
            <a:avLst/>
            <a:gdLst>
              <a:gd name="T0" fmla="*/ 0 w 2601"/>
              <a:gd name="T1" fmla="*/ 0 h 547"/>
              <a:gd name="T2" fmla="*/ 4127500 w 2601"/>
              <a:gd name="T3" fmla="*/ 11841 h 547"/>
              <a:gd name="T4" fmla="*/ 3941834 w 2601"/>
              <a:gd name="T5" fmla="*/ 647700 h 547"/>
              <a:gd name="T6" fmla="*/ 0 w 2601"/>
              <a:gd name="T7" fmla="*/ 645332 h 547"/>
              <a:gd name="T8" fmla="*/ 0 w 2601"/>
              <a:gd name="T9" fmla="*/ 0 h 5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547">
                <a:moveTo>
                  <a:pt x="0" y="0"/>
                </a:moveTo>
                <a:lnTo>
                  <a:pt x="2601" y="10"/>
                </a:lnTo>
                <a:lnTo>
                  <a:pt x="2484" y="547"/>
                </a:lnTo>
                <a:lnTo>
                  <a:pt x="0" y="545"/>
                </a:lnTo>
                <a:lnTo>
                  <a:pt x="0" y="0"/>
                </a:lnTo>
                <a:close/>
              </a:path>
            </a:pathLst>
          </a:custGeom>
          <a:solidFill>
            <a:schemeClr val="bg1">
              <a:alpha val="79999"/>
            </a:schemeClr>
          </a:solidFill>
          <a:ln>
            <a:noFill/>
          </a:ln>
          <a:extLst>
            <a:ext uri="{91240B29-F687-4F45-9708-019B960494DF}">
              <a14:hiddenLine xmlns:a14="http://schemas.microsoft.com/office/drawing/2010/main" w="9525">
                <a:solidFill>
                  <a:schemeClr val="folHlink"/>
                </a:solidFill>
                <a:round/>
                <a:headEnd/>
                <a:tailEnd/>
              </a14:hiddenLine>
            </a:ext>
          </a:extLst>
        </p:spPr>
        <p:txBody>
          <a:bodyPr wrap="none" anchor="ctr"/>
          <a:lstStyle/>
          <a:p>
            <a:endParaRPr lang="en-US" dirty="0"/>
          </a:p>
        </p:txBody>
      </p:sp>
      <p:sp>
        <p:nvSpPr>
          <p:cNvPr id="1189894" name="Rectangle 6"/>
          <p:cNvSpPr>
            <a:spLocks noGrp="1" noChangeArrowheads="1"/>
          </p:cNvSpPr>
          <p:nvPr>
            <p:ph type="subTitle" idx="1"/>
          </p:nvPr>
        </p:nvSpPr>
        <p:spPr>
          <a:xfrm>
            <a:off x="336551" y="4887913"/>
            <a:ext cx="4800600" cy="577850"/>
          </a:xfrm>
          <a:prstGeom prst="rect">
            <a:avLst/>
          </a:prstGeom>
        </p:spPr>
        <p:txBody>
          <a:bodyPr anchor="ctr"/>
          <a:lstStyle>
            <a:lvl1pPr marL="0" indent="0">
              <a:spcAft>
                <a:spcPct val="0"/>
              </a:spcAft>
              <a:buFont typeface="Arial" pitchFamily="34" charset="0"/>
              <a:buNone/>
              <a:defRPr sz="2000" i="1"/>
            </a:lvl1pPr>
          </a:lstStyle>
          <a:p>
            <a:pPr lvl="0"/>
            <a:r>
              <a:rPr lang="en-US" altLang="en-US" noProof="0"/>
              <a:t>Click to edit Master subtitle style</a:t>
            </a:r>
            <a:endParaRPr lang="en-GB" altLang="en-US" noProof="0"/>
          </a:p>
        </p:txBody>
      </p:sp>
      <p:sp>
        <p:nvSpPr>
          <p:cNvPr id="1189896" name="Rectangle 8"/>
          <p:cNvSpPr>
            <a:spLocks noGrp="1" noChangeArrowheads="1"/>
          </p:cNvSpPr>
          <p:nvPr>
            <p:ph type="ctrTitle"/>
          </p:nvPr>
        </p:nvSpPr>
        <p:spPr>
          <a:xfrm>
            <a:off x="336553" y="1636713"/>
            <a:ext cx="10534649" cy="2387600"/>
          </a:xfrm>
          <a:prstGeom prst="rect">
            <a:avLst/>
          </a:prstGeom>
        </p:spPr>
        <p:txBody>
          <a:bodyPr/>
          <a:lstStyle>
            <a:lvl1pPr>
              <a:lnSpc>
                <a:spcPct val="95000"/>
              </a:lnSpc>
              <a:defRPr>
                <a:solidFill>
                  <a:schemeClr val="bg1"/>
                </a:solidFill>
              </a:defRPr>
            </a:lvl1pPr>
          </a:lstStyle>
          <a:p>
            <a:pPr lvl="0"/>
            <a:r>
              <a:rPr lang="en-US" altLang="en-US" noProof="0"/>
              <a:t>Click to edit Master title style</a:t>
            </a:r>
            <a:endParaRPr lang="en-GB" altLang="en-US" noProof="0"/>
          </a:p>
        </p:txBody>
      </p:sp>
      <p:pic>
        <p:nvPicPr>
          <p:cNvPr id="3" name="Picture 2">
            <a:extLst>
              <a:ext uri="{FF2B5EF4-FFF2-40B4-BE49-F238E27FC236}">
                <a16:creationId xmlns:a16="http://schemas.microsoft.com/office/drawing/2014/main" id="{314FF0C0-ABE2-E54A-9214-D323452A2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1" y="-11793"/>
            <a:ext cx="12310328" cy="6924559"/>
          </a:xfrm>
          <a:prstGeom prst="rect">
            <a:avLst/>
          </a:prstGeom>
        </p:spPr>
      </p:pic>
    </p:spTree>
    <p:extLst>
      <p:ext uri="{BB962C8B-B14F-4D97-AF65-F5344CB8AC3E}">
        <p14:creationId xmlns:p14="http://schemas.microsoft.com/office/powerpoint/2010/main" val="1419198772"/>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1135" y="1593852"/>
            <a:ext cx="10993967" cy="47148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346D65A7-8616-494A-8CD9-0CA8D111C6F1}"/>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C89035BD-8894-45C0-8BE3-9777EBBA5A59}" type="slidenum">
              <a:rPr lang="en-GB" altLang="en-US" smtClean="0"/>
              <a:pPr/>
              <a:t>‹#›</a:t>
            </a:fld>
            <a:endParaRPr lang="en-GB" altLang="en-US" dirty="0"/>
          </a:p>
        </p:txBody>
      </p:sp>
      <p:sp>
        <p:nvSpPr>
          <p:cNvPr id="5" name="Rectangle 3">
            <a:extLst>
              <a:ext uri="{FF2B5EF4-FFF2-40B4-BE49-F238E27FC236}">
                <a16:creationId xmlns:a16="http://schemas.microsoft.com/office/drawing/2014/main" id="{1ADC28F1-3F2B-1343-A90B-C2D56A8AF51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159216871"/>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2">
            <a:extLst>
              <a:ext uri="{FF2B5EF4-FFF2-40B4-BE49-F238E27FC236}">
                <a16:creationId xmlns:a16="http://schemas.microsoft.com/office/drawing/2014/main" id="{43C5E5FB-D4E5-2547-85EE-A76ADDF20DB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1BA96ED1-229E-4F23-9407-0EBEDD5F3FD7}" type="slidenum">
              <a:rPr lang="en-GB" altLang="en-US" smtClean="0"/>
              <a:pPr/>
              <a:t>‹#›</a:t>
            </a:fld>
            <a:endParaRPr lang="en-GB" altLang="en-US" dirty="0"/>
          </a:p>
        </p:txBody>
      </p:sp>
      <p:sp>
        <p:nvSpPr>
          <p:cNvPr id="5" name="Rectangle 3">
            <a:extLst>
              <a:ext uri="{FF2B5EF4-FFF2-40B4-BE49-F238E27FC236}">
                <a16:creationId xmlns:a16="http://schemas.microsoft.com/office/drawing/2014/main" id="{0486BCD0-6512-634A-A4A1-22AA9BEE6064}"/>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719928079"/>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1133" y="1593852"/>
            <a:ext cx="5395384"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9719" y="1593852"/>
            <a:ext cx="5395383" cy="47148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a:extLst>
              <a:ext uri="{FF2B5EF4-FFF2-40B4-BE49-F238E27FC236}">
                <a16:creationId xmlns:a16="http://schemas.microsoft.com/office/drawing/2014/main" id="{2A0ADFC8-E57D-E443-AA9E-62052A84B0EF}"/>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9284EBA5-D526-4C9A-9BB8-9AFEA6D305A0}" type="slidenum">
              <a:rPr lang="en-GB" altLang="en-US" smtClean="0"/>
              <a:pPr/>
              <a:t>‹#›</a:t>
            </a:fld>
            <a:endParaRPr lang="en-GB" altLang="en-US" dirty="0"/>
          </a:p>
        </p:txBody>
      </p:sp>
      <p:sp>
        <p:nvSpPr>
          <p:cNvPr id="6" name="Rectangle 3">
            <a:extLst>
              <a:ext uri="{FF2B5EF4-FFF2-40B4-BE49-F238E27FC236}">
                <a16:creationId xmlns:a16="http://schemas.microsoft.com/office/drawing/2014/main" id="{3331F972-D97B-E74E-8C5B-30A0CFD10A8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1626728633"/>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a:extLst>
              <a:ext uri="{FF2B5EF4-FFF2-40B4-BE49-F238E27FC236}">
                <a16:creationId xmlns:a16="http://schemas.microsoft.com/office/drawing/2014/main" id="{B1703A46-3486-9544-895D-5F0282FFABEA}"/>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50E6DAC-9677-4CD5-9E30-4AFB9FB2C697}" type="slidenum">
              <a:rPr lang="en-GB" altLang="en-US" smtClean="0"/>
              <a:pPr/>
              <a:t>‹#›</a:t>
            </a:fld>
            <a:endParaRPr lang="en-GB" altLang="en-US" dirty="0"/>
          </a:p>
        </p:txBody>
      </p:sp>
      <p:sp>
        <p:nvSpPr>
          <p:cNvPr id="8" name="Rectangle 3">
            <a:extLst>
              <a:ext uri="{FF2B5EF4-FFF2-40B4-BE49-F238E27FC236}">
                <a16:creationId xmlns:a16="http://schemas.microsoft.com/office/drawing/2014/main" id="{2960BF45-6D05-5B4C-BA45-724D0172FA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34301081"/>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6095DD22-6179-D244-9932-A06DC821F817}"/>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BCAAC725-C4CC-4644-8174-30894402AFBB}" type="slidenum">
              <a:rPr lang="en-GB" altLang="en-US" smtClean="0"/>
              <a:pPr/>
              <a:t>‹#›</a:t>
            </a:fld>
            <a:endParaRPr lang="en-GB" altLang="en-US" dirty="0"/>
          </a:p>
        </p:txBody>
      </p:sp>
      <p:sp>
        <p:nvSpPr>
          <p:cNvPr id="4" name="Footer Placeholder 3">
            <a:extLst>
              <a:ext uri="{FF2B5EF4-FFF2-40B4-BE49-F238E27FC236}">
                <a16:creationId xmlns:a16="http://schemas.microsoft.com/office/drawing/2014/main" id="{BC24BE57-6117-154C-97B3-523D9AE57360}"/>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869614431"/>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DEF3789-E815-4D46-B822-E26181C0E49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A979A761-14E5-4D82-A55A-D7B6477D5913}" type="slidenum">
              <a:rPr lang="en-GB" altLang="en-US" smtClean="0"/>
              <a:pPr/>
              <a:t>‹#›</a:t>
            </a:fld>
            <a:endParaRPr lang="en-GB" altLang="en-US" dirty="0"/>
          </a:p>
        </p:txBody>
      </p:sp>
      <p:sp>
        <p:nvSpPr>
          <p:cNvPr id="3" name="Rectangle 3">
            <a:extLst>
              <a:ext uri="{FF2B5EF4-FFF2-40B4-BE49-F238E27FC236}">
                <a16:creationId xmlns:a16="http://schemas.microsoft.com/office/drawing/2014/main" id="{A9832ED5-D087-6048-92EB-D4ED1371AE5C}"/>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2372122614"/>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19DE6AC3-80AF-D446-9D7A-9A9796266CA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923E6CF-379A-49EA-9D5E-60361BC32686}" type="slidenum">
              <a:rPr lang="en-GB" altLang="en-US" smtClean="0"/>
              <a:pPr/>
              <a:t>‹#›</a:t>
            </a:fld>
            <a:endParaRPr lang="en-GB" altLang="en-US" dirty="0"/>
          </a:p>
        </p:txBody>
      </p:sp>
      <p:sp>
        <p:nvSpPr>
          <p:cNvPr id="6" name="Rectangle 3">
            <a:extLst>
              <a:ext uri="{FF2B5EF4-FFF2-40B4-BE49-F238E27FC236}">
                <a16:creationId xmlns:a16="http://schemas.microsoft.com/office/drawing/2014/main" id="{ED9313F8-3609-F44F-8D2B-E741582E2D7D}"/>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139928343"/>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2">
            <a:extLst>
              <a:ext uri="{FF2B5EF4-FFF2-40B4-BE49-F238E27FC236}">
                <a16:creationId xmlns:a16="http://schemas.microsoft.com/office/drawing/2014/main" id="{682F43CA-3A74-A64C-A54B-FD2DD40279FB}"/>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40EE9378-2C54-4CD4-A4FD-190FFF0D45F3}" type="slidenum">
              <a:rPr lang="en-GB" altLang="en-US" smtClean="0"/>
              <a:pPr/>
              <a:t>‹#›</a:t>
            </a:fld>
            <a:endParaRPr lang="en-GB" altLang="en-US" dirty="0"/>
          </a:p>
        </p:txBody>
      </p:sp>
      <p:sp>
        <p:nvSpPr>
          <p:cNvPr id="6" name="Rectangle 3">
            <a:extLst>
              <a:ext uri="{FF2B5EF4-FFF2-40B4-BE49-F238E27FC236}">
                <a16:creationId xmlns:a16="http://schemas.microsoft.com/office/drawing/2014/main" id="{E144D7BD-4233-354B-A49D-28A6D8852EA1}"/>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4158298517"/>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96901" y="179388"/>
            <a:ext cx="9660467" cy="64135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1135" y="1593852"/>
            <a:ext cx="10993967" cy="471487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49729A8D-51D3-E449-9424-58159E83D289}"/>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D9EDAFC6-719C-47EE-8DDF-40FD4C0C3DE6}" type="slidenum">
              <a:rPr lang="en-GB" altLang="en-US" smtClean="0"/>
              <a:pPr/>
              <a:t>‹#›</a:t>
            </a:fld>
            <a:endParaRPr lang="en-GB" altLang="en-US" dirty="0"/>
          </a:p>
        </p:txBody>
      </p:sp>
      <p:sp>
        <p:nvSpPr>
          <p:cNvPr id="5" name="Rectangle 3">
            <a:extLst>
              <a:ext uri="{FF2B5EF4-FFF2-40B4-BE49-F238E27FC236}">
                <a16:creationId xmlns:a16="http://schemas.microsoft.com/office/drawing/2014/main" id="{A95472B4-AF83-624F-AB26-6CCAA5BF7349}"/>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677678497"/>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5552" y="179391"/>
            <a:ext cx="2749549" cy="6129337"/>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96901" y="179391"/>
            <a:ext cx="8045451" cy="612933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a:extLst>
              <a:ext uri="{FF2B5EF4-FFF2-40B4-BE49-F238E27FC236}">
                <a16:creationId xmlns:a16="http://schemas.microsoft.com/office/drawing/2014/main" id="{6D4AD9A3-F1B6-B54F-B744-55CB50B9773D}"/>
              </a:ext>
            </a:extLst>
          </p:cNvPr>
          <p:cNvSpPr>
            <a:spLocks noGrp="1" noChangeArrowheads="1"/>
          </p:cNvSpPr>
          <p:nvPr>
            <p:ph type="sldNum" sz="quarter" idx="10"/>
          </p:nvPr>
        </p:nvSpPr>
        <p:spPr>
          <a:xfrm>
            <a:off x="623394" y="6597352"/>
            <a:ext cx="594783" cy="215900"/>
          </a:xfrm>
          <a:prstGeom prst="rect">
            <a:avLst/>
          </a:prstGeom>
          <a:ln/>
        </p:spPr>
        <p:txBody>
          <a:bodyPr/>
          <a:lstStyle>
            <a:lvl1pPr>
              <a:defRPr/>
            </a:lvl1pPr>
          </a:lstStyle>
          <a:p>
            <a:fld id="{39D33CE8-EB5D-4ADC-904F-7C22F18927FB}" type="slidenum">
              <a:rPr lang="en-GB" altLang="en-US" smtClean="0"/>
              <a:pPr/>
              <a:t>‹#›</a:t>
            </a:fld>
            <a:endParaRPr lang="en-GB" altLang="en-US" dirty="0"/>
          </a:p>
        </p:txBody>
      </p:sp>
      <p:sp>
        <p:nvSpPr>
          <p:cNvPr id="5" name="Rectangle 3">
            <a:extLst>
              <a:ext uri="{FF2B5EF4-FFF2-40B4-BE49-F238E27FC236}">
                <a16:creationId xmlns:a16="http://schemas.microsoft.com/office/drawing/2014/main" id="{BFFF8EAC-BB4B-3546-AF07-CF0944ED9A1A}"/>
              </a:ext>
            </a:extLst>
          </p:cNvPr>
          <p:cNvSpPr>
            <a:spLocks noGrp="1" noChangeArrowheads="1"/>
          </p:cNvSpPr>
          <p:nvPr>
            <p:ph type="ftr" sz="quarter" idx="11"/>
          </p:nvPr>
        </p:nvSpPr>
        <p:spPr>
          <a:xfrm>
            <a:off x="1295402" y="6524625"/>
            <a:ext cx="9362017" cy="215900"/>
          </a:xfrm>
          <a:prstGeom prst="rect">
            <a:avLst/>
          </a:prstGeom>
          <a:ln/>
        </p:spPr>
        <p:txBody>
          <a:bodyPr/>
          <a:lstStyle>
            <a:lvl1pPr>
              <a:defRPr/>
            </a:lvl1pPr>
          </a:lstStyle>
          <a:p>
            <a:pPr>
              <a:defRPr/>
            </a:pPr>
            <a:r>
              <a:rPr lang="en-GB" dirty="0"/>
              <a:t>Tr 04 - Issue 5.6</a:t>
            </a:r>
          </a:p>
        </p:txBody>
      </p:sp>
    </p:spTree>
    <p:extLst>
      <p:ext uri="{BB962C8B-B14F-4D97-AF65-F5344CB8AC3E}">
        <p14:creationId xmlns:p14="http://schemas.microsoft.com/office/powerpoint/2010/main" val="3330391839"/>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Slide Number Placeholder 5"/>
          <p:cNvSpPr txBox="1">
            <a:spLocks/>
          </p:cNvSpPr>
          <p:nvPr userDrawn="1"/>
        </p:nvSpPr>
        <p:spPr>
          <a:xfrm>
            <a:off x="0" y="6539963"/>
            <a:ext cx="1919816" cy="385762"/>
          </a:xfrm>
          <a:prstGeom prst="rect">
            <a:avLst/>
          </a:prstGeom>
        </p:spPr>
        <p:txBody>
          <a:bodyPr vert="horz" lIns="68580" tIns="34290" rIns="68580" bIns="34290" rtlCol="0" anchor="ctr"/>
          <a:lstStyle>
            <a:defPPr>
              <a:defRPr lang="en-US"/>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l">
              <a:defRPr/>
            </a:pPr>
            <a:fld id="{10ACA95C-735F-4032-92CE-36DCE996E65B}" type="slidenum">
              <a:rPr lang="en-GB" sz="900" smtClean="0">
                <a:solidFill>
                  <a:schemeClr val="bg1"/>
                </a:solidFill>
              </a:rPr>
              <a:pPr algn="l">
                <a:defRPr/>
              </a:pPr>
              <a:t>‹#›</a:t>
            </a:fld>
            <a:endParaRPr lang="en-GB" sz="900" dirty="0">
              <a:solidFill>
                <a:schemeClr val="bg1"/>
              </a:solidFill>
            </a:endParaRPr>
          </a:p>
        </p:txBody>
      </p:sp>
      <p:pic>
        <p:nvPicPr>
          <p:cNvPr id="10" name="Picture 9">
            <a:extLst>
              <a:ext uri="{FF2B5EF4-FFF2-40B4-BE49-F238E27FC236}">
                <a16:creationId xmlns:a16="http://schemas.microsoft.com/office/drawing/2014/main" id="{C15700C1-3D2B-40E0-9E00-805BB6BA86CC}"/>
              </a:ext>
            </a:extLst>
          </p:cNvPr>
          <p:cNvPicPr>
            <a:picLocks noChangeAspect="1"/>
          </p:cNvPicPr>
          <p:nvPr userDrawn="1"/>
        </p:nvPicPr>
        <p:blipFill>
          <a:blip r:embed="rId2"/>
          <a:stretch>
            <a:fillRect/>
          </a:stretch>
        </p:blipFill>
        <p:spPr>
          <a:xfrm>
            <a:off x="4151784" y="1844828"/>
            <a:ext cx="3517120" cy="1336505"/>
          </a:xfrm>
          <a:prstGeom prst="rect">
            <a:avLst/>
          </a:prstGeom>
        </p:spPr>
      </p:pic>
    </p:spTree>
    <p:extLst>
      <p:ext uri="{BB962C8B-B14F-4D97-AF65-F5344CB8AC3E}">
        <p14:creationId xmlns:p14="http://schemas.microsoft.com/office/powerpoint/2010/main" val="3176576797"/>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ick poll">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5"/>
            <a:ext cx="2844800" cy="365125"/>
          </a:xfrm>
          <a:prstGeom prst="rect">
            <a:avLst/>
          </a:prstGeom>
        </p:spPr>
        <p:txBody>
          <a:bodyPr/>
          <a:lstStyle/>
          <a:p>
            <a:pPr>
              <a:defRPr/>
            </a:pPr>
            <a:fld id="{CE8A636F-2C69-4670-9086-040A51FCCA79}" type="datetimeFigureOut">
              <a:rPr lang="en-US" smtClean="0"/>
              <a:pPr>
                <a:defRPr/>
              </a:pPr>
              <a:t>1/16/2025</a:t>
            </a:fld>
            <a:endParaRPr lang="en-GB" dirty="0"/>
          </a:p>
        </p:txBody>
      </p:sp>
      <p:sp>
        <p:nvSpPr>
          <p:cNvPr id="4" name="Footer Placeholder 3"/>
          <p:cNvSpPr>
            <a:spLocks noGrp="1"/>
          </p:cNvSpPr>
          <p:nvPr>
            <p:ph type="ftr" sz="quarter" idx="11"/>
          </p:nvPr>
        </p:nvSpPr>
        <p:spPr>
          <a:xfrm>
            <a:off x="4165600" y="6356355"/>
            <a:ext cx="3860800" cy="365125"/>
          </a:xfrm>
          <a:prstGeom prst="rect">
            <a:avLst/>
          </a:prstGeom>
        </p:spPr>
        <p:txBody>
          <a:bodyPr/>
          <a:lstStyle/>
          <a:p>
            <a:pPr>
              <a:defRPr/>
            </a:pPr>
            <a:endParaRPr lang="en-GB" dirty="0"/>
          </a:p>
        </p:txBody>
      </p:sp>
      <p:sp>
        <p:nvSpPr>
          <p:cNvPr id="5" name="Slide Number Placeholder 4"/>
          <p:cNvSpPr>
            <a:spLocks noGrp="1"/>
          </p:cNvSpPr>
          <p:nvPr>
            <p:ph type="sldNum" sz="quarter" idx="12"/>
          </p:nvPr>
        </p:nvSpPr>
        <p:spPr>
          <a:xfrm>
            <a:off x="8737600" y="6356355"/>
            <a:ext cx="2844800" cy="365125"/>
          </a:xfrm>
          <a:prstGeom prst="rect">
            <a:avLst/>
          </a:prstGeom>
        </p:spPr>
        <p:txBody>
          <a:bodyPr/>
          <a:lstStyle/>
          <a:p>
            <a:pPr>
              <a:defRPr/>
            </a:pPr>
            <a:fld id="{4A351D12-6E18-45AD-A2DA-BC05C7C04AAA}" type="slidenum">
              <a:rPr lang="en-GB" smtClean="0"/>
              <a:pPr>
                <a:defRPr/>
              </a:pPr>
              <a:t>‹#›</a:t>
            </a:fld>
            <a:endParaRPr lang="en-GB" dirty="0"/>
          </a:p>
        </p:txBody>
      </p:sp>
      <p:pic>
        <p:nvPicPr>
          <p:cNvPr id="8" name="Picture 7" descr="A picture containing drawing, plate&#10;&#10;Description automatically generated">
            <a:extLst>
              <a:ext uri="{FF2B5EF4-FFF2-40B4-BE49-F238E27FC236}">
                <a16:creationId xmlns:a16="http://schemas.microsoft.com/office/drawing/2014/main" id="{8A67C279-A139-4B30-9502-344C73BCDE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4943872" y="404664"/>
            <a:ext cx="2304256" cy="1352550"/>
          </a:xfrm>
          <a:prstGeom prst="rect">
            <a:avLst/>
          </a:prstGeom>
        </p:spPr>
      </p:pic>
      <p:pic>
        <p:nvPicPr>
          <p:cNvPr id="10" name="Picture 9" descr="A picture containing drawing, plate&#10;&#10;Description automatically generated">
            <a:extLst>
              <a:ext uri="{FF2B5EF4-FFF2-40B4-BE49-F238E27FC236}">
                <a16:creationId xmlns:a16="http://schemas.microsoft.com/office/drawing/2014/main" id="{50BB6382-3E77-4862-86A4-36BF69114A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1487488" y="404664"/>
            <a:ext cx="2304256" cy="1352550"/>
          </a:xfrm>
          <a:prstGeom prst="rect">
            <a:avLst/>
          </a:prstGeom>
        </p:spPr>
      </p:pic>
      <p:pic>
        <p:nvPicPr>
          <p:cNvPr id="11" name="Picture 10" descr="A picture containing drawing, plate&#10;&#10;Description automatically generated">
            <a:extLst>
              <a:ext uri="{FF2B5EF4-FFF2-40B4-BE49-F238E27FC236}">
                <a16:creationId xmlns:a16="http://schemas.microsoft.com/office/drawing/2014/main" id="{7194201A-04EE-4AC1-B32B-D23F5766B25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9419"/>
          <a:stretch/>
        </p:blipFill>
        <p:spPr>
          <a:xfrm>
            <a:off x="8400256" y="404664"/>
            <a:ext cx="2304256" cy="1352550"/>
          </a:xfrm>
          <a:prstGeom prst="rect">
            <a:avLst/>
          </a:prstGeom>
        </p:spPr>
      </p:pic>
      <p:sp>
        <p:nvSpPr>
          <p:cNvPr id="13" name="Content Placeholder 22">
            <a:extLst>
              <a:ext uri="{FF2B5EF4-FFF2-40B4-BE49-F238E27FC236}">
                <a16:creationId xmlns:a16="http://schemas.microsoft.com/office/drawing/2014/main" id="{A04B1BB7-5745-41F6-B8F4-250C5C5D7E3E}"/>
              </a:ext>
            </a:extLst>
          </p:cNvPr>
          <p:cNvSpPr>
            <a:spLocks noGrp="1"/>
          </p:cNvSpPr>
          <p:nvPr>
            <p:ph sz="quarter" idx="13"/>
          </p:nvPr>
        </p:nvSpPr>
        <p:spPr>
          <a:xfrm>
            <a:off x="814919" y="2132856"/>
            <a:ext cx="10562167" cy="3672408"/>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54625063"/>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ast Question">
    <p:bg>
      <p:bgPr>
        <a:solidFill>
          <a:schemeClr val="bg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1/16/2025</a:t>
            </a:fld>
            <a:endParaRPr lang="en-GB" dirty="0"/>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dirty="0"/>
          </a:p>
        </p:txBody>
      </p:sp>
      <p:sp>
        <p:nvSpPr>
          <p:cNvPr id="5" name="Title 1"/>
          <p:cNvSpPr>
            <a:spLocks noGrp="1"/>
          </p:cNvSpPr>
          <p:nvPr>
            <p:ph type="title"/>
          </p:nvPr>
        </p:nvSpPr>
        <p:spPr>
          <a:xfrm>
            <a:off x="609600" y="116632"/>
            <a:ext cx="10972800" cy="980728"/>
          </a:xfrm>
          <a:prstGeom prst="rect">
            <a:avLst/>
          </a:prstGeom>
        </p:spPr>
        <p:txBody>
          <a:bodyPr/>
          <a:lstStyle>
            <a:lvl1pPr>
              <a:defRPr>
                <a:solidFill>
                  <a:srgbClr val="008217"/>
                </a:solidFill>
              </a:defRPr>
            </a:lvl1pPr>
          </a:lstStyle>
          <a:p>
            <a:r>
              <a:rPr lang="en-GB" dirty="0"/>
              <a:t>Cast your votes</a:t>
            </a:r>
          </a:p>
        </p:txBody>
      </p:sp>
      <p:sp>
        <p:nvSpPr>
          <p:cNvPr id="4" name="Rounded Rectangle 3"/>
          <p:cNvSpPr/>
          <p:nvPr userDrawn="1"/>
        </p:nvSpPr>
        <p:spPr>
          <a:xfrm>
            <a:off x="609600" y="1124744"/>
            <a:ext cx="10972800" cy="136815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ounded Rectangle 11"/>
          <p:cNvSpPr/>
          <p:nvPr userDrawn="1"/>
        </p:nvSpPr>
        <p:spPr>
          <a:xfrm>
            <a:off x="621825"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ounded Rectangle 12"/>
          <p:cNvSpPr/>
          <p:nvPr userDrawn="1"/>
        </p:nvSpPr>
        <p:spPr>
          <a:xfrm>
            <a:off x="6490057" y="277238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ounded Rectangle 13"/>
          <p:cNvSpPr/>
          <p:nvPr userDrawn="1"/>
        </p:nvSpPr>
        <p:spPr>
          <a:xfrm>
            <a:off x="613957" y="4492522"/>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ounded Rectangle 14"/>
          <p:cNvSpPr/>
          <p:nvPr userDrawn="1"/>
        </p:nvSpPr>
        <p:spPr>
          <a:xfrm>
            <a:off x="6490057" y="4505294"/>
            <a:ext cx="4994123" cy="1368152"/>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Content Placeholder 22"/>
          <p:cNvSpPr>
            <a:spLocks noGrp="1"/>
          </p:cNvSpPr>
          <p:nvPr>
            <p:ph sz="quarter" idx="12"/>
          </p:nvPr>
        </p:nvSpPr>
        <p:spPr>
          <a:xfrm>
            <a:off x="814921" y="1268415"/>
            <a:ext cx="1056216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Content Placeholder 22"/>
          <p:cNvSpPr>
            <a:spLocks noGrp="1"/>
          </p:cNvSpPr>
          <p:nvPr>
            <p:ph sz="quarter" idx="13"/>
          </p:nvPr>
        </p:nvSpPr>
        <p:spPr>
          <a:xfrm>
            <a:off x="814920" y="2897176"/>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Content Placeholder 22"/>
          <p:cNvSpPr>
            <a:spLocks noGrp="1"/>
          </p:cNvSpPr>
          <p:nvPr>
            <p:ph sz="quarter" idx="14"/>
          </p:nvPr>
        </p:nvSpPr>
        <p:spPr>
          <a:xfrm>
            <a:off x="6730620" y="2897175"/>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Content Placeholder 22"/>
          <p:cNvSpPr>
            <a:spLocks noGrp="1"/>
          </p:cNvSpPr>
          <p:nvPr>
            <p:ph sz="quarter" idx="15"/>
          </p:nvPr>
        </p:nvSpPr>
        <p:spPr>
          <a:xfrm>
            <a:off x="854520"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ontent Placeholder 22"/>
          <p:cNvSpPr>
            <a:spLocks noGrp="1"/>
          </p:cNvSpPr>
          <p:nvPr>
            <p:ph sz="quarter" idx="16"/>
          </p:nvPr>
        </p:nvSpPr>
        <p:spPr>
          <a:xfrm>
            <a:off x="6754096" y="4599502"/>
            <a:ext cx="4512997" cy="1152525"/>
          </a:xfrm>
          <a:prstGeom prst="rect">
            <a:avLst/>
          </a:prstGeom>
        </p:spPr>
        <p:txBody>
          <a:bodyPr/>
          <a:lstStyle>
            <a:lvl1pPr>
              <a:defRPr sz="1800"/>
            </a:lvl1pPr>
            <a:lvl2pPr>
              <a:defRPr sz="1500"/>
            </a:lvl2pPr>
            <a:lvl3pPr>
              <a:defRPr sz="135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10824051"/>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st Answer">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fld id="{3A179CD6-B113-454F-B402-A1BA9B2CBE4F}" type="datetimeFigureOut">
              <a:rPr lang="en-US"/>
              <a:pPr>
                <a:defRPr/>
              </a:pPr>
              <a:t>1/16/2025</a:t>
            </a:fld>
            <a:endParaRPr lang="en-GB" dirty="0"/>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GB" dirty="0"/>
          </a:p>
        </p:txBody>
      </p:sp>
      <p:sp>
        <p:nvSpPr>
          <p:cNvPr id="7" name="TextBox 6"/>
          <p:cNvSpPr txBox="1"/>
          <p:nvPr userDrawn="1"/>
        </p:nvSpPr>
        <p:spPr>
          <a:xfrm>
            <a:off x="431371" y="260652"/>
            <a:ext cx="3724096" cy="507831"/>
          </a:xfrm>
          <a:prstGeom prst="rect">
            <a:avLst/>
          </a:prstGeom>
          <a:noFill/>
        </p:spPr>
        <p:txBody>
          <a:bodyPr wrap="none" rtlCol="0">
            <a:spAutoFit/>
          </a:bodyPr>
          <a:lstStyle/>
          <a:p>
            <a:r>
              <a:rPr lang="en-GB" sz="2700" dirty="0">
                <a:solidFill>
                  <a:srgbClr val="ED2D8B"/>
                </a:solidFill>
                <a:effectLst>
                  <a:outerShdw blurRad="38100" dist="38100" dir="2700000" algn="tl">
                    <a:srgbClr val="000000">
                      <a:alpha val="43137"/>
                    </a:srgbClr>
                  </a:outerShdw>
                </a:effectLst>
              </a:rPr>
              <a:t>And the answer is......</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3395"/>
          <a:stretch/>
        </p:blipFill>
        <p:spPr>
          <a:xfrm>
            <a:off x="2970128" y="1188669"/>
            <a:ext cx="6251749" cy="4328564"/>
          </a:xfrm>
          <a:prstGeom prst="rect">
            <a:avLst/>
          </a:prstGeom>
          <a:effectLst>
            <a:reflection blurRad="6350" stA="50000" endA="300" endPos="55000" dir="5400000" sy="-100000" algn="bl" rotWithShape="0"/>
          </a:effectLst>
        </p:spPr>
      </p:pic>
    </p:spTree>
    <p:extLst>
      <p:ext uri="{BB962C8B-B14F-4D97-AF65-F5344CB8AC3E}">
        <p14:creationId xmlns:p14="http://schemas.microsoft.com/office/powerpoint/2010/main" val="1058476113"/>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860E-9590-4589-86F2-47F0EE6585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95CF2E-4093-410A-89C2-7E5AC84BF1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26B9B94-9BAF-4FE3-BB33-EFD8E35A2FCE}"/>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5" name="Footer Placeholder 4">
            <a:extLst>
              <a:ext uri="{FF2B5EF4-FFF2-40B4-BE49-F238E27FC236}">
                <a16:creationId xmlns:a16="http://schemas.microsoft.com/office/drawing/2014/main" id="{4FB3EE2B-8923-4D93-B29E-7979FB29B8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F79AA6-6835-4A34-9AC7-09C45BB23FA3}"/>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276095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F3703-DF92-4D14-8E7E-649E9AD195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8125B4-F784-4A7A-ADE3-25E60F8A26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C656A5-80F8-473F-80F5-9CB6A9A65322}"/>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5" name="Footer Placeholder 4">
            <a:extLst>
              <a:ext uri="{FF2B5EF4-FFF2-40B4-BE49-F238E27FC236}">
                <a16:creationId xmlns:a16="http://schemas.microsoft.com/office/drawing/2014/main" id="{84BEE107-8F61-40F8-8923-0F77D5D825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38EDE0-A0AB-4B00-ACDE-E2CDACFFFFE9}"/>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67269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7D9E-BC6F-46B7-BF41-4B09AF4BD7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2663C1-7DB7-4507-B595-602B1A4EFA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22510F-DBAA-4097-8F0A-386B8E1E5654}"/>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5" name="Footer Placeholder 4">
            <a:extLst>
              <a:ext uri="{FF2B5EF4-FFF2-40B4-BE49-F238E27FC236}">
                <a16:creationId xmlns:a16="http://schemas.microsoft.com/office/drawing/2014/main" id="{370BB010-FBA4-4D46-81B7-58435D8446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ABB2AE-6B10-4C06-9168-8F4F303BB88B}"/>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409762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E9D6-041B-4719-AA6A-47E38ECA5F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F2F5AB-9DA9-4FC5-B3ED-1FEF860BF8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7B218F2-20CC-4FAD-AE97-22A94B5AB1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817A13-C2C8-40A5-AC6C-D951E4937C8D}"/>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6" name="Footer Placeholder 5">
            <a:extLst>
              <a:ext uri="{FF2B5EF4-FFF2-40B4-BE49-F238E27FC236}">
                <a16:creationId xmlns:a16="http://schemas.microsoft.com/office/drawing/2014/main" id="{CC958B20-CE13-4B87-B88B-40508ACDA8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FABBE9-6E5F-4C3D-AB94-95CFBC36860B}"/>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27484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0C3B-F3ED-4810-ABF8-995957102C5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8FFFDC-4D7F-4848-9A82-C811E9E6FD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4664DE-AFB1-483B-9B09-F5FD228AAD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516844F-E76C-4928-9234-C2627D239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7A2840-E863-4290-BDD6-9E1AE48A8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C5E5C9C-5EFD-4618-8A7D-153D1FC67D6C}"/>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8" name="Footer Placeholder 7">
            <a:extLst>
              <a:ext uri="{FF2B5EF4-FFF2-40B4-BE49-F238E27FC236}">
                <a16:creationId xmlns:a16="http://schemas.microsoft.com/office/drawing/2014/main" id="{E1A424D2-024A-4342-A2E8-B41D7EA5100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881BA3-7F76-43BA-BEBA-AF7F2BED8202}"/>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407522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D5DE4-60AE-43E7-B2C0-96F8392E39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DB446B4-DCB2-4589-A21B-4D8D1EF8739E}"/>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4" name="Footer Placeholder 3">
            <a:extLst>
              <a:ext uri="{FF2B5EF4-FFF2-40B4-BE49-F238E27FC236}">
                <a16:creationId xmlns:a16="http://schemas.microsoft.com/office/drawing/2014/main" id="{86F8713B-8346-4EC1-8EBC-1B3A6D354C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78C8765-7897-40E8-B63A-DC91DEC95111}"/>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143972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B52F75-0245-4194-9E0E-34453DDC8069}"/>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3" name="Footer Placeholder 2">
            <a:extLst>
              <a:ext uri="{FF2B5EF4-FFF2-40B4-BE49-F238E27FC236}">
                <a16:creationId xmlns:a16="http://schemas.microsoft.com/office/drawing/2014/main" id="{D997D84B-F119-4C50-924C-7BB76BCB3D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9C5D47-CEB7-4C5B-AAB8-F3799E8A3EA2}"/>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191460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EE3C-F1CA-4FA7-8C25-A0AD00288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79A724-A462-4661-9B97-538E36E1CB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5ADE0E-2FCB-4FED-AC4E-962D991B1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89FADB-4C20-49B9-BE1C-E515D93DF8FA}"/>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6" name="Footer Placeholder 5">
            <a:extLst>
              <a:ext uri="{FF2B5EF4-FFF2-40B4-BE49-F238E27FC236}">
                <a16:creationId xmlns:a16="http://schemas.microsoft.com/office/drawing/2014/main" id="{4BAAF9B4-4854-4062-9FBC-A05669494E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3BF535-34D4-4C78-B3F2-ACA028DD0B3C}"/>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34058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11B12-E48D-4C77-9968-58188D6E5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EBC8236-3D76-400B-B8EA-CB13670F3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47F0572F-133A-4844-B3F5-41C6FE6A23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D629C-C475-49A9-8949-0E07B3FE2C19}"/>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6" name="Footer Placeholder 5">
            <a:extLst>
              <a:ext uri="{FF2B5EF4-FFF2-40B4-BE49-F238E27FC236}">
                <a16:creationId xmlns:a16="http://schemas.microsoft.com/office/drawing/2014/main" id="{DF7EFAE8-C627-48B2-BF19-67CAEA4954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CF8228-463A-4315-9AAE-3DBD17EE7ED5}"/>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68553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CE2A-F3EA-4B92-8AD9-0E2A13F9534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7EF6F9-C421-4C2E-88F2-058218464E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63C0D-F3AD-4E9E-9747-7F102B6DB040}"/>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5" name="Footer Placeholder 4">
            <a:extLst>
              <a:ext uri="{FF2B5EF4-FFF2-40B4-BE49-F238E27FC236}">
                <a16:creationId xmlns:a16="http://schemas.microsoft.com/office/drawing/2014/main" id="{5C89726F-7418-4646-A0E5-EDEB47A094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9BE45C-7AEA-4CD5-B924-66369A23BBB9}"/>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532304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36871E-4C96-4586-91A1-43EB04FB8F8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E2D29E2-8D2E-4305-BA63-E750619E36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F8B4AB-4E3B-429D-A96A-CF36E220E6C8}"/>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5" name="Footer Placeholder 4">
            <a:extLst>
              <a:ext uri="{FF2B5EF4-FFF2-40B4-BE49-F238E27FC236}">
                <a16:creationId xmlns:a16="http://schemas.microsoft.com/office/drawing/2014/main" id="{AA8C807E-06AC-4579-A254-3A5B7EFC30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9E7C7E-586F-4E2F-9E2A-3716470AA4F4}"/>
              </a:ext>
            </a:extLst>
          </p:cNvPr>
          <p:cNvSpPr>
            <a:spLocks noGrp="1"/>
          </p:cNvSpPr>
          <p:nvPr>
            <p:ph type="sldNum" sz="quarter" idx="12"/>
          </p:nvPr>
        </p:nvSpPr>
        <p:spPr/>
        <p:txBody>
          <a:bodyPr/>
          <a:lstStyle/>
          <a:p>
            <a:fld id="{17AD692F-AFEA-40BA-B28C-08A896F6BB5B}" type="slidenum">
              <a:rPr lang="en-GB" smtClean="0"/>
              <a:t>‹#›</a:t>
            </a:fld>
            <a:endParaRPr lang="en-GB"/>
          </a:p>
        </p:txBody>
      </p:sp>
    </p:spTree>
    <p:extLst>
      <p:ext uri="{BB962C8B-B14F-4D97-AF65-F5344CB8AC3E}">
        <p14:creationId xmlns:p14="http://schemas.microsoft.com/office/powerpoint/2010/main" val="381653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Content and Image Widescree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FE15470-0935-4222-B89E-A9540AAACA47}"/>
              </a:ext>
            </a:extLst>
          </p:cNvPr>
          <p:cNvSpPr>
            <a:spLocks noGrp="1"/>
          </p:cNvSpPr>
          <p:nvPr>
            <p:ph type="pic" sz="quarter" idx="14" hasCustomPrompt="1"/>
          </p:nvPr>
        </p:nvSpPr>
        <p:spPr>
          <a:xfrm>
            <a:off x="8112125" y="0"/>
            <a:ext cx="4079875" cy="6858000"/>
          </a:xfrm>
          <a:solidFill>
            <a:schemeClr val="accent1"/>
          </a:solidFill>
        </p:spPr>
        <p:txBody>
          <a:bodyPr bIns="792000" anchor="ctr" anchorCtr="0">
            <a:normAutofit/>
          </a:bodyPr>
          <a:lstStyle>
            <a:lvl1pPr marL="0" indent="0" algn="ctr">
              <a:buNone/>
              <a:defRPr sz="2000"/>
            </a:lvl1pPr>
          </a:lstStyle>
          <a:p>
            <a:r>
              <a:rPr lang="en-GB" dirty="0"/>
              <a:t>Image area</a:t>
            </a:r>
          </a:p>
        </p:txBody>
      </p:sp>
      <p:sp>
        <p:nvSpPr>
          <p:cNvPr id="4" name="Date Placeholder 3">
            <a:extLst>
              <a:ext uri="{FF2B5EF4-FFF2-40B4-BE49-F238E27FC236}">
                <a16:creationId xmlns:a16="http://schemas.microsoft.com/office/drawing/2014/main" id="{F66E1848-71B6-4919-9828-5FCC447A508F}"/>
              </a:ext>
            </a:extLst>
          </p:cNvPr>
          <p:cNvSpPr>
            <a:spLocks noGrp="1"/>
          </p:cNvSpPr>
          <p:nvPr>
            <p:ph type="dt" sz="half" idx="10"/>
          </p:nvPr>
        </p:nvSpPr>
        <p:spPr/>
        <p:txBody>
          <a:bodyPr/>
          <a:lstStyle/>
          <a:p>
            <a:fld id="{3F284A73-18FE-4DC3-9F75-01F514195CD4}" type="datetimeFigureOut">
              <a:rPr lang="en-GB" smtClean="0"/>
              <a:t>16/01/2025</a:t>
            </a:fld>
            <a:endParaRPr lang="en-GB"/>
          </a:p>
        </p:txBody>
      </p:sp>
      <p:sp>
        <p:nvSpPr>
          <p:cNvPr id="5" name="Footer Placeholder 4">
            <a:extLst>
              <a:ext uri="{FF2B5EF4-FFF2-40B4-BE49-F238E27FC236}">
                <a16:creationId xmlns:a16="http://schemas.microsoft.com/office/drawing/2014/main" id="{6867183A-73F1-49AF-B52B-56FC106B9F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B05D4F-FEAE-4D71-B0A9-BAEBF87C54A8}"/>
              </a:ext>
            </a:extLst>
          </p:cNvPr>
          <p:cNvSpPr>
            <a:spLocks noGrp="1"/>
          </p:cNvSpPr>
          <p:nvPr>
            <p:ph type="sldNum" sz="quarter" idx="12"/>
          </p:nvPr>
        </p:nvSpPr>
        <p:spPr/>
        <p:txBody>
          <a:bodyPr/>
          <a:lstStyle/>
          <a:p>
            <a:fld id="{17AD692F-AFEA-40BA-B28C-08A896F6BB5B}" type="slidenum">
              <a:rPr lang="en-GB" smtClean="0"/>
              <a:t>‹#›</a:t>
            </a:fld>
            <a:endParaRPr lang="en-GB"/>
          </a:p>
        </p:txBody>
      </p:sp>
      <p:sp>
        <p:nvSpPr>
          <p:cNvPr id="8" name="Text Placeholder 2">
            <a:extLst>
              <a:ext uri="{FF2B5EF4-FFF2-40B4-BE49-F238E27FC236}">
                <a16:creationId xmlns:a16="http://schemas.microsoft.com/office/drawing/2014/main" id="{C941EFB9-8510-402F-B9DC-B73A7257C54A}"/>
              </a:ext>
            </a:extLst>
          </p:cNvPr>
          <p:cNvSpPr>
            <a:spLocks noGrp="1"/>
          </p:cNvSpPr>
          <p:nvPr>
            <p:ph idx="13" hasCustomPrompt="1"/>
          </p:nvPr>
        </p:nvSpPr>
        <p:spPr>
          <a:xfrm>
            <a:off x="371476" y="1665287"/>
            <a:ext cx="7416000" cy="4500000"/>
          </a:xfrm>
          <a:prstGeom prst="rect">
            <a:avLst/>
          </a:prstGeom>
        </p:spPr>
        <p:txBody>
          <a:bodyPr vert="horz" lIns="0" tIns="0" rIns="0" bIns="0" rtlCol="0">
            <a:noAutofit/>
          </a:bodyPr>
          <a:lstStyle>
            <a:lvl1pPr marL="0" indent="0">
              <a:buNone/>
              <a:defRPr sz="2000">
                <a:solidFill>
                  <a:schemeClr val="bg2"/>
                </a:solidFill>
              </a:defRPr>
            </a:lvl1pPr>
          </a:lstStyle>
          <a:p>
            <a:pPr lvl="0"/>
            <a:r>
              <a:rPr lang="en-GB" dirty="0"/>
              <a:t>Body text goes here</a:t>
            </a:r>
          </a:p>
        </p:txBody>
      </p:sp>
      <p:sp>
        <p:nvSpPr>
          <p:cNvPr id="9" name="Text Placeholder 2">
            <a:extLst>
              <a:ext uri="{FF2B5EF4-FFF2-40B4-BE49-F238E27FC236}">
                <a16:creationId xmlns:a16="http://schemas.microsoft.com/office/drawing/2014/main" id="{DDD14C96-E0DB-4F3C-9CE8-EE3A418567E7}"/>
              </a:ext>
            </a:extLst>
          </p:cNvPr>
          <p:cNvSpPr>
            <a:spLocks noGrp="1"/>
          </p:cNvSpPr>
          <p:nvPr>
            <p:ph type="body" sz="quarter" idx="15" hasCustomPrompt="1"/>
          </p:nvPr>
        </p:nvSpPr>
        <p:spPr>
          <a:xfrm>
            <a:off x="371475" y="441325"/>
            <a:ext cx="7416001" cy="461665"/>
          </a:xfrm>
        </p:spPr>
        <p:txBody>
          <a:bodyPr wrap="square">
            <a:spAutoFit/>
          </a:bodyPr>
          <a:lstStyle>
            <a:lvl1pPr marL="0" indent="0">
              <a:spcAft>
                <a:spcPts val="0"/>
              </a:spcAft>
              <a:buNone/>
              <a:defRPr sz="3000">
                <a:solidFill>
                  <a:schemeClr val="bg2"/>
                </a:solidFill>
              </a:defRPr>
            </a:lvl1pPr>
          </a:lstStyle>
          <a:p>
            <a:pPr lvl="0"/>
            <a:r>
              <a:rPr lang="en-US" dirty="0"/>
              <a:t>Slide title goes here</a:t>
            </a:r>
            <a:endParaRPr lang="en-GB" dirty="0"/>
          </a:p>
        </p:txBody>
      </p:sp>
    </p:spTree>
    <p:extLst>
      <p:ext uri="{BB962C8B-B14F-4D97-AF65-F5344CB8AC3E}">
        <p14:creationId xmlns:p14="http://schemas.microsoft.com/office/powerpoint/2010/main" val="97729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Divider Image Widescreen">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B9AD3A2-DAD0-481E-BC17-8A7BA6232556}"/>
              </a:ext>
            </a:extLst>
          </p:cNvPr>
          <p:cNvSpPr>
            <a:spLocks noGrp="1"/>
          </p:cNvSpPr>
          <p:nvPr>
            <p:ph type="pic" sz="quarter" idx="16"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2782204 h 6858000"/>
              <a:gd name="connsiteX3" fmla="*/ 8116204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2782204"/>
                </a:lnTo>
                <a:lnTo>
                  <a:pt x="8116204" y="6858000"/>
                </a:lnTo>
                <a:lnTo>
                  <a:pt x="0" y="6858000"/>
                </a:lnTo>
                <a:close/>
              </a:path>
            </a:pathLst>
          </a:custGeom>
          <a:solidFill>
            <a:schemeClr val="accent5">
              <a:lumMod val="20000"/>
              <a:lumOff val="80000"/>
            </a:schemeClr>
          </a:solidFill>
        </p:spPr>
        <p:txBody>
          <a:bodyPr wrap="square" tIns="972000" anchor="ctr" anchorCtr="0">
            <a:noAutofit/>
          </a:bodyPr>
          <a:lstStyle>
            <a:lvl1pPr marL="0" indent="0" algn="ctr">
              <a:buNone/>
              <a:defRPr sz="2000">
                <a:solidFill>
                  <a:schemeClr val="tx1"/>
                </a:solidFill>
              </a:defRPr>
            </a:lvl1pPr>
          </a:lstStyle>
          <a:p>
            <a:r>
              <a:rPr lang="en-GB" dirty="0"/>
              <a:t>Image area</a:t>
            </a:r>
          </a:p>
        </p:txBody>
      </p:sp>
      <p:sp>
        <p:nvSpPr>
          <p:cNvPr id="10" name="Text Placeholder 9">
            <a:extLst>
              <a:ext uri="{FF2B5EF4-FFF2-40B4-BE49-F238E27FC236}">
                <a16:creationId xmlns:a16="http://schemas.microsoft.com/office/drawing/2014/main" id="{2E88FB9A-EA59-4A30-B2E2-4B98B151473B}"/>
              </a:ext>
            </a:extLst>
          </p:cNvPr>
          <p:cNvSpPr>
            <a:spLocks noGrp="1"/>
          </p:cNvSpPr>
          <p:nvPr>
            <p:ph type="body" sz="quarter" idx="14" hasCustomPrompt="1"/>
          </p:nvPr>
        </p:nvSpPr>
        <p:spPr>
          <a:xfrm>
            <a:off x="371475" y="2325548"/>
            <a:ext cx="11449050" cy="1103452"/>
          </a:xfrm>
        </p:spPr>
        <p:txBody>
          <a:bodyPr>
            <a:noAutofit/>
          </a:bodyPr>
          <a:lstStyle>
            <a:lvl1pPr marL="0" indent="0">
              <a:spcAft>
                <a:spcPts val="0"/>
              </a:spcAft>
              <a:buNone/>
              <a:defRPr sz="3500">
                <a:solidFill>
                  <a:schemeClr val="bg1"/>
                </a:solidFill>
              </a:defRPr>
            </a:lvl1pPr>
          </a:lstStyle>
          <a:p>
            <a:pPr lvl="0"/>
            <a:r>
              <a:rPr lang="en-US" dirty="0"/>
              <a:t>Presentation title goes here</a:t>
            </a:r>
          </a:p>
        </p:txBody>
      </p:sp>
      <p:sp>
        <p:nvSpPr>
          <p:cNvPr id="12" name="Text Placeholder 11">
            <a:extLst>
              <a:ext uri="{FF2B5EF4-FFF2-40B4-BE49-F238E27FC236}">
                <a16:creationId xmlns:a16="http://schemas.microsoft.com/office/drawing/2014/main" id="{49774053-DAF3-4F40-A1D6-DE2E0EDE8AB8}"/>
              </a:ext>
            </a:extLst>
          </p:cNvPr>
          <p:cNvSpPr>
            <a:spLocks noGrp="1"/>
          </p:cNvSpPr>
          <p:nvPr>
            <p:ph type="body" sz="quarter" idx="15" hasCustomPrompt="1"/>
          </p:nvPr>
        </p:nvSpPr>
        <p:spPr>
          <a:xfrm>
            <a:off x="371475" y="3768426"/>
            <a:ext cx="5724525" cy="432000"/>
          </a:xfrm>
        </p:spPr>
        <p:txBody>
          <a:bodyPr>
            <a:noAutofit/>
          </a:bodyPr>
          <a:lstStyle>
            <a:lvl1pPr marL="0" indent="0">
              <a:buNone/>
              <a:defRPr sz="1800">
                <a:solidFill>
                  <a:schemeClr val="bg1"/>
                </a:solidFill>
              </a:defRPr>
            </a:lvl1pPr>
          </a:lstStyle>
          <a:p>
            <a:pPr lvl="0"/>
            <a:r>
              <a:rPr lang="en-US" dirty="0"/>
              <a:t>Date</a:t>
            </a:r>
            <a:endParaRPr lang="en-GB" dirty="0"/>
          </a:p>
        </p:txBody>
      </p:sp>
    </p:spTree>
    <p:extLst>
      <p:ext uri="{BB962C8B-B14F-4D97-AF65-F5344CB8AC3E}">
        <p14:creationId xmlns:p14="http://schemas.microsoft.com/office/powerpoint/2010/main" val="156516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9.jpg"/><Relationship Id="rId2" Type="http://schemas.openxmlformats.org/officeDocument/2006/relationships/slideLayout" Target="../slideLayouts/slideLayout23.xml"/><Relationship Id="rId16"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14.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0F8594-70D0-0F44-12DF-A43F576EF7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97178E-601C-D05B-A7BE-492EAA88B3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10F9C4-0C95-B2A9-EA99-30022DA66C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5C85B-A723-485B-80E6-BC30001F9FC7}" type="datetimeFigureOut">
              <a:rPr lang="en-GB" smtClean="0"/>
              <a:t>16/01/2025</a:t>
            </a:fld>
            <a:endParaRPr lang="en-GB"/>
          </a:p>
        </p:txBody>
      </p:sp>
      <p:sp>
        <p:nvSpPr>
          <p:cNvPr id="5" name="Footer Placeholder 4">
            <a:extLst>
              <a:ext uri="{FF2B5EF4-FFF2-40B4-BE49-F238E27FC236}">
                <a16:creationId xmlns:a16="http://schemas.microsoft.com/office/drawing/2014/main" id="{AC39DF56-DB21-6C4D-5ABF-BBA5331727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1100A4A-12C8-0C9A-BB44-2F083FACFC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AE887-3B7E-4D60-A88B-F49688539FCC}" type="slidenum">
              <a:rPr lang="en-GB" smtClean="0"/>
              <a:t>‹#›</a:t>
            </a:fld>
            <a:endParaRPr lang="en-GB"/>
          </a:p>
        </p:txBody>
      </p:sp>
    </p:spTree>
    <p:extLst>
      <p:ext uri="{BB962C8B-B14F-4D97-AF65-F5344CB8AC3E}">
        <p14:creationId xmlns:p14="http://schemas.microsoft.com/office/powerpoint/2010/main" val="2997599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12301-C637-114D-A09E-61E245729E6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666" y="1"/>
            <a:ext cx="12236668" cy="6883126"/>
          </a:xfrm>
          <a:prstGeom prst="rect">
            <a:avLst/>
          </a:prstGeom>
        </p:spPr>
      </p:pic>
    </p:spTree>
    <p:extLst>
      <p:ext uri="{BB962C8B-B14F-4D97-AF65-F5344CB8AC3E}">
        <p14:creationId xmlns:p14="http://schemas.microsoft.com/office/powerpoint/2010/main" val="36270023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ransition spd="med">
    <p:fade/>
  </p:transition>
  <p:hf hdr="0" dt="0"/>
  <p:txStyles>
    <p:titleStyle>
      <a:lvl1pPr algn="l" rtl="0" eaLnBrk="1" fontAlgn="base" hangingPunct="1">
        <a:lnSpc>
          <a:spcPct val="85000"/>
        </a:lnSpc>
        <a:spcBef>
          <a:spcPct val="0"/>
        </a:spcBef>
        <a:spcAft>
          <a:spcPct val="0"/>
        </a:spcAft>
        <a:defRPr sz="2800" i="1">
          <a:solidFill>
            <a:schemeClr val="tx1"/>
          </a:solidFill>
          <a:latin typeface="+mj-lt"/>
          <a:ea typeface="+mj-ea"/>
          <a:cs typeface="+mj-cs"/>
        </a:defRPr>
      </a:lvl1pPr>
      <a:lvl2pPr algn="l" rtl="0" eaLnBrk="1" fontAlgn="base" hangingPunct="1">
        <a:lnSpc>
          <a:spcPct val="85000"/>
        </a:lnSpc>
        <a:spcBef>
          <a:spcPct val="0"/>
        </a:spcBef>
        <a:spcAft>
          <a:spcPct val="0"/>
        </a:spcAft>
        <a:defRPr sz="2800" i="1">
          <a:solidFill>
            <a:schemeClr val="tx1"/>
          </a:solidFill>
          <a:latin typeface="Arial" pitchFamily="34" charset="0"/>
        </a:defRPr>
      </a:lvl2pPr>
      <a:lvl3pPr algn="l" rtl="0" eaLnBrk="1" fontAlgn="base" hangingPunct="1">
        <a:lnSpc>
          <a:spcPct val="85000"/>
        </a:lnSpc>
        <a:spcBef>
          <a:spcPct val="0"/>
        </a:spcBef>
        <a:spcAft>
          <a:spcPct val="0"/>
        </a:spcAft>
        <a:defRPr sz="2800" i="1">
          <a:solidFill>
            <a:schemeClr val="tx1"/>
          </a:solidFill>
          <a:latin typeface="Arial" pitchFamily="34" charset="0"/>
        </a:defRPr>
      </a:lvl3pPr>
      <a:lvl4pPr algn="l" rtl="0" eaLnBrk="1" fontAlgn="base" hangingPunct="1">
        <a:lnSpc>
          <a:spcPct val="85000"/>
        </a:lnSpc>
        <a:spcBef>
          <a:spcPct val="0"/>
        </a:spcBef>
        <a:spcAft>
          <a:spcPct val="0"/>
        </a:spcAft>
        <a:defRPr sz="2800" i="1">
          <a:solidFill>
            <a:schemeClr val="tx1"/>
          </a:solidFill>
          <a:latin typeface="Arial" pitchFamily="34" charset="0"/>
        </a:defRPr>
      </a:lvl4pPr>
      <a:lvl5pPr algn="l" rtl="0" eaLnBrk="1" fontAlgn="base" hangingPunct="1">
        <a:lnSpc>
          <a:spcPct val="85000"/>
        </a:lnSpc>
        <a:spcBef>
          <a:spcPct val="0"/>
        </a:spcBef>
        <a:spcAft>
          <a:spcPct val="0"/>
        </a:spcAft>
        <a:defRPr sz="2800" i="1">
          <a:solidFill>
            <a:schemeClr val="tx1"/>
          </a:solidFill>
          <a:latin typeface="Arial" pitchFamily="34" charset="0"/>
        </a:defRPr>
      </a:lvl5pPr>
      <a:lvl6pPr marL="457200" algn="l" rtl="0" eaLnBrk="1" fontAlgn="base" hangingPunct="1">
        <a:lnSpc>
          <a:spcPct val="85000"/>
        </a:lnSpc>
        <a:spcBef>
          <a:spcPct val="0"/>
        </a:spcBef>
        <a:spcAft>
          <a:spcPct val="0"/>
        </a:spcAft>
        <a:defRPr sz="2800" i="1">
          <a:solidFill>
            <a:schemeClr val="tx1"/>
          </a:solidFill>
          <a:latin typeface="Arial" pitchFamily="34" charset="0"/>
        </a:defRPr>
      </a:lvl6pPr>
      <a:lvl7pPr marL="914400" algn="l" rtl="0" eaLnBrk="1" fontAlgn="base" hangingPunct="1">
        <a:lnSpc>
          <a:spcPct val="85000"/>
        </a:lnSpc>
        <a:spcBef>
          <a:spcPct val="0"/>
        </a:spcBef>
        <a:spcAft>
          <a:spcPct val="0"/>
        </a:spcAft>
        <a:defRPr sz="2800" i="1">
          <a:solidFill>
            <a:schemeClr val="tx1"/>
          </a:solidFill>
          <a:latin typeface="Arial" pitchFamily="34" charset="0"/>
        </a:defRPr>
      </a:lvl7pPr>
      <a:lvl8pPr marL="1371600" algn="l" rtl="0" eaLnBrk="1" fontAlgn="base" hangingPunct="1">
        <a:lnSpc>
          <a:spcPct val="85000"/>
        </a:lnSpc>
        <a:spcBef>
          <a:spcPct val="0"/>
        </a:spcBef>
        <a:spcAft>
          <a:spcPct val="0"/>
        </a:spcAft>
        <a:defRPr sz="2800" i="1">
          <a:solidFill>
            <a:schemeClr val="tx1"/>
          </a:solidFill>
          <a:latin typeface="Arial" pitchFamily="34" charset="0"/>
        </a:defRPr>
      </a:lvl8pPr>
      <a:lvl9pPr marL="1828800" algn="l" rtl="0" eaLnBrk="1" fontAlgn="base" hangingPunct="1">
        <a:lnSpc>
          <a:spcPct val="85000"/>
        </a:lnSpc>
        <a:spcBef>
          <a:spcPct val="0"/>
        </a:spcBef>
        <a:spcAft>
          <a:spcPct val="0"/>
        </a:spcAft>
        <a:defRPr sz="2800" i="1">
          <a:solidFill>
            <a:schemeClr val="tx1"/>
          </a:solidFill>
          <a:latin typeface="Arial" pitchFamily="34" charset="0"/>
        </a:defRPr>
      </a:lvl9pPr>
    </p:titleStyle>
    <p:bodyStyle>
      <a:lvl1pPr marL="179388" indent="-179388" algn="l" rtl="0" eaLnBrk="1" fontAlgn="base" hangingPunct="1">
        <a:spcBef>
          <a:spcPct val="0"/>
        </a:spcBef>
        <a:spcAft>
          <a:spcPct val="60000"/>
        </a:spcAft>
        <a:buClr>
          <a:schemeClr val="tx1"/>
        </a:buClr>
        <a:buFont typeface="Arial" panose="020B0604020202020204" pitchFamily="34" charset="0"/>
        <a:buChar char="•"/>
        <a:defRPr>
          <a:solidFill>
            <a:schemeClr val="accent1"/>
          </a:solidFill>
          <a:latin typeface="+mn-lt"/>
          <a:ea typeface="+mn-ea"/>
          <a:cs typeface="+mn-cs"/>
        </a:defRPr>
      </a:lvl1pPr>
      <a:lvl2pPr marL="546100" indent="-18732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2pPr>
      <a:lvl3pPr marL="906463" indent="-180975" algn="l" rtl="0" eaLnBrk="1" fontAlgn="base" hangingPunct="1">
        <a:spcBef>
          <a:spcPct val="0"/>
        </a:spcBef>
        <a:spcAft>
          <a:spcPct val="60000"/>
        </a:spcAft>
        <a:buChar char="•"/>
        <a:defRPr>
          <a:solidFill>
            <a:schemeClr val="accent1"/>
          </a:solidFill>
          <a:latin typeface="+mn-lt"/>
          <a:ea typeface="+mn-ea"/>
        </a:defRPr>
      </a:lvl3pPr>
      <a:lvl4pPr marL="1266825" indent="-180975" algn="l" rtl="0" eaLnBrk="1" fontAlgn="base" hangingPunct="1">
        <a:spcBef>
          <a:spcPct val="0"/>
        </a:spcBef>
        <a:spcAft>
          <a:spcPct val="60000"/>
        </a:spcAft>
        <a:buFont typeface="Arial" panose="020B0604020202020204" pitchFamily="34" charset="0"/>
        <a:buChar char="–"/>
        <a:defRPr>
          <a:solidFill>
            <a:schemeClr val="accent1"/>
          </a:solidFill>
          <a:latin typeface="+mn-lt"/>
          <a:ea typeface="+mn-ea"/>
        </a:defRPr>
      </a:lvl4pPr>
      <a:lvl5pPr marL="1625600" indent="-179388" algn="l" rtl="0" eaLnBrk="1" fontAlgn="base" hangingPunct="1">
        <a:spcBef>
          <a:spcPct val="0"/>
        </a:spcBef>
        <a:spcAft>
          <a:spcPct val="60000"/>
        </a:spcAft>
        <a:buChar char="»"/>
        <a:defRPr>
          <a:solidFill>
            <a:schemeClr val="accent1"/>
          </a:solidFill>
          <a:latin typeface="+mn-lt"/>
          <a:ea typeface="+mn-ea"/>
        </a:defRPr>
      </a:lvl5pPr>
      <a:lvl6pPr marL="2082800" indent="-179388" algn="l" rtl="0" eaLnBrk="1" fontAlgn="base" hangingPunct="1">
        <a:spcBef>
          <a:spcPct val="0"/>
        </a:spcBef>
        <a:spcAft>
          <a:spcPct val="60000"/>
        </a:spcAft>
        <a:buChar char="»"/>
        <a:defRPr>
          <a:solidFill>
            <a:schemeClr val="accent1"/>
          </a:solidFill>
          <a:latin typeface="+mn-lt"/>
          <a:ea typeface="+mn-ea"/>
        </a:defRPr>
      </a:lvl6pPr>
      <a:lvl7pPr marL="2540000" indent="-179388" algn="l" rtl="0" eaLnBrk="1" fontAlgn="base" hangingPunct="1">
        <a:spcBef>
          <a:spcPct val="0"/>
        </a:spcBef>
        <a:spcAft>
          <a:spcPct val="60000"/>
        </a:spcAft>
        <a:buChar char="»"/>
        <a:defRPr>
          <a:solidFill>
            <a:schemeClr val="accent1"/>
          </a:solidFill>
          <a:latin typeface="+mn-lt"/>
          <a:ea typeface="+mn-ea"/>
        </a:defRPr>
      </a:lvl7pPr>
      <a:lvl8pPr marL="2997200" indent="-179388" algn="l" rtl="0" eaLnBrk="1" fontAlgn="base" hangingPunct="1">
        <a:spcBef>
          <a:spcPct val="0"/>
        </a:spcBef>
        <a:spcAft>
          <a:spcPct val="60000"/>
        </a:spcAft>
        <a:buChar char="»"/>
        <a:defRPr>
          <a:solidFill>
            <a:schemeClr val="accent1"/>
          </a:solidFill>
          <a:latin typeface="+mn-lt"/>
          <a:ea typeface="+mn-ea"/>
        </a:defRPr>
      </a:lvl8pPr>
      <a:lvl9pPr marL="3454400" indent="-179388" algn="l" rtl="0" eaLnBrk="1" fontAlgn="base" hangingPunct="1">
        <a:spcBef>
          <a:spcPct val="0"/>
        </a:spcBef>
        <a:spcAft>
          <a:spcPct val="60000"/>
        </a:spcAft>
        <a:buChar char="»"/>
        <a:defRPr>
          <a:solidFill>
            <a:schemeClr val="accent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02A04704-4718-43A5-AA79-4FF02EF67FA2}"/>
              </a:ext>
            </a:extLst>
          </p:cNvPr>
          <p:cNvSpPr>
            <a:spLocks noChangeAspect="1"/>
          </p:cNvSpPr>
          <p:nvPr/>
        </p:nvSpPr>
        <p:spPr>
          <a:xfrm flipH="1">
            <a:off x="8791073" y="3461153"/>
            <a:ext cx="3400926" cy="3400926"/>
          </a:xfrm>
          <a:prstGeom prst="rtTriangle">
            <a:avLst/>
          </a:prstGeom>
          <a:solidFill>
            <a:srgbClr val="3BB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10" name="Picture 9">
            <a:extLst>
              <a:ext uri="{FF2B5EF4-FFF2-40B4-BE49-F238E27FC236}">
                <a16:creationId xmlns:a16="http://schemas.microsoft.com/office/drawing/2014/main" id="{C86A5950-1875-4D00-B15E-65D155CA8F4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982564" y="5963820"/>
            <a:ext cx="2087516" cy="785059"/>
          </a:xfrm>
          <a:prstGeom prst="rect">
            <a:avLst/>
          </a:prstGeom>
        </p:spPr>
      </p:pic>
      <p:sp>
        <p:nvSpPr>
          <p:cNvPr id="2" name="Title Placeholder 1">
            <a:extLst>
              <a:ext uri="{FF2B5EF4-FFF2-40B4-BE49-F238E27FC236}">
                <a16:creationId xmlns:a16="http://schemas.microsoft.com/office/drawing/2014/main" id="{BF3BD07C-8997-4CEF-9DB1-063FE36536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0646923-D847-462E-B526-915D6D6E59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308B5F89-3236-430A-BC83-093895EB8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84A73-18FE-4DC3-9F75-01F514195CD4}" type="datetimeFigureOut">
              <a:rPr lang="en-GB" smtClean="0"/>
              <a:t>16/01/2025</a:t>
            </a:fld>
            <a:endParaRPr lang="en-GB"/>
          </a:p>
        </p:txBody>
      </p:sp>
      <p:sp>
        <p:nvSpPr>
          <p:cNvPr id="5" name="Footer Placeholder 4">
            <a:extLst>
              <a:ext uri="{FF2B5EF4-FFF2-40B4-BE49-F238E27FC236}">
                <a16:creationId xmlns:a16="http://schemas.microsoft.com/office/drawing/2014/main" id="{6A1F0B2F-F10A-4881-974B-8C50050B85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7646EF-F01E-496E-AE4F-F4E7EDB782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D692F-AFEA-40BA-B28C-08A896F6BB5B}" type="slidenum">
              <a:rPr lang="en-GB" smtClean="0"/>
              <a:t>‹#›</a:t>
            </a:fld>
            <a:endParaRPr lang="en-GB"/>
          </a:p>
        </p:txBody>
      </p:sp>
    </p:spTree>
    <p:extLst>
      <p:ext uri="{BB962C8B-B14F-4D97-AF65-F5344CB8AC3E}">
        <p14:creationId xmlns:p14="http://schemas.microsoft.com/office/powerpoint/2010/main" val="316794677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rgbClr val="29B9D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9B9D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9B9D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9B9D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9B9D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9B9D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emf"/><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www.sth.nhs.uk/news/2024/09/12/sheffield-teaching-hospitals-shortlisted-in-national-awards-for-supporting-underrepresented-communities-to-access-health-career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26.emf"/><Relationship Id="rId7"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12.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26.emf"/><Relationship Id="rId7"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jpeg"/></Relationships>
</file>

<file path=ppt/slides/_rels/slide1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26.emf"/><Relationship Id="rId7"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54.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hyperlink" Target="mailto:sth.employability@nhs.net" TargetMode="External"/><Relationship Id="rId5" Type="http://schemas.openxmlformats.org/officeDocument/2006/relationships/hyperlink" Target="mailto:sian.waddell@nhs.net" TargetMode="External"/><Relationship Id="rId4" Type="http://schemas.openxmlformats.org/officeDocument/2006/relationships/image" Target="../media/image23.emf"/></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6.pn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EtudZjgPwcQ"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57.jpg"/></Relationships>
</file>

<file path=ppt/slides/_rels/slide2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ideo" Target="https://www.youtube.com/embed/rhFK3SBaQpc?feature=oembed" TargetMode="External"/><Relationship Id="rId4" Type="http://schemas.openxmlformats.org/officeDocument/2006/relationships/image" Target="../media/image61.jpeg"/></Relationships>
</file>

<file path=ppt/slides/_rels/slide2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3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1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hyperlink" Target="https://www.centreformentalhealth.org.uk/what-ips/" TargetMode="External"/><Relationship Id="rId2" Type="http://schemas.openxmlformats.org/officeDocument/2006/relationships/hyperlink" Target="https://ipsgrow.org.uk/about/what-is-ips/" TargetMode="External"/><Relationship Id="rId1" Type="http://schemas.openxmlformats.org/officeDocument/2006/relationships/slideLayout" Target="../slideLayouts/slideLayout16.xml"/><Relationship Id="rId4" Type="http://schemas.openxmlformats.org/officeDocument/2006/relationships/image" Target="../media/image6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hyperlink" Target="mailto:L.Edwards@syha.co.uk" TargetMode="External"/><Relationship Id="rId2" Type="http://schemas.openxmlformats.org/officeDocument/2006/relationships/hyperlink" Target="mailto:C.Ducker@syha.co.uk" TargetMode="External"/><Relationship Id="rId1" Type="http://schemas.openxmlformats.org/officeDocument/2006/relationships/slideLayout" Target="../slideLayouts/slideLayout19.xml"/><Relationship Id="rId5" Type="http://schemas.openxmlformats.org/officeDocument/2006/relationships/hyperlink" Target="https://www.findgoodwork.co.uk/refer/" TargetMode="External"/><Relationship Id="rId4" Type="http://schemas.openxmlformats.org/officeDocument/2006/relationships/hyperlink" Target="mailto:M.Slonskyj@syha.co.uk"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mailto:M.slonskyj@syha.co.uk" TargetMode="External"/><Relationship Id="rId1" Type="http://schemas.openxmlformats.org/officeDocument/2006/relationships/slideLayout" Target="../slideLayouts/slideLayout21.xml"/><Relationship Id="rId4" Type="http://schemas.openxmlformats.org/officeDocument/2006/relationships/image" Target="../media/image72.svg"/></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pic>
        <p:nvPicPr>
          <p:cNvPr id="1026" name="Picture 2">
            <a:extLst>
              <a:ext uri="{FF2B5EF4-FFF2-40B4-BE49-F238E27FC236}">
                <a16:creationId xmlns:a16="http://schemas.microsoft.com/office/drawing/2014/main" id="{FCA954B0-490A-35A1-0D83-7E7077437B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3490" y="4283068"/>
            <a:ext cx="2395324" cy="23547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unnocks Teacake x 36 - WDS Group">
            <a:extLst>
              <a:ext uri="{FF2B5EF4-FFF2-40B4-BE49-F238E27FC236}">
                <a16:creationId xmlns:a16="http://schemas.microsoft.com/office/drawing/2014/main" id="{5A56E897-876B-C939-6530-D4A4CD72E3A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778" b="89778" l="5333" r="92889">
                        <a14:foregroundMark x1="92444" y1="49333" x2="92889" y2="52444"/>
                        <a14:foregroundMark x1="9333" y1="37333" x2="9333" y2="37333"/>
                        <a14:foregroundMark x1="5333" y1="38222" x2="5333" y2="38222"/>
                        <a14:foregroundMark x1="8889" y1="30667" x2="8889" y2="30667"/>
                        <a14:foregroundMark x1="16444" y1="29333" x2="16444" y2="29333"/>
                        <a14:foregroundMark x1="23556" y1="28000" x2="23556" y2="28000"/>
                        <a14:foregroundMark x1="28444" y1="28000" x2="28889" y2="28000"/>
                        <a14:backgroundMark x1="95556" y1="57778" x2="95556" y2="57778"/>
                      </a14:backgroundRemoval>
                    </a14:imgEffect>
                  </a14:imgLayer>
                </a14:imgProps>
              </a:ext>
              <a:ext uri="{28A0092B-C50C-407E-A947-70E740481C1C}">
                <a14:useLocalDpi xmlns:a14="http://schemas.microsoft.com/office/drawing/2010/main" val="0"/>
              </a:ext>
            </a:extLst>
          </a:blip>
          <a:srcRect/>
          <a:stretch>
            <a:fillRect/>
          </a:stretch>
        </p:blipFill>
        <p:spPr bwMode="auto">
          <a:xfrm>
            <a:off x="173699" y="2835068"/>
            <a:ext cx="4659557" cy="46595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531DFBB-BAD9-3719-CAAD-17AB3C38D0F0}"/>
              </a:ext>
            </a:extLst>
          </p:cNvPr>
          <p:cNvSpPr txBox="1"/>
          <p:nvPr/>
        </p:nvSpPr>
        <p:spPr>
          <a:xfrm>
            <a:off x="2008414" y="1169050"/>
            <a:ext cx="8011706" cy="3216265"/>
          </a:xfrm>
          <a:prstGeom prst="rect">
            <a:avLst/>
          </a:prstGeom>
          <a:noFill/>
        </p:spPr>
        <p:txBody>
          <a:bodyPr wrap="square" rtlCol="0">
            <a:spAutoFit/>
          </a:bodyPr>
          <a:lstStyle/>
          <a:p>
            <a:pPr algn="ctr"/>
            <a:r>
              <a:rPr lang="en-GB" sz="11500" dirty="0">
                <a:solidFill>
                  <a:schemeClr val="bg1"/>
                </a:solidFill>
                <a:effectLst>
                  <a:outerShdw blurRad="38100" dist="38100" dir="2700000" algn="tl">
                    <a:srgbClr val="000000">
                      <a:alpha val="43137"/>
                    </a:srgbClr>
                  </a:outerShdw>
                </a:effectLst>
                <a:latin typeface="Bahnschrift SemiBold SemiConden" panose="020B0502040204020203" pitchFamily="34" charset="0"/>
              </a:rPr>
              <a:t>Teacake Club </a:t>
            </a:r>
            <a:br>
              <a:rPr lang="en-GB" sz="8000" dirty="0">
                <a:solidFill>
                  <a:schemeClr val="bg1"/>
                </a:solidFill>
                <a:latin typeface="Bahnschrift SemiBold SemiConden" panose="020B0502040204020203" pitchFamily="34" charset="0"/>
              </a:rPr>
            </a:br>
            <a:r>
              <a:rPr lang="en-GB" sz="8000" dirty="0">
                <a:solidFill>
                  <a:schemeClr val="bg1"/>
                </a:solidFill>
                <a:latin typeface="Bahnschrift SemiBold SemiConden" panose="020B0502040204020203" pitchFamily="34" charset="0"/>
              </a:rPr>
              <a:t> </a:t>
            </a:r>
            <a:r>
              <a:rPr lang="en-GB" sz="8800" dirty="0">
                <a:solidFill>
                  <a:schemeClr val="bg1"/>
                </a:solidFill>
                <a:latin typeface="Bahnschrift SemiBold SemiConden" panose="020B0502040204020203" pitchFamily="34" charset="0"/>
              </a:rPr>
              <a:t>Winter 2025 </a:t>
            </a:r>
            <a:endParaRPr lang="en-GB" sz="8000"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1181944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5531DFBB-BAD9-3719-CAAD-17AB3C38D0F0}"/>
              </a:ext>
            </a:extLst>
          </p:cNvPr>
          <p:cNvSpPr txBox="1"/>
          <p:nvPr/>
        </p:nvSpPr>
        <p:spPr>
          <a:xfrm>
            <a:off x="902043" y="1169050"/>
            <a:ext cx="9731723" cy="3693319"/>
          </a:xfrm>
          <a:prstGeom prst="rect">
            <a:avLst/>
          </a:prstGeom>
          <a:noFill/>
        </p:spPr>
        <p:txBody>
          <a:bodyPr wrap="square" rtlCol="0">
            <a:spAutoFit/>
          </a:bodyPr>
          <a:lstStyle/>
          <a:p>
            <a:pPr algn="ctr"/>
            <a:r>
              <a:rPr lang="en-GB" sz="13800" dirty="0">
                <a:solidFill>
                  <a:schemeClr val="bg1"/>
                </a:solidFill>
                <a:latin typeface="Bahnschrift SemiBold SemiConden" panose="020B0502040204020203" pitchFamily="34" charset="0"/>
              </a:rPr>
              <a:t>Welcome !</a:t>
            </a:r>
            <a:br>
              <a:rPr lang="en-GB" sz="13800" dirty="0">
                <a:solidFill>
                  <a:schemeClr val="bg1"/>
                </a:solidFill>
                <a:latin typeface="Bahnschrift SemiBold SemiConden" panose="020B0502040204020203" pitchFamily="34" charset="0"/>
              </a:rPr>
            </a:br>
            <a:r>
              <a:rPr lang="en-GB" sz="8800" dirty="0">
                <a:solidFill>
                  <a:schemeClr val="bg1"/>
                </a:solidFill>
                <a:latin typeface="Bahnschrift SemiBold SemiConden" panose="020B0502040204020203" pitchFamily="34" charset="0"/>
              </a:rPr>
              <a:t>First of 2025</a:t>
            </a:r>
            <a:endParaRPr lang="en-GB" sz="13800"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4137699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C8936-CC78-6C82-AEB2-C5E99A964B9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73CA70-7348-A501-DFDE-7C4B8D341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24AA757A-61FF-FEC1-9BC5-7532E4DA8333}"/>
              </a:ext>
            </a:extLst>
          </p:cNvPr>
          <p:cNvSpPr txBox="1"/>
          <p:nvPr/>
        </p:nvSpPr>
        <p:spPr>
          <a:xfrm>
            <a:off x="1121452" y="3605972"/>
            <a:ext cx="10141991" cy="1862048"/>
          </a:xfrm>
          <a:prstGeom prst="rect">
            <a:avLst/>
          </a:prstGeom>
          <a:noFill/>
        </p:spPr>
        <p:txBody>
          <a:bodyPr wrap="square" rtlCol="0">
            <a:spAutoFit/>
          </a:bodyPr>
          <a:lstStyle/>
          <a:p>
            <a:pPr algn="ctr">
              <a:spcBef>
                <a:spcPts val="600"/>
              </a:spcBef>
              <a:spcAft>
                <a:spcPts val="600"/>
              </a:spcAft>
            </a:pPr>
            <a:r>
              <a:rPr lang="en-GB" sz="400" b="1" kern="1200" dirty="0">
                <a:solidFill>
                  <a:schemeClr val="tx1"/>
                </a:solidFill>
                <a:latin typeface="+mn-lt"/>
                <a:ea typeface="+mn-ea"/>
                <a:cs typeface="+mn-cs"/>
              </a:rPr>
              <a:t>Opp</a:t>
            </a:r>
          </a:p>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C34C4FF3-7F91-2752-3810-2032E284A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2A0AF614-DEA5-5C98-C529-10AE9C454A83}"/>
              </a:ext>
            </a:extLst>
          </p:cNvPr>
          <p:cNvSpPr txBox="1"/>
          <p:nvPr/>
        </p:nvSpPr>
        <p:spPr>
          <a:xfrm>
            <a:off x="-1075132" y="1169050"/>
            <a:ext cx="8011706" cy="2646878"/>
          </a:xfrm>
          <a:prstGeom prst="rect">
            <a:avLst/>
          </a:prstGeom>
          <a:noFill/>
        </p:spPr>
        <p:txBody>
          <a:bodyPr wrap="square" rtlCol="0">
            <a:spAutoFit/>
          </a:bodyPr>
          <a:lstStyle/>
          <a:p>
            <a:pPr algn="ctr"/>
            <a:r>
              <a:rPr lang="en-GB" sz="7200" b="1" dirty="0">
                <a:solidFill>
                  <a:schemeClr val="bg1"/>
                </a:solidFill>
                <a:latin typeface="Bahnschrift SemiBold SemiConden" panose="020B0502040204020203" pitchFamily="34" charset="0"/>
              </a:rPr>
              <a:t>Chloe Janes</a:t>
            </a:r>
            <a:br>
              <a:rPr lang="en-GB" sz="7200" b="1" dirty="0">
                <a:solidFill>
                  <a:schemeClr val="bg1"/>
                </a:solidFill>
                <a:latin typeface="Bahnschrift SemiBold SemiConden" panose="020B0502040204020203" pitchFamily="34" charset="0"/>
              </a:rPr>
            </a:br>
            <a:r>
              <a:rPr lang="en-GB" sz="2800" b="1" dirty="0">
                <a:solidFill>
                  <a:schemeClr val="bg1"/>
                </a:solidFill>
                <a:latin typeface="Bahnschrift SemiBold SemiConden" panose="020B0502040204020203" pitchFamily="34" charset="0"/>
              </a:rPr>
              <a:t>Events and Engagement Manager </a:t>
            </a:r>
            <a:br>
              <a:rPr lang="en-GB" sz="72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2050" name="Picture 2" descr="henry boots logo">
            <a:extLst>
              <a:ext uri="{FF2B5EF4-FFF2-40B4-BE49-F238E27FC236}">
                <a16:creationId xmlns:a16="http://schemas.microsoft.com/office/drawing/2014/main" id="{841B570D-CF80-4239-CD43-D4AF33E4A3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430" y="3094934"/>
            <a:ext cx="4280581" cy="2721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683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023480" y="3634139"/>
            <a:ext cx="10141991" cy="1862048"/>
          </a:xfrm>
          <a:prstGeom prst="rect">
            <a:avLst/>
          </a:prstGeom>
          <a:noFill/>
        </p:spPr>
        <p:txBody>
          <a:bodyPr wrap="square" rtlCol="0">
            <a:spAutoFit/>
          </a:bodyPr>
          <a:lstStyle/>
          <a:p>
            <a:pPr algn="ctr">
              <a:spcBef>
                <a:spcPts val="600"/>
              </a:spcBef>
              <a:spcAft>
                <a:spcPts val="600"/>
              </a:spcAft>
            </a:pPr>
            <a:r>
              <a:rPr lang="en-GB" sz="400" b="1" kern="1200" dirty="0">
                <a:solidFill>
                  <a:schemeClr val="tx1"/>
                </a:solidFill>
                <a:latin typeface="+mn-lt"/>
                <a:ea typeface="+mn-ea"/>
                <a:cs typeface="+mn-cs"/>
              </a:rPr>
              <a:t>Opp</a:t>
            </a:r>
          </a:p>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5531DFBB-BAD9-3719-CAAD-17AB3C38D0F0}"/>
              </a:ext>
            </a:extLst>
          </p:cNvPr>
          <p:cNvSpPr txBox="1"/>
          <p:nvPr/>
        </p:nvSpPr>
        <p:spPr>
          <a:xfrm>
            <a:off x="634148" y="1361813"/>
            <a:ext cx="8011706" cy="1969770"/>
          </a:xfrm>
          <a:prstGeom prst="rect">
            <a:avLst/>
          </a:prstGeom>
          <a:noFill/>
        </p:spPr>
        <p:txBody>
          <a:bodyPr wrap="square" rtlCol="0">
            <a:spAutoFit/>
          </a:bodyPr>
          <a:lstStyle/>
          <a:p>
            <a:r>
              <a:rPr lang="en-GB" sz="6600" dirty="0">
                <a:solidFill>
                  <a:schemeClr val="bg1"/>
                </a:solidFill>
                <a:latin typeface="Bahnschrift SemiBold SemiConden" panose="020B0502040204020203" pitchFamily="34" charset="0"/>
              </a:rPr>
              <a:t>Sian Waddell </a:t>
            </a:r>
            <a:br>
              <a:rPr lang="en-GB" sz="6600" dirty="0">
                <a:solidFill>
                  <a:schemeClr val="bg1"/>
                </a:solidFill>
                <a:latin typeface="Bahnschrift SemiBold SemiConden" panose="020B0502040204020203" pitchFamily="34" charset="0"/>
              </a:rPr>
            </a:br>
            <a:r>
              <a:rPr lang="en-GB" sz="2800" b="1" dirty="0">
                <a:solidFill>
                  <a:schemeClr val="bg1"/>
                </a:solidFill>
                <a:effectLst/>
                <a:latin typeface="Calibri" panose="020F0502020204030204" pitchFamily="34" charset="0"/>
                <a:ea typeface="Aptos" panose="020B0004020202020204" pitchFamily="34" charset="0"/>
                <a:cs typeface="Aptos" panose="020B0004020202020204" pitchFamily="34" charset="0"/>
              </a:rPr>
              <a:t>Employability Lead &amp; </a:t>
            </a:r>
            <a:br>
              <a:rPr lang="en-GB" sz="2800" b="1" dirty="0">
                <a:solidFill>
                  <a:schemeClr val="bg1"/>
                </a:solidFill>
                <a:effectLst/>
                <a:latin typeface="Calibri" panose="020F0502020204030204" pitchFamily="34" charset="0"/>
                <a:ea typeface="Aptos" panose="020B0004020202020204" pitchFamily="34" charset="0"/>
                <a:cs typeface="Aptos" panose="020B0004020202020204" pitchFamily="34" charset="0"/>
              </a:rPr>
            </a:br>
            <a:r>
              <a:rPr lang="en-GB" sz="2800" b="1" dirty="0">
                <a:solidFill>
                  <a:schemeClr val="bg1"/>
                </a:solidFill>
                <a:effectLst/>
                <a:latin typeface="Calibri" panose="020F0502020204030204" pitchFamily="34" charset="0"/>
                <a:ea typeface="Aptos" panose="020B0004020202020204" pitchFamily="34" charset="0"/>
                <a:cs typeface="Aptos" panose="020B0004020202020204" pitchFamily="34" charset="0"/>
              </a:rPr>
              <a:t>Learning and Development Facilitator </a:t>
            </a:r>
            <a:endParaRPr lang="en-GB" sz="280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p:txBody>
      </p:sp>
      <p:pic>
        <p:nvPicPr>
          <p:cNvPr id="1026" name="Picture 2">
            <a:extLst>
              <a:ext uri="{FF2B5EF4-FFF2-40B4-BE49-F238E27FC236}">
                <a16:creationId xmlns:a16="http://schemas.microsoft.com/office/drawing/2014/main" id="{1A136F36-5102-9961-9F0D-E73782999E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148" y="3429000"/>
            <a:ext cx="4140126" cy="2328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048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C85FE02-9CDB-CA01-DE6F-558F4E8B92FA}"/>
              </a:ext>
            </a:extLst>
          </p:cNvPr>
          <p:cNvSpPr>
            <a:spLocks noGrp="1" noChangeArrowheads="1"/>
          </p:cNvSpPr>
          <p:nvPr>
            <p:ph type="ctrTitle"/>
          </p:nvPr>
        </p:nvSpPr>
        <p:spPr>
          <a:xfrm>
            <a:off x="1992313" y="1887539"/>
            <a:ext cx="7772400" cy="1470025"/>
          </a:xfrm>
        </p:spPr>
        <p:txBody>
          <a:bodyPr>
            <a:normAutofit fontScale="90000"/>
          </a:bodyPr>
          <a:lstStyle/>
          <a:p>
            <a:pPr algn="l" eaLnBrk="1" hangingPunct="1"/>
            <a:r>
              <a:rPr lang="en-US" altLang="en-US" sz="5400" b="1">
                <a:solidFill>
                  <a:srgbClr val="23657D"/>
                </a:solidFill>
                <a:latin typeface="Arial Narrow Bold" panose="020B0706020202030204" pitchFamily="34" charset="0"/>
              </a:rPr>
              <a:t>Employability at Sheffield Teaching Hospitals </a:t>
            </a:r>
            <a:endParaRPr lang="en-GB" altLang="en-US" sz="5400" b="1">
              <a:solidFill>
                <a:srgbClr val="23657D"/>
              </a:solidFill>
              <a:latin typeface="Arial Narrow Bold" panose="020B0706020202030204" pitchFamily="34" charset="0"/>
            </a:endParaRPr>
          </a:p>
        </p:txBody>
      </p:sp>
      <p:sp>
        <p:nvSpPr>
          <p:cNvPr id="3075" name="Rectangle 3">
            <a:extLst>
              <a:ext uri="{FF2B5EF4-FFF2-40B4-BE49-F238E27FC236}">
                <a16:creationId xmlns:a16="http://schemas.microsoft.com/office/drawing/2014/main" id="{93C10A80-E5DA-5E55-196E-8D31DF949C4F}"/>
              </a:ext>
            </a:extLst>
          </p:cNvPr>
          <p:cNvSpPr>
            <a:spLocks noGrp="1" noChangeArrowheads="1"/>
          </p:cNvSpPr>
          <p:nvPr>
            <p:ph type="subTitle" idx="1"/>
          </p:nvPr>
        </p:nvSpPr>
        <p:spPr>
          <a:xfrm>
            <a:off x="2063750" y="3517900"/>
            <a:ext cx="6472238" cy="1752600"/>
          </a:xfrm>
        </p:spPr>
        <p:txBody>
          <a:bodyPr/>
          <a:lstStyle/>
          <a:p>
            <a:pPr algn="l" eaLnBrk="1" hangingPunct="1"/>
            <a:r>
              <a:rPr lang="en-GB" altLang="en-US">
                <a:latin typeface="Arial Narrow" panose="020B0606020202030204" pitchFamily="34" charset="0"/>
              </a:rPr>
              <a:t>Sian Waddell</a:t>
            </a:r>
            <a:br>
              <a:rPr lang="en-US" altLang="en-US">
                <a:latin typeface="Arial Narrow" panose="020B0606020202030204" pitchFamily="34" charset="0"/>
              </a:rPr>
            </a:br>
            <a:r>
              <a:rPr lang="en-US" altLang="en-US">
                <a:latin typeface="Arial Narrow" panose="020B0606020202030204" pitchFamily="34" charset="0"/>
              </a:rPr>
              <a:t>Employability Lead</a:t>
            </a:r>
            <a:endParaRPr lang="en-GB" altLang="en-US">
              <a:latin typeface="Arial Narrow" panose="020B0606020202030204" pitchFamily="34" charset="0"/>
            </a:endParaRPr>
          </a:p>
        </p:txBody>
      </p:sp>
      <p:pic>
        <p:nvPicPr>
          <p:cNvPr id="3076" name="Picture 2" descr="proud.jpg">
            <a:extLst>
              <a:ext uri="{FF2B5EF4-FFF2-40B4-BE49-F238E27FC236}">
                <a16:creationId xmlns:a16="http://schemas.microsoft.com/office/drawing/2014/main" id="{9348720E-0B53-A11D-6F95-F57C4441E2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5418139"/>
            <a:ext cx="209867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
            <a:extLst>
              <a:ext uri="{FF2B5EF4-FFF2-40B4-BE49-F238E27FC236}">
                <a16:creationId xmlns:a16="http://schemas.microsoft.com/office/drawing/2014/main" id="{6E0292CA-5A33-483D-87E9-87FB88201E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64426" y="115888"/>
            <a:ext cx="32035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
            <a:extLst>
              <a:ext uri="{FF2B5EF4-FFF2-40B4-BE49-F238E27FC236}">
                <a16:creationId xmlns:a16="http://schemas.microsoft.com/office/drawing/2014/main" id="{845AEFF6-B22A-51CD-88A0-0BDFCB30ED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467351"/>
            <a:ext cx="6037263"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 descr="Logo, company name&#10;&#10;Description automatically generated">
            <a:extLst>
              <a:ext uri="{FF2B5EF4-FFF2-40B4-BE49-F238E27FC236}">
                <a16:creationId xmlns:a16="http://schemas.microsoft.com/office/drawing/2014/main" id="{2BA33BF9-DCB8-9739-29BF-2B12D6DF35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1950" y="30163"/>
            <a:ext cx="1684338"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2">
            <a:extLst>
              <a:ext uri="{FF2B5EF4-FFF2-40B4-BE49-F238E27FC236}">
                <a16:creationId xmlns:a16="http://schemas.microsoft.com/office/drawing/2014/main" id="{DA71A83B-A982-C994-216B-738877FFCE1F}"/>
              </a:ext>
            </a:extLst>
          </p:cNvPr>
          <p:cNvSpPr>
            <a:spLocks noChangeArrowheads="1"/>
          </p:cNvSpPr>
          <p:nvPr/>
        </p:nvSpPr>
        <p:spPr bwMode="auto">
          <a:xfrm>
            <a:off x="1847850" y="1"/>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3800" b="1">
                <a:solidFill>
                  <a:srgbClr val="23657D"/>
                </a:solidFill>
                <a:latin typeface="Arial Narrow" panose="020B0606020202030204" pitchFamily="34" charset="0"/>
              </a:rPr>
              <a:t>Sheffield Teaching Hospitals</a:t>
            </a:r>
            <a:endParaRPr lang="en-GB" altLang="en-US" sz="3800" b="1">
              <a:solidFill>
                <a:srgbClr val="23657D"/>
              </a:solidFill>
              <a:latin typeface="Arial Narrow" panose="020B0606020202030204" pitchFamily="34" charset="0"/>
            </a:endParaRPr>
          </a:p>
        </p:txBody>
      </p:sp>
      <p:sp>
        <p:nvSpPr>
          <p:cNvPr id="5123" name="Rectangle 13">
            <a:extLst>
              <a:ext uri="{FF2B5EF4-FFF2-40B4-BE49-F238E27FC236}">
                <a16:creationId xmlns:a16="http://schemas.microsoft.com/office/drawing/2014/main" id="{B11193C2-2FC6-4640-FC81-E6F8AB67C221}"/>
              </a:ext>
            </a:extLst>
          </p:cNvPr>
          <p:cNvSpPr>
            <a:spLocks noChangeArrowheads="1"/>
          </p:cNvSpPr>
          <p:nvPr/>
        </p:nvSpPr>
        <p:spPr bwMode="auto">
          <a:xfrm>
            <a:off x="1919288" y="981075"/>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endParaRPr lang="en-US" altLang="en-US" sz="2000">
              <a:solidFill>
                <a:srgbClr val="23657D"/>
              </a:solidFill>
            </a:endParaRPr>
          </a:p>
        </p:txBody>
      </p:sp>
      <p:grpSp>
        <p:nvGrpSpPr>
          <p:cNvPr id="5124" name="Group 5">
            <a:extLst>
              <a:ext uri="{FF2B5EF4-FFF2-40B4-BE49-F238E27FC236}">
                <a16:creationId xmlns:a16="http://schemas.microsoft.com/office/drawing/2014/main" id="{335EA521-15F7-29AA-152B-F902772CE630}"/>
              </a:ext>
            </a:extLst>
          </p:cNvPr>
          <p:cNvGrpSpPr>
            <a:grpSpLocks/>
          </p:cNvGrpSpPr>
          <p:nvPr/>
        </p:nvGrpSpPr>
        <p:grpSpPr bwMode="auto">
          <a:xfrm>
            <a:off x="1847850" y="5876926"/>
            <a:ext cx="3600450" cy="701675"/>
            <a:chOff x="323528" y="2924945"/>
            <a:chExt cx="3600400" cy="701263"/>
          </a:xfrm>
        </p:grpSpPr>
        <p:sp>
          <p:nvSpPr>
            <p:cNvPr id="5128" name="Rectangle 12">
              <a:extLst>
                <a:ext uri="{FF2B5EF4-FFF2-40B4-BE49-F238E27FC236}">
                  <a16:creationId xmlns:a16="http://schemas.microsoft.com/office/drawing/2014/main" id="{607FB24A-A165-145A-F112-5680F1DB5D3D}"/>
                </a:ext>
              </a:extLst>
            </p:cNvPr>
            <p:cNvSpPr>
              <a:spLocks noChangeArrowheads="1"/>
            </p:cNvSpPr>
            <p:nvPr/>
          </p:nvSpPr>
          <p:spPr bwMode="auto">
            <a:xfrm>
              <a:off x="323528" y="2924945"/>
              <a:ext cx="3600400" cy="647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23657D"/>
                  </a:solidFill>
                  <a:latin typeface="Arial Narrow" panose="020B0606020202030204" pitchFamily="34" charset="0"/>
                </a:rPr>
                <a:t>PROUD </a:t>
              </a:r>
              <a:r>
                <a:rPr lang="en-US" altLang="en-US" sz="2000">
                  <a:solidFill>
                    <a:srgbClr val="23657D"/>
                  </a:solidFill>
                  <a:latin typeface="Arial Narrow" panose="020B0606020202030204" pitchFamily="34" charset="0"/>
                </a:rPr>
                <a:t>TO MAKE A DIFFERENCE</a:t>
              </a:r>
              <a:endParaRPr lang="en-GB" altLang="en-US" sz="2000">
                <a:solidFill>
                  <a:srgbClr val="23657D"/>
                </a:solidFill>
                <a:latin typeface="Arial Narrow" panose="020B0606020202030204" pitchFamily="34" charset="0"/>
              </a:endParaRPr>
            </a:p>
          </p:txBody>
        </p:sp>
        <p:sp>
          <p:nvSpPr>
            <p:cNvPr id="14" name="Rectangle 13">
              <a:extLst>
                <a:ext uri="{FF2B5EF4-FFF2-40B4-BE49-F238E27FC236}">
                  <a16:creationId xmlns:a16="http://schemas.microsoft.com/office/drawing/2014/main" id="{227D9FC6-04F6-13DC-AF6F-12E700ABA16B}"/>
                </a:ext>
              </a:extLst>
            </p:cNvPr>
            <p:cNvSpPr>
              <a:spLocks noChangeArrowheads="1"/>
            </p:cNvSpPr>
            <p:nvPr/>
          </p:nvSpPr>
          <p:spPr bwMode="auto">
            <a:xfrm>
              <a:off x="323528" y="3337453"/>
              <a:ext cx="3384503" cy="288755"/>
            </a:xfrm>
            <a:prstGeom prst="rect">
              <a:avLst/>
            </a:prstGeom>
            <a:noFill/>
            <a:ln>
              <a:noFill/>
            </a:ln>
            <a:effectLst/>
          </p:spPr>
          <p:txBody>
            <a:bodyPr anchor="ctr"/>
            <a:lstStyle/>
            <a:p>
              <a:pPr eaLnBrk="1" hangingPunct="1">
                <a:defRPr/>
              </a:pPr>
              <a:r>
                <a:rPr lang="en-US" sz="800" dirty="0">
                  <a:solidFill>
                    <a:schemeClr val="bg2">
                      <a:lumMod val="75000"/>
                    </a:schemeClr>
                  </a:solidFill>
                  <a:latin typeface="Arial Narrow"/>
                  <a:ea typeface="ＭＳ Ｐゴシック" charset="0"/>
                  <a:cs typeface="Arial Narrow"/>
                </a:rPr>
                <a:t>SHEFFIELD TEACHING HOSPITALS NHS FOUNDATION TRUST</a:t>
              </a:r>
              <a:endParaRPr lang="en-GB" sz="800" dirty="0">
                <a:solidFill>
                  <a:schemeClr val="bg2">
                    <a:lumMod val="75000"/>
                  </a:schemeClr>
                </a:solidFill>
                <a:latin typeface="Arial Narrow"/>
                <a:ea typeface="ＭＳ Ｐゴシック" charset="0"/>
                <a:cs typeface="Arial Narrow"/>
              </a:endParaRPr>
            </a:p>
          </p:txBody>
        </p:sp>
      </p:grpSp>
      <p:sp>
        <p:nvSpPr>
          <p:cNvPr id="5125" name="TextBox 1">
            <a:extLst>
              <a:ext uri="{FF2B5EF4-FFF2-40B4-BE49-F238E27FC236}">
                <a16:creationId xmlns:a16="http://schemas.microsoft.com/office/drawing/2014/main" id="{17F394BC-E232-9A05-37CE-21F84009726D}"/>
              </a:ext>
            </a:extLst>
          </p:cNvPr>
          <p:cNvSpPr txBox="1">
            <a:spLocks noChangeArrowheads="1"/>
          </p:cNvSpPr>
          <p:nvPr/>
        </p:nvSpPr>
        <p:spPr bwMode="auto">
          <a:xfrm>
            <a:off x="1704976" y="1277939"/>
            <a:ext cx="8963025" cy="2924175"/>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defRPr/>
            </a:pPr>
            <a:r>
              <a:rPr lang="en-GB" altLang="en-US" sz="2000" dirty="0"/>
              <a:t>One of the largest employers in Sheffield, with around 20,000 employees</a:t>
            </a:r>
          </a:p>
          <a:p>
            <a:pPr eaLnBrk="1" hangingPunct="1">
              <a:spcBef>
                <a:spcPct val="0"/>
              </a:spcBef>
              <a:defRPr/>
            </a:pPr>
            <a:r>
              <a:rPr lang="en-GB" altLang="en-US" sz="2000" dirty="0"/>
              <a:t>Spread across 5 sites; </a:t>
            </a:r>
          </a:p>
          <a:p>
            <a:pPr lvl="1" eaLnBrk="1" hangingPunct="1">
              <a:spcBef>
                <a:spcPct val="0"/>
              </a:spcBef>
              <a:buFont typeface="Courier New" panose="02070309020205020404" pitchFamily="49" charset="0"/>
              <a:buChar char="o"/>
              <a:defRPr/>
            </a:pPr>
            <a:r>
              <a:rPr lang="en-GB" altLang="en-US" sz="1800" dirty="0"/>
              <a:t>Northern General </a:t>
            </a:r>
          </a:p>
          <a:p>
            <a:pPr lvl="1" eaLnBrk="1" hangingPunct="1">
              <a:spcBef>
                <a:spcPct val="0"/>
              </a:spcBef>
              <a:buFont typeface="Courier New" panose="02070309020205020404" pitchFamily="49" charset="0"/>
              <a:buChar char="o"/>
              <a:defRPr/>
            </a:pPr>
            <a:r>
              <a:rPr lang="en-GB" altLang="en-US" sz="1800" dirty="0"/>
              <a:t>Royal Hallamshire</a:t>
            </a:r>
          </a:p>
          <a:p>
            <a:pPr lvl="1" eaLnBrk="1" hangingPunct="1">
              <a:spcBef>
                <a:spcPct val="0"/>
              </a:spcBef>
              <a:buFont typeface="Courier New" panose="02070309020205020404" pitchFamily="49" charset="0"/>
              <a:buChar char="o"/>
              <a:defRPr/>
            </a:pPr>
            <a:r>
              <a:rPr lang="en-GB" altLang="en-US" sz="1800" dirty="0"/>
              <a:t>Weston Park</a:t>
            </a:r>
          </a:p>
          <a:p>
            <a:pPr lvl="1" eaLnBrk="1" hangingPunct="1">
              <a:spcBef>
                <a:spcPct val="0"/>
              </a:spcBef>
              <a:buFont typeface="Courier New" panose="02070309020205020404" pitchFamily="49" charset="0"/>
              <a:buChar char="o"/>
              <a:defRPr/>
            </a:pPr>
            <a:r>
              <a:rPr lang="en-GB" altLang="en-US" sz="1800" dirty="0"/>
              <a:t>Jessop Wing</a:t>
            </a:r>
          </a:p>
          <a:p>
            <a:pPr lvl="1" eaLnBrk="1" hangingPunct="1">
              <a:spcBef>
                <a:spcPct val="0"/>
              </a:spcBef>
              <a:buFont typeface="Courier New" panose="02070309020205020404" pitchFamily="49" charset="0"/>
              <a:buChar char="o"/>
              <a:defRPr/>
            </a:pPr>
            <a:r>
              <a:rPr lang="en-GB" altLang="en-US" sz="1800" dirty="0"/>
              <a:t>Charles Clifford Dental Hospital</a:t>
            </a:r>
          </a:p>
          <a:p>
            <a:pPr lvl="1" eaLnBrk="1" hangingPunct="1">
              <a:spcBef>
                <a:spcPct val="0"/>
              </a:spcBef>
              <a:buFont typeface="Courier New" panose="02070309020205020404" pitchFamily="49" charset="0"/>
              <a:buChar char="o"/>
              <a:defRPr/>
            </a:pPr>
            <a:r>
              <a:rPr lang="en-GB" altLang="en-US" sz="1800" dirty="0"/>
              <a:t>+ Integrated Community Services</a:t>
            </a:r>
          </a:p>
          <a:p>
            <a:pPr lvl="1" eaLnBrk="1" hangingPunct="1">
              <a:spcBef>
                <a:spcPct val="0"/>
              </a:spcBef>
              <a:buFont typeface="Courier New" panose="02070309020205020404" pitchFamily="49" charset="0"/>
              <a:buChar char="o"/>
              <a:defRPr/>
            </a:pPr>
            <a:endParaRPr lang="en-GB" altLang="en-US" sz="1800" dirty="0"/>
          </a:p>
          <a:p>
            <a:pPr marL="457200" lvl="1" indent="0">
              <a:spcBef>
                <a:spcPct val="0"/>
              </a:spcBef>
              <a:buNone/>
              <a:defRPr/>
            </a:pPr>
            <a:endParaRPr lang="en-GB" altLang="en-US" sz="1800" dirty="0"/>
          </a:p>
        </p:txBody>
      </p:sp>
      <p:sp>
        <p:nvSpPr>
          <p:cNvPr id="5126" name="TextBox 2">
            <a:extLst>
              <a:ext uri="{FF2B5EF4-FFF2-40B4-BE49-F238E27FC236}">
                <a16:creationId xmlns:a16="http://schemas.microsoft.com/office/drawing/2014/main" id="{55967DD6-3329-D168-9EFA-3C95D5CD9CCF}"/>
              </a:ext>
            </a:extLst>
          </p:cNvPr>
          <p:cNvSpPr txBox="1">
            <a:spLocks noChangeArrowheads="1"/>
          </p:cNvSpPr>
          <p:nvPr/>
        </p:nvSpPr>
        <p:spPr bwMode="auto">
          <a:xfrm>
            <a:off x="1636713" y="3681413"/>
            <a:ext cx="56261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r>
              <a:rPr lang="en-GB" altLang="en-US" sz="2000"/>
              <a:t>We actively recruit people of all ages, backgrounds and levels of experience. </a:t>
            </a:r>
          </a:p>
          <a:p>
            <a:pPr eaLnBrk="1" hangingPunct="1">
              <a:spcBef>
                <a:spcPct val="0"/>
              </a:spcBef>
            </a:pPr>
            <a:r>
              <a:rPr lang="en-GB" altLang="en-US" sz="2000"/>
              <a:t>We have clinical &amp; non-clinical roles, ranging from apprenticeships &amp; entry-level to senior and more niche opportunities. </a:t>
            </a:r>
          </a:p>
          <a:p>
            <a:pPr eaLnBrk="1" hangingPunct="1">
              <a:spcBef>
                <a:spcPct val="0"/>
              </a:spcBef>
            </a:pPr>
            <a:r>
              <a:rPr lang="en-GB" altLang="en-US" sz="2000"/>
              <a:t>Employability – widening participation through IAG &amp; Training/Programmes…</a:t>
            </a:r>
          </a:p>
        </p:txBody>
      </p:sp>
      <p:pic>
        <p:nvPicPr>
          <p:cNvPr id="5127" name="Picture 1">
            <a:extLst>
              <a:ext uri="{FF2B5EF4-FFF2-40B4-BE49-F238E27FC236}">
                <a16:creationId xmlns:a16="http://schemas.microsoft.com/office/drawing/2014/main" id="{598E8289-0FD2-C722-88A4-F1994AD8B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2814" y="1936751"/>
            <a:ext cx="3297237"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D2358EC-4777-0D8C-961B-1E2B66CF9F1C}"/>
              </a:ext>
            </a:extLst>
          </p:cNvPr>
          <p:cNvSpPr>
            <a:spLocks noChangeArrowheads="1"/>
          </p:cNvSpPr>
          <p:nvPr/>
        </p:nvSpPr>
        <p:spPr bwMode="auto">
          <a:xfrm>
            <a:off x="1524000" y="0"/>
            <a:ext cx="9144000" cy="6858000"/>
          </a:xfrm>
          <a:prstGeom prst="rect">
            <a:avLst/>
          </a:prstGeom>
          <a:solidFill>
            <a:srgbClr val="A30B4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000000"/>
              </a:solidFill>
            </a:endParaRPr>
          </a:p>
        </p:txBody>
      </p:sp>
      <p:sp>
        <p:nvSpPr>
          <p:cNvPr id="7171" name="Rectangle 12">
            <a:extLst>
              <a:ext uri="{FF2B5EF4-FFF2-40B4-BE49-F238E27FC236}">
                <a16:creationId xmlns:a16="http://schemas.microsoft.com/office/drawing/2014/main" id="{4835C78F-E306-FAAF-84D0-20B5E6261F06}"/>
              </a:ext>
            </a:extLst>
          </p:cNvPr>
          <p:cNvSpPr>
            <a:spLocks noChangeArrowheads="1"/>
          </p:cNvSpPr>
          <p:nvPr/>
        </p:nvSpPr>
        <p:spPr bwMode="auto">
          <a:xfrm>
            <a:off x="1774825"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7172" name="Rectangle 13">
            <a:extLst>
              <a:ext uri="{FF2B5EF4-FFF2-40B4-BE49-F238E27FC236}">
                <a16:creationId xmlns:a16="http://schemas.microsoft.com/office/drawing/2014/main" id="{47CD7819-EE71-C024-15BE-F1E4C040AEB4}"/>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7173" name="Rectangle 8">
            <a:extLst>
              <a:ext uri="{FF2B5EF4-FFF2-40B4-BE49-F238E27FC236}">
                <a16:creationId xmlns:a16="http://schemas.microsoft.com/office/drawing/2014/main" id="{5F7C1B95-B8F6-AB80-54B7-0424C7A39066}"/>
              </a:ext>
            </a:extLst>
          </p:cNvPr>
          <p:cNvSpPr>
            <a:spLocks noChangeArrowheads="1"/>
          </p:cNvSpPr>
          <p:nvPr/>
        </p:nvSpPr>
        <p:spPr bwMode="auto">
          <a:xfrm>
            <a:off x="1847850" y="5876925"/>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7174" name="Rectangle 9">
            <a:extLst>
              <a:ext uri="{FF2B5EF4-FFF2-40B4-BE49-F238E27FC236}">
                <a16:creationId xmlns:a16="http://schemas.microsoft.com/office/drawing/2014/main" id="{6B252350-67E4-A462-41C2-129B0206553F}"/>
              </a:ext>
            </a:extLst>
          </p:cNvPr>
          <p:cNvSpPr>
            <a:spLocks noChangeArrowheads="1"/>
          </p:cNvSpPr>
          <p:nvPr/>
        </p:nvSpPr>
        <p:spPr bwMode="auto">
          <a:xfrm>
            <a:off x="1847850" y="6291264"/>
            <a:ext cx="33845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sp>
        <p:nvSpPr>
          <p:cNvPr id="7175" name="TextBox 1">
            <a:extLst>
              <a:ext uri="{FF2B5EF4-FFF2-40B4-BE49-F238E27FC236}">
                <a16:creationId xmlns:a16="http://schemas.microsoft.com/office/drawing/2014/main" id="{F5135948-A40A-F017-457E-C6A1BA45BF51}"/>
              </a:ext>
            </a:extLst>
          </p:cNvPr>
          <p:cNvSpPr txBox="1">
            <a:spLocks noChangeArrowheads="1"/>
          </p:cNvSpPr>
          <p:nvPr/>
        </p:nvSpPr>
        <p:spPr bwMode="auto">
          <a:xfrm>
            <a:off x="1795464" y="1438275"/>
            <a:ext cx="6378575" cy="3740150"/>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The PROUD Apprenticeship </a:t>
            </a:r>
            <a:r>
              <a:rPr lang="en-GB" altLang="en-US" sz="2200" b="1" dirty="0">
                <a:solidFill>
                  <a:schemeClr val="bg1"/>
                </a:solidFill>
                <a:latin typeface="Arial Narrow" panose="020B0606020202030204" pitchFamily="34" charset="0"/>
              </a:rPr>
              <a:t>– Launched February ‘24</a:t>
            </a:r>
          </a:p>
          <a:p>
            <a:pPr marL="0" indent="0">
              <a:spcBef>
                <a:spcPct val="0"/>
              </a:spcBef>
              <a:buNone/>
              <a:defRPr/>
            </a:pPr>
            <a:endParaRPr lang="en-GB" altLang="en-US" sz="2800" dirty="0">
              <a:solidFill>
                <a:schemeClr val="bg1"/>
              </a:solidFill>
              <a:latin typeface="Arial Narrow" panose="020B0606020202030204" pitchFamily="34" charset="0"/>
            </a:endParaRPr>
          </a:p>
          <a:p>
            <a:pPr>
              <a:spcBef>
                <a:spcPts val="600"/>
              </a:spcBef>
              <a:defRPr/>
            </a:pPr>
            <a:r>
              <a:rPr lang="en-GB" altLang="en-US" sz="2000" dirty="0">
                <a:solidFill>
                  <a:schemeClr val="bg1"/>
                </a:solidFill>
                <a:latin typeface="Arial Narrow" panose="020B0606020202030204" pitchFamily="34" charset="0"/>
              </a:rPr>
              <a:t>Level 2 Customer Service role within NHS Admin areas </a:t>
            </a:r>
          </a:p>
          <a:p>
            <a:pPr>
              <a:spcBef>
                <a:spcPts val="600"/>
              </a:spcBef>
              <a:defRPr/>
            </a:pPr>
            <a:r>
              <a:rPr lang="en-GB" altLang="en-US" sz="2000" dirty="0">
                <a:solidFill>
                  <a:schemeClr val="bg1"/>
                </a:solidFill>
                <a:latin typeface="Arial Narrow" panose="020B0606020202030204" pitchFamily="34" charset="0"/>
              </a:rPr>
              <a:t>Entry Level – built into our admin career pathway </a:t>
            </a:r>
          </a:p>
          <a:p>
            <a:pPr>
              <a:spcBef>
                <a:spcPts val="600"/>
              </a:spcBef>
              <a:defRPr/>
            </a:pPr>
            <a:r>
              <a:rPr lang="en-GB" altLang="en-US" sz="2000" dirty="0">
                <a:solidFill>
                  <a:schemeClr val="bg1"/>
                </a:solidFill>
                <a:latin typeface="Arial Narrow" panose="020B0606020202030204" pitchFamily="34" charset="0"/>
              </a:rPr>
              <a:t>Widening Participation at the heart: employability IAG sessions, King’s Trust programmes &amp; Values-based Assessment Day</a:t>
            </a:r>
          </a:p>
          <a:p>
            <a:pPr>
              <a:spcBef>
                <a:spcPts val="600"/>
              </a:spcBef>
              <a:defRPr/>
            </a:pPr>
            <a:r>
              <a:rPr lang="en-GB" altLang="en-US" sz="2000" dirty="0">
                <a:solidFill>
                  <a:schemeClr val="bg1"/>
                </a:solidFill>
                <a:latin typeface="Arial Narrow" panose="020B0606020202030204" pitchFamily="34" charset="0"/>
              </a:rPr>
              <a:t>Cohort 1 started in July with 14 apprentices; 50% declared a learning difficulty/neurodiversity or disability, 43% live in areas of higher deprivation</a:t>
            </a:r>
          </a:p>
          <a:p>
            <a:pPr>
              <a:spcBef>
                <a:spcPts val="600"/>
              </a:spcBef>
              <a:defRPr/>
            </a:pPr>
            <a:r>
              <a:rPr lang="en-GB" altLang="en-US" sz="2000" dirty="0">
                <a:solidFill>
                  <a:schemeClr val="bg1"/>
                </a:solidFill>
                <a:latin typeface="Arial Narrow" panose="020B0606020202030204" pitchFamily="34" charset="0"/>
              </a:rPr>
              <a:t>We’ve since hired another 13 to start in February this year</a:t>
            </a:r>
          </a:p>
        </p:txBody>
      </p:sp>
      <p:pic>
        <p:nvPicPr>
          <p:cNvPr id="7176" name="Picture 1">
            <a:extLst>
              <a:ext uri="{FF2B5EF4-FFF2-40B4-BE49-F238E27FC236}">
                <a16:creationId xmlns:a16="http://schemas.microsoft.com/office/drawing/2014/main" id="{B0B552C0-6675-175B-AA43-3C0A7B0AA2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049964"/>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3" descr="A group of people posing for a photo&#10;&#10;Description automatically generated">
            <a:extLst>
              <a:ext uri="{FF2B5EF4-FFF2-40B4-BE49-F238E27FC236}">
                <a16:creationId xmlns:a16="http://schemas.microsoft.com/office/drawing/2014/main" id="{A63424C8-20B7-2338-3CEE-659AF27282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0100" y="230189"/>
            <a:ext cx="2120900" cy="301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9" descr="A group of people standing in front of a building&#10;&#10;Description automatically generated">
            <a:extLst>
              <a:ext uri="{FF2B5EF4-FFF2-40B4-BE49-F238E27FC236}">
                <a16:creationId xmlns:a16="http://schemas.microsoft.com/office/drawing/2014/main" id="{F092E15E-E3E2-F85F-2A75-B5003376C5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5511" b="11539"/>
          <a:stretch>
            <a:fillRect/>
          </a:stretch>
        </p:blipFill>
        <p:spPr bwMode="auto">
          <a:xfrm>
            <a:off x="8542338" y="3627438"/>
            <a:ext cx="1878012"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Picture 6" descr="A group of people posing for a photo&#10;&#10;Description automatically generated">
            <a:extLst>
              <a:ext uri="{FF2B5EF4-FFF2-40B4-BE49-F238E27FC236}">
                <a16:creationId xmlns:a16="http://schemas.microsoft.com/office/drawing/2014/main" id="{AD8EF421-A0F5-7437-D4C1-9B16DA545A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5476" b="22955"/>
          <a:stretch>
            <a:fillRect/>
          </a:stretch>
        </p:blipFill>
        <p:spPr bwMode="auto">
          <a:xfrm>
            <a:off x="7813676" y="4895850"/>
            <a:ext cx="2727325"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17A3BBBC-CAE8-BCB2-FA62-A8FFF2AAF256}"/>
              </a:ext>
            </a:extLst>
          </p:cNvPr>
          <p:cNvSpPr>
            <a:spLocks noChangeArrowheads="1"/>
          </p:cNvSpPr>
          <p:nvPr/>
        </p:nvSpPr>
        <p:spPr bwMode="auto">
          <a:xfrm>
            <a:off x="1524000" y="0"/>
            <a:ext cx="9144000" cy="6858000"/>
          </a:xfrm>
          <a:prstGeom prst="rect">
            <a:avLst/>
          </a:prstGeom>
          <a:solidFill>
            <a:srgbClr val="590E4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000000"/>
              </a:solidFill>
            </a:endParaRPr>
          </a:p>
        </p:txBody>
      </p:sp>
      <p:sp>
        <p:nvSpPr>
          <p:cNvPr id="9219" name="Rectangle 13">
            <a:extLst>
              <a:ext uri="{FF2B5EF4-FFF2-40B4-BE49-F238E27FC236}">
                <a16:creationId xmlns:a16="http://schemas.microsoft.com/office/drawing/2014/main" id="{DA94242F-A171-08F9-D3E5-738DE3691B55}"/>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9220" name="Rectangle 8">
            <a:extLst>
              <a:ext uri="{FF2B5EF4-FFF2-40B4-BE49-F238E27FC236}">
                <a16:creationId xmlns:a16="http://schemas.microsoft.com/office/drawing/2014/main" id="{063E1D0A-1465-0D19-132E-223FEE87571C}"/>
              </a:ext>
            </a:extLst>
          </p:cNvPr>
          <p:cNvSpPr>
            <a:spLocks noChangeArrowheads="1"/>
          </p:cNvSpPr>
          <p:nvPr/>
        </p:nvSpPr>
        <p:spPr bwMode="auto">
          <a:xfrm>
            <a:off x="1847850" y="6021388"/>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9221" name="Rectangle 9">
            <a:extLst>
              <a:ext uri="{FF2B5EF4-FFF2-40B4-BE49-F238E27FC236}">
                <a16:creationId xmlns:a16="http://schemas.microsoft.com/office/drawing/2014/main" id="{B16D33A6-F194-B55B-3F97-DD0C0B6EC2F7}"/>
              </a:ext>
            </a:extLst>
          </p:cNvPr>
          <p:cNvSpPr>
            <a:spLocks noChangeArrowheads="1"/>
          </p:cNvSpPr>
          <p:nvPr/>
        </p:nvSpPr>
        <p:spPr bwMode="auto">
          <a:xfrm>
            <a:off x="1847850" y="6381750"/>
            <a:ext cx="33845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9222" name="Picture 10">
            <a:extLst>
              <a:ext uri="{FF2B5EF4-FFF2-40B4-BE49-F238E27FC236}">
                <a16:creationId xmlns:a16="http://schemas.microsoft.com/office/drawing/2014/main" id="{B05C6BA1-2B8A-5636-4214-39CF54F80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105526"/>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12">
            <a:extLst>
              <a:ext uri="{FF2B5EF4-FFF2-40B4-BE49-F238E27FC236}">
                <a16:creationId xmlns:a16="http://schemas.microsoft.com/office/drawing/2014/main" id="{877DA654-3E6D-7EDD-78B4-36BA30061A87}"/>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3" name="TextBox 1">
            <a:extLst>
              <a:ext uri="{FF2B5EF4-FFF2-40B4-BE49-F238E27FC236}">
                <a16:creationId xmlns:a16="http://schemas.microsoft.com/office/drawing/2014/main" id="{981F885C-DCAF-B719-F6BC-D9EF47482CC7}"/>
              </a:ext>
            </a:extLst>
          </p:cNvPr>
          <p:cNvSpPr txBox="1">
            <a:spLocks noChangeArrowheads="1"/>
          </p:cNvSpPr>
          <p:nvPr/>
        </p:nvSpPr>
        <p:spPr bwMode="auto">
          <a:xfrm>
            <a:off x="1882775" y="1412875"/>
            <a:ext cx="5422900" cy="4770438"/>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Clinical Support Worker Widening Access Project </a:t>
            </a:r>
          </a:p>
          <a:p>
            <a:pPr marL="0" indent="0">
              <a:spcBef>
                <a:spcPct val="0"/>
              </a:spcBef>
              <a:buNone/>
              <a:defRPr/>
            </a:pPr>
            <a:endParaRPr lang="en-GB" altLang="en-US" sz="1200" dirty="0">
              <a:solidFill>
                <a:schemeClr val="bg1"/>
              </a:solidFill>
              <a:latin typeface="Arial Narrow" panose="020B0606020202030204" pitchFamily="34" charset="0"/>
            </a:endParaRPr>
          </a:p>
          <a:p>
            <a:pPr>
              <a:defRPr/>
            </a:pPr>
            <a:r>
              <a:rPr lang="en-GB" sz="2000" dirty="0">
                <a:solidFill>
                  <a:schemeClr val="bg1"/>
                </a:solidFill>
                <a:latin typeface="Arial Narrow" panose="020B0606020202030204" pitchFamily="34" charset="0"/>
              </a:rPr>
              <a:t>Working with partners to attract &amp; support hard-to-reach communities/individuals with employment barriers.</a:t>
            </a:r>
          </a:p>
          <a:p>
            <a:pPr>
              <a:defRPr/>
            </a:pPr>
            <a:r>
              <a:rPr lang="en-GB" sz="2000" dirty="0">
                <a:solidFill>
                  <a:schemeClr val="bg1"/>
                </a:solidFill>
                <a:latin typeface="Arial Narrow" panose="020B0606020202030204" pitchFamily="34" charset="0"/>
              </a:rPr>
              <a:t>Using STH resource more efficiently, focusing on quality over quantity.</a:t>
            </a:r>
          </a:p>
          <a:p>
            <a:pPr>
              <a:defRPr/>
            </a:pPr>
            <a:r>
              <a:rPr lang="en-GB" sz="2000" dirty="0">
                <a:solidFill>
                  <a:schemeClr val="bg1"/>
                </a:solidFill>
                <a:latin typeface="Arial Narrow" panose="020B0606020202030204" pitchFamily="34" charset="0"/>
              </a:rPr>
              <a:t>Employability IAG Sessions followed by a hidden advert for partners to share with suitable customers. </a:t>
            </a:r>
          </a:p>
          <a:p>
            <a:pPr>
              <a:defRPr/>
            </a:pPr>
            <a:r>
              <a:rPr lang="en-GB" sz="2000" dirty="0">
                <a:solidFill>
                  <a:schemeClr val="bg1"/>
                </a:solidFill>
                <a:latin typeface="Arial Narrow" panose="020B0606020202030204" pitchFamily="34" charset="0"/>
              </a:rPr>
              <a:t>Interview support and face to face interviews. </a:t>
            </a:r>
          </a:p>
          <a:p>
            <a:pPr>
              <a:defRPr/>
            </a:pPr>
            <a:r>
              <a:rPr lang="en-GB" sz="2000" dirty="0">
                <a:solidFill>
                  <a:schemeClr val="bg1"/>
                </a:solidFill>
                <a:latin typeface="Arial Narrow" panose="020B0606020202030204" pitchFamily="34" charset="0"/>
                <a:hlinkClick r:id="rId4" tooltip="https://www.sth.nhs.uk/news/2024/09/12/sheffield-teaching-hospitals-shortlisted-in-national-awards-for-supporting-underrepresented-communities-to-access-health-careers/"/>
              </a:rPr>
              <a:t>Nominated for the Best Social Responsibility category at the Nursing Times Workforce Awards</a:t>
            </a:r>
            <a:r>
              <a:rPr lang="en-GB" sz="2000" dirty="0">
                <a:solidFill>
                  <a:schemeClr val="bg1"/>
                </a:solidFill>
                <a:latin typeface="Arial Narrow" panose="020B0606020202030204" pitchFamily="34" charset="0"/>
              </a:rPr>
              <a:t>. </a:t>
            </a:r>
          </a:p>
          <a:p>
            <a:pPr>
              <a:defRPr/>
            </a:pPr>
            <a:r>
              <a:rPr lang="en-GB" sz="2000" dirty="0">
                <a:solidFill>
                  <a:schemeClr val="bg1"/>
                </a:solidFill>
                <a:latin typeface="Arial Narrow" panose="020B0606020202030204" pitchFamily="34" charset="0"/>
              </a:rPr>
              <a:t>Amazing outcomes…</a:t>
            </a:r>
          </a:p>
        </p:txBody>
      </p:sp>
      <p:pic>
        <p:nvPicPr>
          <p:cNvPr id="9225" name="Picture 3" descr="A group of squares with numbers and text&#10;&#10;Description automatically generated">
            <a:extLst>
              <a:ext uri="{FF2B5EF4-FFF2-40B4-BE49-F238E27FC236}">
                <a16:creationId xmlns:a16="http://schemas.microsoft.com/office/drawing/2014/main" id="{CCDCC7C9-5967-766D-B468-51A37D350D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4713" y="3127376"/>
            <a:ext cx="3281362"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7" descr="A collage of several people&#10;&#10;Description automatically generated">
            <a:extLst>
              <a:ext uri="{FF2B5EF4-FFF2-40B4-BE49-F238E27FC236}">
                <a16:creationId xmlns:a16="http://schemas.microsoft.com/office/drawing/2014/main" id="{40FAE7F9-7E72-A686-1344-D9CB10145B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7481" r="2409"/>
          <a:stretch>
            <a:fillRect/>
          </a:stretch>
        </p:blipFill>
        <p:spPr bwMode="auto">
          <a:xfrm>
            <a:off x="7224713" y="549276"/>
            <a:ext cx="3281362"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4CEA8B19-7225-1EEF-BF51-FFBA7DC64652}"/>
              </a:ext>
            </a:extLst>
          </p:cNvPr>
          <p:cNvSpPr>
            <a:spLocks noChangeArrowheads="1"/>
          </p:cNvSpPr>
          <p:nvPr/>
        </p:nvSpPr>
        <p:spPr bwMode="auto">
          <a:xfrm>
            <a:off x="1524000" y="11113"/>
            <a:ext cx="9144000" cy="6858000"/>
          </a:xfrm>
          <a:prstGeom prst="rect">
            <a:avLst/>
          </a:prstGeom>
          <a:solidFill>
            <a:srgbClr val="FAB0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000000"/>
              </a:solidFill>
            </a:endParaRPr>
          </a:p>
        </p:txBody>
      </p:sp>
      <p:sp>
        <p:nvSpPr>
          <p:cNvPr id="11267" name="Rectangle 13">
            <a:extLst>
              <a:ext uri="{FF2B5EF4-FFF2-40B4-BE49-F238E27FC236}">
                <a16:creationId xmlns:a16="http://schemas.microsoft.com/office/drawing/2014/main" id="{4DF63548-E62A-5AB4-F7F0-C3A4DC64B484}"/>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11268" name="Rectangle 8">
            <a:extLst>
              <a:ext uri="{FF2B5EF4-FFF2-40B4-BE49-F238E27FC236}">
                <a16:creationId xmlns:a16="http://schemas.microsoft.com/office/drawing/2014/main" id="{F937EB79-0FB6-BA69-CAB8-5A28CA68E4BD}"/>
              </a:ext>
            </a:extLst>
          </p:cNvPr>
          <p:cNvSpPr>
            <a:spLocks noChangeArrowheads="1"/>
          </p:cNvSpPr>
          <p:nvPr/>
        </p:nvSpPr>
        <p:spPr bwMode="auto">
          <a:xfrm>
            <a:off x="1847850" y="5876925"/>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11269" name="Rectangle 9">
            <a:extLst>
              <a:ext uri="{FF2B5EF4-FFF2-40B4-BE49-F238E27FC236}">
                <a16:creationId xmlns:a16="http://schemas.microsoft.com/office/drawing/2014/main" id="{F2EF5388-AB9E-7C16-AA1F-7A94F2F67B10}"/>
              </a:ext>
            </a:extLst>
          </p:cNvPr>
          <p:cNvSpPr>
            <a:spLocks noChangeArrowheads="1"/>
          </p:cNvSpPr>
          <p:nvPr/>
        </p:nvSpPr>
        <p:spPr bwMode="auto">
          <a:xfrm>
            <a:off x="1847850" y="6291264"/>
            <a:ext cx="33845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11270" name="Picture 1">
            <a:extLst>
              <a:ext uri="{FF2B5EF4-FFF2-40B4-BE49-F238E27FC236}">
                <a16:creationId xmlns:a16="http://schemas.microsoft.com/office/drawing/2014/main" id="{078D8150-8F5D-0D60-ED5E-B7A161C7BE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049964"/>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Rectangle 12">
            <a:extLst>
              <a:ext uri="{FF2B5EF4-FFF2-40B4-BE49-F238E27FC236}">
                <a16:creationId xmlns:a16="http://schemas.microsoft.com/office/drawing/2014/main" id="{D96FE8BE-A55C-161C-A1A1-7F121748F8B5}"/>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3" name="TextBox 1">
            <a:extLst>
              <a:ext uri="{FF2B5EF4-FFF2-40B4-BE49-F238E27FC236}">
                <a16:creationId xmlns:a16="http://schemas.microsoft.com/office/drawing/2014/main" id="{D41DAF99-3C96-9C27-5CEC-3E768159B492}"/>
              </a:ext>
            </a:extLst>
          </p:cNvPr>
          <p:cNvSpPr txBox="1">
            <a:spLocks noChangeArrowheads="1"/>
          </p:cNvSpPr>
          <p:nvPr/>
        </p:nvSpPr>
        <p:spPr bwMode="auto">
          <a:xfrm>
            <a:off x="1882776" y="1412875"/>
            <a:ext cx="6405563" cy="3416300"/>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King’s Trust &amp; </a:t>
            </a:r>
          </a:p>
          <a:p>
            <a:pPr marL="0" indent="0">
              <a:spcBef>
                <a:spcPct val="0"/>
              </a:spcBef>
              <a:buNone/>
              <a:defRPr/>
            </a:pPr>
            <a:r>
              <a:rPr lang="en-GB" altLang="en-US" sz="2400" b="1" dirty="0">
                <a:solidFill>
                  <a:schemeClr val="bg1"/>
                </a:solidFill>
                <a:latin typeface="Arial Narrow" panose="020B0606020202030204" pitchFamily="34" charset="0"/>
              </a:rPr>
              <a:t>Street League </a:t>
            </a:r>
          </a:p>
          <a:p>
            <a:pPr marL="0" indent="0">
              <a:spcBef>
                <a:spcPct val="0"/>
              </a:spcBef>
              <a:buNone/>
              <a:defRPr/>
            </a:pPr>
            <a:endParaRPr lang="en-GB" altLang="en-US" sz="2800" dirty="0">
              <a:solidFill>
                <a:schemeClr val="bg1"/>
              </a:solidFill>
              <a:latin typeface="Arial Narrow" panose="020B0606020202030204" pitchFamily="34" charset="0"/>
            </a:endParaRPr>
          </a:p>
          <a:p>
            <a:pPr eaLnBrk="1" hangingPunct="1">
              <a:spcBef>
                <a:spcPct val="0"/>
              </a:spcBef>
              <a:defRPr/>
            </a:pPr>
            <a:r>
              <a:rPr lang="en-GB" altLang="en-US" sz="2000" dirty="0">
                <a:solidFill>
                  <a:schemeClr val="bg1"/>
                </a:solidFill>
                <a:latin typeface="Arial Narrow" panose="020B0606020202030204" pitchFamily="34" charset="0"/>
              </a:rPr>
              <a:t>1 week programmes for young people to introduce them to job roles and support them to apply. </a:t>
            </a:r>
          </a:p>
          <a:p>
            <a:pPr eaLnBrk="1" hangingPunct="1">
              <a:spcBef>
                <a:spcPct val="0"/>
              </a:spcBef>
              <a:defRPr/>
            </a:pPr>
            <a:r>
              <a:rPr lang="en-GB" altLang="en-US" sz="2000" dirty="0">
                <a:solidFill>
                  <a:schemeClr val="bg1"/>
                </a:solidFill>
                <a:latin typeface="Arial Narrow" panose="020B0606020202030204" pitchFamily="34" charset="0"/>
              </a:rPr>
              <a:t>4 x King’s Trust programmes and 1 with Street League. </a:t>
            </a:r>
          </a:p>
          <a:p>
            <a:pPr eaLnBrk="1" hangingPunct="1">
              <a:spcBef>
                <a:spcPct val="0"/>
              </a:spcBef>
              <a:defRPr/>
            </a:pPr>
            <a:r>
              <a:rPr lang="en-GB" altLang="en-US" sz="2000" dirty="0">
                <a:solidFill>
                  <a:schemeClr val="bg1"/>
                </a:solidFill>
                <a:latin typeface="Arial Narrow" panose="020B0606020202030204" pitchFamily="34" charset="0"/>
              </a:rPr>
              <a:t>Ringfenced vacancies for each programme.</a:t>
            </a:r>
          </a:p>
          <a:p>
            <a:pPr eaLnBrk="1" hangingPunct="1">
              <a:spcBef>
                <a:spcPct val="0"/>
              </a:spcBef>
              <a:defRPr/>
            </a:pPr>
            <a:r>
              <a:rPr lang="en-GB" altLang="en-US" sz="2000" dirty="0">
                <a:solidFill>
                  <a:schemeClr val="bg1"/>
                </a:solidFill>
                <a:latin typeface="Arial Narrow" panose="020B0606020202030204" pitchFamily="34" charset="0"/>
              </a:rPr>
              <a:t>55% of participants received job offers overall.</a:t>
            </a:r>
          </a:p>
          <a:p>
            <a:pPr eaLnBrk="1" hangingPunct="1">
              <a:spcBef>
                <a:spcPct val="0"/>
              </a:spcBef>
              <a:defRPr/>
            </a:pPr>
            <a:r>
              <a:rPr lang="en-GB" altLang="en-US" sz="2000" dirty="0">
                <a:solidFill>
                  <a:schemeClr val="bg1"/>
                </a:solidFill>
                <a:latin typeface="Arial Narrow" panose="020B0606020202030204" pitchFamily="34" charset="0"/>
              </a:rPr>
              <a:t>Ongoing pastoral support provided by each organisation. </a:t>
            </a:r>
          </a:p>
          <a:p>
            <a:pPr eaLnBrk="1" hangingPunct="1">
              <a:spcBef>
                <a:spcPct val="0"/>
              </a:spcBef>
              <a:defRPr/>
            </a:pPr>
            <a:endParaRPr lang="en-GB" altLang="en-US" sz="2000" dirty="0">
              <a:solidFill>
                <a:schemeClr val="bg1"/>
              </a:solidFill>
              <a:latin typeface="Arial Narrow" panose="020B0606020202030204" pitchFamily="34" charset="0"/>
            </a:endParaRPr>
          </a:p>
        </p:txBody>
      </p:sp>
      <p:pic>
        <p:nvPicPr>
          <p:cNvPr id="11273" name="Picture 2">
            <a:extLst>
              <a:ext uri="{FF2B5EF4-FFF2-40B4-BE49-F238E27FC236}">
                <a16:creationId xmlns:a16="http://schemas.microsoft.com/office/drawing/2014/main" id="{A6E8DB43-E01E-37FB-F64F-D094613DA4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158" b="4778"/>
          <a:stretch>
            <a:fillRect/>
          </a:stretch>
        </p:blipFill>
        <p:spPr bwMode="auto">
          <a:xfrm>
            <a:off x="8851900" y="44451"/>
            <a:ext cx="1708150"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4">
            <a:extLst>
              <a:ext uri="{FF2B5EF4-FFF2-40B4-BE49-F238E27FC236}">
                <a16:creationId xmlns:a16="http://schemas.microsoft.com/office/drawing/2014/main" id="{0CE784D0-75B1-DC63-43C2-59B4C17D94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7238" y="74613"/>
            <a:ext cx="1708150"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6" descr="A poster of a group of people in a room&#10;&#10;Description automatically generated">
            <a:extLst>
              <a:ext uri="{FF2B5EF4-FFF2-40B4-BE49-F238E27FC236}">
                <a16:creationId xmlns:a16="http://schemas.microsoft.com/office/drawing/2014/main" id="{6BA8C31B-3C9D-4DA4-38BF-6A0F3E565C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88338" y="2605088"/>
            <a:ext cx="2271712"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8">
            <a:extLst>
              <a:ext uri="{FF2B5EF4-FFF2-40B4-BE49-F238E27FC236}">
                <a16:creationId xmlns:a16="http://schemas.microsoft.com/office/drawing/2014/main" id="{DF106598-6F17-5796-949B-58E6F8FEDD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8300" y="101601"/>
            <a:ext cx="162560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500A728-9B31-0766-46B6-3077862911D3}"/>
              </a:ext>
            </a:extLst>
          </p:cNvPr>
          <p:cNvSpPr>
            <a:spLocks noChangeArrowheads="1"/>
          </p:cNvSpPr>
          <p:nvPr/>
        </p:nvSpPr>
        <p:spPr bwMode="auto">
          <a:xfrm>
            <a:off x="1524000" y="0"/>
            <a:ext cx="9144000" cy="6884988"/>
          </a:xfrm>
          <a:prstGeom prst="rect">
            <a:avLst/>
          </a:prstGeom>
          <a:solidFill>
            <a:srgbClr val="75AF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FF0000"/>
              </a:solidFill>
            </a:endParaRPr>
          </a:p>
        </p:txBody>
      </p:sp>
      <p:sp>
        <p:nvSpPr>
          <p:cNvPr id="13315" name="Rectangle 13">
            <a:extLst>
              <a:ext uri="{FF2B5EF4-FFF2-40B4-BE49-F238E27FC236}">
                <a16:creationId xmlns:a16="http://schemas.microsoft.com/office/drawing/2014/main" id="{94504B77-BA0E-F802-F145-28E785BFC86C}"/>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13316" name="Rectangle 8">
            <a:extLst>
              <a:ext uri="{FF2B5EF4-FFF2-40B4-BE49-F238E27FC236}">
                <a16:creationId xmlns:a16="http://schemas.microsoft.com/office/drawing/2014/main" id="{F923666E-045B-FB41-B9B9-AF64D5227C46}"/>
              </a:ext>
            </a:extLst>
          </p:cNvPr>
          <p:cNvSpPr>
            <a:spLocks noChangeArrowheads="1"/>
          </p:cNvSpPr>
          <p:nvPr/>
        </p:nvSpPr>
        <p:spPr bwMode="auto">
          <a:xfrm>
            <a:off x="1847850" y="5876925"/>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13317" name="Rectangle 9">
            <a:extLst>
              <a:ext uri="{FF2B5EF4-FFF2-40B4-BE49-F238E27FC236}">
                <a16:creationId xmlns:a16="http://schemas.microsoft.com/office/drawing/2014/main" id="{A757F89C-C74C-D109-64AB-06F19CBDC4A2}"/>
              </a:ext>
            </a:extLst>
          </p:cNvPr>
          <p:cNvSpPr>
            <a:spLocks noChangeArrowheads="1"/>
          </p:cNvSpPr>
          <p:nvPr/>
        </p:nvSpPr>
        <p:spPr bwMode="auto">
          <a:xfrm>
            <a:off x="1847850" y="6291264"/>
            <a:ext cx="33845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13318" name="Picture 10">
            <a:extLst>
              <a:ext uri="{FF2B5EF4-FFF2-40B4-BE49-F238E27FC236}">
                <a16:creationId xmlns:a16="http://schemas.microsoft.com/office/drawing/2014/main" id="{A942958F-A6D3-7459-DD56-F0BC0A743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049964"/>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12">
            <a:extLst>
              <a:ext uri="{FF2B5EF4-FFF2-40B4-BE49-F238E27FC236}">
                <a16:creationId xmlns:a16="http://schemas.microsoft.com/office/drawing/2014/main" id="{185211AD-5EE4-7A7C-0A61-A10F922AC00D}"/>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3" name="TextBox 1">
            <a:extLst>
              <a:ext uri="{FF2B5EF4-FFF2-40B4-BE49-F238E27FC236}">
                <a16:creationId xmlns:a16="http://schemas.microsoft.com/office/drawing/2014/main" id="{1254277E-E2BA-F89A-DAC8-ACA68F159E12}"/>
              </a:ext>
            </a:extLst>
          </p:cNvPr>
          <p:cNvSpPr txBox="1">
            <a:spLocks noChangeArrowheads="1"/>
          </p:cNvSpPr>
          <p:nvPr/>
        </p:nvSpPr>
        <p:spPr bwMode="auto">
          <a:xfrm>
            <a:off x="1882775" y="1628775"/>
            <a:ext cx="8426450" cy="2432050"/>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Sector-based Work Academy Programme (SWAP)</a:t>
            </a:r>
          </a:p>
          <a:p>
            <a:pPr marL="0" indent="0">
              <a:spcBef>
                <a:spcPct val="0"/>
              </a:spcBef>
              <a:buNone/>
              <a:defRPr/>
            </a:pPr>
            <a:r>
              <a:rPr lang="en-GB" altLang="en-US" sz="2800" dirty="0">
                <a:solidFill>
                  <a:schemeClr val="bg1"/>
                </a:solidFill>
                <a:latin typeface="Arial Narrow" panose="020B0606020202030204" pitchFamily="34" charset="0"/>
              </a:rPr>
              <a:t> </a:t>
            </a:r>
            <a:endParaRPr lang="en-GB" altLang="en-US" sz="2000" dirty="0">
              <a:solidFill>
                <a:schemeClr val="bg1"/>
              </a:solidFill>
              <a:latin typeface="Arial Narrow" panose="020B0606020202030204" pitchFamily="34" charset="0"/>
            </a:endParaRPr>
          </a:p>
          <a:p>
            <a:pPr eaLnBrk="1" hangingPunct="1">
              <a:spcBef>
                <a:spcPct val="0"/>
              </a:spcBef>
              <a:defRPr/>
            </a:pPr>
            <a:r>
              <a:rPr lang="en-GB" altLang="en-US" sz="2000" dirty="0">
                <a:solidFill>
                  <a:schemeClr val="bg1"/>
                </a:solidFill>
                <a:latin typeface="Arial Narrow" panose="020B0606020202030204" pitchFamily="34" charset="0"/>
              </a:rPr>
              <a:t>Providing job-specific &amp; employability training and work placements within Domestics/Facilities roles. </a:t>
            </a:r>
          </a:p>
          <a:p>
            <a:pPr eaLnBrk="1" hangingPunct="1">
              <a:spcBef>
                <a:spcPct val="0"/>
              </a:spcBef>
              <a:defRPr/>
            </a:pPr>
            <a:r>
              <a:rPr lang="en-GB" altLang="en-US" sz="2000" dirty="0">
                <a:solidFill>
                  <a:schemeClr val="bg1"/>
                </a:solidFill>
                <a:latin typeface="Arial Narrow" panose="020B0606020202030204" pitchFamily="34" charset="0"/>
              </a:rPr>
              <a:t>Bespoke programme for refugees, referred by DWP, VAS &amp; REP. </a:t>
            </a:r>
          </a:p>
          <a:p>
            <a:pPr eaLnBrk="1" hangingPunct="1">
              <a:spcBef>
                <a:spcPct val="0"/>
              </a:spcBef>
              <a:defRPr/>
            </a:pPr>
            <a:r>
              <a:rPr lang="en-GB" altLang="en-US" sz="2000" dirty="0">
                <a:solidFill>
                  <a:schemeClr val="bg1"/>
                </a:solidFill>
                <a:latin typeface="Arial Narrow" panose="020B0606020202030204" pitchFamily="34" charset="0"/>
              </a:rPr>
              <a:t>Co-delivered by STH &amp; Sheffield College.</a:t>
            </a:r>
          </a:p>
          <a:p>
            <a:pPr eaLnBrk="1" hangingPunct="1">
              <a:spcBef>
                <a:spcPct val="0"/>
              </a:spcBef>
              <a:defRPr/>
            </a:pPr>
            <a:r>
              <a:rPr lang="en-GB" altLang="en-US" sz="2000" dirty="0">
                <a:solidFill>
                  <a:schemeClr val="bg1"/>
                </a:solidFill>
                <a:latin typeface="Arial Narrow" panose="020B0606020202030204" pitchFamily="34" charset="0"/>
              </a:rPr>
              <a:t>100% of candidates (7) who completed the programme were offered jobs. </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83BF517-0374-F934-38CA-065378947728}"/>
              </a:ext>
            </a:extLst>
          </p:cNvPr>
          <p:cNvSpPr>
            <a:spLocks noChangeArrowheads="1"/>
          </p:cNvSpPr>
          <p:nvPr/>
        </p:nvSpPr>
        <p:spPr bwMode="auto">
          <a:xfrm>
            <a:off x="1512888" y="0"/>
            <a:ext cx="9144001" cy="6858000"/>
          </a:xfrm>
          <a:prstGeom prst="rect">
            <a:avLst/>
          </a:prstGeom>
          <a:solidFill>
            <a:srgbClr val="2284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FF0000"/>
              </a:solidFill>
            </a:endParaRPr>
          </a:p>
        </p:txBody>
      </p:sp>
      <p:sp>
        <p:nvSpPr>
          <p:cNvPr id="15363" name="Rectangle 13">
            <a:extLst>
              <a:ext uri="{FF2B5EF4-FFF2-40B4-BE49-F238E27FC236}">
                <a16:creationId xmlns:a16="http://schemas.microsoft.com/office/drawing/2014/main" id="{EBDF978F-7314-05B2-037B-7685A3B6DE57}"/>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15364" name="Rectangle 8">
            <a:extLst>
              <a:ext uri="{FF2B5EF4-FFF2-40B4-BE49-F238E27FC236}">
                <a16:creationId xmlns:a16="http://schemas.microsoft.com/office/drawing/2014/main" id="{1CE2C3C8-CC99-129C-093A-CE34750C6FA2}"/>
              </a:ext>
            </a:extLst>
          </p:cNvPr>
          <p:cNvSpPr>
            <a:spLocks noChangeArrowheads="1"/>
          </p:cNvSpPr>
          <p:nvPr/>
        </p:nvSpPr>
        <p:spPr bwMode="auto">
          <a:xfrm>
            <a:off x="1847850" y="5876925"/>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15365" name="Rectangle 9">
            <a:extLst>
              <a:ext uri="{FF2B5EF4-FFF2-40B4-BE49-F238E27FC236}">
                <a16:creationId xmlns:a16="http://schemas.microsoft.com/office/drawing/2014/main" id="{65525F5E-E09F-6E1C-1D56-B39224A929E5}"/>
              </a:ext>
            </a:extLst>
          </p:cNvPr>
          <p:cNvSpPr>
            <a:spLocks noChangeArrowheads="1"/>
          </p:cNvSpPr>
          <p:nvPr/>
        </p:nvSpPr>
        <p:spPr bwMode="auto">
          <a:xfrm>
            <a:off x="1847850" y="6291264"/>
            <a:ext cx="33845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15366" name="Picture 10">
            <a:extLst>
              <a:ext uri="{FF2B5EF4-FFF2-40B4-BE49-F238E27FC236}">
                <a16:creationId xmlns:a16="http://schemas.microsoft.com/office/drawing/2014/main" id="{0C1567F9-EDC7-4517-0B27-5741A85DE9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049964"/>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2">
            <a:extLst>
              <a:ext uri="{FF2B5EF4-FFF2-40B4-BE49-F238E27FC236}">
                <a16:creationId xmlns:a16="http://schemas.microsoft.com/office/drawing/2014/main" id="{811B72AD-C9EC-3105-F40C-2E43E2F44A5D}"/>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3" name="TextBox 1">
            <a:extLst>
              <a:ext uri="{FF2B5EF4-FFF2-40B4-BE49-F238E27FC236}">
                <a16:creationId xmlns:a16="http://schemas.microsoft.com/office/drawing/2014/main" id="{2E48EFBF-1F8E-B1C9-6DD0-C91C1F5984D9}"/>
              </a:ext>
            </a:extLst>
          </p:cNvPr>
          <p:cNvSpPr txBox="1">
            <a:spLocks noChangeArrowheads="1"/>
          </p:cNvSpPr>
          <p:nvPr/>
        </p:nvSpPr>
        <p:spPr bwMode="auto">
          <a:xfrm>
            <a:off x="1882775" y="1628776"/>
            <a:ext cx="6300788" cy="3046413"/>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Supported Internships</a:t>
            </a:r>
          </a:p>
          <a:p>
            <a:pPr marL="0" indent="0">
              <a:spcBef>
                <a:spcPct val="0"/>
              </a:spcBef>
              <a:buNone/>
              <a:defRPr/>
            </a:pPr>
            <a:endParaRPr lang="en-GB" altLang="en-US" sz="2800" dirty="0">
              <a:solidFill>
                <a:schemeClr val="bg1"/>
              </a:solidFill>
              <a:latin typeface="Arial Narrow" panose="020B0606020202030204" pitchFamily="34" charset="0"/>
            </a:endParaRPr>
          </a:p>
          <a:p>
            <a:pPr eaLnBrk="1" hangingPunct="1">
              <a:spcBef>
                <a:spcPct val="0"/>
              </a:spcBef>
              <a:defRPr/>
            </a:pPr>
            <a:r>
              <a:rPr lang="en-GB" altLang="en-US" sz="2000" dirty="0">
                <a:solidFill>
                  <a:schemeClr val="bg1"/>
                </a:solidFill>
                <a:latin typeface="Arial Narrow" panose="020B0606020202030204" pitchFamily="34" charset="0"/>
              </a:rPr>
              <a:t>Hosted supported interns from Choices College &amp; Sheffield College across our Trust.  </a:t>
            </a:r>
          </a:p>
          <a:p>
            <a:pPr eaLnBrk="1" hangingPunct="1">
              <a:spcBef>
                <a:spcPct val="0"/>
              </a:spcBef>
              <a:defRPr/>
            </a:pPr>
            <a:r>
              <a:rPr lang="en-GB" altLang="en-US" sz="2000" dirty="0">
                <a:solidFill>
                  <a:schemeClr val="bg1"/>
                </a:solidFill>
                <a:latin typeface="Arial Narrow" panose="020B0606020202030204" pitchFamily="34" charset="0"/>
              </a:rPr>
              <a:t>Supporting all interns via employability workshops &amp; hospital tours. </a:t>
            </a:r>
          </a:p>
          <a:p>
            <a:pPr eaLnBrk="1" hangingPunct="1">
              <a:spcBef>
                <a:spcPct val="0"/>
              </a:spcBef>
              <a:defRPr/>
            </a:pPr>
            <a:r>
              <a:rPr lang="en-GB" altLang="en-US" sz="2000" dirty="0">
                <a:solidFill>
                  <a:schemeClr val="bg1"/>
                </a:solidFill>
                <a:latin typeface="Arial Narrow" panose="020B0606020202030204" pitchFamily="34" charset="0"/>
              </a:rPr>
              <a:t>Providing career guidance and opportunities via bespoke recruitment opportunities including onto our PROUD apprenticeship (2 starts) and within Linen Services (2 starts). </a:t>
            </a:r>
          </a:p>
        </p:txBody>
      </p:sp>
      <p:pic>
        <p:nvPicPr>
          <p:cNvPr id="15369" name="Picture 3" descr="A group of people standing in a room&#10;&#10;Description automatically generated">
            <a:extLst>
              <a:ext uri="{FF2B5EF4-FFF2-40B4-BE49-F238E27FC236}">
                <a16:creationId xmlns:a16="http://schemas.microsoft.com/office/drawing/2014/main" id="{121718B7-D304-E147-775F-0CF71942BB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1222" b="6409"/>
          <a:stretch>
            <a:fillRect/>
          </a:stretch>
        </p:blipFill>
        <p:spPr bwMode="auto">
          <a:xfrm>
            <a:off x="8934450" y="4586289"/>
            <a:ext cx="151765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11" descr="A table with balloons and a sign in a room&#10;&#10;Description automatically generated">
            <a:extLst>
              <a:ext uri="{FF2B5EF4-FFF2-40B4-BE49-F238E27FC236}">
                <a16:creationId xmlns:a16="http://schemas.microsoft.com/office/drawing/2014/main" id="{3780B75C-C558-3734-C18B-41474E351A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0601"/>
          <a:stretch>
            <a:fillRect/>
          </a:stretch>
        </p:blipFill>
        <p:spPr bwMode="auto">
          <a:xfrm>
            <a:off x="5543551" y="174625"/>
            <a:ext cx="1560513"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15" descr="A person wearing a graduation cap and gown&#10;&#10;Description automatically generated">
            <a:extLst>
              <a:ext uri="{FF2B5EF4-FFF2-40B4-BE49-F238E27FC236}">
                <a16:creationId xmlns:a16="http://schemas.microsoft.com/office/drawing/2014/main" id="{36D1C2DB-ACC5-1071-0215-DA8B5B838C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991" r="14426"/>
          <a:stretch>
            <a:fillRect/>
          </a:stretch>
        </p:blipFill>
        <p:spPr bwMode="auto">
          <a:xfrm>
            <a:off x="8924925" y="150814"/>
            <a:ext cx="1512888"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2" name="Picture 17" descr="A person wearing a graduation cap and gown&#10;&#10;Description automatically generated">
            <a:extLst>
              <a:ext uri="{FF2B5EF4-FFF2-40B4-BE49-F238E27FC236}">
                <a16:creationId xmlns:a16="http://schemas.microsoft.com/office/drawing/2014/main" id="{BA0E8234-AC36-EB82-919E-952E7FB4A4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2987" t="6297" r="15001"/>
          <a:stretch>
            <a:fillRect/>
          </a:stretch>
        </p:blipFill>
        <p:spPr bwMode="auto">
          <a:xfrm>
            <a:off x="8924925" y="1595439"/>
            <a:ext cx="1517650" cy="131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Picture 19" descr="A group of people wearing graduation gowns&#10;&#10;Description automatically generated">
            <a:extLst>
              <a:ext uri="{FF2B5EF4-FFF2-40B4-BE49-F238E27FC236}">
                <a16:creationId xmlns:a16="http://schemas.microsoft.com/office/drawing/2014/main" id="{415BF3F6-7A16-D75F-0A0C-5C303283B7F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1262" t="8659" r="26762" b="22636"/>
          <a:stretch>
            <a:fillRect/>
          </a:stretch>
        </p:blipFill>
        <p:spPr bwMode="auto">
          <a:xfrm>
            <a:off x="8924926" y="2921000"/>
            <a:ext cx="1527175" cy="16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21" descr="A table with food items on it&#10;&#10;Description automatically generated">
            <a:extLst>
              <a:ext uri="{FF2B5EF4-FFF2-40B4-BE49-F238E27FC236}">
                <a16:creationId xmlns:a16="http://schemas.microsoft.com/office/drawing/2014/main" id="{2B11347C-C9BC-1379-6E31-A83996C2BA5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11150" b="18912"/>
          <a:stretch>
            <a:fillRect/>
          </a:stretch>
        </p:blipFill>
        <p:spPr bwMode="auto">
          <a:xfrm>
            <a:off x="7107239" y="150813"/>
            <a:ext cx="1811337"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EBD3593-AA27-B8A7-C087-9F735EB8335B}"/>
              </a:ext>
            </a:extLst>
          </p:cNvPr>
          <p:cNvSpPr>
            <a:spLocks noChangeArrowheads="1"/>
          </p:cNvSpPr>
          <p:nvPr/>
        </p:nvSpPr>
        <p:spPr bwMode="auto">
          <a:xfrm>
            <a:off x="1497013" y="0"/>
            <a:ext cx="9144001" cy="6884988"/>
          </a:xfrm>
          <a:prstGeom prst="rect">
            <a:avLst/>
          </a:prstGeom>
          <a:solidFill>
            <a:srgbClr val="23647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chemeClr val="bg1"/>
              </a:solidFill>
            </a:endParaRPr>
          </a:p>
        </p:txBody>
      </p:sp>
      <p:sp>
        <p:nvSpPr>
          <p:cNvPr id="17411" name="Rectangle 13">
            <a:extLst>
              <a:ext uri="{FF2B5EF4-FFF2-40B4-BE49-F238E27FC236}">
                <a16:creationId xmlns:a16="http://schemas.microsoft.com/office/drawing/2014/main" id="{A08792BD-8C31-3A41-5C78-0F2B3B150F9C}"/>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17412" name="Rectangle 8">
            <a:extLst>
              <a:ext uri="{FF2B5EF4-FFF2-40B4-BE49-F238E27FC236}">
                <a16:creationId xmlns:a16="http://schemas.microsoft.com/office/drawing/2014/main" id="{7D233CE3-D4DF-2F86-ABEF-E0F4F34871EA}"/>
              </a:ext>
            </a:extLst>
          </p:cNvPr>
          <p:cNvSpPr>
            <a:spLocks noChangeArrowheads="1"/>
          </p:cNvSpPr>
          <p:nvPr/>
        </p:nvSpPr>
        <p:spPr bwMode="auto">
          <a:xfrm>
            <a:off x="1847850" y="6021388"/>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17413" name="Rectangle 9">
            <a:extLst>
              <a:ext uri="{FF2B5EF4-FFF2-40B4-BE49-F238E27FC236}">
                <a16:creationId xmlns:a16="http://schemas.microsoft.com/office/drawing/2014/main" id="{8BFBE27C-5907-E759-67B2-E524CFF29547}"/>
              </a:ext>
            </a:extLst>
          </p:cNvPr>
          <p:cNvSpPr>
            <a:spLocks noChangeArrowheads="1"/>
          </p:cNvSpPr>
          <p:nvPr/>
        </p:nvSpPr>
        <p:spPr bwMode="auto">
          <a:xfrm>
            <a:off x="1847850" y="6435725"/>
            <a:ext cx="33845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17414" name="Picture 10">
            <a:extLst>
              <a:ext uri="{FF2B5EF4-FFF2-40B4-BE49-F238E27FC236}">
                <a16:creationId xmlns:a16="http://schemas.microsoft.com/office/drawing/2014/main" id="{19C219F6-034C-DAF8-939D-823E2D0DBA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176964"/>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Rectangle 12">
            <a:extLst>
              <a:ext uri="{FF2B5EF4-FFF2-40B4-BE49-F238E27FC236}">
                <a16:creationId xmlns:a16="http://schemas.microsoft.com/office/drawing/2014/main" id="{6D78DC3C-5931-41F5-1057-BB9DC3DDDE97}"/>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3" name="TextBox 1">
            <a:extLst>
              <a:ext uri="{FF2B5EF4-FFF2-40B4-BE49-F238E27FC236}">
                <a16:creationId xmlns:a16="http://schemas.microsoft.com/office/drawing/2014/main" id="{16805A24-3153-4427-2077-D9ACBE343ED9}"/>
              </a:ext>
            </a:extLst>
          </p:cNvPr>
          <p:cNvSpPr txBox="1">
            <a:spLocks noChangeArrowheads="1"/>
          </p:cNvSpPr>
          <p:nvPr/>
        </p:nvSpPr>
        <p:spPr bwMode="auto">
          <a:xfrm>
            <a:off x="1866900" y="1789113"/>
            <a:ext cx="5429250" cy="4278312"/>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Community Workshops</a:t>
            </a:r>
          </a:p>
          <a:p>
            <a:pPr marL="0" indent="0">
              <a:spcBef>
                <a:spcPct val="0"/>
              </a:spcBef>
              <a:buNone/>
              <a:defRPr/>
            </a:pPr>
            <a:endParaRPr lang="en-GB" altLang="en-US" sz="2800" dirty="0">
              <a:solidFill>
                <a:schemeClr val="bg1"/>
              </a:solidFill>
              <a:latin typeface="Arial Narrow" panose="020B0606020202030204" pitchFamily="34" charset="0"/>
            </a:endParaRPr>
          </a:p>
          <a:p>
            <a:pPr eaLnBrk="1" hangingPunct="1">
              <a:spcBef>
                <a:spcPct val="0"/>
              </a:spcBef>
              <a:defRPr/>
            </a:pPr>
            <a:r>
              <a:rPr lang="en-GB" altLang="en-US" sz="2000" dirty="0">
                <a:solidFill>
                  <a:schemeClr val="bg1"/>
                </a:solidFill>
                <a:latin typeface="Arial Narrow" panose="020B0606020202030204" pitchFamily="34" charset="0"/>
              </a:rPr>
              <a:t>Application &amp; Interview Skills Online Webinars – every 6 weeks, 273 bookings </a:t>
            </a:r>
          </a:p>
          <a:p>
            <a:pPr eaLnBrk="1" hangingPunct="1">
              <a:spcBef>
                <a:spcPct val="0"/>
              </a:spcBef>
              <a:defRPr/>
            </a:pPr>
            <a:r>
              <a:rPr lang="en-GB" altLang="en-US" sz="2000" dirty="0">
                <a:solidFill>
                  <a:schemeClr val="bg1"/>
                </a:solidFill>
                <a:latin typeface="Arial Narrow" panose="020B0606020202030204" pitchFamily="34" charset="0"/>
              </a:rPr>
              <a:t>In-person workshops </a:t>
            </a:r>
          </a:p>
          <a:p>
            <a:pPr lvl="1" eaLnBrk="1" hangingPunct="1">
              <a:spcBef>
                <a:spcPct val="0"/>
              </a:spcBef>
              <a:defRPr/>
            </a:pPr>
            <a:r>
              <a:rPr lang="en-GB" altLang="en-US" sz="2000" dirty="0">
                <a:solidFill>
                  <a:schemeClr val="bg1"/>
                </a:solidFill>
                <a:latin typeface="Arial Narrow" panose="020B0606020202030204" pitchFamily="34" charset="0"/>
              </a:rPr>
              <a:t>Zest</a:t>
            </a:r>
          </a:p>
          <a:p>
            <a:pPr lvl="1" eaLnBrk="1" hangingPunct="1">
              <a:spcBef>
                <a:spcPct val="0"/>
              </a:spcBef>
              <a:defRPr/>
            </a:pPr>
            <a:r>
              <a:rPr lang="en-GB" altLang="en-US" sz="2000" dirty="0">
                <a:solidFill>
                  <a:schemeClr val="bg1"/>
                </a:solidFill>
                <a:latin typeface="Arial Narrow" panose="020B0606020202030204" pitchFamily="34" charset="0"/>
              </a:rPr>
              <a:t>Growth (Refugee Employability Programme)</a:t>
            </a:r>
          </a:p>
          <a:p>
            <a:pPr lvl="1" eaLnBrk="1" hangingPunct="1">
              <a:spcBef>
                <a:spcPct val="0"/>
              </a:spcBef>
              <a:defRPr/>
            </a:pPr>
            <a:r>
              <a:rPr lang="en-GB" altLang="en-US" sz="2000" dirty="0" err="1">
                <a:solidFill>
                  <a:schemeClr val="bg1"/>
                </a:solidFill>
                <a:latin typeface="Arial Narrow" panose="020B0606020202030204" pitchFamily="34" charset="0"/>
              </a:rPr>
              <a:t>Wybourn</a:t>
            </a:r>
            <a:r>
              <a:rPr lang="en-GB" altLang="en-US" sz="2000" dirty="0">
                <a:solidFill>
                  <a:schemeClr val="bg1"/>
                </a:solidFill>
                <a:latin typeface="Arial Narrow" panose="020B0606020202030204" pitchFamily="34" charset="0"/>
              </a:rPr>
              <a:t> (Pat Midgley)</a:t>
            </a:r>
          </a:p>
          <a:p>
            <a:pPr lvl="1" eaLnBrk="1" hangingPunct="1">
              <a:spcBef>
                <a:spcPct val="0"/>
              </a:spcBef>
              <a:defRPr/>
            </a:pPr>
            <a:r>
              <a:rPr lang="en-GB" altLang="en-US" sz="2000" dirty="0">
                <a:solidFill>
                  <a:schemeClr val="bg1"/>
                </a:solidFill>
                <a:latin typeface="Arial Narrow" panose="020B0606020202030204" pitchFamily="34" charset="0"/>
              </a:rPr>
              <a:t>Sharrow (Care Leavers) </a:t>
            </a:r>
          </a:p>
          <a:p>
            <a:pPr lvl="1" eaLnBrk="1" hangingPunct="1">
              <a:spcBef>
                <a:spcPct val="0"/>
              </a:spcBef>
              <a:defRPr/>
            </a:pPr>
            <a:r>
              <a:rPr lang="en-GB" altLang="en-US" sz="2000" dirty="0">
                <a:solidFill>
                  <a:schemeClr val="bg1"/>
                </a:solidFill>
                <a:latin typeface="Arial Narrow" panose="020B0606020202030204" pitchFamily="34" charset="0"/>
              </a:rPr>
              <a:t>Oasis Community Hub (Roma Women Employment Project + local hub attendees) </a:t>
            </a:r>
          </a:p>
          <a:p>
            <a:pPr lvl="2" eaLnBrk="1" hangingPunct="1">
              <a:spcBef>
                <a:spcPct val="0"/>
              </a:spcBef>
              <a:defRPr/>
            </a:pPr>
            <a:r>
              <a:rPr lang="en-GB" altLang="en-US" sz="2000" b="1" dirty="0">
                <a:solidFill>
                  <a:schemeClr val="bg1"/>
                </a:solidFill>
                <a:latin typeface="Arial Narrow" panose="020B0606020202030204" pitchFamily="34" charset="0"/>
              </a:rPr>
              <a:t>~60 total attendees </a:t>
            </a:r>
          </a:p>
          <a:p>
            <a:pPr eaLnBrk="1" hangingPunct="1">
              <a:spcBef>
                <a:spcPct val="0"/>
              </a:spcBef>
              <a:defRPr/>
            </a:pPr>
            <a:endParaRPr lang="en-GB" altLang="en-US" sz="2000" dirty="0">
              <a:solidFill>
                <a:schemeClr val="bg1"/>
              </a:solidFill>
              <a:latin typeface="Arial Narrow" panose="020B0606020202030204" pitchFamily="34" charset="0"/>
            </a:endParaRPr>
          </a:p>
        </p:txBody>
      </p:sp>
      <p:pic>
        <p:nvPicPr>
          <p:cNvPr id="17417" name="Picture 5" descr="A poster for a refugee workshop&#10;&#10;Description automatically generated">
            <a:extLst>
              <a:ext uri="{FF2B5EF4-FFF2-40B4-BE49-F238E27FC236}">
                <a16:creationId xmlns:a16="http://schemas.microsoft.com/office/drawing/2014/main" id="{DC02E0A4-0A18-E38D-39DA-1190B5DF6F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6789" y="125414"/>
            <a:ext cx="1620837"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7" descr="A group of people posing for a photo&#10;&#10;Description automatically generated">
            <a:extLst>
              <a:ext uri="{FF2B5EF4-FFF2-40B4-BE49-F238E27FC236}">
                <a16:creationId xmlns:a16="http://schemas.microsoft.com/office/drawing/2014/main" id="{204FE062-2DC5-71FF-F481-FD973EFB6D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3726" y="125414"/>
            <a:ext cx="1622425" cy="22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9" descr="A blue and white flyer with text and images&#10;&#10;Description automatically generated">
            <a:extLst>
              <a:ext uri="{FF2B5EF4-FFF2-40B4-BE49-F238E27FC236}">
                <a16:creationId xmlns:a16="http://schemas.microsoft.com/office/drawing/2014/main" id="{3BEB24E3-582B-F187-83E0-195ECA5680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7626" y="115889"/>
            <a:ext cx="1622425" cy="22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17" descr="A group of women standing in a room&#10;&#10;Description automatically generated">
            <a:extLst>
              <a:ext uri="{FF2B5EF4-FFF2-40B4-BE49-F238E27FC236}">
                <a16:creationId xmlns:a16="http://schemas.microsoft.com/office/drawing/2014/main" id="{A4BD19DB-FA87-0B54-8EBD-B1F0934F89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7863" t="16107" r="5099" b="2029"/>
          <a:stretch>
            <a:fillRect/>
          </a:stretch>
        </p:blipFill>
        <p:spPr bwMode="auto">
          <a:xfrm>
            <a:off x="8928101" y="2409825"/>
            <a:ext cx="162242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9" descr="A screen with text and images on it&#10;&#10;Description automatically generated">
            <a:extLst>
              <a:ext uri="{FF2B5EF4-FFF2-40B4-BE49-F238E27FC236}">
                <a16:creationId xmlns:a16="http://schemas.microsoft.com/office/drawing/2014/main" id="{232CA4C5-8395-56B8-A501-907612530A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862" r="3467"/>
          <a:stretch>
            <a:fillRect/>
          </a:stretch>
        </p:blipFill>
        <p:spPr bwMode="auto">
          <a:xfrm>
            <a:off x="8929688" y="4437063"/>
            <a:ext cx="163036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10" descr="Image">
            <a:extLst>
              <a:ext uri="{FF2B5EF4-FFF2-40B4-BE49-F238E27FC236}">
                <a16:creationId xmlns:a16="http://schemas.microsoft.com/office/drawing/2014/main" id="{44BD2614-9170-8076-A72F-16D3409362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8376" y="2397125"/>
            <a:ext cx="1622425"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DABC9DD-11AD-A37C-E817-782F71E355F0}"/>
              </a:ext>
            </a:extLst>
          </p:cNvPr>
          <p:cNvSpPr>
            <a:spLocks noChangeArrowheads="1"/>
          </p:cNvSpPr>
          <p:nvPr/>
        </p:nvSpPr>
        <p:spPr bwMode="auto">
          <a:xfrm>
            <a:off x="1524000" y="0"/>
            <a:ext cx="9144000" cy="6858000"/>
          </a:xfrm>
          <a:prstGeom prst="rect">
            <a:avLst/>
          </a:prstGeom>
          <a:solidFill>
            <a:srgbClr val="A30B4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000000"/>
              </a:solidFill>
            </a:endParaRPr>
          </a:p>
        </p:txBody>
      </p:sp>
      <p:sp>
        <p:nvSpPr>
          <p:cNvPr id="19459" name="Rectangle 12">
            <a:extLst>
              <a:ext uri="{FF2B5EF4-FFF2-40B4-BE49-F238E27FC236}">
                <a16:creationId xmlns:a16="http://schemas.microsoft.com/office/drawing/2014/main" id="{863ABE10-5A8A-7853-0EE7-C0FBBB17700C}"/>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19460" name="Rectangle 13">
            <a:extLst>
              <a:ext uri="{FF2B5EF4-FFF2-40B4-BE49-F238E27FC236}">
                <a16:creationId xmlns:a16="http://schemas.microsoft.com/office/drawing/2014/main" id="{0B1CBE69-436D-CDFB-5134-BEC3DE3667FF}"/>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19461" name="Rectangle 8">
            <a:extLst>
              <a:ext uri="{FF2B5EF4-FFF2-40B4-BE49-F238E27FC236}">
                <a16:creationId xmlns:a16="http://schemas.microsoft.com/office/drawing/2014/main" id="{F73068AD-BB7D-DF75-9C8D-9DC3DC99EEE7}"/>
              </a:ext>
            </a:extLst>
          </p:cNvPr>
          <p:cNvSpPr>
            <a:spLocks noChangeArrowheads="1"/>
          </p:cNvSpPr>
          <p:nvPr/>
        </p:nvSpPr>
        <p:spPr bwMode="auto">
          <a:xfrm>
            <a:off x="1847850" y="5876925"/>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19462" name="Rectangle 9">
            <a:extLst>
              <a:ext uri="{FF2B5EF4-FFF2-40B4-BE49-F238E27FC236}">
                <a16:creationId xmlns:a16="http://schemas.microsoft.com/office/drawing/2014/main" id="{05960078-6A11-63BD-4465-9088F23764F8}"/>
              </a:ext>
            </a:extLst>
          </p:cNvPr>
          <p:cNvSpPr>
            <a:spLocks noChangeArrowheads="1"/>
          </p:cNvSpPr>
          <p:nvPr/>
        </p:nvSpPr>
        <p:spPr bwMode="auto">
          <a:xfrm>
            <a:off x="1847850" y="6291264"/>
            <a:ext cx="33845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sp>
        <p:nvSpPr>
          <p:cNvPr id="7175" name="TextBox 1">
            <a:extLst>
              <a:ext uri="{FF2B5EF4-FFF2-40B4-BE49-F238E27FC236}">
                <a16:creationId xmlns:a16="http://schemas.microsoft.com/office/drawing/2014/main" id="{0FF72E86-4F16-E2D2-ABDE-596CAC6D89EA}"/>
              </a:ext>
            </a:extLst>
          </p:cNvPr>
          <p:cNvSpPr txBox="1">
            <a:spLocks noChangeArrowheads="1"/>
          </p:cNvSpPr>
          <p:nvPr/>
        </p:nvSpPr>
        <p:spPr bwMode="auto">
          <a:xfrm>
            <a:off x="1882776" y="1628776"/>
            <a:ext cx="4024313" cy="3046413"/>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World of Work Careers Fair</a:t>
            </a:r>
          </a:p>
          <a:p>
            <a:pPr marL="0" indent="0">
              <a:spcBef>
                <a:spcPct val="0"/>
              </a:spcBef>
              <a:buNone/>
              <a:defRPr/>
            </a:pPr>
            <a:endParaRPr lang="en-GB" altLang="en-US" sz="2800" dirty="0">
              <a:solidFill>
                <a:schemeClr val="bg1"/>
              </a:solidFill>
              <a:latin typeface="Arial Narrow" panose="020B0606020202030204" pitchFamily="34" charset="0"/>
            </a:endParaRPr>
          </a:p>
          <a:p>
            <a:pPr eaLnBrk="1" hangingPunct="1">
              <a:spcBef>
                <a:spcPct val="0"/>
              </a:spcBef>
              <a:defRPr/>
            </a:pPr>
            <a:r>
              <a:rPr lang="en-GB" altLang="en-US" sz="2000" dirty="0">
                <a:solidFill>
                  <a:schemeClr val="bg1"/>
                </a:solidFill>
                <a:latin typeface="Arial Narrow" panose="020B0606020202030204" pitchFamily="34" charset="0"/>
              </a:rPr>
              <a:t>Ringfenced vacancies </a:t>
            </a:r>
          </a:p>
          <a:p>
            <a:pPr eaLnBrk="1" hangingPunct="1">
              <a:spcBef>
                <a:spcPct val="0"/>
              </a:spcBef>
              <a:defRPr/>
            </a:pPr>
            <a:r>
              <a:rPr lang="en-GB" altLang="en-US" sz="2000" dirty="0">
                <a:solidFill>
                  <a:schemeClr val="bg1"/>
                </a:solidFill>
                <a:latin typeface="Arial Narrow" panose="020B0606020202030204" pitchFamily="34" charset="0"/>
              </a:rPr>
              <a:t>Employability Zone</a:t>
            </a:r>
          </a:p>
          <a:p>
            <a:pPr lvl="1" eaLnBrk="1" hangingPunct="1">
              <a:spcBef>
                <a:spcPct val="0"/>
              </a:spcBef>
              <a:defRPr/>
            </a:pPr>
            <a:r>
              <a:rPr lang="en-GB" altLang="en-US" sz="2000" dirty="0">
                <a:solidFill>
                  <a:schemeClr val="bg1"/>
                </a:solidFill>
                <a:latin typeface="Arial Narrow" panose="020B0606020202030204" pitchFamily="34" charset="0"/>
              </a:rPr>
              <a:t>CSW workshop &amp; other employability support advertised </a:t>
            </a:r>
          </a:p>
          <a:p>
            <a:pPr eaLnBrk="1" hangingPunct="1">
              <a:spcBef>
                <a:spcPct val="0"/>
              </a:spcBef>
              <a:defRPr/>
            </a:pPr>
            <a:r>
              <a:rPr lang="en-GB" altLang="en-US" sz="2000" dirty="0">
                <a:solidFill>
                  <a:schemeClr val="bg1"/>
                </a:solidFill>
                <a:latin typeface="Arial Narrow" panose="020B0606020202030204" pitchFamily="34" charset="0"/>
              </a:rPr>
              <a:t>336 expressions of interest – 34% unemployed, 84% non-white ethnicity</a:t>
            </a:r>
          </a:p>
          <a:p>
            <a:pPr eaLnBrk="1" hangingPunct="1">
              <a:spcBef>
                <a:spcPct val="0"/>
              </a:spcBef>
              <a:defRPr/>
            </a:pPr>
            <a:endParaRPr lang="en-GB" altLang="en-US" sz="2000" dirty="0">
              <a:solidFill>
                <a:schemeClr val="bg1"/>
              </a:solidFill>
              <a:latin typeface="Arial Narrow" panose="020B0606020202030204" pitchFamily="34" charset="0"/>
            </a:endParaRPr>
          </a:p>
        </p:txBody>
      </p:sp>
      <p:pic>
        <p:nvPicPr>
          <p:cNvPr id="19464" name="Picture 1">
            <a:extLst>
              <a:ext uri="{FF2B5EF4-FFF2-40B4-BE49-F238E27FC236}">
                <a16:creationId xmlns:a16="http://schemas.microsoft.com/office/drawing/2014/main" id="{A113A1F5-438C-1847-D118-CD6C9776B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049964"/>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10" descr="Image">
            <a:extLst>
              <a:ext uri="{FF2B5EF4-FFF2-40B4-BE49-F238E27FC236}">
                <a16:creationId xmlns:a16="http://schemas.microsoft.com/office/drawing/2014/main" id="{CBE66CF5-94A6-294C-6B10-A42D353FFB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8813" y="339726"/>
            <a:ext cx="221615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12" descr="Image">
            <a:extLst>
              <a:ext uri="{FF2B5EF4-FFF2-40B4-BE49-F238E27FC236}">
                <a16:creationId xmlns:a16="http://schemas.microsoft.com/office/drawing/2014/main" id="{6FC5E03B-19EB-C0A3-3C23-712BA4534B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0913" y="334964"/>
            <a:ext cx="221615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14" descr="Image">
            <a:extLst>
              <a:ext uri="{FF2B5EF4-FFF2-40B4-BE49-F238E27FC236}">
                <a16:creationId xmlns:a16="http://schemas.microsoft.com/office/drawing/2014/main" id="{A3BCDBEE-4D41-F697-8FD6-17A42B1499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2025" y="2055814"/>
            <a:ext cx="2179638"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8" name="Picture 16" descr="Image">
            <a:extLst>
              <a:ext uri="{FF2B5EF4-FFF2-40B4-BE49-F238E27FC236}">
                <a16:creationId xmlns:a16="http://schemas.microsoft.com/office/drawing/2014/main" id="{07818D6B-7633-303A-1930-9EEBAB24F1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8813" y="3749675"/>
            <a:ext cx="2227262"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18" descr="Image">
            <a:extLst>
              <a:ext uri="{FF2B5EF4-FFF2-40B4-BE49-F238E27FC236}">
                <a16:creationId xmlns:a16="http://schemas.microsoft.com/office/drawing/2014/main" id="{39D88D20-D2E0-48EE-F999-8317646F0E7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1747"/>
          <a:stretch>
            <a:fillRect/>
          </a:stretch>
        </p:blipFill>
        <p:spPr bwMode="auto">
          <a:xfrm>
            <a:off x="8258175" y="2041526"/>
            <a:ext cx="2236788"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Picture 20" descr="Image">
            <a:extLst>
              <a:ext uri="{FF2B5EF4-FFF2-40B4-BE49-F238E27FC236}">
                <a16:creationId xmlns:a16="http://schemas.microsoft.com/office/drawing/2014/main" id="{06731864-3155-8BC4-853C-6F3EFA9198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53139" y="3749676"/>
            <a:ext cx="2179637"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801DCE1-108D-4383-F9A9-5D13014A509B}"/>
              </a:ext>
            </a:extLst>
          </p:cNvPr>
          <p:cNvSpPr>
            <a:spLocks noChangeArrowheads="1"/>
          </p:cNvSpPr>
          <p:nvPr/>
        </p:nvSpPr>
        <p:spPr bwMode="auto">
          <a:xfrm>
            <a:off x="1524000" y="0"/>
            <a:ext cx="9144000" cy="6858000"/>
          </a:xfrm>
          <a:prstGeom prst="rect">
            <a:avLst/>
          </a:prstGeom>
          <a:solidFill>
            <a:srgbClr val="590E4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000000"/>
              </a:solidFill>
            </a:endParaRPr>
          </a:p>
        </p:txBody>
      </p:sp>
      <p:sp>
        <p:nvSpPr>
          <p:cNvPr id="21507" name="Rectangle 13">
            <a:extLst>
              <a:ext uri="{FF2B5EF4-FFF2-40B4-BE49-F238E27FC236}">
                <a16:creationId xmlns:a16="http://schemas.microsoft.com/office/drawing/2014/main" id="{F142B647-391F-BB63-AB77-5B54F6B788BA}"/>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21508" name="Rectangle 8">
            <a:extLst>
              <a:ext uri="{FF2B5EF4-FFF2-40B4-BE49-F238E27FC236}">
                <a16:creationId xmlns:a16="http://schemas.microsoft.com/office/drawing/2014/main" id="{3B4F0B3F-E596-F9A9-469D-ED750671872F}"/>
              </a:ext>
            </a:extLst>
          </p:cNvPr>
          <p:cNvSpPr>
            <a:spLocks noChangeArrowheads="1"/>
          </p:cNvSpPr>
          <p:nvPr/>
        </p:nvSpPr>
        <p:spPr bwMode="auto">
          <a:xfrm>
            <a:off x="1847850" y="6021388"/>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21509" name="Rectangle 9">
            <a:extLst>
              <a:ext uri="{FF2B5EF4-FFF2-40B4-BE49-F238E27FC236}">
                <a16:creationId xmlns:a16="http://schemas.microsoft.com/office/drawing/2014/main" id="{1936AB50-1B6B-1371-1C55-6B02BF68D129}"/>
              </a:ext>
            </a:extLst>
          </p:cNvPr>
          <p:cNvSpPr>
            <a:spLocks noChangeArrowheads="1"/>
          </p:cNvSpPr>
          <p:nvPr/>
        </p:nvSpPr>
        <p:spPr bwMode="auto">
          <a:xfrm>
            <a:off x="1847850" y="6381750"/>
            <a:ext cx="33845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21510" name="Picture 10">
            <a:extLst>
              <a:ext uri="{FF2B5EF4-FFF2-40B4-BE49-F238E27FC236}">
                <a16:creationId xmlns:a16="http://schemas.microsoft.com/office/drawing/2014/main" id="{7CF9CAC1-19F9-B48E-3A3E-2767BA6336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105526"/>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Rectangle 12">
            <a:extLst>
              <a:ext uri="{FF2B5EF4-FFF2-40B4-BE49-F238E27FC236}">
                <a16:creationId xmlns:a16="http://schemas.microsoft.com/office/drawing/2014/main" id="{7056ECC3-83D9-1A3B-1FCF-303B831A4890}"/>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Activity</a:t>
            </a:r>
            <a:endParaRPr lang="en-GB" altLang="en-US" sz="3800" b="1">
              <a:solidFill>
                <a:schemeClr val="bg1"/>
              </a:solidFill>
              <a:latin typeface="Arial Narrow Bold" panose="020B0706020202030204" pitchFamily="34" charset="0"/>
            </a:endParaRPr>
          </a:p>
        </p:txBody>
      </p:sp>
      <p:sp>
        <p:nvSpPr>
          <p:cNvPr id="3" name="TextBox 1">
            <a:extLst>
              <a:ext uri="{FF2B5EF4-FFF2-40B4-BE49-F238E27FC236}">
                <a16:creationId xmlns:a16="http://schemas.microsoft.com/office/drawing/2014/main" id="{C592282C-C46C-5662-F09A-75F4366B2925}"/>
              </a:ext>
            </a:extLst>
          </p:cNvPr>
          <p:cNvSpPr txBox="1">
            <a:spLocks noChangeArrowheads="1"/>
          </p:cNvSpPr>
          <p:nvPr/>
        </p:nvSpPr>
        <p:spPr bwMode="auto">
          <a:xfrm>
            <a:off x="1882775" y="1628776"/>
            <a:ext cx="8426450" cy="4278313"/>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spcBef>
                <a:spcPct val="0"/>
              </a:spcBef>
              <a:buNone/>
              <a:defRPr/>
            </a:pPr>
            <a:r>
              <a:rPr lang="en-GB" altLang="en-US" sz="2400" b="1" dirty="0">
                <a:solidFill>
                  <a:schemeClr val="bg1"/>
                </a:solidFill>
                <a:latin typeface="Arial Narrow" panose="020B0606020202030204" pitchFamily="34" charset="0"/>
              </a:rPr>
              <a:t>Other Entry-Level Apprenticeships – Employability Focus</a:t>
            </a:r>
          </a:p>
          <a:p>
            <a:pPr marL="0" indent="0">
              <a:spcBef>
                <a:spcPct val="0"/>
              </a:spcBef>
              <a:buNone/>
              <a:defRPr/>
            </a:pPr>
            <a:endParaRPr lang="en-GB" altLang="en-US" sz="2800" dirty="0">
              <a:solidFill>
                <a:schemeClr val="bg1"/>
              </a:solidFill>
              <a:latin typeface="Arial Narrow" panose="020B0606020202030204" pitchFamily="34" charset="0"/>
            </a:endParaRPr>
          </a:p>
          <a:p>
            <a:pPr marL="0" indent="0">
              <a:spcBef>
                <a:spcPct val="0"/>
              </a:spcBef>
              <a:buNone/>
              <a:defRPr/>
            </a:pPr>
            <a:r>
              <a:rPr lang="en-GB" altLang="en-US" sz="2000" dirty="0">
                <a:solidFill>
                  <a:schemeClr val="bg1"/>
                </a:solidFill>
                <a:latin typeface="Arial Narrow" panose="020B0606020202030204" pitchFamily="34" charset="0"/>
              </a:rPr>
              <a:t>Recruitment into the following programmes: </a:t>
            </a:r>
          </a:p>
          <a:p>
            <a:pPr eaLnBrk="1" hangingPunct="1">
              <a:spcBef>
                <a:spcPct val="0"/>
              </a:spcBef>
              <a:defRPr/>
            </a:pPr>
            <a:r>
              <a:rPr lang="en-GB" altLang="en-US" sz="2000" dirty="0">
                <a:solidFill>
                  <a:schemeClr val="bg1"/>
                </a:solidFill>
                <a:latin typeface="Arial Narrow" panose="020B0606020202030204" pitchFamily="34" charset="0"/>
              </a:rPr>
              <a:t>Dental Nurse (L3)</a:t>
            </a:r>
          </a:p>
          <a:p>
            <a:pPr eaLnBrk="1" hangingPunct="1">
              <a:spcBef>
                <a:spcPct val="0"/>
              </a:spcBef>
              <a:defRPr/>
            </a:pPr>
            <a:r>
              <a:rPr lang="en-GB" altLang="en-US" sz="2000" dirty="0">
                <a:solidFill>
                  <a:schemeClr val="bg1"/>
                </a:solidFill>
                <a:latin typeface="Arial Narrow" panose="020B0606020202030204" pitchFamily="34" charset="0"/>
              </a:rPr>
              <a:t>Pharmacy Assistant (L2)</a:t>
            </a:r>
          </a:p>
          <a:p>
            <a:pPr eaLnBrk="1" hangingPunct="1">
              <a:spcBef>
                <a:spcPct val="0"/>
              </a:spcBef>
              <a:defRPr/>
            </a:pPr>
            <a:r>
              <a:rPr lang="en-GB" altLang="en-US" sz="2000" dirty="0">
                <a:solidFill>
                  <a:schemeClr val="bg1"/>
                </a:solidFill>
                <a:latin typeface="Arial Narrow" panose="020B0606020202030204" pitchFamily="34" charset="0"/>
              </a:rPr>
              <a:t>Pharmacy Tech (L3)</a:t>
            </a:r>
          </a:p>
          <a:p>
            <a:pPr eaLnBrk="1" hangingPunct="1">
              <a:spcBef>
                <a:spcPct val="0"/>
              </a:spcBef>
              <a:defRPr/>
            </a:pPr>
            <a:r>
              <a:rPr lang="en-GB" altLang="en-US" sz="2000" dirty="0">
                <a:solidFill>
                  <a:schemeClr val="bg1"/>
                </a:solidFill>
                <a:latin typeface="Arial Narrow" panose="020B0606020202030204" pitchFamily="34" charset="0"/>
              </a:rPr>
              <a:t>Healthcare Science Assistant (L2)</a:t>
            </a:r>
          </a:p>
          <a:p>
            <a:pPr eaLnBrk="1" hangingPunct="1">
              <a:spcBef>
                <a:spcPct val="0"/>
              </a:spcBef>
              <a:defRPr/>
            </a:pPr>
            <a:r>
              <a:rPr lang="en-GB" altLang="en-US" sz="2000" dirty="0">
                <a:solidFill>
                  <a:schemeClr val="bg1"/>
                </a:solidFill>
                <a:latin typeface="Arial Narrow" panose="020B0606020202030204" pitchFamily="34" charset="0"/>
              </a:rPr>
              <a:t>Installation &amp; Maintenance Electrician (L3)</a:t>
            </a:r>
          </a:p>
          <a:p>
            <a:pPr eaLnBrk="1" hangingPunct="1">
              <a:spcBef>
                <a:spcPct val="0"/>
              </a:spcBef>
              <a:defRPr/>
            </a:pPr>
            <a:r>
              <a:rPr lang="en-GB" altLang="en-US" sz="2000" dirty="0">
                <a:solidFill>
                  <a:schemeClr val="bg1"/>
                </a:solidFill>
                <a:latin typeface="Arial Narrow" panose="020B0606020202030204" pitchFamily="34" charset="0"/>
              </a:rPr>
              <a:t>Building Services Engineering Installer (L2) </a:t>
            </a:r>
          </a:p>
          <a:p>
            <a:pPr eaLnBrk="1" hangingPunct="1">
              <a:spcBef>
                <a:spcPct val="0"/>
              </a:spcBef>
              <a:defRPr/>
            </a:pPr>
            <a:r>
              <a:rPr lang="en-GB" altLang="en-US" sz="2000" dirty="0">
                <a:solidFill>
                  <a:schemeClr val="bg1"/>
                </a:solidFill>
                <a:latin typeface="Arial Narrow" panose="020B0606020202030204" pitchFamily="34" charset="0"/>
              </a:rPr>
              <a:t>Carpentry &amp; Joiners (L2) </a:t>
            </a:r>
          </a:p>
          <a:p>
            <a:pPr eaLnBrk="1" hangingPunct="1">
              <a:spcBef>
                <a:spcPct val="0"/>
              </a:spcBef>
              <a:defRPr/>
            </a:pPr>
            <a:r>
              <a:rPr lang="en-GB" altLang="en-US" sz="2000" dirty="0">
                <a:solidFill>
                  <a:schemeClr val="bg1"/>
                </a:solidFill>
                <a:latin typeface="Arial Narrow" panose="020B0606020202030204" pitchFamily="34" charset="0"/>
              </a:rPr>
              <a:t>Plumbing &amp; Heating Technician (L3) </a:t>
            </a:r>
          </a:p>
          <a:p>
            <a:pPr eaLnBrk="1" hangingPunct="1">
              <a:spcBef>
                <a:spcPct val="0"/>
              </a:spcBef>
              <a:defRPr/>
            </a:pPr>
            <a:r>
              <a:rPr lang="en-GB" altLang="en-US" sz="2000" dirty="0">
                <a:solidFill>
                  <a:schemeClr val="bg1"/>
                </a:solidFill>
                <a:latin typeface="Arial Narrow" panose="020B0606020202030204" pitchFamily="34" charset="0"/>
              </a:rPr>
              <a:t>Early Years Educator (L3) </a:t>
            </a:r>
          </a:p>
          <a:p>
            <a:pPr eaLnBrk="1" hangingPunct="1">
              <a:spcBef>
                <a:spcPct val="0"/>
              </a:spcBef>
              <a:defRPr/>
            </a:pPr>
            <a:endParaRPr lang="en-GB" altLang="en-US" sz="2000" dirty="0">
              <a:solidFill>
                <a:schemeClr val="bg1"/>
              </a:solidFill>
              <a:latin typeface="Arial Narrow" panose="020B0606020202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823C9FC-C909-22A3-D915-CA39A38BEDF0}"/>
              </a:ext>
            </a:extLst>
          </p:cNvPr>
          <p:cNvSpPr>
            <a:spLocks noChangeArrowheads="1"/>
          </p:cNvSpPr>
          <p:nvPr/>
        </p:nvSpPr>
        <p:spPr bwMode="auto">
          <a:xfrm>
            <a:off x="1524000" y="11113"/>
            <a:ext cx="9144000" cy="6858000"/>
          </a:xfrm>
          <a:prstGeom prst="rect">
            <a:avLst/>
          </a:prstGeom>
          <a:solidFill>
            <a:srgbClr val="FAB0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000000"/>
              </a:solidFill>
            </a:endParaRPr>
          </a:p>
        </p:txBody>
      </p:sp>
      <p:sp>
        <p:nvSpPr>
          <p:cNvPr id="23555" name="Rectangle 13">
            <a:extLst>
              <a:ext uri="{FF2B5EF4-FFF2-40B4-BE49-F238E27FC236}">
                <a16:creationId xmlns:a16="http://schemas.microsoft.com/office/drawing/2014/main" id="{F272A09E-B6D3-FE4F-72A9-B85E8AFFF402}"/>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23556" name="Rectangle 8">
            <a:extLst>
              <a:ext uri="{FF2B5EF4-FFF2-40B4-BE49-F238E27FC236}">
                <a16:creationId xmlns:a16="http://schemas.microsoft.com/office/drawing/2014/main" id="{C5D590AF-6B9B-0DCA-66CD-D0434A33B06C}"/>
              </a:ext>
            </a:extLst>
          </p:cNvPr>
          <p:cNvSpPr>
            <a:spLocks noChangeArrowheads="1"/>
          </p:cNvSpPr>
          <p:nvPr/>
        </p:nvSpPr>
        <p:spPr bwMode="auto">
          <a:xfrm>
            <a:off x="1847850" y="5876925"/>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23557" name="Rectangle 9">
            <a:extLst>
              <a:ext uri="{FF2B5EF4-FFF2-40B4-BE49-F238E27FC236}">
                <a16:creationId xmlns:a16="http://schemas.microsoft.com/office/drawing/2014/main" id="{ED35B02C-F0A6-EF50-67A5-B1D5543170A5}"/>
              </a:ext>
            </a:extLst>
          </p:cNvPr>
          <p:cNvSpPr>
            <a:spLocks noChangeArrowheads="1"/>
          </p:cNvSpPr>
          <p:nvPr/>
        </p:nvSpPr>
        <p:spPr bwMode="auto">
          <a:xfrm>
            <a:off x="1847850" y="6291264"/>
            <a:ext cx="33845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23558" name="Picture 1">
            <a:extLst>
              <a:ext uri="{FF2B5EF4-FFF2-40B4-BE49-F238E27FC236}">
                <a16:creationId xmlns:a16="http://schemas.microsoft.com/office/drawing/2014/main" id="{3F38C865-57C4-1E82-5675-EC346194E6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049964"/>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12">
            <a:extLst>
              <a:ext uri="{FF2B5EF4-FFF2-40B4-BE49-F238E27FC236}">
                <a16:creationId xmlns:a16="http://schemas.microsoft.com/office/drawing/2014/main" id="{04EA5149-DA30-D803-B107-EC422E3EBA0D}"/>
              </a:ext>
            </a:extLst>
          </p:cNvPr>
          <p:cNvSpPr>
            <a:spLocks noChangeArrowheads="1"/>
          </p:cNvSpPr>
          <p:nvPr/>
        </p:nvSpPr>
        <p:spPr bwMode="auto">
          <a:xfrm>
            <a:off x="1862138" y="1158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2024 Stats</a:t>
            </a:r>
            <a:endParaRPr lang="en-GB" altLang="en-US" sz="3800" b="1">
              <a:solidFill>
                <a:schemeClr val="bg1"/>
              </a:solidFill>
              <a:latin typeface="Arial Narrow Bold" panose="020B0706020202030204" pitchFamily="34" charset="0"/>
            </a:endParaRPr>
          </a:p>
        </p:txBody>
      </p:sp>
      <p:sp>
        <p:nvSpPr>
          <p:cNvPr id="23560" name="TextBox 1">
            <a:extLst>
              <a:ext uri="{FF2B5EF4-FFF2-40B4-BE49-F238E27FC236}">
                <a16:creationId xmlns:a16="http://schemas.microsoft.com/office/drawing/2014/main" id="{2E04211F-C2D3-01D3-12AF-28A086969E61}"/>
              </a:ext>
            </a:extLst>
          </p:cNvPr>
          <p:cNvSpPr txBox="1">
            <a:spLocks noChangeArrowheads="1"/>
          </p:cNvSpPr>
          <p:nvPr/>
        </p:nvSpPr>
        <p:spPr bwMode="auto">
          <a:xfrm>
            <a:off x="1882775" y="1628776"/>
            <a:ext cx="842645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2800">
                <a:solidFill>
                  <a:schemeClr val="bg1"/>
                </a:solidFill>
                <a:latin typeface="Arial Narrow" panose="020B0606020202030204" pitchFamily="34" charset="0"/>
              </a:rPr>
              <a:t>440 touchpoints</a:t>
            </a:r>
          </a:p>
          <a:p>
            <a:pPr eaLnBrk="1" hangingPunct="1">
              <a:spcBef>
                <a:spcPct val="0"/>
              </a:spcBef>
              <a:buFontTx/>
              <a:buNone/>
            </a:pPr>
            <a:r>
              <a:rPr lang="en-GB" altLang="en-US" sz="2800">
                <a:solidFill>
                  <a:schemeClr val="bg1"/>
                </a:solidFill>
                <a:latin typeface="Arial Narrow" panose="020B0606020202030204" pitchFamily="34" charset="0"/>
              </a:rPr>
              <a:t>343 supported </a:t>
            </a:r>
          </a:p>
          <a:p>
            <a:pPr eaLnBrk="1" hangingPunct="1">
              <a:spcBef>
                <a:spcPct val="0"/>
              </a:spcBef>
              <a:buFontTx/>
              <a:buNone/>
            </a:pPr>
            <a:r>
              <a:rPr lang="en-GB" altLang="en-US" sz="2800">
                <a:solidFill>
                  <a:schemeClr val="bg1"/>
                </a:solidFill>
                <a:latin typeface="Arial Narrow" panose="020B0606020202030204" pitchFamily="34" charset="0"/>
              </a:rPr>
              <a:t>221 interviewed</a:t>
            </a:r>
          </a:p>
          <a:p>
            <a:pPr eaLnBrk="1" hangingPunct="1">
              <a:spcBef>
                <a:spcPct val="0"/>
              </a:spcBef>
              <a:buFontTx/>
              <a:buNone/>
            </a:pPr>
            <a:r>
              <a:rPr lang="en-GB" altLang="en-US" sz="2800">
                <a:solidFill>
                  <a:schemeClr val="bg1"/>
                </a:solidFill>
                <a:latin typeface="Arial Narrow" panose="020B0606020202030204" pitchFamily="34" charset="0"/>
              </a:rPr>
              <a:t>182 job offers</a:t>
            </a:r>
          </a:p>
          <a:p>
            <a:pPr eaLnBrk="1" hangingPunct="1">
              <a:spcBef>
                <a:spcPct val="0"/>
              </a:spcBef>
              <a:buFontTx/>
              <a:buNone/>
            </a:pPr>
            <a:r>
              <a:rPr lang="en-GB" altLang="en-US" sz="2800">
                <a:solidFill>
                  <a:schemeClr val="bg1"/>
                </a:solidFill>
                <a:latin typeface="Arial Narrow" panose="020B0606020202030204" pitchFamily="34" charset="0"/>
              </a:rPr>
              <a:t>120 started employment (and still counting)</a:t>
            </a:r>
          </a:p>
          <a:p>
            <a:pPr eaLnBrk="1" hangingPunct="1">
              <a:spcBef>
                <a:spcPct val="0"/>
              </a:spcBef>
              <a:buFontTx/>
              <a:buNone/>
            </a:pPr>
            <a:r>
              <a:rPr lang="en-GB" altLang="en-US" sz="2800">
                <a:solidFill>
                  <a:schemeClr val="bg1"/>
                </a:solidFill>
                <a:latin typeface="Arial Narrow" panose="020B0606020202030204" pitchFamily="34" charset="0"/>
              </a:rPr>
              <a:t>43% live in areas of high/above average deprivation </a:t>
            </a:r>
          </a:p>
          <a:p>
            <a:pPr eaLnBrk="1" hangingPunct="1">
              <a:spcBef>
                <a:spcPct val="0"/>
              </a:spcBef>
              <a:buFontTx/>
              <a:buNone/>
            </a:pPr>
            <a:r>
              <a:rPr lang="en-GB" altLang="en-US" sz="2800">
                <a:solidFill>
                  <a:schemeClr val="bg1"/>
                </a:solidFill>
                <a:latin typeface="Arial Narrow" panose="020B0606020202030204" pitchFamily="34" charset="0"/>
              </a:rPr>
              <a:t>77% were non-white ethnicity </a:t>
            </a:r>
            <a:endParaRPr lang="en-GB" altLang="en-US">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DE4B0C7-0CFF-68AE-FF27-BAE067F0BD06}"/>
              </a:ext>
            </a:extLst>
          </p:cNvPr>
          <p:cNvSpPr>
            <a:spLocks noChangeArrowheads="1"/>
          </p:cNvSpPr>
          <p:nvPr/>
        </p:nvSpPr>
        <p:spPr bwMode="auto">
          <a:xfrm>
            <a:off x="1524000" y="-26988"/>
            <a:ext cx="9144000" cy="6858001"/>
          </a:xfrm>
          <a:prstGeom prst="rect">
            <a:avLst/>
          </a:prstGeom>
          <a:solidFill>
            <a:srgbClr val="75AF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2400">
              <a:solidFill>
                <a:srgbClr val="FF0000"/>
              </a:solidFill>
            </a:endParaRPr>
          </a:p>
        </p:txBody>
      </p:sp>
      <p:sp>
        <p:nvSpPr>
          <p:cNvPr id="25603" name="Rectangle 12">
            <a:extLst>
              <a:ext uri="{FF2B5EF4-FFF2-40B4-BE49-F238E27FC236}">
                <a16:creationId xmlns:a16="http://schemas.microsoft.com/office/drawing/2014/main" id="{424248F5-B6E0-DC59-4141-967082F3411F}"/>
              </a:ext>
            </a:extLst>
          </p:cNvPr>
          <p:cNvSpPr>
            <a:spLocks noChangeArrowheads="1"/>
          </p:cNvSpPr>
          <p:nvPr/>
        </p:nvSpPr>
        <p:spPr bwMode="auto">
          <a:xfrm>
            <a:off x="1862138" y="142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4000">
                <a:solidFill>
                  <a:schemeClr val="bg1"/>
                </a:solidFill>
                <a:latin typeface="Arial Narrow Bold" panose="020B0706020202030204" pitchFamily="34" charset="0"/>
              </a:rPr>
              <a:t>This year</a:t>
            </a:r>
            <a:endParaRPr lang="en-GB" altLang="en-US" sz="3800" b="1">
              <a:solidFill>
                <a:schemeClr val="bg1"/>
              </a:solidFill>
              <a:latin typeface="Arial Narrow Bold" panose="020B0706020202030204" pitchFamily="34" charset="0"/>
            </a:endParaRPr>
          </a:p>
        </p:txBody>
      </p:sp>
      <p:sp>
        <p:nvSpPr>
          <p:cNvPr id="25604" name="Rectangle 13">
            <a:extLst>
              <a:ext uri="{FF2B5EF4-FFF2-40B4-BE49-F238E27FC236}">
                <a16:creationId xmlns:a16="http://schemas.microsoft.com/office/drawing/2014/main" id="{891657F8-2EE6-E8E6-E96E-517C2A3EFCE4}"/>
              </a:ext>
            </a:extLst>
          </p:cNvPr>
          <p:cNvSpPr>
            <a:spLocks noChangeArrowheads="1"/>
          </p:cNvSpPr>
          <p:nvPr/>
        </p:nvSpPr>
        <p:spPr bwMode="auto">
          <a:xfrm>
            <a:off x="1882776" y="1341438"/>
            <a:ext cx="7751763"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endParaRPr lang="en-US" altLang="en-US" sz="2600">
              <a:solidFill>
                <a:schemeClr val="bg1"/>
              </a:solidFill>
            </a:endParaRPr>
          </a:p>
        </p:txBody>
      </p:sp>
      <p:sp>
        <p:nvSpPr>
          <p:cNvPr id="25605" name="Rectangle 8">
            <a:extLst>
              <a:ext uri="{FF2B5EF4-FFF2-40B4-BE49-F238E27FC236}">
                <a16:creationId xmlns:a16="http://schemas.microsoft.com/office/drawing/2014/main" id="{428CE363-05B5-D8A7-3C48-0086F8AEF11D}"/>
              </a:ext>
            </a:extLst>
          </p:cNvPr>
          <p:cNvSpPr>
            <a:spLocks noChangeArrowheads="1"/>
          </p:cNvSpPr>
          <p:nvPr/>
        </p:nvSpPr>
        <p:spPr bwMode="auto">
          <a:xfrm>
            <a:off x="1847850" y="6040438"/>
            <a:ext cx="3600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a:solidFill>
                  <a:schemeClr val="bg1"/>
                </a:solidFill>
                <a:latin typeface="Arial Narrow" panose="020B0606020202030204" pitchFamily="34" charset="0"/>
              </a:rPr>
              <a:t>PROUD </a:t>
            </a:r>
            <a:r>
              <a:rPr lang="en-US" altLang="en-US" sz="2000">
                <a:solidFill>
                  <a:schemeClr val="bg1"/>
                </a:solidFill>
                <a:latin typeface="Arial Narrow" panose="020B0606020202030204" pitchFamily="34" charset="0"/>
              </a:rPr>
              <a:t>TO MAKE A DIFFERENCE</a:t>
            </a:r>
            <a:endParaRPr lang="en-GB" altLang="en-US" sz="2000">
              <a:solidFill>
                <a:schemeClr val="bg1"/>
              </a:solidFill>
              <a:latin typeface="Arial Narrow" panose="020B0606020202030204" pitchFamily="34" charset="0"/>
            </a:endParaRPr>
          </a:p>
        </p:txBody>
      </p:sp>
      <p:sp>
        <p:nvSpPr>
          <p:cNvPr id="25606" name="Rectangle 9">
            <a:extLst>
              <a:ext uri="{FF2B5EF4-FFF2-40B4-BE49-F238E27FC236}">
                <a16:creationId xmlns:a16="http://schemas.microsoft.com/office/drawing/2014/main" id="{B426E6BB-9979-1567-B45D-F80B57383F05}"/>
              </a:ext>
            </a:extLst>
          </p:cNvPr>
          <p:cNvSpPr>
            <a:spLocks noChangeArrowheads="1"/>
          </p:cNvSpPr>
          <p:nvPr/>
        </p:nvSpPr>
        <p:spPr bwMode="auto">
          <a:xfrm>
            <a:off x="1847850" y="6454775"/>
            <a:ext cx="33845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chemeClr val="bg1"/>
                </a:solidFill>
                <a:latin typeface="Arial Narrow" panose="020B0606020202030204" pitchFamily="34" charset="0"/>
              </a:rPr>
              <a:t>SHEFFIELD TEACHING HOSPITALS NHS FOUNDATION TRUST</a:t>
            </a:r>
            <a:endParaRPr lang="en-GB" altLang="en-US" sz="800">
              <a:solidFill>
                <a:schemeClr val="bg1"/>
              </a:solidFill>
              <a:latin typeface="Arial Narrow" panose="020B0606020202030204" pitchFamily="34" charset="0"/>
            </a:endParaRPr>
          </a:p>
        </p:txBody>
      </p:sp>
      <p:pic>
        <p:nvPicPr>
          <p:cNvPr id="25607" name="Picture 1">
            <a:extLst>
              <a:ext uri="{FF2B5EF4-FFF2-40B4-BE49-F238E27FC236}">
                <a16:creationId xmlns:a16="http://schemas.microsoft.com/office/drawing/2014/main" id="{340C641C-FA61-E339-CC0A-0CEF1B0BB1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238" y="6237289"/>
            <a:ext cx="323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3596914-49DB-B0BA-DD1D-F2F5C7EE0D5B}"/>
              </a:ext>
            </a:extLst>
          </p:cNvPr>
          <p:cNvSpPr txBox="1">
            <a:spLocks noChangeArrowheads="1"/>
          </p:cNvSpPr>
          <p:nvPr/>
        </p:nvSpPr>
        <p:spPr bwMode="auto">
          <a:xfrm>
            <a:off x="1882775" y="1628776"/>
            <a:ext cx="7092950" cy="4462463"/>
          </a:xfrm>
          <a:prstGeom prst="rect">
            <a:avLst/>
          </a:prstGeom>
          <a:noFill/>
          <a:ln>
            <a:noFill/>
          </a:ln>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defRPr/>
            </a:pPr>
            <a:r>
              <a:rPr lang="en-GB" altLang="en-US" sz="2800" dirty="0">
                <a:solidFill>
                  <a:schemeClr val="bg1"/>
                </a:solidFill>
                <a:latin typeface="Arial Narrow" panose="020B0606020202030204" pitchFamily="34" charset="0"/>
              </a:rPr>
              <a:t>CSW – 4 x Widening Access recruitment (February, April, July, November)  </a:t>
            </a:r>
          </a:p>
          <a:p>
            <a:pPr eaLnBrk="1" hangingPunct="1">
              <a:spcBef>
                <a:spcPct val="0"/>
              </a:spcBef>
              <a:defRPr/>
            </a:pPr>
            <a:r>
              <a:rPr lang="en-GB" altLang="en-US" sz="2800" dirty="0">
                <a:solidFill>
                  <a:schemeClr val="bg1"/>
                </a:solidFill>
                <a:latin typeface="Arial Narrow" panose="020B0606020202030204" pitchFamily="34" charset="0"/>
              </a:rPr>
              <a:t>Admin SWAP – Sector Routeways (February)</a:t>
            </a:r>
          </a:p>
          <a:p>
            <a:pPr eaLnBrk="1" hangingPunct="1">
              <a:spcBef>
                <a:spcPct val="0"/>
              </a:spcBef>
              <a:defRPr/>
            </a:pPr>
            <a:r>
              <a:rPr lang="en-GB" altLang="en-US" sz="2800" dirty="0">
                <a:solidFill>
                  <a:schemeClr val="bg1"/>
                </a:solidFill>
                <a:latin typeface="Arial Narrow" panose="020B0606020202030204" pitchFamily="34" charset="0"/>
              </a:rPr>
              <a:t>Ringfenced Domestics Vacancies – New Approach</a:t>
            </a:r>
          </a:p>
          <a:p>
            <a:pPr eaLnBrk="1" hangingPunct="1">
              <a:spcBef>
                <a:spcPct val="0"/>
              </a:spcBef>
              <a:defRPr/>
            </a:pPr>
            <a:r>
              <a:rPr lang="en-GB" altLang="en-US" sz="2800" dirty="0">
                <a:solidFill>
                  <a:schemeClr val="bg1"/>
                </a:solidFill>
                <a:latin typeface="Arial Narrow" panose="020B0606020202030204" pitchFamily="34" charset="0"/>
              </a:rPr>
              <a:t>Street League – April (various roles)</a:t>
            </a:r>
          </a:p>
          <a:p>
            <a:pPr eaLnBrk="1" hangingPunct="1">
              <a:spcBef>
                <a:spcPct val="0"/>
              </a:spcBef>
              <a:defRPr/>
            </a:pPr>
            <a:r>
              <a:rPr lang="en-GB" altLang="en-US" sz="2800" dirty="0">
                <a:solidFill>
                  <a:schemeClr val="bg1"/>
                </a:solidFill>
                <a:latin typeface="Arial Narrow" panose="020B0606020202030204" pitchFamily="34" charset="0"/>
              </a:rPr>
              <a:t>Facilities SWAP – June (Domestics)</a:t>
            </a:r>
          </a:p>
          <a:p>
            <a:pPr eaLnBrk="1" hangingPunct="1">
              <a:spcBef>
                <a:spcPct val="0"/>
              </a:spcBef>
              <a:defRPr/>
            </a:pPr>
            <a:r>
              <a:rPr lang="en-GB" altLang="en-US" sz="2800" dirty="0">
                <a:solidFill>
                  <a:schemeClr val="bg1"/>
                </a:solidFill>
                <a:latin typeface="Arial Narrow" panose="020B0606020202030204" pitchFamily="34" charset="0"/>
              </a:rPr>
              <a:t>King’s Trust – July (Roles TBC) </a:t>
            </a:r>
          </a:p>
          <a:p>
            <a:pPr eaLnBrk="1" hangingPunct="1">
              <a:spcBef>
                <a:spcPct val="0"/>
              </a:spcBef>
              <a:defRPr/>
            </a:pPr>
            <a:r>
              <a:rPr lang="en-GB" altLang="en-US" sz="2800" dirty="0">
                <a:solidFill>
                  <a:schemeClr val="bg1"/>
                </a:solidFill>
                <a:latin typeface="Arial Narrow" panose="020B0606020202030204" pitchFamily="34" charset="0"/>
              </a:rPr>
              <a:t>PROUD Apprenticeship Cohort 3 (Date TBC)</a:t>
            </a:r>
          </a:p>
          <a:p>
            <a:pPr eaLnBrk="1" hangingPunct="1">
              <a:spcBef>
                <a:spcPct val="0"/>
              </a:spcBef>
              <a:defRPr/>
            </a:pPr>
            <a:r>
              <a:rPr lang="en-GB" altLang="en-US" sz="2800" dirty="0">
                <a:solidFill>
                  <a:schemeClr val="bg1"/>
                </a:solidFill>
                <a:latin typeface="Arial Narrow" panose="020B0606020202030204" pitchFamily="34" charset="0"/>
              </a:rPr>
              <a:t>Supported Internships </a:t>
            </a:r>
          </a:p>
          <a:p>
            <a:pPr marL="0" indent="0">
              <a:spcBef>
                <a:spcPct val="0"/>
              </a:spcBef>
              <a:buNone/>
              <a:defRPr/>
            </a:pPr>
            <a:endParaRPr lang="en-GB" altLang="en-US"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7772729-45EF-2F5C-EE46-03125D8D0BAD}"/>
              </a:ext>
            </a:extLst>
          </p:cNvPr>
          <p:cNvSpPr>
            <a:spLocks noGrp="1" noChangeArrowheads="1"/>
          </p:cNvSpPr>
          <p:nvPr>
            <p:ph type="ctrTitle"/>
          </p:nvPr>
        </p:nvSpPr>
        <p:spPr>
          <a:xfrm>
            <a:off x="1965146" y="1227139"/>
            <a:ext cx="7772400" cy="1470025"/>
          </a:xfrm>
        </p:spPr>
        <p:txBody>
          <a:bodyPr/>
          <a:lstStyle/>
          <a:p>
            <a:pPr algn="l" eaLnBrk="1" hangingPunct="1"/>
            <a:r>
              <a:rPr lang="en-GB" altLang="en-US" sz="4800" b="1" dirty="0">
                <a:solidFill>
                  <a:srgbClr val="23657D"/>
                </a:solidFill>
                <a:latin typeface="Arial Narrow Bold" panose="020B0706020202030204" pitchFamily="34" charset="0"/>
              </a:rPr>
              <a:t>Get in touch!</a:t>
            </a:r>
          </a:p>
        </p:txBody>
      </p:sp>
      <p:pic>
        <p:nvPicPr>
          <p:cNvPr id="27651" name="Picture 5">
            <a:extLst>
              <a:ext uri="{FF2B5EF4-FFF2-40B4-BE49-F238E27FC236}">
                <a16:creationId xmlns:a16="http://schemas.microsoft.com/office/drawing/2014/main" id="{508D0C12-EEE6-09D6-2962-3F72B8B479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64426" y="115888"/>
            <a:ext cx="32035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2" descr="proud.jpg">
            <a:extLst>
              <a:ext uri="{FF2B5EF4-FFF2-40B4-BE49-F238E27FC236}">
                <a16:creationId xmlns:a16="http://schemas.microsoft.com/office/drawing/2014/main" id="{B5A39B03-433A-467C-A784-A419E2DDC9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5418139"/>
            <a:ext cx="209867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a:extLst>
              <a:ext uri="{FF2B5EF4-FFF2-40B4-BE49-F238E27FC236}">
                <a16:creationId xmlns:a16="http://schemas.microsoft.com/office/drawing/2014/main" id="{039B0F17-3016-0E34-0E2C-4D800CA354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6" y="5467351"/>
            <a:ext cx="6037263"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Box 2">
            <a:extLst>
              <a:ext uri="{FF2B5EF4-FFF2-40B4-BE49-F238E27FC236}">
                <a16:creationId xmlns:a16="http://schemas.microsoft.com/office/drawing/2014/main" id="{99332CDE-702C-327C-9B54-D364192CA44C}"/>
              </a:ext>
            </a:extLst>
          </p:cNvPr>
          <p:cNvSpPr txBox="1">
            <a:spLocks noChangeArrowheads="1"/>
          </p:cNvSpPr>
          <p:nvPr/>
        </p:nvSpPr>
        <p:spPr bwMode="auto">
          <a:xfrm>
            <a:off x="1992314" y="2697164"/>
            <a:ext cx="856932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GB" altLang="en-US" sz="1800" b="1" dirty="0">
              <a:solidFill>
                <a:srgbClr val="002060"/>
              </a:solidFill>
              <a:latin typeface="Calibri" panose="020F0502020204030204" pitchFamily="34" charset="0"/>
              <a:cs typeface="Calibri" panose="020F0502020204030204" pitchFamily="34" charset="0"/>
            </a:endParaRPr>
          </a:p>
          <a:p>
            <a:pPr>
              <a:spcBef>
                <a:spcPct val="0"/>
              </a:spcBef>
              <a:buFontTx/>
              <a:buNone/>
            </a:pPr>
            <a:r>
              <a:rPr lang="en-GB" altLang="en-US" sz="1800" b="1" dirty="0">
                <a:solidFill>
                  <a:srgbClr val="002060"/>
                </a:solidFill>
                <a:latin typeface="Calibri" panose="020F0502020204030204" pitchFamily="34" charset="0"/>
                <a:cs typeface="Calibri" panose="020F0502020204030204" pitchFamily="34" charset="0"/>
              </a:rPr>
              <a:t>Sian Waddell</a:t>
            </a:r>
            <a:endParaRPr lang="en-GB" altLang="en-US" sz="1200" dirty="0">
              <a:cs typeface="Calibri" panose="020F0502020204030204" pitchFamily="34" charset="0"/>
            </a:endParaRPr>
          </a:p>
          <a:p>
            <a:pPr>
              <a:spcBef>
                <a:spcPct val="0"/>
              </a:spcBef>
              <a:buFontTx/>
              <a:buNone/>
            </a:pPr>
            <a:r>
              <a:rPr lang="en-GB" altLang="en-US" sz="1800" dirty="0">
                <a:solidFill>
                  <a:srgbClr val="002060"/>
                </a:solidFill>
                <a:latin typeface="Calibri" panose="020F0502020204030204" pitchFamily="34" charset="0"/>
                <a:cs typeface="Calibri" panose="020F0502020204030204" pitchFamily="34" charset="0"/>
              </a:rPr>
              <a:t>Learning and Development Facilitator &amp; Employability Lead (Healthcare Careers)</a:t>
            </a:r>
            <a:r>
              <a:rPr lang="en-GB" altLang="en-US" sz="1800" b="1" dirty="0">
                <a:solidFill>
                  <a:srgbClr val="002060"/>
                </a:solidFill>
                <a:latin typeface="Calibri" panose="020F0502020204030204" pitchFamily="34" charset="0"/>
                <a:cs typeface="Calibri" panose="020F0502020204030204" pitchFamily="34" charset="0"/>
              </a:rPr>
              <a:t> </a:t>
            </a:r>
            <a:endParaRPr lang="en-GB" altLang="en-US" sz="1200" dirty="0">
              <a:cs typeface="Calibri" panose="020F0502020204030204" pitchFamily="34" charset="0"/>
            </a:endParaRPr>
          </a:p>
          <a:p>
            <a:pPr>
              <a:spcBef>
                <a:spcPct val="0"/>
              </a:spcBef>
              <a:buFontTx/>
              <a:buNone/>
            </a:pPr>
            <a:r>
              <a:rPr lang="en-GB" altLang="en-US" sz="1800" b="1" dirty="0">
                <a:solidFill>
                  <a:srgbClr val="0072C6"/>
                </a:solidFill>
                <a:latin typeface="Calibri" panose="020F0502020204030204" pitchFamily="34" charset="0"/>
                <a:cs typeface="Calibri" panose="020F0502020204030204" pitchFamily="34" charset="0"/>
              </a:rPr>
              <a:t>Sheffield Teaching Hospitals NHS Foundation Trust</a:t>
            </a:r>
            <a:r>
              <a:rPr lang="en-GB" altLang="en-US" sz="1800" b="1" dirty="0">
                <a:solidFill>
                  <a:srgbClr val="002060"/>
                </a:solidFill>
                <a:latin typeface="Calibri" panose="020F0502020204030204" pitchFamily="34" charset="0"/>
                <a:cs typeface="Calibri" panose="020F0502020204030204" pitchFamily="34" charset="0"/>
              </a:rPr>
              <a:t> </a:t>
            </a:r>
            <a:endParaRPr lang="en-GB" altLang="en-US" sz="1200" dirty="0">
              <a:cs typeface="Calibri" panose="020F0502020204030204" pitchFamily="34" charset="0"/>
            </a:endParaRPr>
          </a:p>
          <a:p>
            <a:pPr>
              <a:spcBef>
                <a:spcPct val="0"/>
              </a:spcBef>
              <a:buFontTx/>
              <a:buNone/>
            </a:pPr>
            <a:r>
              <a:rPr lang="en-GB" altLang="en-US" sz="1800" dirty="0" err="1">
                <a:solidFill>
                  <a:srgbClr val="002060"/>
                </a:solidFill>
                <a:latin typeface="Calibri" panose="020F0502020204030204" pitchFamily="34" charset="0"/>
                <a:cs typeface="Calibri" panose="020F0502020204030204" pitchFamily="34" charset="0"/>
              </a:rPr>
              <a:t>Rivermead</a:t>
            </a:r>
            <a:r>
              <a:rPr lang="en-GB" altLang="en-US" sz="1800" dirty="0">
                <a:solidFill>
                  <a:srgbClr val="002060"/>
                </a:solidFill>
                <a:latin typeface="Calibri" panose="020F0502020204030204" pitchFamily="34" charset="0"/>
                <a:cs typeface="Calibri" panose="020F0502020204030204" pitchFamily="34" charset="0"/>
              </a:rPr>
              <a:t> Training Centre | Northern General Hospital | </a:t>
            </a:r>
            <a:r>
              <a:rPr lang="en-GB" altLang="en-US" sz="1800" dirty="0" err="1">
                <a:solidFill>
                  <a:srgbClr val="002060"/>
                </a:solidFill>
                <a:latin typeface="Calibri" panose="020F0502020204030204" pitchFamily="34" charset="0"/>
                <a:cs typeface="Calibri" panose="020F0502020204030204" pitchFamily="34" charset="0"/>
              </a:rPr>
              <a:t>Herries</a:t>
            </a:r>
            <a:r>
              <a:rPr lang="en-GB" altLang="en-US" sz="1800" dirty="0">
                <a:solidFill>
                  <a:srgbClr val="002060"/>
                </a:solidFill>
                <a:latin typeface="Calibri" panose="020F0502020204030204" pitchFamily="34" charset="0"/>
                <a:cs typeface="Calibri" panose="020F0502020204030204" pitchFamily="34" charset="0"/>
              </a:rPr>
              <a:t> Road | Sheffield S5 7AU </a:t>
            </a:r>
            <a:endParaRPr lang="en-GB" altLang="en-US" sz="1200" dirty="0">
              <a:cs typeface="Calibri" panose="020F0502020204030204" pitchFamily="34" charset="0"/>
            </a:endParaRPr>
          </a:p>
          <a:p>
            <a:pPr>
              <a:spcBef>
                <a:spcPct val="0"/>
              </a:spcBef>
              <a:buFontTx/>
              <a:buNone/>
            </a:pPr>
            <a:r>
              <a:rPr lang="en-GB" altLang="en-US" sz="1800" b="1" dirty="0">
                <a:solidFill>
                  <a:srgbClr val="002060"/>
                </a:solidFill>
                <a:latin typeface="Calibri" panose="020F0502020204030204" pitchFamily="34" charset="0"/>
                <a:cs typeface="Calibri" panose="020F0502020204030204" pitchFamily="34" charset="0"/>
              </a:rPr>
              <a:t>Email: </a:t>
            </a:r>
            <a:r>
              <a:rPr lang="en-GB" altLang="en-US" sz="1800" dirty="0">
                <a:solidFill>
                  <a:srgbClr val="0000FF"/>
                </a:solidFill>
                <a:latin typeface="Calibri" panose="020F0502020204030204" pitchFamily="34" charset="0"/>
                <a:cs typeface="Calibri" panose="020F0502020204030204" pitchFamily="34" charset="0"/>
                <a:hlinkClick r:id="rId5"/>
              </a:rPr>
              <a:t>sian.waddell@nhs.net</a:t>
            </a:r>
            <a:r>
              <a:rPr lang="en-GB" altLang="en-US" sz="1800" dirty="0">
                <a:solidFill>
                  <a:srgbClr val="000000"/>
                </a:solidFill>
                <a:latin typeface="Calibri" panose="020F0502020204030204" pitchFamily="34" charset="0"/>
                <a:cs typeface="Calibri" panose="020F0502020204030204" pitchFamily="34" charset="0"/>
              </a:rPr>
              <a:t> or </a:t>
            </a:r>
            <a:r>
              <a:rPr lang="en-GB" altLang="en-US" sz="1800" dirty="0">
                <a:solidFill>
                  <a:srgbClr val="000000"/>
                </a:solidFill>
                <a:latin typeface="Calibri" panose="020F0502020204030204" pitchFamily="34" charset="0"/>
                <a:cs typeface="Calibri" panose="020F0502020204030204" pitchFamily="34" charset="0"/>
                <a:hlinkClick r:id="rId6"/>
              </a:rPr>
              <a:t>sth.employability@nhs.net</a:t>
            </a:r>
            <a:endParaRPr lang="en-GB" altLang="en-US" sz="1200" dirty="0">
              <a:cs typeface="Calibri" panose="020F0502020204030204" pitchFamily="34" charset="0"/>
            </a:endParaRPr>
          </a:p>
          <a:p>
            <a:pPr>
              <a:spcBef>
                <a:spcPct val="0"/>
              </a:spcBef>
              <a:buFontTx/>
              <a:buNone/>
            </a:pPr>
            <a:r>
              <a:rPr lang="en-GB" altLang="en-US" sz="1800" b="1" dirty="0">
                <a:solidFill>
                  <a:srgbClr val="002060"/>
                </a:solidFill>
                <a:latin typeface="Calibri" panose="020F0502020204030204" pitchFamily="34" charset="0"/>
                <a:cs typeface="Times New Roman" panose="02020603050405020304" pitchFamily="18" charset="0"/>
              </a:rPr>
              <a:t>Call:</a:t>
            </a:r>
            <a:r>
              <a:rPr lang="en-GB" altLang="en-US" sz="1800" dirty="0">
                <a:solidFill>
                  <a:srgbClr val="002060"/>
                </a:solidFill>
                <a:latin typeface="Calibri" panose="020F0502020204030204" pitchFamily="34" charset="0"/>
                <a:cs typeface="Times New Roman" panose="02020603050405020304" pitchFamily="18" charset="0"/>
              </a:rPr>
              <a:t> 0114 271 5755</a:t>
            </a:r>
            <a:endParaRPr lang="en-US" altLang="en-US" sz="1800" b="1" dirty="0">
              <a:solidFill>
                <a:srgbClr val="002060"/>
              </a:solidFill>
              <a:latin typeface="Arial Narrow" panose="020B0606020202030204" pitchFamily="34" charset="0"/>
              <a:cs typeface="Times New Roman" panose="02020603050405020304" pitchFamily="18" charset="0"/>
            </a:endParaRPr>
          </a:p>
          <a:p>
            <a:pPr>
              <a:spcBef>
                <a:spcPct val="0"/>
              </a:spcBef>
              <a:buFontTx/>
              <a:buNone/>
            </a:pPr>
            <a:endParaRPr lang="en-US" altLang="en-US" sz="1800" b="1" dirty="0">
              <a:solidFill>
                <a:srgbClr val="002060"/>
              </a:solidFill>
              <a:latin typeface="Arial Narrow" panose="020B0606020202030204" pitchFamily="34" charset="0"/>
              <a:cs typeface="Times New Roman" panose="02020603050405020304" pitchFamily="18" charset="0"/>
            </a:endParaRPr>
          </a:p>
          <a:p>
            <a:pPr>
              <a:spcBef>
                <a:spcPct val="0"/>
              </a:spcBef>
              <a:buFontTx/>
              <a:buNone/>
            </a:pPr>
            <a:r>
              <a:rPr lang="en-US" altLang="en-US" sz="1800" b="1" dirty="0">
                <a:solidFill>
                  <a:srgbClr val="002060"/>
                </a:solidFill>
                <a:latin typeface="Arial Narrow" panose="020B0606020202030204" pitchFamily="34" charset="0"/>
                <a:cs typeface="Times New Roman" panose="02020603050405020304" pitchFamily="18" charset="0"/>
              </a:rPr>
              <a:t>Follow us on Twitter to keep up to date with our news: </a:t>
            </a:r>
            <a:endParaRPr lang="en-GB" altLang="en-US" sz="1200" dirty="0">
              <a:cs typeface="Times New Roman" panose="02020603050405020304" pitchFamily="18" charset="0"/>
            </a:endParaRPr>
          </a:p>
        </p:txBody>
      </p:sp>
      <p:sp>
        <p:nvSpPr>
          <p:cNvPr id="27655" name="Rectangle 11">
            <a:extLst>
              <a:ext uri="{FF2B5EF4-FFF2-40B4-BE49-F238E27FC236}">
                <a16:creationId xmlns:a16="http://schemas.microsoft.com/office/drawing/2014/main" id="{4E511C06-0232-9307-BBAB-E06F5ABD991B}"/>
              </a:ext>
            </a:extLst>
          </p:cNvPr>
          <p:cNvSpPr>
            <a:spLocks noChangeArrowheads="1"/>
          </p:cNvSpPr>
          <p:nvPr/>
        </p:nvSpPr>
        <p:spPr bwMode="auto">
          <a:xfrm>
            <a:off x="1524000" y="1437645"/>
            <a:ext cx="114646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GB" altLang="en-US" sz="1100">
                <a:latin typeface="Calibri" panose="020F0502020204030204" pitchFamily="34" charset="0"/>
                <a:cs typeface="Times New Roman" panose="02020603050405020304" pitchFamily="18" charset="0"/>
              </a:rPr>
              <a:t>                              </a:t>
            </a:r>
            <a:endParaRPr lang="en-GB" altLang="en-US" sz="2400">
              <a:cs typeface="Times New Roman" panose="02020603050405020304" pitchFamily="18" charset="0"/>
            </a:endParaRPr>
          </a:p>
        </p:txBody>
      </p:sp>
      <p:sp>
        <p:nvSpPr>
          <p:cNvPr id="27656" name="Rectangle 12">
            <a:extLst>
              <a:ext uri="{FF2B5EF4-FFF2-40B4-BE49-F238E27FC236}">
                <a16:creationId xmlns:a16="http://schemas.microsoft.com/office/drawing/2014/main" id="{6A5066D9-6931-6989-85A9-889FE6E19D55}"/>
              </a:ext>
            </a:extLst>
          </p:cNvPr>
          <p:cNvSpPr>
            <a:spLocks noChangeArrowheads="1"/>
          </p:cNvSpPr>
          <p:nvPr/>
        </p:nvSpPr>
        <p:spPr bwMode="auto">
          <a:xfrm>
            <a:off x="1524000" y="1799595"/>
            <a:ext cx="44114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GB" altLang="en-US" sz="1100">
                <a:latin typeface="Calibri" panose="020F0502020204030204" pitchFamily="34" charset="0"/>
                <a:cs typeface="Times New Roman" panose="02020603050405020304" pitchFamily="18" charset="0"/>
              </a:rPr>
              <a:t>        </a:t>
            </a:r>
            <a:endParaRPr lang="en-GB" altLang="en-US" sz="2400">
              <a:cs typeface="Times New Roman" panose="02020603050405020304" pitchFamily="18" charset="0"/>
            </a:endParaRPr>
          </a:p>
        </p:txBody>
      </p:sp>
      <p:sp>
        <p:nvSpPr>
          <p:cNvPr id="27657" name="TextBox 8">
            <a:extLst>
              <a:ext uri="{FF2B5EF4-FFF2-40B4-BE49-F238E27FC236}">
                <a16:creationId xmlns:a16="http://schemas.microsoft.com/office/drawing/2014/main" id="{9EBA3789-9557-60A0-1AA1-84C91DC4DA6D}"/>
              </a:ext>
            </a:extLst>
          </p:cNvPr>
          <p:cNvSpPr txBox="1">
            <a:spLocks noChangeArrowheads="1"/>
          </p:cNvSpPr>
          <p:nvPr/>
        </p:nvSpPr>
        <p:spPr bwMode="auto">
          <a:xfrm>
            <a:off x="1987550" y="638176"/>
            <a:ext cx="565943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GB" altLang="en-US" sz="6600" b="1" dirty="0">
                <a:solidFill>
                  <a:srgbClr val="23657D"/>
                </a:solidFill>
                <a:latin typeface="Arial Narrow Bold" panose="020B0706020202030204" pitchFamily="34" charset="0"/>
              </a:rPr>
              <a:t>Any Questions?</a:t>
            </a:r>
            <a:endParaRPr lang="en-GB" altLang="en-US" sz="6600" dirty="0"/>
          </a:p>
        </p:txBody>
      </p:sp>
      <p:pic>
        <p:nvPicPr>
          <p:cNvPr id="27658" name="Picture 13">
            <a:extLst>
              <a:ext uri="{FF2B5EF4-FFF2-40B4-BE49-F238E27FC236}">
                <a16:creationId xmlns:a16="http://schemas.microsoft.com/office/drawing/2014/main" id="{DE6C9CD8-23BC-4DB9-43F8-21F298F294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69139" y="4875213"/>
            <a:ext cx="17240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D50C9-69E3-08E6-1B0D-797B5CB991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22B54D-C386-1317-9383-C78D909D0C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F64F25EF-7A3C-0FC2-FE30-B141341E1F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63CAFAF3-EB83-AC08-28F3-E7ECC2B5BA88}"/>
              </a:ext>
            </a:extLst>
          </p:cNvPr>
          <p:cNvSpPr txBox="1"/>
          <p:nvPr/>
        </p:nvSpPr>
        <p:spPr>
          <a:xfrm>
            <a:off x="511134" y="356482"/>
            <a:ext cx="11568961" cy="5970865"/>
          </a:xfrm>
          <a:prstGeom prst="rect">
            <a:avLst/>
          </a:prstGeom>
          <a:noFill/>
        </p:spPr>
        <p:txBody>
          <a:bodyPr wrap="square" rtlCol="0">
            <a:spAutoFit/>
          </a:bodyPr>
          <a:lstStyle/>
          <a:p>
            <a:br>
              <a:rPr lang="en-GB" sz="7200" b="1" dirty="0">
                <a:solidFill>
                  <a:schemeClr val="bg1"/>
                </a:solidFill>
                <a:latin typeface="Bahnschrift SemiBold SemiConden" panose="020B0502040204020203" pitchFamily="34" charset="0"/>
              </a:rPr>
            </a:br>
            <a:r>
              <a:rPr lang="en-GB" sz="7200" b="1" dirty="0">
                <a:solidFill>
                  <a:schemeClr val="bg1"/>
                </a:solidFill>
                <a:latin typeface="Bahnschrift SemiBold SemiConden" panose="020B0502040204020203" pitchFamily="34" charset="0"/>
              </a:rPr>
              <a:t>SANJAY NIJHAWAN </a:t>
            </a:r>
          </a:p>
          <a:p>
            <a:r>
              <a:rPr lang="en-GB" sz="2800" b="1" dirty="0">
                <a:solidFill>
                  <a:schemeClr val="bg1"/>
                </a:solidFill>
                <a:latin typeface="Bahnschrift SemiBold SemiConden" panose="020B0502040204020203" pitchFamily="34" charset="0"/>
              </a:rPr>
              <a:t>WORKING WIN TEAM LEADER</a:t>
            </a:r>
          </a:p>
          <a:p>
            <a:pPr algn="ctr"/>
            <a:endParaRPr lang="en-GB" sz="7200" b="1" dirty="0">
              <a:solidFill>
                <a:schemeClr val="bg1"/>
              </a:solidFill>
              <a:latin typeface="Bahnschrift SemiBold SemiConden" panose="020B0502040204020203" pitchFamily="34" charset="0"/>
            </a:endParaRPr>
          </a:p>
          <a:p>
            <a:pPr algn="ctr"/>
            <a:br>
              <a:rPr lang="en-GB" sz="72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3078" name="Picture 6" descr="Working Win">
            <a:extLst>
              <a:ext uri="{FF2B5EF4-FFF2-40B4-BE49-F238E27FC236}">
                <a16:creationId xmlns:a16="http://schemas.microsoft.com/office/drawing/2014/main" id="{634A83FA-B448-124A-71A9-70A21C8AA4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039" y="3341914"/>
            <a:ext cx="4209668" cy="1431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920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C0856-1B1D-D8B3-EBD4-AB8EC6F159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715814-064A-84BC-158B-6AC67ABFC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9DD0220C-A0DD-4B40-D397-9F4D5EA132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A15D4A2A-634F-C084-E73B-75B96C6A2B7F}"/>
              </a:ext>
            </a:extLst>
          </p:cNvPr>
          <p:cNvSpPr txBox="1"/>
          <p:nvPr/>
        </p:nvSpPr>
        <p:spPr>
          <a:xfrm>
            <a:off x="492410" y="852784"/>
            <a:ext cx="8011706" cy="3754874"/>
          </a:xfrm>
          <a:prstGeom prst="rect">
            <a:avLst/>
          </a:prstGeom>
          <a:noFill/>
        </p:spPr>
        <p:txBody>
          <a:bodyPr wrap="square" rtlCol="0">
            <a:spAutoFit/>
          </a:bodyPr>
          <a:lstStyle/>
          <a:p>
            <a:r>
              <a:rPr lang="en-GB" sz="7200" b="1" dirty="0">
                <a:solidFill>
                  <a:schemeClr val="bg1"/>
                </a:solidFill>
                <a:latin typeface="Bahnschrift SemiBold SemiConden" panose="020B0502040204020203" pitchFamily="34" charset="0"/>
              </a:rPr>
              <a:t>Charly Crump</a:t>
            </a:r>
          </a:p>
          <a:p>
            <a:r>
              <a:rPr lang="en-GB" sz="2800" b="1" dirty="0">
                <a:solidFill>
                  <a:schemeClr val="bg1"/>
                </a:solidFill>
                <a:latin typeface="Bahnschrift SemiBold SemiConden" panose="020B0502040204020203" pitchFamily="34" charset="0"/>
              </a:rPr>
              <a:t>Training Manager</a:t>
            </a:r>
          </a:p>
          <a:p>
            <a:br>
              <a:rPr lang="en-GB" sz="7200" dirty="0">
                <a:solidFill>
                  <a:schemeClr val="bg1"/>
                </a:solidFill>
                <a:latin typeface="Bahnschrift SemiBold SemiConden" panose="020B0502040204020203" pitchFamily="34" charset="0"/>
              </a:rPr>
            </a:br>
            <a:endParaRPr lang="en-GB" sz="6600" dirty="0">
              <a:solidFill>
                <a:schemeClr val="bg1"/>
              </a:solidFill>
              <a:latin typeface="Bahnschrift SemiBold SemiConden" panose="020B0502040204020203" pitchFamily="34" charset="0"/>
            </a:endParaRPr>
          </a:p>
        </p:txBody>
      </p:sp>
      <p:pic>
        <p:nvPicPr>
          <p:cNvPr id="9" name="Picture 8">
            <a:extLst>
              <a:ext uri="{FF2B5EF4-FFF2-40B4-BE49-F238E27FC236}">
                <a16:creationId xmlns:a16="http://schemas.microsoft.com/office/drawing/2014/main" id="{501A74A3-9D5A-D492-17BD-732D481EC6E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35342" y1="33735" x2="35342" y2="33735"/>
                        <a14:foregroundMark x1="47397" y1="37952" x2="47397" y2="37952"/>
                        <a14:foregroundMark x1="68219" y1="40964" x2="68219" y2="40964"/>
                      </a14:backgroundRemoval>
                    </a14:imgEffect>
                  </a14:imgLayer>
                </a14:imgProps>
              </a:ext>
            </a:extLst>
          </a:blip>
          <a:stretch>
            <a:fillRect/>
          </a:stretch>
        </p:blipFill>
        <p:spPr>
          <a:xfrm>
            <a:off x="2463" y="2146149"/>
            <a:ext cx="5265526" cy="2394733"/>
          </a:xfrm>
          <a:prstGeom prst="rect">
            <a:avLst/>
          </a:prstGeom>
        </p:spPr>
      </p:pic>
    </p:spTree>
    <p:extLst>
      <p:ext uri="{BB962C8B-B14F-4D97-AF65-F5344CB8AC3E}">
        <p14:creationId xmlns:p14="http://schemas.microsoft.com/office/powerpoint/2010/main" val="74773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2" name="Google Shape;55;p11">
            <a:extLst>
              <a:ext uri="{FF2B5EF4-FFF2-40B4-BE49-F238E27FC236}">
                <a16:creationId xmlns:a16="http://schemas.microsoft.com/office/drawing/2014/main" id="{AE68DF28-E450-07D4-E61C-DFE236399C36}"/>
              </a:ext>
            </a:extLst>
          </p:cNvPr>
          <p:cNvSpPr txBox="1">
            <a:spLocks/>
          </p:cNvSpPr>
          <p:nvPr/>
        </p:nvSpPr>
        <p:spPr>
          <a:xfrm>
            <a:off x="0" y="-1"/>
            <a:ext cx="12192000" cy="1502229"/>
          </a:xfrm>
          <a:prstGeom prst="rect">
            <a:avLst/>
          </a:prstGeom>
          <a:solidFill>
            <a:srgbClr val="4A7059"/>
          </a:solidFill>
          <a:ln>
            <a:noFill/>
          </a:ln>
        </p:spPr>
        <p:txBody>
          <a:bodyPr spcFirstLastPara="1" vert="horz" wrap="square" lIns="504000" tIns="121900" rIns="121900" bIns="121900" rtlCol="0" anchor="ctr" anchorCtr="0">
            <a:noAutofit/>
          </a:bodyPr>
          <a:lstStyle>
            <a:lvl1pPr lvl="0" algn="ctr" defTabSz="914400" rtl="0" eaLnBrk="1" latinLnBrk="0" hangingPunct="1">
              <a:lnSpc>
                <a:spcPct val="90000"/>
              </a:lnSpc>
              <a:spcBef>
                <a:spcPts val="0"/>
              </a:spcBef>
              <a:spcAft>
                <a:spcPts val="0"/>
              </a:spcAft>
              <a:buClr>
                <a:schemeClr val="lt1"/>
              </a:buClr>
              <a:buSzPts val="2500"/>
              <a:buFont typeface="Merriweather"/>
              <a:buChar char="●"/>
              <a:defRPr sz="3333" kern="1200">
                <a:solidFill>
                  <a:schemeClr val="lt1"/>
                </a:solidFill>
                <a:latin typeface="Merriweather"/>
                <a:ea typeface="Merriweather"/>
                <a:cs typeface="Merriweather"/>
                <a:sym typeface="Merriweather"/>
              </a:defRPr>
            </a:lvl1pPr>
            <a:lvl2pPr lvl="1" algn="ctr">
              <a:spcBef>
                <a:spcPts val="0"/>
              </a:spcBef>
              <a:spcAft>
                <a:spcPts val="0"/>
              </a:spcAft>
              <a:buSzPts val="5200"/>
              <a:buChar char="○"/>
              <a:defRPr sz="6933"/>
            </a:lvl2pPr>
            <a:lvl3pPr lvl="2" algn="ctr">
              <a:spcBef>
                <a:spcPts val="0"/>
              </a:spcBef>
              <a:spcAft>
                <a:spcPts val="0"/>
              </a:spcAft>
              <a:buSzPts val="5200"/>
              <a:buChar char="■"/>
              <a:defRPr sz="6933"/>
            </a:lvl3pPr>
            <a:lvl4pPr lvl="3" algn="ctr">
              <a:spcBef>
                <a:spcPts val="0"/>
              </a:spcBef>
              <a:spcAft>
                <a:spcPts val="0"/>
              </a:spcAft>
              <a:buSzPts val="5200"/>
              <a:buChar char="●"/>
              <a:defRPr sz="6933"/>
            </a:lvl4pPr>
            <a:lvl5pPr lvl="4" algn="ctr">
              <a:spcBef>
                <a:spcPts val="0"/>
              </a:spcBef>
              <a:spcAft>
                <a:spcPts val="0"/>
              </a:spcAft>
              <a:buSzPts val="5200"/>
              <a:buChar char="○"/>
              <a:defRPr sz="6933"/>
            </a:lvl5pPr>
            <a:lvl6pPr lvl="5" algn="ctr">
              <a:spcBef>
                <a:spcPts val="0"/>
              </a:spcBef>
              <a:spcAft>
                <a:spcPts val="0"/>
              </a:spcAft>
              <a:buSzPts val="5200"/>
              <a:buChar char="■"/>
              <a:defRPr sz="6933"/>
            </a:lvl6pPr>
            <a:lvl7pPr lvl="6" algn="ctr">
              <a:spcBef>
                <a:spcPts val="0"/>
              </a:spcBef>
              <a:spcAft>
                <a:spcPts val="0"/>
              </a:spcAft>
              <a:buSzPts val="5200"/>
              <a:buChar char="●"/>
              <a:defRPr sz="6933"/>
            </a:lvl7pPr>
            <a:lvl8pPr lvl="7" algn="ctr">
              <a:spcBef>
                <a:spcPts val="0"/>
              </a:spcBef>
              <a:spcAft>
                <a:spcPts val="0"/>
              </a:spcAft>
              <a:buSzPts val="5200"/>
              <a:buChar char="○"/>
              <a:defRPr sz="6933"/>
            </a:lvl8pPr>
            <a:lvl9pPr lvl="8" algn="ctr">
              <a:spcBef>
                <a:spcPts val="0"/>
              </a:spcBef>
              <a:spcAft>
                <a:spcPts val="0"/>
              </a:spcAft>
              <a:buSzPts val="5200"/>
              <a:buChar char="■"/>
              <a:defRPr sz="6933"/>
            </a:lvl9pPr>
          </a:lstStyle>
          <a:p>
            <a:pPr>
              <a:buFont typeface="Merriweather"/>
              <a:buNone/>
            </a:pPr>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1">
            <a:hlinkClick r:id="rId3"/>
          </p:cNvPr>
          <p:cNvSpPr/>
          <p:nvPr/>
        </p:nvSpPr>
        <p:spPr>
          <a:xfrm>
            <a:off x="0" y="1750732"/>
            <a:ext cx="5511200" cy="4570057"/>
          </a:xfrm>
          <a:prstGeom prst="rect">
            <a:avLst/>
          </a:prstGeom>
          <a:solidFill>
            <a:srgbClr val="E9B939"/>
          </a:solidFill>
          <a:ln w="9525" cap="flat" cmpd="sng">
            <a:solidFill>
              <a:srgbClr val="E9B939"/>
            </a:solidFill>
            <a:prstDash val="solid"/>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55" name="Google Shape;55;p11"/>
          <p:cNvSpPr txBox="1">
            <a:spLocks noGrp="1"/>
          </p:cNvSpPr>
          <p:nvPr>
            <p:ph type="title"/>
          </p:nvPr>
        </p:nvSpPr>
        <p:spPr>
          <a:xfrm>
            <a:off x="0" y="0"/>
            <a:ext cx="12192000" cy="1333600"/>
          </a:xfrm>
          <a:prstGeom prst="rect">
            <a:avLst/>
          </a:prstGeom>
        </p:spPr>
        <p:txBody>
          <a:bodyPr spcFirstLastPara="1" vert="horz" wrap="square" lIns="504000" tIns="121900" rIns="121900" bIns="121900" rtlCol="0" anchor="ctr" anchorCtr="0">
            <a:noAutofit/>
          </a:bodyPr>
          <a:lstStyle/>
          <a:p>
            <a:pPr>
              <a:buNone/>
            </a:pPr>
            <a:r>
              <a:rPr lang="en-GB"/>
              <a:t>Grow’s mission </a:t>
            </a:r>
            <a:endParaRPr/>
          </a:p>
        </p:txBody>
      </p:sp>
      <p:sp>
        <p:nvSpPr>
          <p:cNvPr id="56" name="Google Shape;56;p11"/>
          <p:cNvSpPr txBox="1"/>
          <p:nvPr/>
        </p:nvSpPr>
        <p:spPr>
          <a:xfrm>
            <a:off x="409367" y="3367767"/>
            <a:ext cx="4211200" cy="2687875"/>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pPr>
            <a:r>
              <a:rPr lang="en-GB" sz="1600">
                <a:solidFill>
                  <a:schemeClr val="dk1"/>
                </a:solidFill>
                <a:latin typeface="Merriweather"/>
                <a:ea typeface="Merriweather"/>
                <a:cs typeface="Merriweather"/>
                <a:sym typeface="Merriweather"/>
              </a:rPr>
              <a:t>Our work cultivates holistic impact by focusing in three key areas:</a:t>
            </a:r>
            <a:endParaRPr sz="1600">
              <a:solidFill>
                <a:schemeClr val="dk1"/>
              </a:solidFill>
              <a:latin typeface="Merriweather"/>
              <a:ea typeface="Merriweather"/>
              <a:cs typeface="Merriweather"/>
              <a:sym typeface="Merriweather"/>
            </a:endParaRPr>
          </a:p>
          <a:p>
            <a:pPr>
              <a:lnSpc>
                <a:spcPct val="115000"/>
              </a:lnSpc>
              <a:spcBef>
                <a:spcPts val="1600"/>
              </a:spcBef>
            </a:pPr>
            <a:r>
              <a:rPr lang="en-GB" sz="1600" b="1">
                <a:solidFill>
                  <a:schemeClr val="dk1"/>
                </a:solidFill>
                <a:latin typeface="Merriweather"/>
                <a:ea typeface="Merriweather"/>
                <a:cs typeface="Merriweather"/>
                <a:sym typeface="Merriweather"/>
              </a:rPr>
              <a:t>Employment (Meaningful Activity)</a:t>
            </a:r>
            <a:endParaRPr sz="1600" b="1">
              <a:solidFill>
                <a:schemeClr val="dk1"/>
              </a:solidFill>
              <a:latin typeface="Merriweather"/>
              <a:ea typeface="Merriweather"/>
              <a:cs typeface="Merriweather"/>
              <a:sym typeface="Merriweather"/>
            </a:endParaRPr>
          </a:p>
          <a:p>
            <a:pPr>
              <a:lnSpc>
                <a:spcPct val="115000"/>
              </a:lnSpc>
              <a:spcBef>
                <a:spcPts val="1600"/>
              </a:spcBef>
            </a:pPr>
            <a:r>
              <a:rPr lang="en-GB" sz="1600" b="1">
                <a:solidFill>
                  <a:schemeClr val="dk1"/>
                </a:solidFill>
                <a:latin typeface="Merriweather"/>
                <a:ea typeface="Merriweather"/>
                <a:cs typeface="Merriweather"/>
                <a:sym typeface="Merriweather"/>
              </a:rPr>
              <a:t>Wellbeing (Mental &amp; Physical)</a:t>
            </a:r>
            <a:endParaRPr sz="1600" b="1">
              <a:solidFill>
                <a:schemeClr val="dk1"/>
              </a:solidFill>
              <a:latin typeface="Merriweather"/>
              <a:ea typeface="Merriweather"/>
              <a:cs typeface="Merriweather"/>
              <a:sym typeface="Merriweather"/>
            </a:endParaRPr>
          </a:p>
          <a:p>
            <a:pPr>
              <a:lnSpc>
                <a:spcPct val="115000"/>
              </a:lnSpc>
              <a:spcBef>
                <a:spcPts val="1600"/>
              </a:spcBef>
              <a:spcAft>
                <a:spcPts val="1600"/>
              </a:spcAft>
            </a:pPr>
            <a:r>
              <a:rPr lang="en-GB" sz="1600" b="1">
                <a:solidFill>
                  <a:schemeClr val="dk1"/>
                </a:solidFill>
                <a:latin typeface="Merriweather"/>
                <a:ea typeface="Merriweather"/>
                <a:cs typeface="Merriweather"/>
                <a:sym typeface="Merriweather"/>
              </a:rPr>
              <a:t>Social connection</a:t>
            </a:r>
            <a:endParaRPr sz="1600" b="1">
              <a:solidFill>
                <a:schemeClr val="dk1"/>
              </a:solidFill>
              <a:latin typeface="Merriweather"/>
              <a:ea typeface="Merriweather"/>
              <a:cs typeface="Merriweather"/>
              <a:sym typeface="Merriweather"/>
            </a:endParaRPr>
          </a:p>
        </p:txBody>
      </p:sp>
      <p:sp>
        <p:nvSpPr>
          <p:cNvPr id="57" name="Google Shape;57;p11"/>
          <p:cNvSpPr txBox="1"/>
          <p:nvPr/>
        </p:nvSpPr>
        <p:spPr>
          <a:xfrm>
            <a:off x="409367" y="1812134"/>
            <a:ext cx="4933200" cy="1685549"/>
          </a:xfrm>
          <a:prstGeom prst="rect">
            <a:avLst/>
          </a:prstGeom>
          <a:noFill/>
          <a:ln>
            <a:noFill/>
          </a:ln>
        </p:spPr>
        <p:txBody>
          <a:bodyPr spcFirstLastPara="1" wrap="square" lIns="121900" tIns="121900" rIns="121900" bIns="121900" anchor="t" anchorCtr="0">
            <a:spAutoFit/>
          </a:bodyPr>
          <a:lstStyle/>
          <a:p>
            <a:pPr>
              <a:lnSpc>
                <a:spcPct val="115000"/>
              </a:lnSpc>
              <a:spcBef>
                <a:spcPts val="3333"/>
              </a:spcBef>
              <a:spcAft>
                <a:spcPts val="1333"/>
              </a:spcAft>
            </a:pPr>
            <a:r>
              <a:rPr lang="en-GB" sz="1600" b="1" dirty="0">
                <a:solidFill>
                  <a:schemeClr val="dk1"/>
                </a:solidFill>
                <a:latin typeface="Merriweather"/>
                <a:ea typeface="Merriweather"/>
                <a:cs typeface="Merriweather"/>
                <a:sym typeface="Merriweather"/>
              </a:rPr>
              <a:t>Our mission:</a:t>
            </a:r>
            <a:br>
              <a:rPr lang="en-GB" sz="1600" dirty="0">
                <a:solidFill>
                  <a:schemeClr val="dk1"/>
                </a:solidFill>
                <a:latin typeface="Merriweather"/>
                <a:ea typeface="Merriweather"/>
                <a:cs typeface="Merriweather"/>
                <a:sym typeface="Merriweather"/>
              </a:rPr>
            </a:br>
            <a:r>
              <a:rPr lang="en-GB" sz="1600" dirty="0">
                <a:solidFill>
                  <a:schemeClr val="dk1"/>
                </a:solidFill>
                <a:latin typeface="Merriweather"/>
                <a:ea typeface="Merriweather"/>
                <a:cs typeface="Merriweather"/>
                <a:sym typeface="Merriweather"/>
              </a:rPr>
              <a:t>Inspiring hope and unlocking potential in young people (16-24 NEETS) through nature</a:t>
            </a:r>
            <a:endParaRPr sz="1600" dirty="0">
              <a:solidFill>
                <a:schemeClr val="dk1"/>
              </a:solidFill>
              <a:latin typeface="Merriweather"/>
              <a:ea typeface="Merriweather"/>
              <a:cs typeface="Merriweather"/>
              <a:sym typeface="Merriweather"/>
            </a:endParaRPr>
          </a:p>
        </p:txBody>
      </p:sp>
      <p:pic>
        <p:nvPicPr>
          <p:cNvPr id="58" name="Google Shape;58;p11">
            <a:hlinkClick r:id="rId3"/>
          </p:cNvPr>
          <p:cNvPicPr preferRelativeResize="0"/>
          <p:nvPr/>
        </p:nvPicPr>
        <p:blipFill rotWithShape="1">
          <a:blip r:embed="rId4">
            <a:alphaModFix/>
          </a:blip>
          <a:srcRect l="12167" r="10035"/>
          <a:stretch/>
        </p:blipFill>
        <p:spPr>
          <a:xfrm>
            <a:off x="5834101" y="1491601"/>
            <a:ext cx="5905100" cy="53663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2"/>
          <p:cNvPicPr preferRelativeResize="0"/>
          <p:nvPr/>
        </p:nvPicPr>
        <p:blipFill rotWithShape="1">
          <a:blip r:embed="rId3">
            <a:alphaModFix/>
          </a:blip>
          <a:srcRect b="11995"/>
          <a:stretch/>
        </p:blipFill>
        <p:spPr>
          <a:xfrm>
            <a:off x="1958600" y="1333601"/>
            <a:ext cx="8274800" cy="5148732"/>
          </a:xfrm>
          <a:prstGeom prst="rect">
            <a:avLst/>
          </a:prstGeom>
          <a:noFill/>
          <a:ln>
            <a:noFill/>
          </a:ln>
        </p:spPr>
      </p:pic>
      <p:sp>
        <p:nvSpPr>
          <p:cNvPr id="64" name="Google Shape;64;p12"/>
          <p:cNvSpPr txBox="1">
            <a:spLocks noGrp="1"/>
          </p:cNvSpPr>
          <p:nvPr>
            <p:ph type="title"/>
          </p:nvPr>
        </p:nvSpPr>
        <p:spPr>
          <a:xfrm>
            <a:off x="0" y="0"/>
            <a:ext cx="12192000" cy="1333600"/>
          </a:xfrm>
          <a:prstGeom prst="rect">
            <a:avLst/>
          </a:prstGeom>
        </p:spPr>
        <p:txBody>
          <a:bodyPr spcFirstLastPara="1" vert="horz" wrap="square" lIns="504000" tIns="121900" rIns="121900" bIns="121900" rtlCol="0" anchor="ctr" anchorCtr="0">
            <a:noAutofit/>
          </a:bodyPr>
          <a:lstStyle/>
          <a:p>
            <a:pPr>
              <a:buNone/>
            </a:pPr>
            <a:r>
              <a:rPr lang="en-GB"/>
              <a:t>Grow Programme to Grow Gardeners Employment</a:t>
            </a:r>
            <a:endParaRPr/>
          </a:p>
        </p:txBody>
      </p:sp>
      <p:sp>
        <p:nvSpPr>
          <p:cNvPr id="65" name="Google Shape;65;p12"/>
          <p:cNvSpPr txBox="1"/>
          <p:nvPr/>
        </p:nvSpPr>
        <p:spPr>
          <a:xfrm>
            <a:off x="393233" y="1500134"/>
            <a:ext cx="7463600" cy="939704"/>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spcAft>
                <a:spcPts val="1600"/>
              </a:spcAft>
            </a:pPr>
            <a:r>
              <a:rPr lang="en-GB" sz="1600">
                <a:solidFill>
                  <a:schemeClr val="dk1"/>
                </a:solidFill>
                <a:latin typeface="Merriweather"/>
                <a:ea typeface="Merriweather"/>
                <a:cs typeface="Merriweather"/>
                <a:sym typeface="Merriweather"/>
              </a:rPr>
              <a:t> Our solution helps young people overcome two critical barriers: </a:t>
            </a:r>
            <a:endParaRPr sz="1600">
              <a:solidFill>
                <a:schemeClr val="dk1"/>
              </a:solidFill>
              <a:latin typeface="Merriweather"/>
              <a:ea typeface="Merriweather"/>
              <a:cs typeface="Merriweather"/>
              <a:sym typeface="Merriweathe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3"/>
          <p:cNvSpPr txBox="1">
            <a:spLocks noGrp="1"/>
          </p:cNvSpPr>
          <p:nvPr>
            <p:ph type="title"/>
          </p:nvPr>
        </p:nvSpPr>
        <p:spPr>
          <a:xfrm>
            <a:off x="0" y="0"/>
            <a:ext cx="12192000" cy="1333600"/>
          </a:xfrm>
          <a:prstGeom prst="rect">
            <a:avLst/>
          </a:prstGeom>
        </p:spPr>
        <p:txBody>
          <a:bodyPr spcFirstLastPara="1" vert="horz" wrap="square" lIns="504000" tIns="121900" rIns="121900" bIns="121900" rtlCol="0" anchor="ctr" anchorCtr="0">
            <a:noAutofit/>
          </a:bodyPr>
          <a:lstStyle/>
          <a:p>
            <a:pPr>
              <a:buNone/>
            </a:pPr>
            <a:r>
              <a:rPr lang="en-GB"/>
              <a:t>Grow Programme</a:t>
            </a:r>
            <a:endParaRPr/>
          </a:p>
        </p:txBody>
      </p:sp>
      <p:sp>
        <p:nvSpPr>
          <p:cNvPr id="71" name="Google Shape;71;p13"/>
          <p:cNvSpPr txBox="1"/>
          <p:nvPr/>
        </p:nvSpPr>
        <p:spPr>
          <a:xfrm>
            <a:off x="4387777" y="1536800"/>
            <a:ext cx="6818000" cy="4606349"/>
          </a:xfrm>
          <a:prstGeom prst="rect">
            <a:avLst/>
          </a:prstGeom>
          <a:noFill/>
          <a:ln>
            <a:noFill/>
          </a:ln>
        </p:spPr>
        <p:txBody>
          <a:bodyPr spcFirstLastPara="1" wrap="square" lIns="121900" tIns="121900" rIns="121900" bIns="121900" anchor="t" anchorCtr="0">
            <a:spAutoFit/>
          </a:bodyPr>
          <a:lstStyle/>
          <a:p>
            <a:pPr marL="609585" indent="-423323">
              <a:lnSpc>
                <a:spcPct val="150000"/>
              </a:lnSpc>
              <a:spcBef>
                <a:spcPts val="1600"/>
              </a:spcBef>
              <a:buClr>
                <a:schemeClr val="dk1"/>
              </a:buClr>
              <a:buSzPts val="1400"/>
              <a:buFont typeface="Merriweather"/>
              <a:buChar char="●"/>
            </a:pPr>
            <a:r>
              <a:rPr lang="en-GB" dirty="0">
                <a:solidFill>
                  <a:schemeClr val="dk1"/>
                </a:solidFill>
                <a:latin typeface="Merriweather"/>
                <a:ea typeface="Merriweather"/>
                <a:cs typeface="Merriweather"/>
                <a:sym typeface="Merriweather"/>
              </a:rPr>
              <a:t>Open to 16-24 year olds who are not in employment, education or training</a:t>
            </a:r>
            <a:endParaRPr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dirty="0">
                <a:solidFill>
                  <a:schemeClr val="dk1"/>
                </a:solidFill>
                <a:latin typeface="Merriweather"/>
                <a:ea typeface="Merriweather"/>
                <a:cs typeface="Merriweather"/>
                <a:sym typeface="Merriweather"/>
              </a:rPr>
              <a:t>4 week unpaid work experience programme</a:t>
            </a:r>
            <a:endParaRPr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dirty="0">
                <a:solidFill>
                  <a:schemeClr val="dk1"/>
                </a:solidFill>
                <a:latin typeface="Merriweather"/>
                <a:ea typeface="Merriweather"/>
                <a:cs typeface="Merriweather"/>
                <a:sym typeface="Merriweather"/>
              </a:rPr>
              <a:t>Mondays, Tuesdays and Wednesdays 1-3:30pm</a:t>
            </a:r>
            <a:endParaRPr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dirty="0">
                <a:solidFill>
                  <a:schemeClr val="dk1"/>
                </a:solidFill>
                <a:latin typeface="Merriweather"/>
                <a:ea typeface="Merriweather"/>
                <a:cs typeface="Merriweather"/>
                <a:sym typeface="Merriweather"/>
              </a:rPr>
              <a:t>Group coaching to develop employability skills</a:t>
            </a:r>
            <a:endParaRPr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dirty="0">
                <a:solidFill>
                  <a:schemeClr val="dk1"/>
                </a:solidFill>
                <a:latin typeface="Merriweather"/>
                <a:ea typeface="Merriweather"/>
                <a:cs typeface="Merriweather"/>
                <a:sym typeface="Merriweather"/>
              </a:rPr>
              <a:t>Working outside in a team to learn practical skills on our farm</a:t>
            </a:r>
            <a:endParaRPr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dirty="0">
                <a:solidFill>
                  <a:schemeClr val="dk1"/>
                </a:solidFill>
                <a:latin typeface="Merriweather"/>
                <a:ea typeface="Merriweather"/>
                <a:cs typeface="Merriweather"/>
                <a:sym typeface="Merriweather"/>
              </a:rPr>
              <a:t>Weekly 1-to-1 with a coach</a:t>
            </a:r>
            <a:endParaRPr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dirty="0">
                <a:solidFill>
                  <a:schemeClr val="dk1"/>
                </a:solidFill>
                <a:latin typeface="Merriweather"/>
                <a:ea typeface="Merriweather"/>
                <a:cs typeface="Merriweather"/>
                <a:sym typeface="Merriweather"/>
              </a:rPr>
              <a:t>Guaranteed interview at the end of the 4 weeks</a:t>
            </a:r>
            <a:endParaRPr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dirty="0">
                <a:solidFill>
                  <a:schemeClr val="dk1"/>
                </a:solidFill>
                <a:latin typeface="Merriweather"/>
                <a:ea typeface="Merriweather"/>
                <a:cs typeface="Merriweather"/>
                <a:sym typeface="Merriweather"/>
              </a:rPr>
              <a:t>PPE provided</a:t>
            </a:r>
            <a:endParaRPr dirty="0">
              <a:solidFill>
                <a:schemeClr val="dk1"/>
              </a:solidFill>
              <a:latin typeface="Merriweather"/>
              <a:ea typeface="Merriweather"/>
              <a:cs typeface="Merriweather"/>
              <a:sym typeface="Merriweather"/>
            </a:endParaRPr>
          </a:p>
        </p:txBody>
      </p:sp>
      <p:pic>
        <p:nvPicPr>
          <p:cNvPr id="72" name="Google Shape;72;p13"/>
          <p:cNvPicPr preferRelativeResize="0"/>
          <p:nvPr/>
        </p:nvPicPr>
        <p:blipFill>
          <a:blip r:embed="rId3">
            <a:alphaModFix/>
          </a:blip>
          <a:stretch>
            <a:fillRect/>
          </a:stretch>
        </p:blipFill>
        <p:spPr>
          <a:xfrm>
            <a:off x="203201" y="1536800"/>
            <a:ext cx="3838500" cy="511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4"/>
          <p:cNvSpPr txBox="1">
            <a:spLocks noGrp="1"/>
          </p:cNvSpPr>
          <p:nvPr>
            <p:ph type="title"/>
          </p:nvPr>
        </p:nvSpPr>
        <p:spPr>
          <a:xfrm>
            <a:off x="0" y="0"/>
            <a:ext cx="12192000" cy="1333600"/>
          </a:xfrm>
          <a:prstGeom prst="rect">
            <a:avLst/>
          </a:prstGeom>
        </p:spPr>
        <p:txBody>
          <a:bodyPr spcFirstLastPara="1" vert="horz" wrap="square" lIns="504000" tIns="121900" rIns="121900" bIns="121900" rtlCol="0" anchor="ctr" anchorCtr="0">
            <a:noAutofit/>
          </a:bodyPr>
          <a:lstStyle/>
          <a:p>
            <a:pPr>
              <a:buNone/>
            </a:pPr>
            <a:r>
              <a:rPr lang="en-GB"/>
              <a:t>Grow Gardeners</a:t>
            </a:r>
            <a:endParaRPr/>
          </a:p>
        </p:txBody>
      </p:sp>
      <p:sp>
        <p:nvSpPr>
          <p:cNvPr id="78" name="Google Shape;78;p14"/>
          <p:cNvSpPr txBox="1"/>
          <p:nvPr/>
        </p:nvSpPr>
        <p:spPr>
          <a:xfrm>
            <a:off x="5040693" y="1145484"/>
            <a:ext cx="6136400" cy="5068014"/>
          </a:xfrm>
          <a:prstGeom prst="rect">
            <a:avLst/>
          </a:prstGeom>
          <a:noFill/>
          <a:ln>
            <a:noFill/>
          </a:ln>
        </p:spPr>
        <p:txBody>
          <a:bodyPr spcFirstLastPara="1" wrap="square" lIns="121900" tIns="121900" rIns="121900" bIns="121900" anchor="t" anchorCtr="0">
            <a:spAutoFit/>
          </a:bodyPr>
          <a:lstStyle/>
          <a:p>
            <a:pPr marL="609585" indent="-423323">
              <a:lnSpc>
                <a:spcPct val="150000"/>
              </a:lnSpc>
              <a:spcBef>
                <a:spcPts val="1600"/>
              </a:spcBef>
              <a:buClr>
                <a:schemeClr val="dk1"/>
              </a:buClr>
              <a:buSzPts val="1400"/>
              <a:buFont typeface="Merriweather"/>
              <a:buChar char="●"/>
            </a:pPr>
            <a:r>
              <a:rPr lang="en-GB" sz="2000" dirty="0">
                <a:solidFill>
                  <a:schemeClr val="dk1"/>
                </a:solidFill>
                <a:latin typeface="Merriweather"/>
                <a:ea typeface="Merriweather"/>
                <a:cs typeface="Merriweather"/>
                <a:sym typeface="Merriweather"/>
              </a:rPr>
              <a:t>10 week paid work experience programme</a:t>
            </a:r>
            <a:endParaRPr sz="2000"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sz="2000" dirty="0">
                <a:solidFill>
                  <a:schemeClr val="dk1"/>
                </a:solidFill>
                <a:latin typeface="Merriweather"/>
                <a:ea typeface="Merriweather"/>
                <a:cs typeface="Merriweather"/>
                <a:sym typeface="Merriweather"/>
              </a:rPr>
              <a:t>10.5 hours in total per week</a:t>
            </a:r>
            <a:endParaRPr sz="2000"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sz="2000" dirty="0">
                <a:solidFill>
                  <a:schemeClr val="dk1"/>
                </a:solidFill>
                <a:latin typeface="Merriweather"/>
                <a:ea typeface="Merriweather"/>
                <a:cs typeface="Merriweather"/>
                <a:sym typeface="Merriweather"/>
              </a:rPr>
              <a:t>2.5hs Grow Group Workshop - Tuesday afternoons</a:t>
            </a:r>
            <a:endParaRPr sz="2000"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sz="2000" dirty="0">
                <a:solidFill>
                  <a:schemeClr val="dk1"/>
                </a:solidFill>
                <a:latin typeface="Merriweather"/>
                <a:ea typeface="Merriweather"/>
                <a:cs typeface="Merriweather"/>
                <a:sym typeface="Merriweather"/>
              </a:rPr>
              <a:t>1hr 1-to-1 coaching session </a:t>
            </a:r>
            <a:endParaRPr sz="2000"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sz="2000" dirty="0">
                <a:solidFill>
                  <a:schemeClr val="dk1"/>
                </a:solidFill>
                <a:latin typeface="Merriweather"/>
                <a:ea typeface="Merriweather"/>
                <a:cs typeface="Merriweather"/>
                <a:sym typeface="Merriweather"/>
              </a:rPr>
              <a:t>7hrs with one of Grow’s Partner Employers </a:t>
            </a:r>
            <a:endParaRPr sz="1400" dirty="0">
              <a:solidFill>
                <a:schemeClr val="dk1"/>
              </a:solidFill>
              <a:latin typeface="Merriweather"/>
              <a:ea typeface="Merriweather"/>
              <a:cs typeface="Merriweather"/>
              <a:sym typeface="Merriweather"/>
            </a:endParaRPr>
          </a:p>
          <a:p>
            <a:pPr marL="609585" indent="-423323">
              <a:lnSpc>
                <a:spcPct val="150000"/>
              </a:lnSpc>
              <a:buClr>
                <a:schemeClr val="dk1"/>
              </a:buClr>
              <a:buSzPts val="1400"/>
              <a:buFont typeface="Merriweather"/>
              <a:buChar char="●"/>
            </a:pPr>
            <a:r>
              <a:rPr lang="en-GB" sz="2000" dirty="0">
                <a:solidFill>
                  <a:schemeClr val="dk1"/>
                </a:solidFill>
                <a:latin typeface="Merriweather"/>
                <a:ea typeface="Merriweather"/>
                <a:cs typeface="Merriweather"/>
                <a:sym typeface="Merriweather"/>
              </a:rPr>
              <a:t>Support towards the end of the programme to find work or continue with our partner.</a:t>
            </a:r>
            <a:endParaRPr sz="2000" dirty="0">
              <a:solidFill>
                <a:schemeClr val="dk1"/>
              </a:solidFill>
              <a:latin typeface="Merriweather"/>
              <a:ea typeface="Merriweather"/>
              <a:cs typeface="Merriweather"/>
              <a:sym typeface="Merriweather"/>
            </a:endParaRPr>
          </a:p>
        </p:txBody>
      </p:sp>
      <p:pic>
        <p:nvPicPr>
          <p:cNvPr id="79" name="Google Shape;79;p14"/>
          <p:cNvPicPr preferRelativeResize="0"/>
          <p:nvPr/>
        </p:nvPicPr>
        <p:blipFill rotWithShape="1">
          <a:blip r:embed="rId3">
            <a:alphaModFix/>
          </a:blip>
          <a:srcRect l="3332" t="3322" r="31584" b="4892"/>
          <a:stretch/>
        </p:blipFill>
        <p:spPr>
          <a:xfrm>
            <a:off x="462434" y="1766601"/>
            <a:ext cx="4438268" cy="44253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5"/>
          <p:cNvSpPr txBox="1">
            <a:spLocks noGrp="1"/>
          </p:cNvSpPr>
          <p:nvPr>
            <p:ph type="title"/>
          </p:nvPr>
        </p:nvSpPr>
        <p:spPr>
          <a:xfrm>
            <a:off x="0" y="0"/>
            <a:ext cx="12192000" cy="1333600"/>
          </a:xfrm>
          <a:prstGeom prst="rect">
            <a:avLst/>
          </a:prstGeom>
        </p:spPr>
        <p:txBody>
          <a:bodyPr spcFirstLastPara="1" vert="horz" wrap="square" lIns="504000" tIns="121900" rIns="121900" bIns="121900" rtlCol="0" anchor="ctr" anchorCtr="0">
            <a:noAutofit/>
          </a:bodyPr>
          <a:lstStyle/>
          <a:p>
            <a:pPr>
              <a:buNone/>
            </a:pPr>
            <a:r>
              <a:rPr lang="en-GB"/>
              <a:t>Kendal’s Story</a:t>
            </a:r>
            <a:endParaRPr/>
          </a:p>
        </p:txBody>
      </p:sp>
      <p:pic>
        <p:nvPicPr>
          <p:cNvPr id="2" name="Online Media 1" title="Grow Gardeners - Kendal's Story">
            <a:hlinkClick r:id="" action="ppaction://media"/>
            <a:extLst>
              <a:ext uri="{FF2B5EF4-FFF2-40B4-BE49-F238E27FC236}">
                <a16:creationId xmlns:a16="http://schemas.microsoft.com/office/drawing/2014/main" id="{592FAB5E-9B33-CF32-D165-BB86A6A701C3}"/>
              </a:ext>
            </a:extLst>
          </p:cNvPr>
          <p:cNvPicPr>
            <a:picLocks noRot="1" noChangeAspect="1"/>
          </p:cNvPicPr>
          <p:nvPr>
            <a:videoFile r:link="rId1"/>
          </p:nvPr>
        </p:nvPicPr>
        <p:blipFill>
          <a:blip r:embed="rId4"/>
          <a:stretch>
            <a:fillRect/>
          </a:stretch>
        </p:blipFill>
        <p:spPr>
          <a:xfrm>
            <a:off x="1908630" y="1564849"/>
            <a:ext cx="8868228" cy="50101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0" y="2705100"/>
            <a:ext cx="12192000" cy="1333600"/>
          </a:xfrm>
          <a:prstGeom prst="rect">
            <a:avLst/>
          </a:prstGeom>
        </p:spPr>
        <p:txBody>
          <a:bodyPr spcFirstLastPara="1" vert="horz" wrap="square" lIns="504000" tIns="121900" rIns="121900" bIns="121900" rtlCol="0" anchor="ctr" anchorCtr="0">
            <a:noAutofit/>
          </a:bodyPr>
          <a:lstStyle/>
          <a:p>
            <a:pPr>
              <a:buNone/>
            </a:pPr>
            <a:r>
              <a:rPr lang="en-GB"/>
              <a:t>Thank you </a:t>
            </a:r>
            <a:endParaRPr/>
          </a:p>
          <a:p>
            <a:pPr>
              <a:buNone/>
            </a:pPr>
            <a:r>
              <a:rPr lang="en-GB"/>
              <a:t>Any questions?</a:t>
            </a:r>
            <a:endParaRPr/>
          </a:p>
        </p:txBody>
      </p:sp>
      <p:pic>
        <p:nvPicPr>
          <p:cNvPr id="91" name="Google Shape;91;p16"/>
          <p:cNvPicPr preferRelativeResize="0"/>
          <p:nvPr/>
        </p:nvPicPr>
        <p:blipFill rotWithShape="1">
          <a:blip r:embed="rId3">
            <a:alphaModFix/>
          </a:blip>
          <a:srcRect l="12502" r="12495"/>
          <a:stretch/>
        </p:blipFill>
        <p:spPr>
          <a:xfrm>
            <a:off x="5035200" y="891099"/>
            <a:ext cx="6767664" cy="5075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142312" y="2805749"/>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3046988"/>
          </a:xfrm>
          <a:prstGeom prst="rect">
            <a:avLst/>
          </a:prstGeom>
          <a:noFill/>
        </p:spPr>
        <p:txBody>
          <a:bodyPr wrap="square" rtlCol="0">
            <a:spAutoFit/>
          </a:bodyPr>
          <a:lstStyle/>
          <a:p>
            <a:pPr algn="ctr"/>
            <a:r>
              <a:rPr lang="en-GB" sz="9600" b="1" dirty="0">
                <a:solidFill>
                  <a:schemeClr val="bg1"/>
                </a:solidFill>
                <a:latin typeface="Bahnschrift SemiBold SemiConden" panose="020B0502040204020203" pitchFamily="34" charset="0"/>
              </a:rPr>
              <a:t>Tea &amp; Coffee</a:t>
            </a:r>
          </a:p>
          <a:p>
            <a:pPr algn="ctr"/>
            <a:r>
              <a:rPr lang="en-GB" sz="9600" b="1" dirty="0">
                <a:solidFill>
                  <a:schemeClr val="bg1"/>
                </a:solidFill>
                <a:latin typeface="Bahnschrift SemiBold SemiConden" panose="020B0502040204020203" pitchFamily="34" charset="0"/>
              </a:rPr>
              <a:t>20 minutes</a:t>
            </a:r>
          </a:p>
        </p:txBody>
      </p:sp>
      <p:pic>
        <p:nvPicPr>
          <p:cNvPr id="8" name="Graphic 7" descr="Hourglass Finished with solid fill">
            <a:extLst>
              <a:ext uri="{FF2B5EF4-FFF2-40B4-BE49-F238E27FC236}">
                <a16:creationId xmlns:a16="http://schemas.microsoft.com/office/drawing/2014/main" id="{09A11718-1CCB-2141-C878-69015BDE5C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031389">
            <a:off x="547046" y="2445545"/>
            <a:ext cx="2199503" cy="2199503"/>
          </a:xfrm>
          <a:prstGeom prst="rect">
            <a:avLst/>
          </a:prstGeom>
        </p:spPr>
      </p:pic>
    </p:spTree>
    <p:extLst>
      <p:ext uri="{BB962C8B-B14F-4D97-AF65-F5344CB8AC3E}">
        <p14:creationId xmlns:p14="http://schemas.microsoft.com/office/powerpoint/2010/main" val="1129382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89211" y="2805749"/>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2062103"/>
          </a:xfrm>
          <a:prstGeom prst="rect">
            <a:avLst/>
          </a:prstGeom>
          <a:noFill/>
        </p:spPr>
        <p:txBody>
          <a:bodyPr wrap="square" rtlCol="0">
            <a:spAutoFit/>
          </a:bodyPr>
          <a:lstStyle/>
          <a:p>
            <a:pPr algn="ctr"/>
            <a:r>
              <a:rPr lang="en-GB" sz="9600" b="1" dirty="0">
                <a:solidFill>
                  <a:schemeClr val="bg1"/>
                </a:solidFill>
                <a:latin typeface="Bahnschrift SemiBold SemiConden" panose="020B0502040204020203" pitchFamily="34" charset="0"/>
              </a:rPr>
              <a:t>In Brief</a:t>
            </a:r>
            <a:br>
              <a:rPr lang="en-GB" sz="9600" b="1" dirty="0">
                <a:solidFill>
                  <a:schemeClr val="bg1"/>
                </a:solidFill>
                <a:latin typeface="Bahnschrift SemiBold SemiConden" panose="020B0502040204020203" pitchFamily="34" charset="0"/>
              </a:rPr>
            </a:br>
            <a:r>
              <a:rPr lang="en-GB" sz="3200" b="1" dirty="0">
                <a:solidFill>
                  <a:schemeClr val="bg1"/>
                </a:solidFill>
                <a:latin typeface="Bahnschrift SemiBold SemiConden" panose="020B0502040204020203" pitchFamily="34" charset="0"/>
              </a:rPr>
              <a:t>Your turn to share</a:t>
            </a:r>
            <a:endParaRPr lang="en-GB" sz="9600" b="1" dirty="0">
              <a:solidFill>
                <a:schemeClr val="bg1"/>
              </a:solidFill>
              <a:latin typeface="Bahnschrift SemiBold SemiConden" panose="020B0502040204020203" pitchFamily="34" charset="0"/>
            </a:endParaRPr>
          </a:p>
        </p:txBody>
      </p:sp>
      <p:pic>
        <p:nvPicPr>
          <p:cNvPr id="5" name="Graphic 4" descr="Teacher outline">
            <a:extLst>
              <a:ext uri="{FF2B5EF4-FFF2-40B4-BE49-F238E27FC236}">
                <a16:creationId xmlns:a16="http://schemas.microsoft.com/office/drawing/2014/main" id="{1C53619B-6011-969F-C38A-C56BDC18DB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743" y="3348601"/>
            <a:ext cx="3559629" cy="3472542"/>
          </a:xfrm>
          <a:prstGeom prst="rect">
            <a:avLst/>
          </a:prstGeom>
        </p:spPr>
      </p:pic>
    </p:spTree>
    <p:extLst>
      <p:ext uri="{BB962C8B-B14F-4D97-AF65-F5344CB8AC3E}">
        <p14:creationId xmlns:p14="http://schemas.microsoft.com/office/powerpoint/2010/main" val="3154938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3D3EE-A24A-2E44-C06E-0592E52264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78059A-F999-C686-D747-0C76DE31F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0D033B46-2B3F-F080-A656-8B337BACE7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EBA2B2DD-A0A7-8873-30B3-4FB0BA4B479C}"/>
              </a:ext>
            </a:extLst>
          </p:cNvPr>
          <p:cNvSpPr txBox="1"/>
          <p:nvPr/>
        </p:nvSpPr>
        <p:spPr>
          <a:xfrm>
            <a:off x="634148" y="1361813"/>
            <a:ext cx="8011706" cy="1538883"/>
          </a:xfrm>
          <a:prstGeom prst="rect">
            <a:avLst/>
          </a:prstGeom>
          <a:noFill/>
        </p:spPr>
        <p:txBody>
          <a:bodyPr wrap="square" rtlCol="0">
            <a:spAutoFit/>
          </a:bodyPr>
          <a:lstStyle/>
          <a:p>
            <a:r>
              <a:rPr lang="en-GB" sz="6600" dirty="0">
                <a:solidFill>
                  <a:schemeClr val="bg1"/>
                </a:solidFill>
                <a:latin typeface="Bahnschrift SemiBold SemiConden" panose="020B0502040204020203" pitchFamily="34" charset="0"/>
              </a:rPr>
              <a:t>John Powell</a:t>
            </a:r>
            <a:br>
              <a:rPr lang="en-GB" sz="6600" dirty="0">
                <a:solidFill>
                  <a:schemeClr val="bg1"/>
                </a:solidFill>
                <a:latin typeface="Bahnschrift SemiBold SemiConden" panose="020B0502040204020203" pitchFamily="34" charset="0"/>
              </a:rPr>
            </a:br>
            <a:r>
              <a:rPr lang="en-GB" sz="2800" dirty="0">
                <a:solidFill>
                  <a:schemeClr val="bg1"/>
                </a:solidFill>
                <a:latin typeface="Bahnschrift SemiBold SemiConden" panose="020B0502040204020203" pitchFamily="34" charset="0"/>
              </a:rPr>
              <a:t>Partnership Manager</a:t>
            </a:r>
            <a:endParaRPr lang="en-GB" sz="280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p:txBody>
      </p:sp>
      <p:pic>
        <p:nvPicPr>
          <p:cNvPr id="2" name="Picture 1" descr="A picture containing icon&#10;&#10;Description automatically generated">
            <a:extLst>
              <a:ext uri="{FF2B5EF4-FFF2-40B4-BE49-F238E27FC236}">
                <a16:creationId xmlns:a16="http://schemas.microsoft.com/office/drawing/2014/main" id="{D4B87CBB-6531-E7EC-25AB-C646B70FEA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2440" y="3351111"/>
            <a:ext cx="2782987" cy="2782987"/>
          </a:xfrm>
          <a:prstGeom prst="rect">
            <a:avLst/>
          </a:prstGeom>
        </p:spPr>
      </p:pic>
    </p:spTree>
    <p:extLst>
      <p:ext uri="{BB962C8B-B14F-4D97-AF65-F5344CB8AC3E}">
        <p14:creationId xmlns:p14="http://schemas.microsoft.com/office/powerpoint/2010/main" val="4221168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A327E8E-7B50-BB81-02C2-355A016F6F9D}"/>
              </a:ext>
            </a:extLst>
          </p:cNvPr>
          <p:cNvSpPr txBox="1"/>
          <p:nvPr/>
        </p:nvSpPr>
        <p:spPr>
          <a:xfrm>
            <a:off x="413657" y="435429"/>
            <a:ext cx="8240486" cy="523220"/>
          </a:xfrm>
          <a:prstGeom prst="rect">
            <a:avLst/>
          </a:prstGeom>
          <a:noFill/>
        </p:spPr>
        <p:txBody>
          <a:bodyPr wrap="square" rtlCol="0">
            <a:spAutoFit/>
          </a:bodyPr>
          <a:lstStyle/>
          <a:p>
            <a:r>
              <a:rPr lang="en-GB" sz="2800" b="1" dirty="0"/>
              <a:t>Pathways to Work</a:t>
            </a:r>
          </a:p>
        </p:txBody>
      </p:sp>
      <p:pic>
        <p:nvPicPr>
          <p:cNvPr id="6" name="Picture 5">
            <a:extLst>
              <a:ext uri="{FF2B5EF4-FFF2-40B4-BE49-F238E27FC236}">
                <a16:creationId xmlns:a16="http://schemas.microsoft.com/office/drawing/2014/main" id="{B8FFDF59-0ECD-C96F-802E-101A832467A9}"/>
              </a:ext>
            </a:extLst>
          </p:cNvPr>
          <p:cNvPicPr>
            <a:picLocks noChangeAspect="1"/>
          </p:cNvPicPr>
          <p:nvPr/>
        </p:nvPicPr>
        <p:blipFill>
          <a:blip r:embed="rId2"/>
          <a:srcRect r="2684"/>
          <a:stretch/>
        </p:blipFill>
        <p:spPr>
          <a:xfrm>
            <a:off x="-1" y="0"/>
            <a:ext cx="12429461" cy="6858000"/>
          </a:xfrm>
          <a:prstGeom prst="rect">
            <a:avLst/>
          </a:prstGeom>
        </p:spPr>
      </p:pic>
    </p:spTree>
    <p:extLst>
      <p:ext uri="{BB962C8B-B14F-4D97-AF65-F5344CB8AC3E}">
        <p14:creationId xmlns:p14="http://schemas.microsoft.com/office/powerpoint/2010/main" val="849487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66F12A-E754-6B06-0274-1F21564DBEAA}"/>
              </a:ext>
            </a:extLst>
          </p:cNvPr>
          <p:cNvSpPr/>
          <p:nvPr/>
        </p:nvSpPr>
        <p:spPr>
          <a:xfrm>
            <a:off x="388089" y="3955312"/>
            <a:ext cx="11415822" cy="264084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22EAACE8-C29F-D698-1CDD-787D9ED32418}"/>
              </a:ext>
            </a:extLst>
          </p:cNvPr>
          <p:cNvSpPr txBox="1"/>
          <p:nvPr/>
        </p:nvSpPr>
        <p:spPr>
          <a:xfrm>
            <a:off x="388089" y="261848"/>
            <a:ext cx="11415822" cy="3847207"/>
          </a:xfrm>
          <a:prstGeom prst="rect">
            <a:avLst/>
          </a:prstGeom>
          <a:noFill/>
        </p:spPr>
        <p:txBody>
          <a:bodyPr wrap="square" rtlCol="0">
            <a:spAutoFit/>
          </a:bodyPr>
          <a:lstStyle/>
          <a:p>
            <a:r>
              <a:rPr lang="en-GB" sz="2800" b="1" dirty="0"/>
              <a:t>12-month Economic Inactivity Trailblazer</a:t>
            </a:r>
          </a:p>
          <a:p>
            <a:endParaRPr lang="en-GB" sz="1600" b="1" dirty="0"/>
          </a:p>
          <a:p>
            <a:pPr marL="457200" indent="-457200">
              <a:spcBef>
                <a:spcPts val="600"/>
              </a:spcBef>
              <a:spcAft>
                <a:spcPts val="600"/>
              </a:spcAft>
              <a:buFont typeface="Arial" panose="020B0604020202020204" pitchFamily="34" charset="0"/>
              <a:buChar char="•"/>
            </a:pPr>
            <a:r>
              <a:rPr lang="en-GB" sz="2400" dirty="0"/>
              <a:t>Funded by DWP for 2025-26</a:t>
            </a:r>
          </a:p>
          <a:p>
            <a:pPr marL="457200" indent="-457200">
              <a:spcBef>
                <a:spcPts val="600"/>
              </a:spcBef>
              <a:spcAft>
                <a:spcPts val="600"/>
              </a:spcAft>
              <a:buFont typeface="Arial" panose="020B0604020202020204" pitchFamily="34" charset="0"/>
              <a:buChar char="•"/>
            </a:pPr>
            <a:r>
              <a:rPr lang="en-GB" sz="2400" dirty="0"/>
              <a:t>£3m programme in Sheffield </a:t>
            </a:r>
          </a:p>
          <a:p>
            <a:pPr marL="457200" indent="-457200">
              <a:spcBef>
                <a:spcPts val="600"/>
              </a:spcBef>
              <a:spcAft>
                <a:spcPts val="600"/>
              </a:spcAft>
              <a:buFont typeface="Arial" panose="020B0604020202020204" pitchFamily="34" charset="0"/>
              <a:buChar char="•"/>
            </a:pPr>
            <a:r>
              <a:rPr lang="en-GB" sz="2400" dirty="0"/>
              <a:t>To form part of the Pathways to Work ‘system’ in South Yorkshire</a:t>
            </a:r>
          </a:p>
          <a:p>
            <a:pPr marL="457200" indent="-457200">
              <a:spcBef>
                <a:spcPts val="600"/>
              </a:spcBef>
              <a:spcAft>
                <a:spcPts val="600"/>
              </a:spcAft>
              <a:buFont typeface="Arial" panose="020B0604020202020204" pitchFamily="34" charset="0"/>
              <a:buChar char="•"/>
            </a:pPr>
            <a:r>
              <a:rPr lang="en-GB" sz="2400" dirty="0"/>
              <a:t>2,000 economically active residents supported</a:t>
            </a:r>
          </a:p>
          <a:p>
            <a:pPr marL="457200" indent="-457200">
              <a:spcBef>
                <a:spcPts val="600"/>
              </a:spcBef>
              <a:spcAft>
                <a:spcPts val="600"/>
              </a:spcAft>
              <a:buFont typeface="Arial" panose="020B0604020202020204" pitchFamily="34" charset="0"/>
              <a:buChar char="•"/>
            </a:pPr>
            <a:r>
              <a:rPr lang="en-GB" sz="2400" dirty="0"/>
              <a:t>900 economically inactive job outcomes</a:t>
            </a:r>
            <a:endParaRPr lang="en-GB" sz="2400" b="1" dirty="0"/>
          </a:p>
          <a:p>
            <a:endParaRPr lang="en-GB" sz="2800" b="1" dirty="0"/>
          </a:p>
        </p:txBody>
      </p:sp>
      <p:sp>
        <p:nvSpPr>
          <p:cNvPr id="3" name="TextBox 2">
            <a:extLst>
              <a:ext uri="{FF2B5EF4-FFF2-40B4-BE49-F238E27FC236}">
                <a16:creationId xmlns:a16="http://schemas.microsoft.com/office/drawing/2014/main" id="{AEDB4639-CFBD-8DEF-4E49-A0542943ABA5}"/>
              </a:ext>
            </a:extLst>
          </p:cNvPr>
          <p:cNvSpPr txBox="1"/>
          <p:nvPr/>
        </p:nvSpPr>
        <p:spPr>
          <a:xfrm>
            <a:off x="834657" y="4103709"/>
            <a:ext cx="6953692" cy="2308324"/>
          </a:xfrm>
          <a:prstGeom prst="rect">
            <a:avLst/>
          </a:prstGeom>
          <a:noFill/>
        </p:spPr>
        <p:txBody>
          <a:bodyPr wrap="square">
            <a:spAutoFit/>
          </a:bodyPr>
          <a:lstStyle/>
          <a:p>
            <a:pPr>
              <a:spcBef>
                <a:spcPts val="600"/>
              </a:spcBef>
              <a:spcAft>
                <a:spcPts val="600"/>
              </a:spcAft>
            </a:pPr>
            <a:r>
              <a:rPr lang="en-GB" sz="2400" b="1" dirty="0"/>
              <a:t>Other targets</a:t>
            </a:r>
          </a:p>
          <a:p>
            <a:pPr marL="457200" indent="-457200">
              <a:spcBef>
                <a:spcPts val="600"/>
              </a:spcBef>
              <a:spcAft>
                <a:spcPts val="600"/>
              </a:spcAft>
              <a:buFont typeface="Arial" panose="020B0604020202020204" pitchFamily="34" charset="0"/>
              <a:buChar char="•"/>
            </a:pPr>
            <a:r>
              <a:rPr lang="en-GB" sz="2000" dirty="0"/>
              <a:t>Work placements / volunteering</a:t>
            </a:r>
          </a:p>
          <a:p>
            <a:pPr marL="457200" indent="-457200">
              <a:spcBef>
                <a:spcPts val="600"/>
              </a:spcBef>
              <a:spcAft>
                <a:spcPts val="600"/>
              </a:spcAft>
              <a:buFont typeface="Arial" panose="020B0604020202020204" pitchFamily="34" charset="0"/>
              <a:buChar char="•"/>
            </a:pPr>
            <a:r>
              <a:rPr lang="en-GB" sz="2000" dirty="0"/>
              <a:t>Basic Skills registrations / achieved</a:t>
            </a:r>
          </a:p>
          <a:p>
            <a:pPr marL="457200" indent="-457200">
              <a:spcBef>
                <a:spcPts val="600"/>
              </a:spcBef>
              <a:spcAft>
                <a:spcPts val="600"/>
              </a:spcAft>
              <a:buFont typeface="Arial" panose="020B0604020202020204" pitchFamily="34" charset="0"/>
              <a:buChar char="•"/>
            </a:pPr>
            <a:r>
              <a:rPr lang="en-GB" sz="2000" dirty="0"/>
              <a:t>Qualifications started / achieved</a:t>
            </a:r>
          </a:p>
          <a:p>
            <a:pPr marL="457200" indent="-457200">
              <a:spcBef>
                <a:spcPts val="600"/>
              </a:spcBef>
              <a:spcAft>
                <a:spcPts val="600"/>
              </a:spcAft>
              <a:buFont typeface="Arial" panose="020B0604020202020204" pitchFamily="34" charset="0"/>
              <a:buChar char="•"/>
            </a:pPr>
            <a:r>
              <a:rPr lang="en-GB" sz="2000" dirty="0"/>
              <a:t>Vocational Licences gained</a:t>
            </a:r>
          </a:p>
        </p:txBody>
      </p:sp>
      <p:sp>
        <p:nvSpPr>
          <p:cNvPr id="7" name="TextBox 6">
            <a:extLst>
              <a:ext uri="{FF2B5EF4-FFF2-40B4-BE49-F238E27FC236}">
                <a16:creationId xmlns:a16="http://schemas.microsoft.com/office/drawing/2014/main" id="{7B1FE045-7666-2DEC-6650-1B9C7DC8BA8F}"/>
              </a:ext>
            </a:extLst>
          </p:cNvPr>
          <p:cNvSpPr txBox="1"/>
          <p:nvPr/>
        </p:nvSpPr>
        <p:spPr>
          <a:xfrm>
            <a:off x="6400799" y="4596151"/>
            <a:ext cx="5220587" cy="1323439"/>
          </a:xfrm>
          <a:prstGeom prst="rect">
            <a:avLst/>
          </a:prstGeom>
          <a:noFill/>
        </p:spPr>
        <p:txBody>
          <a:bodyPr wrap="square">
            <a:spAutoFit/>
          </a:bodyPr>
          <a:lstStyle/>
          <a:p>
            <a:pPr marL="457200" indent="-457200">
              <a:spcBef>
                <a:spcPts val="600"/>
              </a:spcBef>
              <a:spcAft>
                <a:spcPts val="600"/>
              </a:spcAft>
              <a:buFont typeface="Arial" panose="020B0604020202020204" pitchFamily="34" charset="0"/>
              <a:buChar char="•"/>
            </a:pPr>
            <a:r>
              <a:rPr lang="en-GB" sz="2000" dirty="0"/>
              <a:t>Health support</a:t>
            </a:r>
          </a:p>
          <a:p>
            <a:pPr marL="457200" indent="-457200">
              <a:spcBef>
                <a:spcPts val="600"/>
              </a:spcBef>
              <a:spcAft>
                <a:spcPts val="600"/>
              </a:spcAft>
              <a:buFont typeface="Arial" panose="020B0604020202020204" pitchFamily="34" charset="0"/>
              <a:buChar char="•"/>
            </a:pPr>
            <a:r>
              <a:rPr lang="en-GB" sz="2000" dirty="0"/>
              <a:t>Childcare support</a:t>
            </a:r>
          </a:p>
          <a:p>
            <a:pPr marL="457200" indent="-457200">
              <a:spcBef>
                <a:spcPts val="600"/>
              </a:spcBef>
              <a:spcAft>
                <a:spcPts val="600"/>
              </a:spcAft>
              <a:buFont typeface="Arial" panose="020B0604020202020204" pitchFamily="34" charset="0"/>
              <a:buChar char="•"/>
            </a:pPr>
            <a:r>
              <a:rPr lang="en-GB" sz="2000" dirty="0"/>
              <a:t>Transport support</a:t>
            </a:r>
          </a:p>
        </p:txBody>
      </p:sp>
    </p:spTree>
    <p:extLst>
      <p:ext uri="{BB962C8B-B14F-4D97-AF65-F5344CB8AC3E}">
        <p14:creationId xmlns:p14="http://schemas.microsoft.com/office/powerpoint/2010/main" val="2269158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E08DC-69DE-DC17-6154-34CD574D03B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BEAC346-52CA-DB46-A025-C7DCE01A83B8}"/>
              </a:ext>
            </a:extLst>
          </p:cNvPr>
          <p:cNvSpPr/>
          <p:nvPr/>
        </p:nvSpPr>
        <p:spPr>
          <a:xfrm>
            <a:off x="313661" y="3864289"/>
            <a:ext cx="11415822" cy="2311231"/>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A932C4F-F05B-3FBC-BB9F-F54AEE7AD9CE}"/>
              </a:ext>
            </a:extLst>
          </p:cNvPr>
          <p:cNvSpPr txBox="1"/>
          <p:nvPr/>
        </p:nvSpPr>
        <p:spPr>
          <a:xfrm>
            <a:off x="473150" y="571080"/>
            <a:ext cx="11415822" cy="3293209"/>
          </a:xfrm>
          <a:prstGeom prst="rect">
            <a:avLst/>
          </a:prstGeom>
          <a:noFill/>
        </p:spPr>
        <p:txBody>
          <a:bodyPr wrap="square" rtlCol="0">
            <a:spAutoFit/>
          </a:bodyPr>
          <a:lstStyle/>
          <a:p>
            <a:r>
              <a:rPr lang="en-GB" sz="2800" b="1" dirty="0"/>
              <a:t>UKSPF</a:t>
            </a:r>
          </a:p>
          <a:p>
            <a:endParaRPr lang="en-GB" sz="1600" b="1" dirty="0"/>
          </a:p>
          <a:p>
            <a:pPr marL="457200" indent="-457200">
              <a:spcBef>
                <a:spcPts val="600"/>
              </a:spcBef>
              <a:spcAft>
                <a:spcPts val="600"/>
              </a:spcAft>
              <a:buFont typeface="Arial" panose="020B0604020202020204" pitchFamily="34" charset="0"/>
              <a:buChar char="•"/>
            </a:pPr>
            <a:r>
              <a:rPr lang="en-GB" sz="2400" dirty="0"/>
              <a:t>Funded by the Ministry of Housing, Communities &amp; Local Government</a:t>
            </a:r>
          </a:p>
          <a:p>
            <a:pPr marL="457200" indent="-457200">
              <a:spcBef>
                <a:spcPts val="600"/>
              </a:spcBef>
              <a:spcAft>
                <a:spcPts val="600"/>
              </a:spcAft>
              <a:buFont typeface="Arial" panose="020B0604020202020204" pitchFamily="34" charset="0"/>
              <a:buChar char="•"/>
            </a:pPr>
            <a:r>
              <a:rPr lang="en-GB" sz="2400" dirty="0"/>
              <a:t>£2.2m programme in Sheffield for 2025-26</a:t>
            </a:r>
          </a:p>
          <a:p>
            <a:pPr marL="457200" indent="-457200">
              <a:spcBef>
                <a:spcPts val="600"/>
              </a:spcBef>
              <a:spcAft>
                <a:spcPts val="600"/>
              </a:spcAft>
              <a:buFont typeface="Arial" panose="020B0604020202020204" pitchFamily="34" charset="0"/>
              <a:buChar char="•"/>
            </a:pPr>
            <a:r>
              <a:rPr lang="en-GB" sz="2400" dirty="0"/>
              <a:t>Economically inactive and socially excluded unemployed </a:t>
            </a:r>
          </a:p>
          <a:p>
            <a:pPr marL="457200" indent="-457200">
              <a:spcBef>
                <a:spcPts val="600"/>
              </a:spcBef>
              <a:spcAft>
                <a:spcPts val="600"/>
              </a:spcAft>
              <a:buFont typeface="Arial" panose="020B0604020202020204" pitchFamily="34" charset="0"/>
              <a:buChar char="•"/>
            </a:pPr>
            <a:r>
              <a:rPr lang="en-GB" sz="2400" dirty="0"/>
              <a:t>Estimated 1,200 residents supported, 400 into employment </a:t>
            </a:r>
          </a:p>
          <a:p>
            <a:endParaRPr lang="en-GB" sz="2800" b="1" dirty="0"/>
          </a:p>
        </p:txBody>
      </p:sp>
      <p:sp>
        <p:nvSpPr>
          <p:cNvPr id="3" name="TextBox 2">
            <a:extLst>
              <a:ext uri="{FF2B5EF4-FFF2-40B4-BE49-F238E27FC236}">
                <a16:creationId xmlns:a16="http://schemas.microsoft.com/office/drawing/2014/main" id="{3039DCF6-7CA5-5260-D210-5B3D838315F2}"/>
              </a:ext>
            </a:extLst>
          </p:cNvPr>
          <p:cNvSpPr txBox="1"/>
          <p:nvPr/>
        </p:nvSpPr>
        <p:spPr>
          <a:xfrm>
            <a:off x="846175" y="4173518"/>
            <a:ext cx="10499650" cy="1692771"/>
          </a:xfrm>
          <a:prstGeom prst="rect">
            <a:avLst/>
          </a:prstGeom>
          <a:noFill/>
        </p:spPr>
        <p:txBody>
          <a:bodyPr wrap="square">
            <a:spAutoFit/>
          </a:bodyPr>
          <a:lstStyle/>
          <a:p>
            <a:pPr>
              <a:spcBef>
                <a:spcPts val="600"/>
              </a:spcBef>
              <a:spcAft>
                <a:spcPts val="600"/>
              </a:spcAft>
            </a:pPr>
            <a:r>
              <a:rPr lang="en-GB" sz="2400" b="1" dirty="0"/>
              <a:t>Other targets</a:t>
            </a:r>
          </a:p>
          <a:p>
            <a:pPr marL="457200" indent="-457200">
              <a:spcBef>
                <a:spcPts val="600"/>
              </a:spcBef>
              <a:spcAft>
                <a:spcPts val="600"/>
              </a:spcAft>
              <a:buFont typeface="Arial" panose="020B0604020202020204" pitchFamily="34" charset="0"/>
              <a:buChar char="•"/>
            </a:pPr>
            <a:r>
              <a:rPr lang="en-GB" sz="2000" dirty="0"/>
              <a:t>TBD</a:t>
            </a:r>
          </a:p>
          <a:p>
            <a:pPr marL="457200" indent="-457200">
              <a:spcBef>
                <a:spcPts val="600"/>
              </a:spcBef>
              <a:spcAft>
                <a:spcPts val="600"/>
              </a:spcAft>
              <a:buFont typeface="Arial" panose="020B0604020202020204" pitchFamily="34" charset="0"/>
              <a:buChar char="•"/>
            </a:pPr>
            <a:r>
              <a:rPr lang="en-GB" sz="2000" dirty="0"/>
              <a:t>SCC intention, if we can, is to significantly reduce the variety of outputs and outcomes from the current programme – to refocus on the key outputs and outcomes</a:t>
            </a:r>
          </a:p>
        </p:txBody>
      </p:sp>
    </p:spTree>
    <p:extLst>
      <p:ext uri="{BB962C8B-B14F-4D97-AF65-F5344CB8AC3E}">
        <p14:creationId xmlns:p14="http://schemas.microsoft.com/office/powerpoint/2010/main" val="2926557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25BCA-84F8-2E30-A1E9-BC3F2E462B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1675CD-9ADC-7F60-7049-2D4EAA1D6F48}"/>
              </a:ext>
            </a:extLst>
          </p:cNvPr>
          <p:cNvSpPr txBox="1"/>
          <p:nvPr/>
        </p:nvSpPr>
        <p:spPr>
          <a:xfrm>
            <a:off x="348596" y="133275"/>
            <a:ext cx="8240486" cy="523220"/>
          </a:xfrm>
          <a:prstGeom prst="rect">
            <a:avLst/>
          </a:prstGeom>
          <a:noFill/>
        </p:spPr>
        <p:txBody>
          <a:bodyPr wrap="square" rtlCol="0">
            <a:spAutoFit/>
          </a:bodyPr>
          <a:lstStyle/>
          <a:p>
            <a:r>
              <a:rPr lang="en-GB" sz="2800" b="1" dirty="0"/>
              <a:t>Key considerations for SCC</a:t>
            </a:r>
          </a:p>
        </p:txBody>
      </p:sp>
      <p:sp>
        <p:nvSpPr>
          <p:cNvPr id="3" name="TextBox 2">
            <a:extLst>
              <a:ext uri="{FF2B5EF4-FFF2-40B4-BE49-F238E27FC236}">
                <a16:creationId xmlns:a16="http://schemas.microsoft.com/office/drawing/2014/main" id="{B032EDB2-7E02-C3F2-F525-5449AFF67A75}"/>
              </a:ext>
            </a:extLst>
          </p:cNvPr>
          <p:cNvSpPr txBox="1"/>
          <p:nvPr/>
        </p:nvSpPr>
        <p:spPr>
          <a:xfrm>
            <a:off x="242270" y="750668"/>
            <a:ext cx="11494808" cy="6093976"/>
          </a:xfrm>
          <a:prstGeom prst="rect">
            <a:avLst/>
          </a:prstGeom>
          <a:noFill/>
        </p:spPr>
        <p:txBody>
          <a:bodyPr wrap="square" rtlCol="0">
            <a:spAutoFit/>
          </a:bodyPr>
          <a:lstStyle/>
          <a:p>
            <a:pPr marL="342900" indent="-342900">
              <a:spcBef>
                <a:spcPts val="500"/>
              </a:spcBef>
              <a:spcAft>
                <a:spcPts val="500"/>
              </a:spcAft>
              <a:buFont typeface="Arial" panose="020B0604020202020204" pitchFamily="34" charset="0"/>
              <a:buChar char="•"/>
            </a:pPr>
            <a:r>
              <a:rPr lang="en-GB" sz="2000" dirty="0"/>
              <a:t>The desire to sustain and increase VCS capacity to deliver employment support – for both the economically inactive and higher-needs unemployed – and keep things simple for residents </a:t>
            </a:r>
          </a:p>
          <a:p>
            <a:pPr marL="342900" indent="-342900">
              <a:spcBef>
                <a:spcPts val="500"/>
              </a:spcBef>
              <a:spcAft>
                <a:spcPts val="500"/>
              </a:spcAft>
              <a:buFont typeface="Arial" panose="020B0604020202020204" pitchFamily="34" charset="0"/>
              <a:buChar char="•"/>
            </a:pPr>
            <a:r>
              <a:rPr lang="en-GB" sz="2000" dirty="0"/>
              <a:t>The need for coverage across Sheffield, including in areas where we have low presence – maximising open doors. To include new delivery sites and outreach</a:t>
            </a:r>
          </a:p>
          <a:p>
            <a:pPr marL="342900" indent="-342900">
              <a:spcBef>
                <a:spcPts val="500"/>
              </a:spcBef>
              <a:spcAft>
                <a:spcPts val="500"/>
              </a:spcAft>
              <a:buFont typeface="Arial" panose="020B0604020202020204" pitchFamily="34" charset="0"/>
              <a:buChar char="•"/>
            </a:pPr>
            <a:r>
              <a:rPr lang="en-GB" sz="2000" dirty="0"/>
              <a:t>The need to engage those furthest from the labour market – including those who historically have not engaged with ESF / UKSPF – to enable a scaled-up programme</a:t>
            </a:r>
          </a:p>
          <a:p>
            <a:pPr marL="342900" indent="-342900">
              <a:spcBef>
                <a:spcPts val="500"/>
              </a:spcBef>
              <a:spcAft>
                <a:spcPts val="500"/>
              </a:spcAft>
              <a:buFont typeface="Arial" panose="020B0604020202020204" pitchFamily="34" charset="0"/>
              <a:buChar char="•"/>
            </a:pPr>
            <a:r>
              <a:rPr lang="en-GB" sz="2000" dirty="0"/>
              <a:t>The need to achieve large numbers of job outcomes, while keeping targets realistic – scaling up what we currently do well and identifying new approaches to do even more</a:t>
            </a:r>
          </a:p>
          <a:p>
            <a:pPr marL="342900" indent="-342900">
              <a:spcBef>
                <a:spcPts val="500"/>
              </a:spcBef>
              <a:spcAft>
                <a:spcPts val="500"/>
              </a:spcAft>
              <a:buFont typeface="Arial" panose="020B0604020202020204" pitchFamily="34" charset="0"/>
              <a:buChar char="•"/>
            </a:pPr>
            <a:r>
              <a:rPr lang="en-GB" sz="2000" dirty="0"/>
              <a:t>The desire for more evening &amp; weekend engagement activity</a:t>
            </a:r>
          </a:p>
          <a:p>
            <a:pPr marL="342900" indent="-342900">
              <a:spcBef>
                <a:spcPts val="500"/>
              </a:spcBef>
              <a:spcAft>
                <a:spcPts val="500"/>
              </a:spcAft>
              <a:buFont typeface="Arial" panose="020B0604020202020204" pitchFamily="34" charset="0"/>
              <a:buChar char="•"/>
            </a:pPr>
            <a:r>
              <a:rPr lang="en-GB" sz="2000" dirty="0"/>
              <a:t>The need to wrap around other community delivery (e.g. FACES, Multiply, PKW) more effectively</a:t>
            </a:r>
          </a:p>
          <a:p>
            <a:pPr marL="342900" indent="-342900">
              <a:spcBef>
                <a:spcPts val="500"/>
              </a:spcBef>
              <a:spcAft>
                <a:spcPts val="500"/>
              </a:spcAft>
              <a:buFont typeface="Arial" panose="020B0604020202020204" pitchFamily="34" charset="0"/>
              <a:buChar char="•"/>
            </a:pPr>
            <a:r>
              <a:rPr lang="en-GB" sz="2000" dirty="0"/>
              <a:t>Commissioning in a way that gives VCS providers  a strong opportunity to successfully bid for funding</a:t>
            </a:r>
          </a:p>
          <a:p>
            <a:pPr marL="342900" indent="-342900">
              <a:spcBef>
                <a:spcPts val="500"/>
              </a:spcBef>
              <a:spcAft>
                <a:spcPts val="500"/>
              </a:spcAft>
              <a:buFont typeface="Arial" panose="020B0604020202020204" pitchFamily="34" charset="0"/>
              <a:buChar char="•"/>
            </a:pPr>
            <a:r>
              <a:rPr lang="en-GB" sz="2000" dirty="0"/>
              <a:t>The need for contracts to be financially viable for VCS providers</a:t>
            </a:r>
          </a:p>
          <a:p>
            <a:pPr marL="342900" indent="-342900">
              <a:spcBef>
                <a:spcPts val="500"/>
              </a:spcBef>
              <a:spcAft>
                <a:spcPts val="500"/>
              </a:spcAft>
              <a:buFont typeface="Arial" panose="020B0604020202020204" pitchFamily="34" charset="0"/>
              <a:buChar char="•"/>
            </a:pPr>
            <a:r>
              <a:rPr lang="en-GB" sz="2000" dirty="0"/>
              <a:t>The need to manage programme-level risks – cost, staffing capacity, under-delivery</a:t>
            </a:r>
          </a:p>
          <a:p>
            <a:pPr marL="342900" indent="-342900">
              <a:spcBef>
                <a:spcPts val="500"/>
              </a:spcBef>
              <a:spcAft>
                <a:spcPts val="500"/>
              </a:spcAft>
              <a:buFont typeface="Arial" panose="020B0604020202020204" pitchFamily="34" charset="0"/>
              <a:buChar char="•"/>
            </a:pPr>
            <a:r>
              <a:rPr lang="en-GB" sz="2000" dirty="0"/>
              <a:t>The desire to plan for a longer term programme and the launch of Connect to Work (IPS / Supported Employment)</a:t>
            </a:r>
          </a:p>
        </p:txBody>
      </p:sp>
    </p:spTree>
    <p:extLst>
      <p:ext uri="{BB962C8B-B14F-4D97-AF65-F5344CB8AC3E}">
        <p14:creationId xmlns:p14="http://schemas.microsoft.com/office/powerpoint/2010/main" val="1398712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29C84-6927-6F71-1CF4-DEE25F2D729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685B91C-63CD-F4F9-54CE-6C70B50A8778}"/>
              </a:ext>
            </a:extLst>
          </p:cNvPr>
          <p:cNvSpPr txBox="1"/>
          <p:nvPr/>
        </p:nvSpPr>
        <p:spPr>
          <a:xfrm>
            <a:off x="322014" y="116959"/>
            <a:ext cx="11547971" cy="5993949"/>
          </a:xfrm>
          <a:prstGeom prst="rect">
            <a:avLst/>
          </a:prstGeom>
          <a:noFill/>
        </p:spPr>
        <p:txBody>
          <a:bodyPr wrap="square" rtlCol="0">
            <a:spAutoFit/>
          </a:bodyPr>
          <a:lstStyle/>
          <a:p>
            <a:r>
              <a:rPr lang="en-GB" sz="2800" b="1" dirty="0"/>
              <a:t>Commissioning methodology</a:t>
            </a:r>
          </a:p>
          <a:p>
            <a:endParaRPr lang="en-GB" sz="1050" b="1" dirty="0"/>
          </a:p>
          <a:p>
            <a:pPr marL="342900" indent="-342900">
              <a:spcBef>
                <a:spcPts val="600"/>
              </a:spcBef>
              <a:spcAft>
                <a:spcPts val="600"/>
              </a:spcAft>
              <a:buFont typeface="Arial" panose="020B0604020202020204" pitchFamily="34" charset="0"/>
              <a:buChar char="•"/>
            </a:pPr>
            <a:r>
              <a:rPr lang="en-GB" sz="2000" dirty="0"/>
              <a:t>Evidence-led approach – economically inactive &amp; cohort data from the Census, deprivation data etc to identify areas of high demand. Understanding the breakdown of economically inactive residents in Sheffield – reasons they are inactive and types of interventions they may need</a:t>
            </a:r>
          </a:p>
          <a:p>
            <a:pPr marL="342900" indent="-342900">
              <a:spcBef>
                <a:spcPts val="600"/>
              </a:spcBef>
              <a:spcAft>
                <a:spcPts val="600"/>
              </a:spcAft>
              <a:buFont typeface="Arial" panose="020B0604020202020204" pitchFamily="34" charset="0"/>
              <a:buChar char="•"/>
            </a:pPr>
            <a:r>
              <a:rPr lang="en-GB" sz="2000" dirty="0"/>
              <a:t>Assessing demand for services in geographic areas and devising an approach for ensuring coverage exists in the areas we aren’t reaching  - i.e. focusing on smaller geographic areas</a:t>
            </a:r>
          </a:p>
          <a:p>
            <a:pPr marL="342900" indent="-342900">
              <a:spcBef>
                <a:spcPts val="600"/>
              </a:spcBef>
              <a:spcAft>
                <a:spcPts val="600"/>
              </a:spcAft>
              <a:buFont typeface="Arial" panose="020B0604020202020204" pitchFamily="34" charset="0"/>
              <a:buChar char="•"/>
            </a:pPr>
            <a:r>
              <a:rPr lang="en-GB" sz="2000" dirty="0"/>
              <a:t>Identifying cohorts which would benefit from targeted support – based upon data, experience and other activity being delivered by the market</a:t>
            </a:r>
          </a:p>
          <a:p>
            <a:pPr marL="342900" indent="-342900">
              <a:spcBef>
                <a:spcPts val="600"/>
              </a:spcBef>
              <a:spcAft>
                <a:spcPts val="600"/>
              </a:spcAft>
              <a:buFont typeface="Arial" panose="020B0604020202020204" pitchFamily="34" charset="0"/>
              <a:buChar char="•"/>
            </a:pPr>
            <a:r>
              <a:rPr lang="en-GB" sz="2000" dirty="0"/>
              <a:t>Allocating outputs and outcomes based upon perceived demand and the need for SCC intervention, and modelling targets based upon realistic caseloads and costing activity accordingly</a:t>
            </a:r>
          </a:p>
          <a:p>
            <a:pPr marL="342900" indent="-342900">
              <a:spcBef>
                <a:spcPts val="600"/>
              </a:spcBef>
              <a:spcAft>
                <a:spcPts val="600"/>
              </a:spcAft>
              <a:buFont typeface="Arial" panose="020B0604020202020204" pitchFamily="34" charset="0"/>
              <a:buChar char="•"/>
            </a:pPr>
            <a:r>
              <a:rPr lang="en-GB" sz="2000" dirty="0"/>
              <a:t>Assessing where additional support may be needed to ensure the market delivers a successful bidder, who can deliver the required outputs / outcomes. Including direct delivery options</a:t>
            </a:r>
          </a:p>
          <a:p>
            <a:pPr marL="342900" indent="-342900">
              <a:spcBef>
                <a:spcPts val="600"/>
              </a:spcBef>
              <a:spcAft>
                <a:spcPts val="600"/>
              </a:spcAft>
              <a:buFont typeface="Arial" panose="020B0604020202020204" pitchFamily="34" charset="0"/>
              <a:buChar char="•"/>
            </a:pPr>
            <a:r>
              <a:rPr lang="en-GB" sz="2000" dirty="0"/>
              <a:t>Dividing into lots and sub-lots and capping the number of awards per provider, to minimise risk</a:t>
            </a:r>
          </a:p>
          <a:p>
            <a:pPr marL="342900" indent="-342900">
              <a:spcBef>
                <a:spcPts val="600"/>
              </a:spcBef>
              <a:spcAft>
                <a:spcPts val="600"/>
              </a:spcAft>
              <a:buFont typeface="Arial" panose="020B0604020202020204" pitchFamily="34" charset="0"/>
              <a:buChar char="•"/>
            </a:pPr>
            <a:r>
              <a:rPr lang="en-GB" sz="2000" dirty="0"/>
              <a:t>Ensuring a minimum number of providers across a minimum number of geographies, to avoid duplication of area focus. </a:t>
            </a:r>
          </a:p>
        </p:txBody>
      </p:sp>
    </p:spTree>
    <p:extLst>
      <p:ext uri="{BB962C8B-B14F-4D97-AF65-F5344CB8AC3E}">
        <p14:creationId xmlns:p14="http://schemas.microsoft.com/office/powerpoint/2010/main" val="786796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480FF-AC5C-FFA5-CD99-3D6B6C8F57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75D6A5-57EA-4161-9D74-67C2A301ED49}"/>
              </a:ext>
            </a:extLst>
          </p:cNvPr>
          <p:cNvSpPr txBox="1"/>
          <p:nvPr/>
        </p:nvSpPr>
        <p:spPr>
          <a:xfrm>
            <a:off x="308345" y="419785"/>
            <a:ext cx="11515060" cy="2923877"/>
          </a:xfrm>
          <a:prstGeom prst="rect">
            <a:avLst/>
          </a:prstGeom>
          <a:noFill/>
        </p:spPr>
        <p:txBody>
          <a:bodyPr wrap="square" rtlCol="0">
            <a:spAutoFit/>
          </a:bodyPr>
          <a:lstStyle/>
          <a:p>
            <a:r>
              <a:rPr lang="en-GB" sz="2800" b="1" dirty="0"/>
              <a:t>Proposed approach</a:t>
            </a:r>
          </a:p>
          <a:p>
            <a:endParaRPr lang="en-GB" sz="1600" b="1" dirty="0"/>
          </a:p>
          <a:p>
            <a:pPr marL="457200" indent="-457200">
              <a:buFont typeface="Arial" panose="020B0604020202020204" pitchFamily="34" charset="0"/>
              <a:buChar char="•"/>
            </a:pPr>
            <a:r>
              <a:rPr lang="en-GB" sz="2000" b="1" dirty="0"/>
              <a:t>Combined commissioning </a:t>
            </a:r>
            <a:r>
              <a:rPr lang="en-GB" sz="2000" dirty="0"/>
              <a:t>of Economic Inactivity Trailblazer and UKSPF activity – with the focus on economically inactive residents but with scope to deliver some unemployed outcomes</a:t>
            </a:r>
          </a:p>
          <a:p>
            <a:endParaRPr lang="en-GB" sz="2000" dirty="0"/>
          </a:p>
          <a:p>
            <a:pPr marL="457200" indent="-457200">
              <a:buFont typeface="Arial" panose="020B0604020202020204" pitchFamily="34" charset="0"/>
              <a:buChar char="•"/>
            </a:pPr>
            <a:r>
              <a:rPr lang="en-GB" sz="2000" dirty="0"/>
              <a:t>Lots and sub-lots for tender responses – with ringfenced funding for areas and cohorts</a:t>
            </a:r>
          </a:p>
          <a:p>
            <a:pPr marL="457200" indent="-457200">
              <a:buFont typeface="Arial" panose="020B0604020202020204" pitchFamily="34" charset="0"/>
              <a:buChar char="•"/>
            </a:pPr>
            <a:endParaRPr lang="en-GB" sz="2000" b="1" dirty="0"/>
          </a:p>
          <a:p>
            <a:pPr marL="457200" indent="-457200">
              <a:buFont typeface="Arial" panose="020B0604020202020204" pitchFamily="34" charset="0"/>
              <a:buChar char="•"/>
            </a:pPr>
            <a:r>
              <a:rPr lang="en-GB" sz="2000" b="1" dirty="0"/>
              <a:t>Revised geographic target areas</a:t>
            </a:r>
            <a:r>
              <a:rPr lang="en-GB" sz="2000" dirty="0"/>
              <a:t>, from 6 to 10 – minimum 75% of participants to be residents in from specified areas, to retain some flexibility for participant choice. TBC.</a:t>
            </a:r>
          </a:p>
        </p:txBody>
      </p:sp>
      <p:sp>
        <p:nvSpPr>
          <p:cNvPr id="6" name="TextBox 5">
            <a:extLst>
              <a:ext uri="{FF2B5EF4-FFF2-40B4-BE49-F238E27FC236}">
                <a16:creationId xmlns:a16="http://schemas.microsoft.com/office/drawing/2014/main" id="{FA0EB6E1-45F1-DA2B-8AA9-E1488B6A8E32}"/>
              </a:ext>
            </a:extLst>
          </p:cNvPr>
          <p:cNvSpPr txBox="1"/>
          <p:nvPr/>
        </p:nvSpPr>
        <p:spPr>
          <a:xfrm>
            <a:off x="308345" y="3514339"/>
            <a:ext cx="11323674" cy="3477875"/>
          </a:xfrm>
          <a:prstGeom prst="rect">
            <a:avLst/>
          </a:prstGeom>
          <a:noFill/>
        </p:spPr>
        <p:txBody>
          <a:bodyPr wrap="square">
            <a:spAutoFit/>
          </a:bodyPr>
          <a:lstStyle/>
          <a:p>
            <a:pPr marL="457200" indent="-457200">
              <a:buFont typeface="Arial" panose="020B0604020202020204" pitchFamily="34" charset="0"/>
              <a:buChar char="•"/>
            </a:pPr>
            <a:r>
              <a:rPr lang="en-GB" sz="2000" dirty="0"/>
              <a:t>Cohort specific activity also to be commissioned – cohorts still to be finalised but will include specialist Ethnic Minorities contracts</a:t>
            </a:r>
          </a:p>
          <a:p>
            <a:endParaRPr lang="en-GB" sz="2000" dirty="0"/>
          </a:p>
          <a:p>
            <a:pPr marL="457200" indent="-457200">
              <a:buFont typeface="Arial" panose="020B0604020202020204" pitchFamily="34" charset="0"/>
              <a:buChar char="•"/>
            </a:pPr>
            <a:r>
              <a:rPr lang="en-GB" sz="2000" dirty="0"/>
              <a:t>Providers can over-deliver on economically inactive participant outcomes (at the expense of those for unemployed residents), but not the other way round.</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b="1" dirty="0"/>
              <a:t>Budgeting for performance-related add-ons for providers who over-deliver on EI job outcomes</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endParaRPr lang="en-GB" sz="2000" dirty="0"/>
          </a:p>
        </p:txBody>
      </p:sp>
    </p:spTree>
    <p:extLst>
      <p:ext uri="{BB962C8B-B14F-4D97-AF65-F5344CB8AC3E}">
        <p14:creationId xmlns:p14="http://schemas.microsoft.com/office/powerpoint/2010/main" val="1533997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8CD75-597A-ED16-B59B-BF2BC239D43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7AFFC0-A507-D838-C482-E3DBD3DF8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6E67E822-9938-BCEA-418B-E6D8FD86D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8726" y="453240"/>
            <a:ext cx="1431620" cy="1431620"/>
          </a:xfrm>
          <a:prstGeom prst="rect">
            <a:avLst/>
          </a:prstGeom>
        </p:spPr>
      </p:pic>
      <p:sp>
        <p:nvSpPr>
          <p:cNvPr id="7" name="TextBox 6">
            <a:extLst>
              <a:ext uri="{FF2B5EF4-FFF2-40B4-BE49-F238E27FC236}">
                <a16:creationId xmlns:a16="http://schemas.microsoft.com/office/drawing/2014/main" id="{81737F15-6786-2E32-CC9F-208D6490D1E0}"/>
              </a:ext>
            </a:extLst>
          </p:cNvPr>
          <p:cNvSpPr txBox="1"/>
          <p:nvPr/>
        </p:nvSpPr>
        <p:spPr>
          <a:xfrm>
            <a:off x="634148" y="1361813"/>
            <a:ext cx="8011706" cy="1538883"/>
          </a:xfrm>
          <a:prstGeom prst="rect">
            <a:avLst/>
          </a:prstGeom>
          <a:noFill/>
        </p:spPr>
        <p:txBody>
          <a:bodyPr wrap="square" rtlCol="0">
            <a:spAutoFit/>
          </a:bodyPr>
          <a:lstStyle/>
          <a:p>
            <a:r>
              <a:rPr lang="en-GB" sz="6600" dirty="0">
                <a:solidFill>
                  <a:schemeClr val="bg1"/>
                </a:solidFill>
                <a:latin typeface="Bahnschrift SemiBold SemiConden" panose="020B0502040204020203" pitchFamily="34" charset="0"/>
              </a:rPr>
              <a:t>Matt </a:t>
            </a:r>
            <a:r>
              <a:rPr lang="en-GB" sz="6600" dirty="0" err="1">
                <a:solidFill>
                  <a:schemeClr val="bg1"/>
                </a:solidFill>
                <a:latin typeface="Bahnschrift SemiBold SemiConden" panose="020B0502040204020203" pitchFamily="34" charset="0"/>
              </a:rPr>
              <a:t>Slonskyj</a:t>
            </a:r>
            <a:br>
              <a:rPr lang="en-GB" sz="6600" dirty="0">
                <a:solidFill>
                  <a:schemeClr val="bg1"/>
                </a:solidFill>
                <a:latin typeface="Bahnschrift SemiBold SemiConden" panose="020B0502040204020203" pitchFamily="34" charset="0"/>
              </a:rPr>
            </a:br>
            <a:r>
              <a:rPr lang="en-GB" sz="2800" b="1" dirty="0">
                <a:solidFill>
                  <a:schemeClr val="bg1"/>
                </a:solidFill>
                <a:latin typeface="Calibri" panose="020F0502020204030204" pitchFamily="34" charset="0"/>
              </a:rPr>
              <a:t>Work &amp; Wellbeing Team Leader</a:t>
            </a:r>
            <a:endParaRPr lang="en-GB" sz="280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p:txBody>
      </p:sp>
      <p:pic>
        <p:nvPicPr>
          <p:cNvPr id="1026" name="Picture 2" descr="Current Vacancies - South Yorkshire Housing Association | SYHA">
            <a:extLst>
              <a:ext uri="{FF2B5EF4-FFF2-40B4-BE49-F238E27FC236}">
                <a16:creationId xmlns:a16="http://schemas.microsoft.com/office/drawing/2014/main" id="{312FBED9-E2D9-1FFB-2518-1397B63F43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148" y="3045120"/>
            <a:ext cx="4553539" cy="1824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181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67E7-7718-385D-ABD2-D6737BACD09E}"/>
              </a:ext>
            </a:extLst>
          </p:cNvPr>
          <p:cNvSpPr>
            <a:spLocks noGrp="1"/>
          </p:cNvSpPr>
          <p:nvPr>
            <p:ph type="ctrTitle"/>
          </p:nvPr>
        </p:nvSpPr>
        <p:spPr/>
        <p:txBody>
          <a:bodyPr/>
          <a:lstStyle/>
          <a:p>
            <a:r>
              <a:rPr lang="en-GB" dirty="0"/>
              <a:t>IPS-Homelessness</a:t>
            </a:r>
          </a:p>
        </p:txBody>
      </p:sp>
      <p:sp>
        <p:nvSpPr>
          <p:cNvPr id="3" name="Subtitle 2">
            <a:extLst>
              <a:ext uri="{FF2B5EF4-FFF2-40B4-BE49-F238E27FC236}">
                <a16:creationId xmlns:a16="http://schemas.microsoft.com/office/drawing/2014/main" id="{69AFB6C6-1CD1-6343-5F76-7B018712A6F3}"/>
              </a:ext>
            </a:extLst>
          </p:cNvPr>
          <p:cNvSpPr>
            <a:spLocks noGrp="1"/>
          </p:cNvSpPr>
          <p:nvPr>
            <p:ph type="subTitle" idx="1"/>
          </p:nvPr>
        </p:nvSpPr>
        <p:spPr/>
        <p:txBody>
          <a:bodyPr/>
          <a:lstStyle/>
          <a:p>
            <a:r>
              <a:rPr lang="en-GB" sz="2400" dirty="0">
                <a:solidFill>
                  <a:srgbClr val="FFFFFF"/>
                </a:solidFill>
              </a:rPr>
              <a:t>A randomised control trial aiming at testing the effectiveness of IPS when supporting individuals coping with homelessness and looking to secure employment</a:t>
            </a:r>
          </a:p>
          <a:p>
            <a:endParaRPr lang="en-GB" dirty="0"/>
          </a:p>
        </p:txBody>
      </p:sp>
      <p:sp>
        <p:nvSpPr>
          <p:cNvPr id="4" name="TextBox 3">
            <a:extLst>
              <a:ext uri="{FF2B5EF4-FFF2-40B4-BE49-F238E27FC236}">
                <a16:creationId xmlns:a16="http://schemas.microsoft.com/office/drawing/2014/main" id="{9B4067C3-143F-677C-D43D-6F6C39D35388}"/>
              </a:ext>
            </a:extLst>
          </p:cNvPr>
          <p:cNvSpPr txBox="1"/>
          <p:nvPr/>
        </p:nvSpPr>
        <p:spPr>
          <a:xfrm>
            <a:off x="8006862" y="1317459"/>
            <a:ext cx="3465138" cy="2814617"/>
          </a:xfrm>
          <a:prstGeom prst="rect">
            <a:avLst/>
          </a:prstGeom>
          <a:noFill/>
        </p:spPr>
        <p:txBody>
          <a:bodyPr wrap="square" rtlCol="0">
            <a:spAutoFit/>
          </a:bodyPr>
          <a:lstStyle/>
          <a:p>
            <a:pPr>
              <a:lnSpc>
                <a:spcPct val="150000"/>
              </a:lnSpc>
            </a:pPr>
            <a:r>
              <a:rPr lang="en-GB" sz="2000" b="1" u="sng" dirty="0">
                <a:solidFill>
                  <a:schemeClr val="bg1"/>
                </a:solidFill>
              </a:rPr>
              <a:t>Homelessness – </a:t>
            </a:r>
            <a:r>
              <a:rPr lang="en-GB" sz="2000" dirty="0">
                <a:solidFill>
                  <a:schemeClr val="bg1"/>
                </a:solidFill>
              </a:rPr>
              <a:t>Including:</a:t>
            </a:r>
            <a:endParaRPr lang="en-GB" sz="2000" b="1" u="sng" dirty="0">
              <a:solidFill>
                <a:schemeClr val="bg1"/>
              </a:solidFill>
            </a:endParaRPr>
          </a:p>
          <a:p>
            <a:pPr marL="285750" indent="-285750">
              <a:lnSpc>
                <a:spcPct val="150000"/>
              </a:lnSpc>
              <a:buFont typeface="Arial" panose="020B0604020202020204" pitchFamily="34" charset="0"/>
              <a:buChar char="•"/>
            </a:pPr>
            <a:r>
              <a:rPr lang="en-GB" sz="2000" dirty="0">
                <a:solidFill>
                  <a:schemeClr val="bg1"/>
                </a:solidFill>
              </a:rPr>
              <a:t>No Fixed Abode</a:t>
            </a:r>
          </a:p>
          <a:p>
            <a:pPr marL="285750" indent="-285750">
              <a:lnSpc>
                <a:spcPct val="150000"/>
              </a:lnSpc>
              <a:buFont typeface="Arial" panose="020B0604020202020204" pitchFamily="34" charset="0"/>
              <a:buChar char="•"/>
            </a:pPr>
            <a:r>
              <a:rPr lang="en-GB" sz="2000" dirty="0">
                <a:solidFill>
                  <a:schemeClr val="bg1"/>
                </a:solidFill>
              </a:rPr>
              <a:t>Sofa Surfing</a:t>
            </a:r>
          </a:p>
          <a:p>
            <a:pPr marL="285750" indent="-285750">
              <a:lnSpc>
                <a:spcPct val="150000"/>
              </a:lnSpc>
              <a:buFont typeface="Arial" panose="020B0604020202020204" pitchFamily="34" charset="0"/>
              <a:buChar char="•"/>
            </a:pPr>
            <a:r>
              <a:rPr lang="en-GB" sz="2000" dirty="0">
                <a:solidFill>
                  <a:schemeClr val="bg1"/>
                </a:solidFill>
              </a:rPr>
              <a:t>Rough Sleeping</a:t>
            </a:r>
          </a:p>
          <a:p>
            <a:pPr marL="285750" indent="-285750">
              <a:lnSpc>
                <a:spcPct val="150000"/>
              </a:lnSpc>
              <a:buFont typeface="Arial" panose="020B0604020202020204" pitchFamily="34" charset="0"/>
              <a:buChar char="•"/>
            </a:pPr>
            <a:r>
              <a:rPr lang="en-GB" sz="2000" dirty="0">
                <a:solidFill>
                  <a:schemeClr val="bg1"/>
                </a:solidFill>
              </a:rPr>
              <a:t>Temporary Accommodation</a:t>
            </a:r>
          </a:p>
          <a:p>
            <a:pPr marL="285750" indent="-285750">
              <a:lnSpc>
                <a:spcPct val="150000"/>
              </a:lnSpc>
              <a:buFont typeface="Arial" panose="020B0604020202020204" pitchFamily="34" charset="0"/>
              <a:buChar char="•"/>
            </a:pPr>
            <a:r>
              <a:rPr lang="en-GB" sz="2000" dirty="0">
                <a:solidFill>
                  <a:schemeClr val="bg1"/>
                </a:solidFill>
              </a:rPr>
              <a:t>Supported Accommodation</a:t>
            </a:r>
          </a:p>
        </p:txBody>
      </p:sp>
    </p:spTree>
    <p:extLst>
      <p:ext uri="{BB962C8B-B14F-4D97-AF65-F5344CB8AC3E}">
        <p14:creationId xmlns:p14="http://schemas.microsoft.com/office/powerpoint/2010/main" val="18282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7CB8DB-0E87-4685-8D1F-66F979AA6D8D}"/>
              </a:ext>
            </a:extLst>
          </p:cNvPr>
          <p:cNvSpPr>
            <a:spLocks noGrp="1"/>
          </p:cNvSpPr>
          <p:nvPr>
            <p:ph type="ctrTitle"/>
          </p:nvPr>
        </p:nvSpPr>
        <p:spPr/>
        <p:txBody>
          <a:bodyPr/>
          <a:lstStyle/>
          <a:p>
            <a:r>
              <a:rPr lang="en-GB" dirty="0"/>
              <a:t>What is IPS</a:t>
            </a:r>
          </a:p>
        </p:txBody>
      </p:sp>
    </p:spTree>
    <p:extLst>
      <p:ext uri="{BB962C8B-B14F-4D97-AF65-F5344CB8AC3E}">
        <p14:creationId xmlns:p14="http://schemas.microsoft.com/office/powerpoint/2010/main" val="1932209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1480223-9FD2-47EA-8AB3-F9597880DCBA}"/>
              </a:ext>
            </a:extLst>
          </p:cNvPr>
          <p:cNvSpPr>
            <a:spLocks noGrp="1"/>
          </p:cNvSpPr>
          <p:nvPr>
            <p:ph type="ctrTitle"/>
          </p:nvPr>
        </p:nvSpPr>
        <p:spPr/>
        <p:txBody>
          <a:bodyPr/>
          <a:lstStyle/>
          <a:p>
            <a:br>
              <a:rPr lang="en-GB" sz="4800" dirty="0">
                <a:latin typeface="Work Sans SemiBold" pitchFamily="2" charset="0"/>
              </a:rPr>
            </a:br>
            <a:endParaRPr lang="en-GB" dirty="0"/>
          </a:p>
        </p:txBody>
      </p:sp>
      <p:sp>
        <p:nvSpPr>
          <p:cNvPr id="11" name="Subtitle 10">
            <a:extLst>
              <a:ext uri="{FF2B5EF4-FFF2-40B4-BE49-F238E27FC236}">
                <a16:creationId xmlns:a16="http://schemas.microsoft.com/office/drawing/2014/main" id="{085F32F8-8AD0-B985-F855-F34425F70253}"/>
              </a:ext>
            </a:extLst>
          </p:cNvPr>
          <p:cNvSpPr>
            <a:spLocks noGrp="1"/>
          </p:cNvSpPr>
          <p:nvPr>
            <p:ph type="subTitle" idx="1"/>
          </p:nvPr>
        </p:nvSpPr>
        <p:spPr>
          <a:xfrm>
            <a:off x="719999" y="1514013"/>
            <a:ext cx="10603324" cy="2729214"/>
          </a:xfrm>
        </p:spPr>
        <p:txBody>
          <a:bodyPr/>
          <a:lstStyle/>
          <a:p>
            <a:r>
              <a:rPr lang="en-US" sz="1800" dirty="0">
                <a:solidFill>
                  <a:schemeClr val="bg2"/>
                </a:solidFill>
              </a:rPr>
              <a:t>Individual Placement &amp; Support: Originally developed as a method of employment support for individuals struggling with mental health – rolled out to help other barriers</a:t>
            </a:r>
          </a:p>
          <a:p>
            <a:endParaRPr lang="en-US" sz="1800" dirty="0">
              <a:solidFill>
                <a:schemeClr val="bg2"/>
              </a:solidFill>
            </a:endParaRPr>
          </a:p>
          <a:p>
            <a:r>
              <a:rPr lang="en-US" sz="1800" dirty="0">
                <a:solidFill>
                  <a:schemeClr val="bg2"/>
                </a:solidFill>
              </a:rPr>
              <a:t>Governs how we work with clients </a:t>
            </a:r>
          </a:p>
          <a:p>
            <a:endParaRPr lang="en-US" sz="1800" dirty="0">
              <a:solidFill>
                <a:schemeClr val="bg2"/>
              </a:solidFill>
            </a:endParaRPr>
          </a:p>
          <a:p>
            <a:r>
              <a:rPr lang="en-US" sz="1800" dirty="0">
                <a:solidFill>
                  <a:schemeClr val="bg2"/>
                </a:solidFill>
              </a:rPr>
              <a:t>8 Principles covered by 25 Fidelity points</a:t>
            </a:r>
          </a:p>
          <a:p>
            <a:endParaRPr lang="en-US" sz="1800" dirty="0">
              <a:solidFill>
                <a:schemeClr val="bg2"/>
              </a:solidFill>
            </a:endParaRPr>
          </a:p>
          <a:p>
            <a:r>
              <a:rPr lang="en-US" sz="1800" dirty="0">
                <a:solidFill>
                  <a:schemeClr val="bg2"/>
                </a:solidFill>
              </a:rPr>
              <a:t>Can learn more information at:</a:t>
            </a:r>
          </a:p>
          <a:p>
            <a:r>
              <a:rPr lang="en-US" sz="1800" dirty="0">
                <a:solidFill>
                  <a:schemeClr val="bg2"/>
                </a:solidFill>
              </a:rPr>
              <a:t>	</a:t>
            </a:r>
            <a:r>
              <a:rPr lang="en-US" sz="1800" dirty="0">
                <a:solidFill>
                  <a:schemeClr val="bg2"/>
                </a:solidFill>
                <a:hlinkClick r:id="rId2">
                  <a:extLst>
                    <a:ext uri="{A12FA001-AC4F-418D-AE19-62706E023703}">
                      <ahyp:hlinkClr xmlns:ahyp="http://schemas.microsoft.com/office/drawing/2018/hyperlinkcolor" val="tx"/>
                    </a:ext>
                  </a:extLst>
                </a:hlinkClick>
              </a:rPr>
              <a:t>https://ipsgrow.org.uk/about/what-is-ips/</a:t>
            </a:r>
            <a:r>
              <a:rPr lang="en-US" sz="1800" dirty="0">
                <a:solidFill>
                  <a:schemeClr val="bg2"/>
                </a:solidFill>
              </a:rPr>
              <a:t>   </a:t>
            </a:r>
          </a:p>
          <a:p>
            <a:r>
              <a:rPr lang="en-US" sz="1800" dirty="0">
                <a:solidFill>
                  <a:schemeClr val="bg2"/>
                </a:solidFill>
              </a:rPr>
              <a:t>	</a:t>
            </a:r>
            <a:r>
              <a:rPr lang="en-US" sz="1800" dirty="0">
                <a:solidFill>
                  <a:schemeClr val="bg2"/>
                </a:solidFill>
                <a:hlinkClick r:id="rId3">
                  <a:extLst>
                    <a:ext uri="{A12FA001-AC4F-418D-AE19-62706E023703}">
                      <ahyp:hlinkClr xmlns:ahyp="http://schemas.microsoft.com/office/drawing/2018/hyperlinkcolor" val="tx"/>
                    </a:ext>
                  </a:extLst>
                </a:hlinkClick>
              </a:rPr>
              <a:t>https://www.centreformentalhealth.org.uk/what-ips/</a:t>
            </a:r>
            <a:r>
              <a:rPr lang="en-US" sz="1800" dirty="0">
                <a:solidFill>
                  <a:schemeClr val="bg2"/>
                </a:solidFill>
              </a:rPr>
              <a:t>  </a:t>
            </a:r>
            <a:endParaRPr lang="en-GB" sz="1800" dirty="0">
              <a:solidFill>
                <a:schemeClr val="bg2"/>
              </a:solidFill>
            </a:endParaRPr>
          </a:p>
        </p:txBody>
      </p:sp>
      <p:pic>
        <p:nvPicPr>
          <p:cNvPr id="7" name="Picture 6" descr="A close up of a logo&#10;&#10;Description automatically generated">
            <a:extLst>
              <a:ext uri="{FF2B5EF4-FFF2-40B4-BE49-F238E27FC236}">
                <a16:creationId xmlns:a16="http://schemas.microsoft.com/office/drawing/2014/main" id="{78E509C9-E148-186B-490D-7798CA6A1062}"/>
              </a:ext>
            </a:extLst>
          </p:cNvPr>
          <p:cNvPicPr>
            <a:picLocks noChangeAspect="1"/>
          </p:cNvPicPr>
          <p:nvPr/>
        </p:nvPicPr>
        <p:blipFill>
          <a:blip r:embed="rId4"/>
          <a:stretch>
            <a:fillRect/>
          </a:stretch>
        </p:blipFill>
        <p:spPr>
          <a:xfrm>
            <a:off x="-610623" y="10303546"/>
            <a:ext cx="11933946" cy="2454768"/>
          </a:xfrm>
          <a:prstGeom prst="rect">
            <a:avLst/>
          </a:prstGeom>
        </p:spPr>
      </p:pic>
    </p:spTree>
    <p:extLst>
      <p:ext uri="{BB962C8B-B14F-4D97-AF65-F5344CB8AC3E}">
        <p14:creationId xmlns:p14="http://schemas.microsoft.com/office/powerpoint/2010/main" val="4024486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7CB8DB-0E87-4685-8D1F-66F979AA6D8D}"/>
              </a:ext>
            </a:extLst>
          </p:cNvPr>
          <p:cNvSpPr>
            <a:spLocks noGrp="1"/>
          </p:cNvSpPr>
          <p:nvPr>
            <p:ph type="ctrTitle"/>
          </p:nvPr>
        </p:nvSpPr>
        <p:spPr/>
        <p:txBody>
          <a:bodyPr/>
          <a:lstStyle/>
          <a:p>
            <a:r>
              <a:rPr lang="en-GB" dirty="0"/>
              <a:t>How we work with People</a:t>
            </a:r>
          </a:p>
        </p:txBody>
      </p:sp>
    </p:spTree>
    <p:extLst>
      <p:ext uri="{BB962C8B-B14F-4D97-AF65-F5344CB8AC3E}">
        <p14:creationId xmlns:p14="http://schemas.microsoft.com/office/powerpoint/2010/main" val="4251860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E9581A-6886-9294-BC28-BB1125BDD953}"/>
              </a:ext>
            </a:extLst>
          </p:cNvPr>
          <p:cNvSpPr txBox="1"/>
          <p:nvPr/>
        </p:nvSpPr>
        <p:spPr>
          <a:xfrm>
            <a:off x="419470" y="1250268"/>
            <a:ext cx="5676530" cy="3195042"/>
          </a:xfrm>
          <a:prstGeom prst="rect">
            <a:avLst/>
          </a:prstGeom>
          <a:noFill/>
        </p:spPr>
        <p:txBody>
          <a:bodyPr wrap="square">
            <a:spAutoFit/>
          </a:bodyPr>
          <a:lstStyle/>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Meet and complete a Vocational Profile (a strengths based document that focuses on what people can and want to do as well as their transferable skills)</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Regular meetings with a rapid approach to job search and wrap around support</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Link up with CAB for benefits and better off calculations to ensure people aren’t worse off</a:t>
            </a:r>
          </a:p>
        </p:txBody>
      </p:sp>
      <p:sp>
        <p:nvSpPr>
          <p:cNvPr id="5" name="TextBox 4">
            <a:extLst>
              <a:ext uri="{FF2B5EF4-FFF2-40B4-BE49-F238E27FC236}">
                <a16:creationId xmlns:a16="http://schemas.microsoft.com/office/drawing/2014/main" id="{407648B5-FA21-8BA8-7116-972C71DD4537}"/>
              </a:ext>
            </a:extLst>
          </p:cNvPr>
          <p:cNvSpPr txBox="1"/>
          <p:nvPr/>
        </p:nvSpPr>
        <p:spPr>
          <a:xfrm>
            <a:off x="6232864" y="1250268"/>
            <a:ext cx="5539666" cy="3347904"/>
          </a:xfrm>
          <a:prstGeom prst="rect">
            <a:avLst/>
          </a:prstGeom>
          <a:noFill/>
        </p:spPr>
        <p:txBody>
          <a:bodyPr wrap="square">
            <a:spAutoFit/>
          </a:bodyPr>
          <a:lstStyle/>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Motivational interviewing</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Active listening</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Identifying skills</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Goal setting and development</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Support with CV’s, Applications and Searching</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Interview preparation and support</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Employer engagement</a:t>
            </a:r>
          </a:p>
        </p:txBody>
      </p:sp>
    </p:spTree>
    <p:extLst>
      <p:ext uri="{BB962C8B-B14F-4D97-AF65-F5344CB8AC3E}">
        <p14:creationId xmlns:p14="http://schemas.microsoft.com/office/powerpoint/2010/main" val="3196521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logo&#10;&#10;Description automatically generated">
            <a:extLst>
              <a:ext uri="{FF2B5EF4-FFF2-40B4-BE49-F238E27FC236}">
                <a16:creationId xmlns:a16="http://schemas.microsoft.com/office/drawing/2014/main" id="{6F359B40-D44F-34FB-8154-49D3CCB14B8B}"/>
              </a:ext>
            </a:extLst>
          </p:cNvPr>
          <p:cNvPicPr>
            <a:picLocks noChangeAspect="1"/>
          </p:cNvPicPr>
          <p:nvPr/>
        </p:nvPicPr>
        <p:blipFill>
          <a:blip r:embed="rId2"/>
          <a:stretch>
            <a:fillRect/>
          </a:stretch>
        </p:blipFill>
        <p:spPr>
          <a:xfrm>
            <a:off x="2849526" y="5527608"/>
            <a:ext cx="2721933" cy="1089727"/>
          </a:xfrm>
          <a:prstGeom prst="rect">
            <a:avLst/>
          </a:prstGeom>
        </p:spPr>
      </p:pic>
      <p:sp>
        <p:nvSpPr>
          <p:cNvPr id="4" name="Title 3">
            <a:extLst>
              <a:ext uri="{FF2B5EF4-FFF2-40B4-BE49-F238E27FC236}">
                <a16:creationId xmlns:a16="http://schemas.microsoft.com/office/drawing/2014/main" id="{9178C2CB-F318-C7CC-346D-FECFBCB2C6DE}"/>
              </a:ext>
            </a:extLst>
          </p:cNvPr>
          <p:cNvSpPr>
            <a:spLocks noGrp="1"/>
          </p:cNvSpPr>
          <p:nvPr>
            <p:ph type="ctrTitle"/>
          </p:nvPr>
        </p:nvSpPr>
        <p:spPr/>
        <p:txBody>
          <a:bodyPr/>
          <a:lstStyle/>
          <a:p>
            <a:r>
              <a:rPr lang="en-GB" dirty="0"/>
              <a:t>Why are we doing this</a:t>
            </a:r>
          </a:p>
        </p:txBody>
      </p:sp>
    </p:spTree>
    <p:extLst>
      <p:ext uri="{BB962C8B-B14F-4D97-AF65-F5344CB8AC3E}">
        <p14:creationId xmlns:p14="http://schemas.microsoft.com/office/powerpoint/2010/main" val="1065885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7F0D29-49AC-D757-0B61-0C66F0584E12}"/>
              </a:ext>
            </a:extLst>
          </p:cNvPr>
          <p:cNvSpPr txBox="1"/>
          <p:nvPr/>
        </p:nvSpPr>
        <p:spPr>
          <a:xfrm>
            <a:off x="144262" y="828026"/>
            <a:ext cx="6094520" cy="3555140"/>
          </a:xfrm>
          <a:prstGeom prst="rect">
            <a:avLst/>
          </a:prstGeom>
          <a:noFill/>
        </p:spPr>
        <p:txBody>
          <a:bodyPr wrap="square">
            <a:spAutoFit/>
          </a:bodyPr>
          <a:lstStyle/>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This is a Trial at 3 sites across England  (South Yorkshire, West Yorkshire and Shropshire) to see if IPS can be adapted to provide consistent and similar benefits when applied to individuals facing homelessness (as well as coach surfing etc)</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Introducing a new model of employment support to help affected individuals find more stability</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See if this helps provide evidence of the impact this holistic approach can have for the better</a:t>
            </a:r>
          </a:p>
        </p:txBody>
      </p:sp>
      <p:sp>
        <p:nvSpPr>
          <p:cNvPr id="5" name="TextBox 4">
            <a:extLst>
              <a:ext uri="{FF2B5EF4-FFF2-40B4-BE49-F238E27FC236}">
                <a16:creationId xmlns:a16="http://schemas.microsoft.com/office/drawing/2014/main" id="{904A222F-FE6B-0535-7D5F-1A5A02174E80}"/>
              </a:ext>
            </a:extLst>
          </p:cNvPr>
          <p:cNvSpPr txBox="1"/>
          <p:nvPr/>
        </p:nvSpPr>
        <p:spPr>
          <a:xfrm>
            <a:off x="6096000" y="828026"/>
            <a:ext cx="6094520" cy="3323282"/>
          </a:xfrm>
          <a:prstGeom prst="rect">
            <a:avLst/>
          </a:prstGeom>
          <a:noFill/>
        </p:spPr>
        <p:txBody>
          <a:bodyPr wrap="square">
            <a:spAutoFit/>
          </a:bodyPr>
          <a:lstStyle/>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Randomised Control Trial</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Individuals meet their coach and go through a randomisation tool</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Half the participants get 1-1 support from ES (Trial Group)</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Half the participants receive signposting and direction to other services that the individual may require (Control Group)</a:t>
            </a:r>
          </a:p>
        </p:txBody>
      </p:sp>
    </p:spTree>
    <p:extLst>
      <p:ext uri="{BB962C8B-B14F-4D97-AF65-F5344CB8AC3E}">
        <p14:creationId xmlns:p14="http://schemas.microsoft.com/office/powerpoint/2010/main" val="1905433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logo&#10;&#10;Description automatically generated">
            <a:extLst>
              <a:ext uri="{FF2B5EF4-FFF2-40B4-BE49-F238E27FC236}">
                <a16:creationId xmlns:a16="http://schemas.microsoft.com/office/drawing/2014/main" id="{6F359B40-D44F-34FB-8154-49D3CCB14B8B}"/>
              </a:ext>
            </a:extLst>
          </p:cNvPr>
          <p:cNvPicPr>
            <a:picLocks noChangeAspect="1"/>
          </p:cNvPicPr>
          <p:nvPr/>
        </p:nvPicPr>
        <p:blipFill>
          <a:blip r:embed="rId2"/>
          <a:stretch>
            <a:fillRect/>
          </a:stretch>
        </p:blipFill>
        <p:spPr>
          <a:xfrm>
            <a:off x="2849526" y="5527608"/>
            <a:ext cx="2721933" cy="1089727"/>
          </a:xfrm>
          <a:prstGeom prst="rect">
            <a:avLst/>
          </a:prstGeom>
        </p:spPr>
      </p:pic>
      <p:sp>
        <p:nvSpPr>
          <p:cNvPr id="4" name="Title 3">
            <a:extLst>
              <a:ext uri="{FF2B5EF4-FFF2-40B4-BE49-F238E27FC236}">
                <a16:creationId xmlns:a16="http://schemas.microsoft.com/office/drawing/2014/main" id="{9178C2CB-F318-C7CC-346D-FECFBCB2C6DE}"/>
              </a:ext>
            </a:extLst>
          </p:cNvPr>
          <p:cNvSpPr>
            <a:spLocks noGrp="1"/>
          </p:cNvSpPr>
          <p:nvPr>
            <p:ph type="ctrTitle"/>
          </p:nvPr>
        </p:nvSpPr>
        <p:spPr/>
        <p:txBody>
          <a:bodyPr/>
          <a:lstStyle/>
          <a:p>
            <a:r>
              <a:rPr lang="en-GB" dirty="0"/>
              <a:t>How to Refer</a:t>
            </a:r>
          </a:p>
        </p:txBody>
      </p:sp>
    </p:spTree>
    <p:extLst>
      <p:ext uri="{BB962C8B-B14F-4D97-AF65-F5344CB8AC3E}">
        <p14:creationId xmlns:p14="http://schemas.microsoft.com/office/powerpoint/2010/main" val="1064397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F42EEAC1-82F4-5AAE-0C7C-805C4A561610}"/>
              </a:ext>
            </a:extLst>
          </p:cNvPr>
          <p:cNvSpPr>
            <a:spLocks noGrp="1"/>
          </p:cNvSpPr>
          <p:nvPr>
            <p:ph type="ctrTitle"/>
          </p:nvPr>
        </p:nvSpPr>
        <p:spPr>
          <a:xfrm>
            <a:off x="319597" y="1074199"/>
            <a:ext cx="5495277" cy="3773010"/>
          </a:xfrm>
        </p:spPr>
        <p:txBody>
          <a:bodyPr/>
          <a:lstStyle/>
          <a:p>
            <a:pPr marL="228600" marR="0" lvl="0" indent="-228600" algn="l" defTabSz="914400" rtl="0" eaLnBrk="1" fontAlgn="auto" latinLnBrk="0" hangingPunct="1">
              <a:lnSpc>
                <a:spcPct val="130000"/>
              </a:lnSpc>
              <a:spcBef>
                <a:spcPts val="1000"/>
              </a:spcBef>
              <a:spcAft>
                <a:spcPts val="0"/>
              </a:spcAft>
              <a:tabLst/>
              <a:defRPr/>
            </a:pPr>
            <a:r>
              <a:rPr lang="en-GB" sz="1500" b="0" dirty="0">
                <a:solidFill>
                  <a:schemeClr val="bg2"/>
                </a:solidFill>
                <a:latin typeface="Neue Haas Grotesk Text Pro"/>
                <a:ea typeface="+mn-ea"/>
                <a:cs typeface="+mn-cs"/>
              </a:rPr>
              <a:t>    Certain </a:t>
            </a:r>
            <a: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t> information is required as this is a trial but you can</a:t>
            </a:r>
            <a:b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br>
            <a: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t>refer individuals by speaking with the employment specialist in your area, emailing details across to them for them to process or by accessing the </a:t>
            </a:r>
            <a:r>
              <a:rPr kumimoji="0" lang="en-GB" sz="1500" b="1" i="0" u="none" strike="noStrike" kern="1200" cap="none" spc="0" normalizeH="0" baseline="0" noProof="0" dirty="0">
                <a:ln>
                  <a:noFill/>
                </a:ln>
                <a:solidFill>
                  <a:schemeClr val="bg2"/>
                </a:solidFill>
                <a:effectLst/>
                <a:uLnTx/>
                <a:uFillTx/>
                <a:latin typeface="Neue Haas Grotesk Text Pro"/>
                <a:ea typeface="+mn-ea"/>
                <a:cs typeface="+mn-cs"/>
              </a:rPr>
              <a:t>Find Good Work referral website </a:t>
            </a:r>
            <a: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t>(</a:t>
            </a:r>
            <a:r>
              <a:rPr kumimoji="0" lang="en-GB" sz="1500" b="0" i="1" u="none" strike="noStrike" kern="1200" cap="none" spc="0" normalizeH="0" baseline="0" noProof="0" dirty="0">
                <a:ln>
                  <a:noFill/>
                </a:ln>
                <a:solidFill>
                  <a:schemeClr val="bg2"/>
                </a:solidFill>
                <a:effectLst/>
                <a:uLnTx/>
                <a:uFillTx/>
                <a:latin typeface="Neue Haas Grotesk Text Pro"/>
                <a:ea typeface="+mn-ea"/>
                <a:cs typeface="+mn-cs"/>
              </a:rPr>
              <a:t>to the right).</a:t>
            </a:r>
            <a:br>
              <a:rPr kumimoji="0" lang="en-GB" sz="1500" b="0" i="1" u="none" strike="noStrike" kern="1200" cap="none" spc="0" normalizeH="0" baseline="0" noProof="0" dirty="0">
                <a:ln>
                  <a:noFill/>
                </a:ln>
                <a:solidFill>
                  <a:schemeClr val="bg2"/>
                </a:solidFill>
                <a:effectLst/>
                <a:uLnTx/>
                <a:uFillTx/>
                <a:latin typeface="Neue Haas Grotesk Text Pro"/>
                <a:ea typeface="+mn-ea"/>
                <a:cs typeface="+mn-cs"/>
              </a:rPr>
            </a:br>
            <a:br>
              <a:rPr kumimoji="0" lang="en-GB" sz="1500" b="0" i="1" u="none" strike="noStrike" kern="1200" cap="none" spc="0" normalizeH="0" baseline="0" noProof="0" dirty="0">
                <a:ln>
                  <a:noFill/>
                </a:ln>
                <a:solidFill>
                  <a:schemeClr val="bg2"/>
                </a:solidFill>
                <a:effectLst/>
                <a:uLnTx/>
                <a:uFillTx/>
                <a:latin typeface="Neue Haas Grotesk Text Pro"/>
                <a:ea typeface="+mn-ea"/>
                <a:cs typeface="+mn-cs"/>
              </a:rPr>
            </a:br>
            <a:r>
              <a:rPr kumimoji="0" lang="en-GB" sz="1500" b="1" i="0" u="none" strike="noStrike" kern="1200" cap="none" spc="0" normalizeH="0" baseline="0" noProof="0" dirty="0">
                <a:ln>
                  <a:noFill/>
                </a:ln>
                <a:solidFill>
                  <a:schemeClr val="bg2"/>
                </a:solidFill>
                <a:effectLst/>
                <a:uLnTx/>
                <a:uFillTx/>
                <a:latin typeface="Neue Haas Grotesk Text Pro"/>
                <a:ea typeface="+mn-ea"/>
                <a:cs typeface="+mn-cs"/>
              </a:rPr>
              <a:t>If referring via website: </a:t>
            </a:r>
            <a: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t>please select other for your organisation and then prefix the name of your organisation in the next box with “</a:t>
            </a:r>
            <a:r>
              <a:rPr kumimoji="0" lang="en-GB" sz="1500" b="1" i="1" u="none" strike="noStrike" kern="1200" cap="none" spc="0" normalizeH="0" baseline="0" noProof="0" dirty="0">
                <a:ln>
                  <a:noFill/>
                </a:ln>
                <a:solidFill>
                  <a:schemeClr val="bg2"/>
                </a:solidFill>
                <a:effectLst/>
                <a:uLnTx/>
                <a:uFillTx/>
                <a:latin typeface="Neue Haas Grotesk Text Pro"/>
                <a:ea typeface="+mn-ea"/>
                <a:cs typeface="+mn-cs"/>
              </a:rPr>
              <a:t>IPS-H</a:t>
            </a:r>
            <a:r>
              <a:rPr kumimoji="0" lang="en-GB" sz="1500" b="0" i="1" u="none" strike="noStrike" kern="1200" cap="none" spc="0" normalizeH="0" baseline="0" noProof="0" dirty="0">
                <a:ln>
                  <a:noFill/>
                </a:ln>
                <a:solidFill>
                  <a:schemeClr val="bg2"/>
                </a:solidFill>
                <a:effectLst/>
                <a:uLnTx/>
                <a:uFillTx/>
                <a:latin typeface="Neue Haas Grotesk Text Pro"/>
                <a:ea typeface="+mn-ea"/>
                <a:cs typeface="+mn-cs"/>
              </a:rPr>
              <a:t>”</a:t>
            </a:r>
            <a: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t> – you can then complete the remaining details and provide further information and your phone number in the “Referral notes” box</a:t>
            </a:r>
            <a:b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br>
            <a:b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br>
            <a:r>
              <a:rPr kumimoji="0" lang="en-GB" sz="1500" b="0" i="0" u="none" strike="noStrike" kern="1200" cap="none" spc="0" normalizeH="0" baseline="0" noProof="0" dirty="0">
                <a:ln>
                  <a:noFill/>
                </a:ln>
                <a:solidFill>
                  <a:schemeClr val="bg2"/>
                </a:solidFill>
                <a:effectLst/>
                <a:uLnTx/>
                <a:uFillTx/>
                <a:latin typeface="Neue Haas Grotesk Text Pro"/>
                <a:ea typeface="+mn-ea"/>
                <a:cs typeface="+mn-cs"/>
              </a:rPr>
              <a:t>Referral Window is open from </a:t>
            </a:r>
            <a:r>
              <a:rPr kumimoji="0" lang="en-GB" sz="1500" i="0" u="none" strike="noStrike" kern="1200" cap="none" spc="0" normalizeH="0" baseline="0" noProof="0" dirty="0">
                <a:ln>
                  <a:noFill/>
                </a:ln>
                <a:solidFill>
                  <a:schemeClr val="bg2"/>
                </a:solidFill>
                <a:effectLst/>
                <a:uLnTx/>
                <a:uFillTx/>
                <a:latin typeface="Neue Haas Grotesk Text Pro"/>
                <a:ea typeface="+mn-ea"/>
                <a:cs typeface="+mn-cs"/>
              </a:rPr>
              <a:t>4</a:t>
            </a:r>
            <a:r>
              <a:rPr kumimoji="0" lang="en-GB" sz="1500" i="0" u="none" strike="noStrike" kern="1200" cap="none" spc="0" normalizeH="0" baseline="30000" noProof="0" dirty="0">
                <a:ln>
                  <a:noFill/>
                </a:ln>
                <a:solidFill>
                  <a:schemeClr val="bg2"/>
                </a:solidFill>
                <a:effectLst/>
                <a:uLnTx/>
                <a:uFillTx/>
                <a:latin typeface="Neue Haas Grotesk Text Pro"/>
                <a:ea typeface="+mn-ea"/>
                <a:cs typeface="+mn-cs"/>
              </a:rPr>
              <a:t>th</a:t>
            </a:r>
            <a:r>
              <a:rPr kumimoji="0" lang="en-GB" sz="1500" i="0" u="none" strike="noStrike" kern="1200" cap="none" spc="0" normalizeH="0" baseline="0" noProof="0" dirty="0">
                <a:ln>
                  <a:noFill/>
                </a:ln>
                <a:solidFill>
                  <a:schemeClr val="bg2"/>
                </a:solidFill>
                <a:effectLst/>
                <a:uLnTx/>
                <a:uFillTx/>
                <a:latin typeface="Neue Haas Grotesk Text Pro"/>
                <a:ea typeface="+mn-ea"/>
                <a:cs typeface="+mn-cs"/>
              </a:rPr>
              <a:t> November 2024 – 30</a:t>
            </a:r>
            <a:r>
              <a:rPr kumimoji="0" lang="en-GB" sz="1500" i="0" u="none" strike="noStrike" kern="1200" cap="none" spc="0" normalizeH="0" baseline="30000" noProof="0" dirty="0">
                <a:ln>
                  <a:noFill/>
                </a:ln>
                <a:solidFill>
                  <a:schemeClr val="bg2"/>
                </a:solidFill>
                <a:effectLst/>
                <a:uLnTx/>
                <a:uFillTx/>
                <a:latin typeface="Neue Haas Grotesk Text Pro"/>
                <a:ea typeface="+mn-ea"/>
                <a:cs typeface="+mn-cs"/>
              </a:rPr>
              <a:t>th</a:t>
            </a:r>
            <a:r>
              <a:rPr kumimoji="0" lang="en-GB" sz="1500" i="0" u="none" strike="noStrike" kern="1200" cap="none" spc="0" normalizeH="0" baseline="0" noProof="0" dirty="0">
                <a:ln>
                  <a:noFill/>
                </a:ln>
                <a:solidFill>
                  <a:schemeClr val="bg2"/>
                </a:solidFill>
                <a:effectLst/>
                <a:uLnTx/>
                <a:uFillTx/>
                <a:latin typeface="Neue Haas Grotesk Text Pro"/>
                <a:ea typeface="+mn-ea"/>
                <a:cs typeface="+mn-cs"/>
              </a:rPr>
              <a:t> June 2025</a:t>
            </a:r>
            <a:br>
              <a:rPr kumimoji="0" lang="en-GB" sz="1500" b="1" i="0" u="none" strike="noStrike" kern="1200" cap="none" spc="0" normalizeH="0" baseline="0" noProof="0" dirty="0">
                <a:ln>
                  <a:noFill/>
                </a:ln>
                <a:solidFill>
                  <a:prstClr val="black"/>
                </a:solidFill>
                <a:effectLst/>
                <a:uLnTx/>
                <a:uFillTx/>
                <a:latin typeface="Neue Haas Grotesk Text Pro"/>
                <a:ea typeface="+mn-ea"/>
                <a:cs typeface="+mn-cs"/>
              </a:rPr>
            </a:br>
            <a:endParaRPr lang="en-GB" dirty="0"/>
          </a:p>
        </p:txBody>
      </p:sp>
      <p:sp>
        <p:nvSpPr>
          <p:cNvPr id="4" name="TextBox 3">
            <a:extLst>
              <a:ext uri="{FF2B5EF4-FFF2-40B4-BE49-F238E27FC236}">
                <a16:creationId xmlns:a16="http://schemas.microsoft.com/office/drawing/2014/main" id="{1145337F-20A8-6D3A-3ABE-10CBF86690FE}"/>
              </a:ext>
            </a:extLst>
          </p:cNvPr>
          <p:cNvSpPr txBox="1"/>
          <p:nvPr/>
        </p:nvSpPr>
        <p:spPr>
          <a:xfrm>
            <a:off x="6096000" y="1216241"/>
            <a:ext cx="6094520" cy="2731325"/>
          </a:xfrm>
          <a:prstGeom prst="rect">
            <a:avLst/>
          </a:prstGeom>
          <a:noFill/>
        </p:spPr>
        <p:txBody>
          <a:bodyPr wrap="square">
            <a:spAutoFit/>
          </a:bodyPr>
          <a:lstStyle/>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Chris Ducker (Sheffield ES): </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hlinkClick r:id="rId2">
                  <a:extLst>
                    <a:ext uri="{A12FA001-AC4F-418D-AE19-62706E023703}">
                      <ahyp:hlinkClr xmlns:ahyp="http://schemas.microsoft.com/office/drawing/2018/hyperlinkcolor" val="tx"/>
                    </a:ext>
                  </a:extLst>
                </a:hlinkClick>
              </a:rPr>
              <a:t>C.Ducker@syha.co.uk</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 </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Louise Edwards &amp; Evie </a:t>
            </a:r>
            <a:r>
              <a:rPr kumimoji="0" lang="en-GB" sz="1800" b="0" i="0" u="none" strike="noStrike" kern="1200" cap="none" spc="0" normalizeH="0" baseline="0" noProof="0" dirty="0" err="1">
                <a:ln>
                  <a:noFill/>
                </a:ln>
                <a:solidFill>
                  <a:schemeClr val="bg2"/>
                </a:solidFill>
                <a:effectLst/>
                <a:uLnTx/>
                <a:uFillTx/>
                <a:latin typeface="Neue Haas Grotesk Text Pro"/>
                <a:ea typeface="+mn-ea"/>
                <a:cs typeface="+mn-cs"/>
              </a:rPr>
              <a:t>Starikova</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 (Barnsley ES’s): </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hlinkClick r:id="rId3">
                  <a:extLst>
                    <a:ext uri="{A12FA001-AC4F-418D-AE19-62706E023703}">
                      <ahyp:hlinkClr xmlns:ahyp="http://schemas.microsoft.com/office/drawing/2018/hyperlinkcolor" val="tx"/>
                    </a:ext>
                  </a:extLst>
                </a:hlinkClick>
              </a:rPr>
              <a:t>L.Edwards@syha.co.uk</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 &amp; E.Starikova@syha.co.uk</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Cheryl Turner (Rotherham ES): C.Turner@syha.co.uk</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Matt Slonskyj (Team Leader): </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hlinkClick r:id="rId4">
                  <a:extLst>
                    <a:ext uri="{A12FA001-AC4F-418D-AE19-62706E023703}">
                      <ahyp:hlinkClr xmlns:ahyp="http://schemas.microsoft.com/office/drawing/2018/hyperlinkcolor" val="tx"/>
                    </a:ext>
                  </a:extLst>
                </a:hlinkClick>
              </a:rPr>
              <a:t>M.Slonskyj@syha.co.uk</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 </a:t>
            </a:r>
          </a:p>
          <a:p>
            <a:pPr marL="228600" marR="0" lvl="0" indent="-228600" algn="l" defTabSz="914400" rtl="0" eaLnBrk="1" fontAlgn="auto" latinLnBrk="0" hangingPunct="1">
              <a:lnSpc>
                <a:spcPct val="130000"/>
              </a:lnSpc>
              <a:spcBef>
                <a:spcPts val="1000"/>
              </a:spcBef>
              <a:spcAft>
                <a:spcPts val="0"/>
              </a:spcAft>
              <a:buClrTx/>
              <a:buSzTx/>
              <a:buFont typeface="Neue Haas Grotesk Text Pro" panose="020B0504020202020204" pitchFamily="34" charset="0"/>
              <a:buChar char="-"/>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hlinkClick r:id="rId5">
                  <a:extLst>
                    <a:ext uri="{A12FA001-AC4F-418D-AE19-62706E023703}">
                      <ahyp:hlinkClr xmlns:ahyp="http://schemas.microsoft.com/office/drawing/2018/hyperlinkcolor" val="tx"/>
                    </a:ext>
                  </a:extLst>
                </a:hlinkClick>
              </a:rPr>
              <a:t>https://www.findgoodwork.co.uk/refer/</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 </a:t>
            </a:r>
          </a:p>
        </p:txBody>
      </p:sp>
    </p:spTree>
    <p:extLst>
      <p:ext uri="{BB962C8B-B14F-4D97-AF65-F5344CB8AC3E}">
        <p14:creationId xmlns:p14="http://schemas.microsoft.com/office/powerpoint/2010/main" val="27245135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logo&#10;&#10;Description automatically generated">
            <a:extLst>
              <a:ext uri="{FF2B5EF4-FFF2-40B4-BE49-F238E27FC236}">
                <a16:creationId xmlns:a16="http://schemas.microsoft.com/office/drawing/2014/main" id="{6F359B40-D44F-34FB-8154-49D3CCB14B8B}"/>
              </a:ext>
            </a:extLst>
          </p:cNvPr>
          <p:cNvPicPr>
            <a:picLocks noChangeAspect="1"/>
          </p:cNvPicPr>
          <p:nvPr/>
        </p:nvPicPr>
        <p:blipFill>
          <a:blip r:embed="rId2"/>
          <a:stretch>
            <a:fillRect/>
          </a:stretch>
        </p:blipFill>
        <p:spPr>
          <a:xfrm>
            <a:off x="2849526" y="5527608"/>
            <a:ext cx="2721933" cy="1089727"/>
          </a:xfrm>
          <a:prstGeom prst="rect">
            <a:avLst/>
          </a:prstGeom>
        </p:spPr>
      </p:pic>
      <p:sp>
        <p:nvSpPr>
          <p:cNvPr id="4" name="Title 3">
            <a:extLst>
              <a:ext uri="{FF2B5EF4-FFF2-40B4-BE49-F238E27FC236}">
                <a16:creationId xmlns:a16="http://schemas.microsoft.com/office/drawing/2014/main" id="{9178C2CB-F318-C7CC-346D-FECFBCB2C6DE}"/>
              </a:ext>
            </a:extLst>
          </p:cNvPr>
          <p:cNvSpPr>
            <a:spLocks noGrp="1"/>
          </p:cNvSpPr>
          <p:nvPr>
            <p:ph type="ctrTitle"/>
          </p:nvPr>
        </p:nvSpPr>
        <p:spPr/>
        <p:txBody>
          <a:bodyPr/>
          <a:lstStyle/>
          <a:p>
            <a:r>
              <a:rPr lang="en-GB" dirty="0"/>
              <a:t>What can you Expect</a:t>
            </a:r>
          </a:p>
        </p:txBody>
      </p:sp>
    </p:spTree>
    <p:extLst>
      <p:ext uri="{BB962C8B-B14F-4D97-AF65-F5344CB8AC3E}">
        <p14:creationId xmlns:p14="http://schemas.microsoft.com/office/powerpoint/2010/main" val="8251700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1F2CC8-8263-A012-C837-922D05772505}"/>
              </a:ext>
            </a:extLst>
          </p:cNvPr>
          <p:cNvSpPr>
            <a:spLocks noGrp="1"/>
          </p:cNvSpPr>
          <p:nvPr>
            <p:ph type="ctrTitle"/>
          </p:nvPr>
        </p:nvSpPr>
        <p:spPr>
          <a:xfrm>
            <a:off x="1661303" y="1691105"/>
            <a:ext cx="8565773" cy="2492497"/>
          </a:xfrm>
        </p:spPr>
        <p:txBody>
          <a:bodyPr/>
          <a:lstStyle/>
          <a:p>
            <a:pPr marR="0" lvl="0" algn="l" defTabSz="914400" rtl="0" eaLnBrk="1" fontAlgn="auto" latinLnBrk="0" hangingPunct="1">
              <a:lnSpc>
                <a:spcPct val="130000"/>
              </a:lnSpc>
              <a:spcBef>
                <a:spcPts val="1000"/>
              </a:spcBef>
              <a:spcAft>
                <a:spcPts val="0"/>
              </a:spcAft>
              <a:tabLst/>
              <a:defRPr/>
            </a:pP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12 months of support around employment</a:t>
            </a:r>
            <a:b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br>
            <a:b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br>
            <a:r>
              <a:rPr kumimoji="0" lang="en-GB" sz="1800" b="0" i="0" u="none" strike="noStrike" kern="1200" cap="none" spc="0" normalizeH="0" baseline="0" noProof="0" dirty="0" err="1">
                <a:ln>
                  <a:noFill/>
                </a:ln>
                <a:solidFill>
                  <a:schemeClr val="bg2"/>
                </a:solidFill>
                <a:effectLst/>
                <a:uLnTx/>
                <a:uFillTx/>
                <a:latin typeface="Neue Haas Grotesk Text Pro"/>
                <a:ea typeface="+mn-ea"/>
                <a:cs typeface="+mn-cs"/>
              </a:rPr>
              <a:t>Employment</a:t>
            </a: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 continues after finding work to provide IWS and help with reasonable adjustments, WRAP etc</a:t>
            </a:r>
            <a:b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br>
            <a:b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br>
            <a:r>
              <a:rPr kumimoji="0" lang="en-GB" sz="1800" b="0" i="0" u="none" strike="noStrike" kern="1200" cap="none" spc="0" normalizeH="0" baseline="0" noProof="0" dirty="0">
                <a:ln>
                  <a:noFill/>
                </a:ln>
                <a:solidFill>
                  <a:schemeClr val="bg2"/>
                </a:solidFill>
                <a:effectLst/>
                <a:uLnTx/>
                <a:uFillTx/>
                <a:latin typeface="Neue Haas Grotesk Text Pro"/>
                <a:ea typeface="+mn-ea"/>
                <a:cs typeface="+mn-cs"/>
              </a:rPr>
              <a:t>Individuals on both sides of the trial (Control and IPS Support) will be contacted by research team for baseline assessment then at midline (</a:t>
            </a:r>
            <a:r>
              <a:rPr kumimoji="0" lang="en-US" sz="1800" b="0" i="0" u="none" strike="noStrike" kern="1200" cap="none" spc="0" normalizeH="0" baseline="0" noProof="0" dirty="0">
                <a:ln>
                  <a:noFill/>
                </a:ln>
                <a:solidFill>
                  <a:schemeClr val="bg2"/>
                </a:solidFill>
                <a:effectLst/>
                <a:uLnTx/>
                <a:uFillTx/>
                <a:latin typeface="Neue Haas Grotesk Text Pro"/>
                <a:ea typeface="+mn-ea"/>
                <a:cs typeface="+mn-cs"/>
              </a:rPr>
              <a:t>6mths) and endline (12mths) surveys: </a:t>
            </a:r>
            <a:r>
              <a:rPr kumimoji="0" lang="en-US" sz="1800" b="1" i="0" u="none" strike="noStrike" kern="1200" cap="none" spc="0" normalizeH="0" baseline="0" noProof="0" dirty="0">
                <a:ln>
                  <a:noFill/>
                </a:ln>
                <a:solidFill>
                  <a:schemeClr val="bg2"/>
                </a:solidFill>
                <a:effectLst/>
                <a:uLnTx/>
                <a:uFillTx/>
                <a:latin typeface="Neue Haas Grotesk Text Pro"/>
                <a:ea typeface="+mn-ea"/>
                <a:cs typeface="+mn-cs"/>
              </a:rPr>
              <a:t>Participants will receive a £20 e-voucher for each survey completed</a:t>
            </a:r>
            <a:br>
              <a:rPr kumimoji="0" lang="en-US" sz="1800" b="1" i="0" u="none" strike="noStrike" kern="1200" cap="none" spc="0" normalizeH="0" baseline="0" noProof="0" dirty="0">
                <a:ln>
                  <a:noFill/>
                </a:ln>
                <a:solidFill>
                  <a:prstClr val="black"/>
                </a:solidFill>
                <a:effectLst/>
                <a:uLnTx/>
                <a:uFillTx/>
                <a:latin typeface="Neue Haas Grotesk Text Pro"/>
                <a:ea typeface="+mn-ea"/>
                <a:cs typeface="+mn-cs"/>
              </a:rPr>
            </a:br>
            <a:br>
              <a:rPr kumimoji="0" lang="en-GB" sz="1800" b="0" i="0" u="none" strike="noStrike" kern="1200" cap="none" spc="0" normalizeH="0" baseline="0" noProof="0" dirty="0">
                <a:ln>
                  <a:noFill/>
                </a:ln>
                <a:solidFill>
                  <a:prstClr val="black"/>
                </a:solidFill>
                <a:effectLst/>
                <a:uLnTx/>
                <a:uFillTx/>
                <a:latin typeface="Neue Haas Grotesk Text Pro"/>
                <a:ea typeface="+mn-ea"/>
                <a:cs typeface="+mn-cs"/>
              </a:rPr>
            </a:br>
            <a:endParaRPr lang="en-GB" dirty="0"/>
          </a:p>
        </p:txBody>
      </p:sp>
    </p:spTree>
    <p:extLst>
      <p:ext uri="{BB962C8B-B14F-4D97-AF65-F5344CB8AC3E}">
        <p14:creationId xmlns:p14="http://schemas.microsoft.com/office/powerpoint/2010/main" val="38646129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A1AE5-210A-A813-504C-3A503BE654CB}"/>
              </a:ext>
            </a:extLst>
          </p:cNvPr>
          <p:cNvSpPr>
            <a:spLocks noGrp="1"/>
          </p:cNvSpPr>
          <p:nvPr>
            <p:ph type="ctrTitle"/>
          </p:nvPr>
        </p:nvSpPr>
        <p:spPr>
          <a:xfrm>
            <a:off x="590448" y="2276118"/>
            <a:ext cx="5976768" cy="1620000"/>
          </a:xfrm>
        </p:spPr>
        <p:txBody>
          <a:bodyPr/>
          <a:lstStyle/>
          <a:p>
            <a:r>
              <a:rPr lang="en-US" sz="2800" dirty="0"/>
              <a:t>Thank you for your time</a:t>
            </a:r>
            <a:br>
              <a:rPr lang="en-US" sz="2800" dirty="0"/>
            </a:br>
            <a:br>
              <a:rPr lang="en-US" sz="2800" dirty="0"/>
            </a:br>
            <a:r>
              <a:rPr lang="en-US" sz="2800" dirty="0"/>
              <a:t>Matt Slonskyj – Work &amp; Wellbeing Team Leader: </a:t>
            </a:r>
            <a:r>
              <a:rPr lang="en-US" sz="2800" dirty="0">
                <a:hlinkClick r:id="rId2"/>
              </a:rPr>
              <a:t>M.slonskyj@syha.co.uk</a:t>
            </a:r>
            <a:r>
              <a:rPr lang="en-US" sz="2800" dirty="0"/>
              <a:t>   </a:t>
            </a:r>
            <a:br>
              <a:rPr lang="en-US" dirty="0"/>
            </a:br>
            <a:endParaRPr lang="en-GB" dirty="0"/>
          </a:p>
        </p:txBody>
      </p:sp>
      <p:pic>
        <p:nvPicPr>
          <p:cNvPr id="6" name="Graphic 5">
            <a:extLst>
              <a:ext uri="{FF2B5EF4-FFF2-40B4-BE49-F238E27FC236}">
                <a16:creationId xmlns:a16="http://schemas.microsoft.com/office/drawing/2014/main" id="{A7E87650-9B5F-751C-2A7C-634E872FDA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39693" y="524837"/>
            <a:ext cx="3805719" cy="3805719"/>
          </a:xfrm>
          <a:prstGeom prst="rect">
            <a:avLst/>
          </a:prstGeom>
        </p:spPr>
      </p:pic>
      <p:sp>
        <p:nvSpPr>
          <p:cNvPr id="7" name="TextBox 6">
            <a:extLst>
              <a:ext uri="{FF2B5EF4-FFF2-40B4-BE49-F238E27FC236}">
                <a16:creationId xmlns:a16="http://schemas.microsoft.com/office/drawing/2014/main" id="{242722CD-7BAD-AF18-BEC8-98E1DB91C3DD}"/>
              </a:ext>
            </a:extLst>
          </p:cNvPr>
          <p:cNvSpPr txBox="1"/>
          <p:nvPr/>
        </p:nvSpPr>
        <p:spPr>
          <a:xfrm>
            <a:off x="7639693" y="4551452"/>
            <a:ext cx="3805719" cy="369332"/>
          </a:xfrm>
          <a:prstGeom prst="rect">
            <a:avLst/>
          </a:prstGeom>
          <a:noFill/>
        </p:spPr>
        <p:txBody>
          <a:bodyPr wrap="square" rtlCol="0">
            <a:spAutoFit/>
          </a:bodyPr>
          <a:lstStyle/>
          <a:p>
            <a:r>
              <a:rPr lang="en-GB" dirty="0">
                <a:solidFill>
                  <a:schemeClr val="bg1"/>
                </a:solidFill>
              </a:rPr>
              <a:t>Good Work Referral Website</a:t>
            </a:r>
          </a:p>
        </p:txBody>
      </p:sp>
    </p:spTree>
    <p:extLst>
      <p:ext uri="{BB962C8B-B14F-4D97-AF65-F5344CB8AC3E}">
        <p14:creationId xmlns:p14="http://schemas.microsoft.com/office/powerpoint/2010/main" val="329143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08179-D43B-8979-AF87-960BB372FA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E1C625-C1FC-5C44-C67D-05FA734E5A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68839"/>
          </a:xfrm>
          <a:prstGeom prst="rect">
            <a:avLst/>
          </a:prstGeom>
        </p:spPr>
      </p:pic>
      <p:sp>
        <p:nvSpPr>
          <p:cNvPr id="15" name="TextBox 14">
            <a:extLst>
              <a:ext uri="{FF2B5EF4-FFF2-40B4-BE49-F238E27FC236}">
                <a16:creationId xmlns:a16="http://schemas.microsoft.com/office/drawing/2014/main" id="{E0E1FF7B-99BC-5485-08F6-E6902B82884D}"/>
              </a:ext>
            </a:extLst>
          </p:cNvPr>
          <p:cNvSpPr txBox="1"/>
          <p:nvPr/>
        </p:nvSpPr>
        <p:spPr>
          <a:xfrm>
            <a:off x="189211" y="2805749"/>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5A577038-93E1-B61A-27B5-B1A6A84D84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2CC5B629-6DC1-F657-9500-AE79B7AF15C4}"/>
              </a:ext>
            </a:extLst>
          </p:cNvPr>
          <p:cNvSpPr txBox="1"/>
          <p:nvPr/>
        </p:nvSpPr>
        <p:spPr>
          <a:xfrm>
            <a:off x="1981851" y="1389983"/>
            <a:ext cx="8011706" cy="3539430"/>
          </a:xfrm>
          <a:prstGeom prst="rect">
            <a:avLst/>
          </a:prstGeom>
          <a:noFill/>
        </p:spPr>
        <p:txBody>
          <a:bodyPr wrap="square" rtlCol="0">
            <a:spAutoFit/>
          </a:bodyPr>
          <a:lstStyle/>
          <a:p>
            <a:pPr algn="ctr"/>
            <a:r>
              <a:rPr lang="en-GB" sz="9600" b="1" dirty="0">
                <a:solidFill>
                  <a:schemeClr val="bg1"/>
                </a:solidFill>
                <a:latin typeface="Bahnschrift SemiBold SemiConden" panose="020B0502040204020203" pitchFamily="34" charset="0"/>
              </a:rPr>
              <a:t>Business Card Raffle</a:t>
            </a:r>
            <a:br>
              <a:rPr lang="en-GB" sz="9600" b="1" dirty="0">
                <a:solidFill>
                  <a:schemeClr val="bg1"/>
                </a:solidFill>
                <a:latin typeface="Bahnschrift SemiBold SemiConden" panose="020B0502040204020203" pitchFamily="34" charset="0"/>
              </a:rPr>
            </a:br>
            <a:r>
              <a:rPr lang="en-GB" sz="3200" b="1" dirty="0">
                <a:solidFill>
                  <a:schemeClr val="bg1"/>
                </a:solidFill>
                <a:latin typeface="Bahnschrift SemiBold SemiConden" panose="020B0502040204020203" pitchFamily="34" charset="0"/>
              </a:rPr>
              <a:t>Will you win?</a:t>
            </a:r>
            <a:endParaRPr lang="en-GB" sz="9600" b="1" dirty="0">
              <a:solidFill>
                <a:schemeClr val="bg1"/>
              </a:solidFill>
              <a:latin typeface="Bahnschrift SemiBold SemiConden" panose="020B0502040204020203" pitchFamily="34" charset="0"/>
            </a:endParaRPr>
          </a:p>
        </p:txBody>
      </p:sp>
    </p:spTree>
    <p:extLst>
      <p:ext uri="{BB962C8B-B14F-4D97-AF65-F5344CB8AC3E}">
        <p14:creationId xmlns:p14="http://schemas.microsoft.com/office/powerpoint/2010/main" val="15950347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875AED-8179-47B8-968D-A2EAB11F7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952" cy="6868839"/>
          </a:xfrm>
          <a:prstGeom prst="rect">
            <a:avLst/>
          </a:prstGeom>
        </p:spPr>
      </p:pic>
      <p:sp>
        <p:nvSpPr>
          <p:cNvPr id="15" name="TextBox 14">
            <a:extLst>
              <a:ext uri="{FF2B5EF4-FFF2-40B4-BE49-F238E27FC236}">
                <a16:creationId xmlns:a16="http://schemas.microsoft.com/office/drawing/2014/main" id="{7C5113F3-2CC0-4EDD-BFB4-D46F48CA1DBD}"/>
              </a:ext>
            </a:extLst>
          </p:cNvPr>
          <p:cNvSpPr txBox="1"/>
          <p:nvPr/>
        </p:nvSpPr>
        <p:spPr>
          <a:xfrm>
            <a:off x="195255" y="2741562"/>
            <a:ext cx="10192053" cy="1646605"/>
          </a:xfrm>
          <a:prstGeom prst="rect">
            <a:avLst/>
          </a:prstGeom>
          <a:noFill/>
        </p:spPr>
        <p:txBody>
          <a:bodyPr wrap="square" rtlCol="0">
            <a:spAutoFit/>
          </a:bodyPr>
          <a:lstStyle/>
          <a:p>
            <a:pPr algn="ctr">
              <a:spcBef>
                <a:spcPts val="600"/>
              </a:spcBef>
              <a:spcAft>
                <a:spcPts val="600"/>
              </a:spcAft>
            </a:pPr>
            <a:endParaRPr lang="en-GB" sz="4800" b="1" dirty="0">
              <a:solidFill>
                <a:schemeClr val="bg1"/>
              </a:solidFill>
              <a:cs typeface="Arial" panose="020B0604020202020204" pitchFamily="34" charset="0"/>
            </a:endParaRPr>
          </a:p>
          <a:p>
            <a:pPr algn="ctr"/>
            <a:r>
              <a:rPr lang="en-GB" sz="4800" b="1" dirty="0">
                <a:solidFill>
                  <a:schemeClr val="bg1"/>
                </a:solidFill>
                <a:cs typeface="Arial" panose="020B0604020202020204" pitchFamily="34" charset="0"/>
              </a:rPr>
              <a:t> </a:t>
            </a:r>
            <a:endParaRPr lang="en-GB" sz="2400" b="1" dirty="0">
              <a:solidFill>
                <a:schemeClr val="bg1"/>
              </a:solidFill>
              <a:cs typeface="Arial" panose="020B0604020202020204" pitchFamily="34" charset="0"/>
            </a:endParaRPr>
          </a:p>
        </p:txBody>
      </p:sp>
      <p:pic>
        <p:nvPicPr>
          <p:cNvPr id="4" name="Picture 3" descr="A picture containing icon&#10;&#10;Description automatically generated">
            <a:extLst>
              <a:ext uri="{FF2B5EF4-FFF2-40B4-BE49-F238E27FC236}">
                <a16:creationId xmlns:a16="http://schemas.microsoft.com/office/drawing/2014/main" id="{47FB2079-984E-23C0-C5A2-288043B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7308" y="406633"/>
            <a:ext cx="1407893" cy="1407893"/>
          </a:xfrm>
          <a:prstGeom prst="rect">
            <a:avLst/>
          </a:prstGeom>
        </p:spPr>
      </p:pic>
      <p:sp>
        <p:nvSpPr>
          <p:cNvPr id="7" name="TextBox 6">
            <a:extLst>
              <a:ext uri="{FF2B5EF4-FFF2-40B4-BE49-F238E27FC236}">
                <a16:creationId xmlns:a16="http://schemas.microsoft.com/office/drawing/2014/main" id="{7C075762-932E-19DB-169E-B6A608FAF980}"/>
              </a:ext>
            </a:extLst>
          </p:cNvPr>
          <p:cNvSpPr txBox="1"/>
          <p:nvPr/>
        </p:nvSpPr>
        <p:spPr>
          <a:xfrm>
            <a:off x="1810736" y="1814526"/>
            <a:ext cx="8011706" cy="3077766"/>
          </a:xfrm>
          <a:prstGeom prst="rect">
            <a:avLst/>
          </a:prstGeom>
          <a:noFill/>
        </p:spPr>
        <p:txBody>
          <a:bodyPr wrap="square" rtlCol="0">
            <a:spAutoFit/>
          </a:bodyPr>
          <a:lstStyle/>
          <a:p>
            <a:pPr algn="ctr"/>
            <a:r>
              <a:rPr lang="en-GB" sz="13800" dirty="0">
                <a:solidFill>
                  <a:schemeClr val="bg1"/>
                </a:solidFill>
                <a:latin typeface="Bahnschrift SemiBold SemiConden" panose="020B0502040204020203" pitchFamily="34" charset="0"/>
              </a:rPr>
              <a:t>Thank you!</a:t>
            </a:r>
            <a:br>
              <a:rPr lang="en-GB" sz="13800" dirty="0">
                <a:solidFill>
                  <a:schemeClr val="bg1"/>
                </a:solidFill>
                <a:latin typeface="Bahnschrift SemiBold SemiConden" panose="020B0502040204020203" pitchFamily="34" charset="0"/>
              </a:rPr>
            </a:br>
            <a:r>
              <a:rPr lang="en-GB" sz="2800" dirty="0">
                <a:solidFill>
                  <a:schemeClr val="bg1"/>
                </a:solidFill>
                <a:latin typeface="Bahnschrift SemiBold SemiConden" panose="020B0502040204020203" pitchFamily="34" charset="0"/>
              </a:rPr>
              <a:t>If you are interested in speaking at or hosting the next Teacake Club come let me know ! </a:t>
            </a:r>
          </a:p>
        </p:txBody>
      </p:sp>
    </p:spTree>
    <p:extLst>
      <p:ext uri="{BB962C8B-B14F-4D97-AF65-F5344CB8AC3E}">
        <p14:creationId xmlns:p14="http://schemas.microsoft.com/office/powerpoint/2010/main" val="1228165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9">
  <a:themeElements>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fontScheme name="Course PowerPoint Template">
      <a:majorFont>
        <a:latin typeface="Arial"/>
        <a:ea typeface=""/>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spDef>
    <a:lnDef>
      <a:spPr bwMode="auto">
        <a:xfrm>
          <a:off x="0" y="0"/>
          <a:ext cx="1" cy="1"/>
        </a:xfrm>
        <a:custGeom>
          <a:avLst/>
          <a:gdLst/>
          <a:ahLst/>
          <a:cxnLst/>
          <a:rect l="0" t="0" r="0" b="0"/>
          <a:pathLst/>
        </a:custGeom>
        <a:solidFill>
          <a:schemeClr val="accent2">
            <a:alpha val="50000"/>
          </a:schemeClr>
        </a:solidFill>
        <a:ln w="4699"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0" smtClean="0">
            <a:ln>
              <a:noFill/>
            </a:ln>
            <a:solidFill>
              <a:srgbClr val="4D4D4D"/>
            </a:solidFill>
            <a:effectLst/>
            <a:latin typeface="Arial" pitchFamily="34" charset="0"/>
            <a:ea typeface="ヒラギノ角ゴ Pro W3" pitchFamily="1" charset="-128"/>
          </a:defRPr>
        </a:defPPr>
      </a:lstStyle>
    </a:lnDef>
  </a:objectDefaults>
  <a:extraClrSchemeLst>
    <a:extraClrScheme>
      <a:clrScheme name="Course PowerPoint Template 1">
        <a:dk1>
          <a:srgbClr val="005172"/>
        </a:dk1>
        <a:lt1>
          <a:srgbClr val="FFFFFF"/>
        </a:lt1>
        <a:dk2>
          <a:srgbClr val="FFFFFF"/>
        </a:dk2>
        <a:lt2>
          <a:srgbClr val="698CAB"/>
        </a:lt2>
        <a:accent1>
          <a:srgbClr val="005172"/>
        </a:accent1>
        <a:accent2>
          <a:srgbClr val="3A9FBE"/>
        </a:accent2>
        <a:accent3>
          <a:srgbClr val="FFFFFF"/>
        </a:accent3>
        <a:accent4>
          <a:srgbClr val="004460"/>
        </a:accent4>
        <a:accent5>
          <a:srgbClr val="AAB3BC"/>
        </a:accent5>
        <a:accent6>
          <a:srgbClr val="3490AC"/>
        </a:accent6>
        <a:hlink>
          <a:srgbClr val="70B6C2"/>
        </a:hlink>
        <a:folHlink>
          <a:srgbClr val="ABD0D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9" id="{5CCC54DC-AA0D-6D42-A629-F7B1628F183B}" vid="{3A7B2964-D1D8-5F4B-8A12-3A507B2BF95D}"/>
    </a:ext>
  </a:extLst>
</a:theme>
</file>

<file path=ppt/theme/theme3.xml><?xml version="1.0" encoding="utf-8"?>
<a:theme xmlns:a="http://schemas.openxmlformats.org/drawingml/2006/main" name="1_Fearless blue hermes feb 21">
  <a:themeElements>
    <a:clrScheme name="fearless blue">
      <a:dk1>
        <a:srgbClr val="3BB8E6"/>
      </a:dk1>
      <a:lt1>
        <a:sysClr val="window" lastClr="FFFFFF"/>
      </a:lt1>
      <a:dk2>
        <a:srgbClr val="3BB8E6"/>
      </a:dk2>
      <a:lt2>
        <a:srgbClr val="FFFFFF"/>
      </a:lt2>
      <a:accent1>
        <a:srgbClr val="49257D"/>
      </a:accent1>
      <a:accent2>
        <a:srgbClr val="3BB8E6"/>
      </a:accent2>
      <a:accent3>
        <a:srgbClr val="DA291C"/>
      </a:accent3>
      <a:accent4>
        <a:srgbClr val="FFA300"/>
      </a:accent4>
      <a:accent5>
        <a:srgbClr val="E1D100"/>
      </a:accent5>
      <a:accent6>
        <a:srgbClr val="FFA300"/>
      </a:accent6>
      <a:hlink>
        <a:srgbClr val="E10098"/>
      </a:hlink>
      <a:folHlink>
        <a:srgbClr val="AD1AAC"/>
      </a:folHlink>
    </a:clrScheme>
    <a:fontScheme name="Hermes">
      <a:majorFont>
        <a:latin typeface="Hermes Bold"/>
        <a:ea typeface=""/>
        <a:cs typeface=""/>
      </a:majorFont>
      <a:minorFont>
        <a:latin typeface="Hermes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rless blue hermes feb 21" id="{7C7E7EFB-71CE-4F8F-8260-7654640AFF71}" vid="{0EE18426-20DD-4F0D-BF6A-1D2AF23468A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333333"/>
    </a:dk1>
    <a:lt1>
      <a:srgbClr val="FFFFFF"/>
    </a:lt1>
    <a:dk2>
      <a:srgbClr val="FFFFFF"/>
    </a:dk2>
    <a:lt2>
      <a:srgbClr val="698CAB"/>
    </a:lt2>
    <a:accent1>
      <a:srgbClr val="005172"/>
    </a:accent1>
    <a:accent2>
      <a:srgbClr val="3A9FBE"/>
    </a:accent2>
    <a:accent3>
      <a:srgbClr val="FFFFFF"/>
    </a:accent3>
    <a:accent4>
      <a:srgbClr val="2A2A2A"/>
    </a:accent4>
    <a:accent5>
      <a:srgbClr val="AAB3BC"/>
    </a:accent5>
    <a:accent6>
      <a:srgbClr val="3490AC"/>
    </a:accent6>
    <a:hlink>
      <a:srgbClr val="70B6C2"/>
    </a:hlink>
    <a:folHlink>
      <a:srgbClr val="ABD0D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2315FF91480F41BB382630AFAFE163" ma:contentTypeVersion="17" ma:contentTypeDescription="Create a new document." ma:contentTypeScope="" ma:versionID="80a87f64f574aa7daa0ef036294e1cda">
  <xsd:schema xmlns:xsd="http://www.w3.org/2001/XMLSchema" xmlns:xs="http://www.w3.org/2001/XMLSchema" xmlns:p="http://schemas.microsoft.com/office/2006/metadata/properties" xmlns:ns2="17dd376a-7703-4d16-8034-213cffa61642" xmlns:ns3="7ee85a2a-d933-4483-8446-7f50a3662221" targetNamespace="http://schemas.microsoft.com/office/2006/metadata/properties" ma:root="true" ma:fieldsID="200ca76b10a99dabdbc03a28851978f2" ns2:_="" ns3:_="">
    <xsd:import namespace="17dd376a-7703-4d16-8034-213cffa61642"/>
    <xsd:import namespace="7ee85a2a-d933-4483-8446-7f50a36622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dd376a-7703-4d16-8034-213cffa616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e015ee8-dc21-4973-815c-26479bba58d5}"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ee85a2a-d933-4483-8446-7f50a3662221" xsi:nil="true"/>
    <lcf76f155ced4ddcb4097134ff3c332f xmlns="17dd376a-7703-4d16-8034-213cffa6164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4563193-4E03-402A-BC1B-44D1A66278A5}">
  <ds:schemaRefs>
    <ds:schemaRef ds:uri="http://schemas.microsoft.com/sharepoint/v3/contenttype/forms"/>
  </ds:schemaRefs>
</ds:datastoreItem>
</file>

<file path=customXml/itemProps2.xml><?xml version="1.0" encoding="utf-8"?>
<ds:datastoreItem xmlns:ds="http://schemas.openxmlformats.org/officeDocument/2006/customXml" ds:itemID="{62C2A658-E472-4329-9F60-2C86BAACB1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dd376a-7703-4d16-8034-213cffa61642"/>
    <ds:schemaRef ds:uri="7ee85a2a-d933-4483-8446-7f50a3662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DF128D-BBCF-4F52-9DFA-6CD968274EB9}">
  <ds:schemaRef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17dd376a-7703-4d16-8034-213cffa61642"/>
    <ds:schemaRef ds:uri="http://purl.org/dc/elements/1.1/"/>
    <ds:schemaRef ds:uri="7ee85a2a-d933-4483-8446-7f50a366222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17522</TotalTime>
  <Words>2477</Words>
  <Application>Microsoft Office PowerPoint</Application>
  <PresentationFormat>Widescreen</PresentationFormat>
  <Paragraphs>326</Paragraphs>
  <Slides>50</Slides>
  <Notes>31</Notes>
  <HiddenSlides>0</HiddenSlides>
  <MMClips>1</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50</vt:i4>
      </vt:variant>
    </vt:vector>
  </HeadingPairs>
  <TitlesOfParts>
    <vt:vector size="69" baseType="lpstr">
      <vt:lpstr>Aptos</vt:lpstr>
      <vt:lpstr>Arial</vt:lpstr>
      <vt:lpstr>Arial Narrow</vt:lpstr>
      <vt:lpstr>Arial Narrow Bold</vt:lpstr>
      <vt:lpstr>Bahnschrift SemiBold SemiConden</vt:lpstr>
      <vt:lpstr>Calibri</vt:lpstr>
      <vt:lpstr>Calibri Light</vt:lpstr>
      <vt:lpstr>Courier New</vt:lpstr>
      <vt:lpstr>Hermes Bold</vt:lpstr>
      <vt:lpstr>Hermes Regular</vt:lpstr>
      <vt:lpstr>Lora</vt:lpstr>
      <vt:lpstr>Merriweather</vt:lpstr>
      <vt:lpstr>Neue Haas Grotesk Text Pro</vt:lpstr>
      <vt:lpstr>Times New Roman</vt:lpstr>
      <vt:lpstr>Work Sans</vt:lpstr>
      <vt:lpstr>Work Sans SemiBold</vt:lpstr>
      <vt:lpstr>Office Theme</vt:lpstr>
      <vt:lpstr>Theme9</vt:lpstr>
      <vt:lpstr>1_Fearless blue hermes feb 21</vt:lpstr>
      <vt:lpstr>PowerPoint Presentation</vt:lpstr>
      <vt:lpstr>PowerPoint Presentation</vt:lpstr>
      <vt:lpstr>PowerPoint Presentation</vt:lpstr>
      <vt:lpstr>PowerPoint Presentation</vt:lpstr>
      <vt:lpstr>Employability at Sheffield Teaching Hospitals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Get in touch!</vt:lpstr>
      <vt:lpstr>PowerPoint Presentation</vt:lpstr>
      <vt:lpstr>PowerPoint Presentation</vt:lpstr>
      <vt:lpstr>PowerPoint Presentation</vt:lpstr>
      <vt:lpstr>Grow’s mission </vt:lpstr>
      <vt:lpstr>Grow Programme to Grow Gardeners Employment</vt:lpstr>
      <vt:lpstr>Grow Programme</vt:lpstr>
      <vt:lpstr>Grow Gardeners</vt:lpstr>
      <vt:lpstr>Kendal’s Story</vt:lpstr>
      <vt:lpstr>Thank you  Any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IPS-Homelessness</vt:lpstr>
      <vt:lpstr>What is IPS</vt:lpstr>
      <vt:lpstr> </vt:lpstr>
      <vt:lpstr>How we work with People</vt:lpstr>
      <vt:lpstr>PowerPoint Presentation</vt:lpstr>
      <vt:lpstr>Why are we doing this</vt:lpstr>
      <vt:lpstr>PowerPoint Presentation</vt:lpstr>
      <vt:lpstr>How to Refer</vt:lpstr>
      <vt:lpstr>    Certain  information is required as this is a trial but you can refer individuals by speaking with the employment specialist in your area, emailing details across to them for them to process or by accessing the Find Good Work referral website (to the right).  If referring via website: please select other for your organisation and then prefix the name of your organisation in the next box with “IPS-H” – you can then complete the remaining details and provide further information and your phone number in the “Referral notes” box  Referral Window is open from 4th November 2024 – 30th June 2025 </vt:lpstr>
      <vt:lpstr>What can you Expect</vt:lpstr>
      <vt:lpstr>12 months of support around employment  Employment continues after finding work to provide IWS and help with reasonable adjustments, WRAP etc  Individuals on both sides of the trial (Control and IPS Support) will be contacted by research team for baseline assessment then at midline (6mths) and endline (12mths) surveys: Participants will receive a £20 e-voucher for each survey completed  </vt:lpstr>
      <vt:lpstr>Thank you for your time  Matt Slonskyj – Work &amp; Wellbeing Team Leader: M.slonskyj@syha.co.uk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Lawrie</dc:creator>
  <cp:lastModifiedBy>Phoebe Seymour</cp:lastModifiedBy>
  <cp:revision>11</cp:revision>
  <dcterms:created xsi:type="dcterms:W3CDTF">2024-01-08T13:26:18Z</dcterms:created>
  <dcterms:modified xsi:type="dcterms:W3CDTF">2025-01-16T16:02:06Z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0x010100642315FF91480F41BB382630AFAFE163</vt:lpwstr>
  </property>
  <property fmtid="{D5CDD505-2E9C-101B-9397-08002B2CF9AE}" pid="3" name="MediaServiceImageTags">
    <vt:lpwstr/>
  </property>
  <property fmtid="{D5CDD505-2E9C-101B-9397-08002B2CF9AE}" pid="4" name="MSIP_Label_c8588358-c3f1-4695-a290-e2f70d15689d_Enabled">
    <vt:lpwstr>true</vt:lpwstr>
  </property>
  <property fmtid="{D5CDD505-2E9C-101B-9397-08002B2CF9AE}" pid="5" name="MSIP_Label_c8588358-c3f1-4695-a290-e2f70d15689d_SetDate">
    <vt:lpwstr>2025-01-16T16:01:45Z</vt:lpwstr>
  </property>
  <property fmtid="{D5CDD505-2E9C-101B-9397-08002B2CF9AE}" pid="6" name="MSIP_Label_c8588358-c3f1-4695-a290-e2f70d15689d_Method">
    <vt:lpwstr>Privileged</vt:lpwstr>
  </property>
  <property fmtid="{D5CDD505-2E9C-101B-9397-08002B2CF9AE}" pid="7" name="MSIP_Label_c8588358-c3f1-4695-a290-e2f70d15689d_Name">
    <vt:lpwstr>Official – General</vt:lpwstr>
  </property>
  <property fmtid="{D5CDD505-2E9C-101B-9397-08002B2CF9AE}" pid="8" name="MSIP_Label_c8588358-c3f1-4695-a290-e2f70d15689d_SiteId">
    <vt:lpwstr>a1ba59b9-7204-48d8-a360-7770245ad4a9</vt:lpwstr>
  </property>
  <property fmtid="{D5CDD505-2E9C-101B-9397-08002B2CF9AE}" pid="9" name="MSIP_Label_c8588358-c3f1-4695-a290-e2f70d15689d_ActionId">
    <vt:lpwstr>33005bb0-3955-4a8e-be26-40874094f4ef</vt:lpwstr>
  </property>
  <property fmtid="{D5CDD505-2E9C-101B-9397-08002B2CF9AE}" pid="10" name="MSIP_Label_c8588358-c3f1-4695-a290-e2f70d15689d_ContentBits">
    <vt:lpwstr>0</vt:lpwstr>
  </property>
</Properties>
</file>