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 id="2147483807" r:id="rId5"/>
  </p:sldMasterIdLst>
  <p:notesMasterIdLst>
    <p:notesMasterId r:id="rId17"/>
  </p:notesMasterIdLst>
  <p:sldIdLst>
    <p:sldId id="266" r:id="rId6"/>
    <p:sldId id="296" r:id="rId7"/>
    <p:sldId id="297" r:id="rId8"/>
    <p:sldId id="298" r:id="rId9"/>
    <p:sldId id="290" r:id="rId10"/>
    <p:sldId id="301" r:id="rId11"/>
    <p:sldId id="280" r:id="rId12"/>
    <p:sldId id="302" r:id="rId13"/>
    <p:sldId id="303" r:id="rId14"/>
    <p:sldId id="304" r:id="rId15"/>
    <p:sldId id="30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3A210B7-E536-43F2-BAF9-BBB64C3415ED}">
          <p14:sldIdLst>
            <p14:sldId id="266"/>
            <p14:sldId id="296"/>
            <p14:sldId id="297"/>
            <p14:sldId id="298"/>
            <p14:sldId id="290"/>
            <p14:sldId id="301"/>
            <p14:sldId id="280"/>
            <p14:sldId id="302"/>
            <p14:sldId id="303"/>
            <p14:sldId id="304"/>
            <p14:sldId id="30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61DD58-9231-A3F3-5314-60BDF81553A5}" name="Stephen Arundel" initials="SA" userId="S::Stephen.Arundel@sheffield.gov.uk::60a7e176-1012-4ae7-846f-59157c624dd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C60C6"/>
    <a:srgbClr val="3D9CCC"/>
    <a:srgbClr val="1B192E"/>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660"/>
  </p:normalViewPr>
  <p:slideViewPr>
    <p:cSldViewPr snapToGrid="0">
      <p:cViewPr varScale="1">
        <p:scale>
          <a:sx n="59" d="100"/>
          <a:sy n="59" d="100"/>
        </p:scale>
        <p:origin x="95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title>
      <c:tx>
        <c:rich>
          <a:bodyPr/>
          <a:lstStyle/>
          <a:p>
            <a:pPr>
              <a:defRPr/>
            </a:pPr>
            <a:r>
              <a:rPr lang="en-GB" sz="1400" dirty="0"/>
              <a:t>New Employment </a:t>
            </a:r>
          </a:p>
          <a:p>
            <a:pPr>
              <a:defRPr/>
            </a:pPr>
            <a:endParaRPr lang="en-GB" dirty="0"/>
          </a:p>
          <a:p>
            <a:pPr>
              <a:defRPr/>
            </a:pPr>
            <a:r>
              <a:rPr lang="en-GB" dirty="0"/>
              <a:t> </a:t>
            </a:r>
          </a:p>
        </c:rich>
      </c:tx>
      <c:layout>
        <c:manualLayout>
          <c:xMode val="edge"/>
          <c:yMode val="edge"/>
          <c:x val="0.3415037210058004"/>
          <c:y val="3.8317183090852622E-2"/>
        </c:manualLayout>
      </c:layout>
      <c:overlay val="0"/>
    </c:title>
    <c:autoTitleDeleted val="0"/>
    <c:plotArea>
      <c:layout>
        <c:manualLayout>
          <c:layoutTarget val="inner"/>
          <c:xMode val="edge"/>
          <c:yMode val="edge"/>
          <c:x val="7.5514244929910074E-2"/>
          <c:y val="0.17443618158841256"/>
          <c:w val="0.4925205073050079"/>
          <c:h val="0.80870651199464261"/>
        </c:manualLayout>
      </c:layout>
      <c:pieChart>
        <c:varyColors val="1"/>
        <c:dLbls>
          <c:dLblPos val="bestFit"/>
          <c:showLegendKey val="0"/>
          <c:showVal val="1"/>
          <c:showCatName val="0"/>
          <c:showSerName val="0"/>
          <c:showPercent val="0"/>
          <c:showBubbleSize val="0"/>
          <c:showLeaderLines val="0"/>
        </c:dLbls>
        <c:firstSliceAng val="0"/>
      </c:pieChart>
    </c:plotArea>
    <c:legend>
      <c:legendPos val="r"/>
      <c:layout>
        <c:manualLayout>
          <c:xMode val="edge"/>
          <c:yMode val="edge"/>
          <c:x val="0.63284890153557505"/>
          <c:y val="0.25888304946320156"/>
          <c:w val="0.29052950944244021"/>
          <c:h val="0.42417488723546654"/>
        </c:manualLayout>
      </c:layout>
      <c:overlay val="0"/>
    </c:legend>
    <c:plotVisOnly val="1"/>
    <c:dispBlanksAs val="gap"/>
    <c:showDLblsOverMax val="0"/>
  </c:chart>
  <c:spPr>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title>
      <c:tx>
        <c:rich>
          <a:bodyPr/>
          <a:lstStyle/>
          <a:p>
            <a:pPr>
              <a:defRPr/>
            </a:pPr>
            <a:r>
              <a:rPr lang="en-GB" sz="1400" dirty="0"/>
              <a:t>Upskilling</a:t>
            </a:r>
            <a:r>
              <a:rPr lang="en-GB" dirty="0"/>
              <a:t> </a:t>
            </a:r>
          </a:p>
          <a:p>
            <a:pPr>
              <a:defRPr/>
            </a:pPr>
            <a:endParaRPr lang="en-GB" dirty="0"/>
          </a:p>
          <a:p>
            <a:pPr>
              <a:defRPr/>
            </a:pPr>
            <a:endParaRPr lang="en-GB" dirty="0"/>
          </a:p>
          <a:p>
            <a:pPr>
              <a:defRPr/>
            </a:pPr>
            <a:r>
              <a:rPr lang="en-GB" dirty="0"/>
              <a:t>   </a:t>
            </a:r>
          </a:p>
        </c:rich>
      </c:tx>
      <c:layout>
        <c:manualLayout>
          <c:xMode val="edge"/>
          <c:yMode val="edge"/>
          <c:x val="0.41002832071059242"/>
          <c:y val="2.6025253668872549E-2"/>
        </c:manualLayout>
      </c:layout>
      <c:overlay val="0"/>
    </c:title>
    <c:autoTitleDeleted val="0"/>
    <c:plotArea>
      <c:layout>
        <c:manualLayout>
          <c:layoutTarget val="inner"/>
          <c:xMode val="edge"/>
          <c:yMode val="edge"/>
          <c:x val="0.10549271719281181"/>
          <c:y val="0.16578799981548359"/>
          <c:w val="0.50677863336935824"/>
          <c:h val="0.83038426672569543"/>
        </c:manualLayout>
      </c:layout>
      <c:pieChart>
        <c:varyColors val="1"/>
        <c:dLbls>
          <c:dLblPos val="bestFit"/>
          <c:showLegendKey val="0"/>
          <c:showVal val="1"/>
          <c:showCatName val="0"/>
          <c:showSerName val="0"/>
          <c:showPercent val="0"/>
          <c:showBubbleSize val="0"/>
          <c:showLeaderLines val="0"/>
        </c:dLbls>
        <c:firstSliceAng val="0"/>
      </c:pieChart>
    </c:plotArea>
    <c:legend>
      <c:legendPos val="r"/>
      <c:layout>
        <c:manualLayout>
          <c:xMode val="edge"/>
          <c:yMode val="edge"/>
          <c:x val="0.71168606222016362"/>
          <c:y val="0.15650001581127657"/>
          <c:w val="0.27605903581905206"/>
          <c:h val="0.76046047707891951"/>
        </c:manualLayout>
      </c:layout>
      <c:overlay val="0"/>
      <c:txPr>
        <a:bodyPr/>
        <a:lstStyle/>
        <a:p>
          <a:pPr>
            <a:defRPr sz="1050">
              <a:latin typeface="Corbel" panose="020B0503020204020204" pitchFamily="34" charset="0"/>
            </a:defRPr>
          </a:pPr>
          <a:endParaRPr lang="en-US"/>
        </a:p>
      </c:txPr>
    </c:legend>
    <c:plotVisOnly val="1"/>
    <c:dispBlanksAs val="gap"/>
    <c:showDLblsOverMax val="0"/>
  </c:chart>
  <c:spPr>
    <a:ln>
      <a:noFill/>
    </a:ln>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12B5EC-F713-4E12-903E-A15782F1FD80}" type="datetimeFigureOut">
              <a:rPr lang="en-GB" smtClean="0"/>
              <a:t>29/05/2025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D9C41-543B-4D7E-8C61-BFC5354F196F}" type="slidenum">
              <a:rPr lang="en-GB" smtClean="0"/>
              <a:t>‹#›</a:t>
            </a:fld>
            <a:endParaRPr lang="en-GB"/>
          </a:p>
        </p:txBody>
      </p:sp>
    </p:spTree>
    <p:extLst>
      <p:ext uri="{BB962C8B-B14F-4D97-AF65-F5344CB8AC3E}">
        <p14:creationId xmlns:p14="http://schemas.microsoft.com/office/powerpoint/2010/main" val="125497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7D9C41-543B-4D7E-8C61-BFC5354F196F}" type="slidenum">
              <a:rPr lang="en-GB" smtClean="0"/>
              <a:t>1</a:t>
            </a:fld>
            <a:endParaRPr lang="en-GB"/>
          </a:p>
        </p:txBody>
      </p:sp>
    </p:spTree>
    <p:extLst>
      <p:ext uri="{BB962C8B-B14F-4D97-AF65-F5344CB8AC3E}">
        <p14:creationId xmlns:p14="http://schemas.microsoft.com/office/powerpoint/2010/main" val="1658958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7D9C41-543B-4D7E-8C61-BFC5354F196F}" type="slidenum">
              <a:rPr lang="en-GB" smtClean="0"/>
              <a:t>2</a:t>
            </a:fld>
            <a:endParaRPr lang="en-GB"/>
          </a:p>
        </p:txBody>
      </p:sp>
    </p:spTree>
    <p:extLst>
      <p:ext uri="{BB962C8B-B14F-4D97-AF65-F5344CB8AC3E}">
        <p14:creationId xmlns:p14="http://schemas.microsoft.com/office/powerpoint/2010/main" val="902404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7D9C41-543B-4D7E-8C61-BFC5354F196F}" type="slidenum">
              <a:rPr lang="en-GB" smtClean="0"/>
              <a:t>4</a:t>
            </a:fld>
            <a:endParaRPr lang="en-GB"/>
          </a:p>
        </p:txBody>
      </p:sp>
    </p:spTree>
    <p:extLst>
      <p:ext uri="{BB962C8B-B14F-4D97-AF65-F5344CB8AC3E}">
        <p14:creationId xmlns:p14="http://schemas.microsoft.com/office/powerpoint/2010/main" val="2491341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7D9C41-543B-4D7E-8C61-BFC5354F196F}" type="slidenum">
              <a:rPr lang="en-GB" smtClean="0"/>
              <a:t>7</a:t>
            </a:fld>
            <a:endParaRPr lang="en-GB"/>
          </a:p>
        </p:txBody>
      </p:sp>
    </p:spTree>
    <p:extLst>
      <p:ext uri="{BB962C8B-B14F-4D97-AF65-F5344CB8AC3E}">
        <p14:creationId xmlns:p14="http://schemas.microsoft.com/office/powerpoint/2010/main" val="172741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A0EE02B-FF87-4A75-8D96-62938E7D911C}" type="datetime1">
              <a:rPr lang="en-GB" smtClean="0"/>
              <a:t>29/05/2025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3847907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0FAE9A5-A6DD-41A5-B21F-78E3AD9946F4}" type="datetime1">
              <a:rPr lang="en-GB" smtClean="0"/>
              <a:t>29/05/2025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4189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36DC3A1-422F-4C77-A60B-D9F8204EB112}" type="datetime1">
              <a:rPr lang="en-GB" smtClean="0"/>
              <a:t>29/05/2025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858615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25FF3A8-C99B-46EA-8F48-50799CD7D3E1}" type="datetime1">
              <a:rPr lang="en-GB" smtClean="0"/>
              <a:t>29/05/2025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441105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3AC16A5-9024-4CA6-B09E-7B1F8110DFA5}" type="datetime1">
              <a:rPr lang="en-GB" smtClean="0"/>
              <a:t>29/05/2025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2871754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0CE52F3-F0AB-4E26-B68D-402A560C8E88}" type="datetime1">
              <a:rPr lang="en-GB" smtClean="0"/>
              <a:t>29/05/2025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724131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A390CE-4526-445B-9B5D-2309961FBCB2}" type="datetime1">
              <a:rPr lang="en-GB" smtClean="0"/>
              <a:t>29/05/2025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1937862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3A6CE67-B7E7-495C-A2CE-45C8DF38F04A}" type="datetime1">
              <a:rPr lang="en-GB" smtClean="0"/>
              <a:t>29/05/2025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480184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0CE2FCA-E3C7-422B-A9FC-978868D8D169}" type="datetime1">
              <a:rPr lang="en-GB" smtClean="0"/>
              <a:t>29/05/2025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2378340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C4772B1-C09A-4A60-AAB3-5BBB653B0301}" type="datetime1">
              <a:rPr lang="en-GB" smtClean="0"/>
              <a:t>29/05/2025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2235509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C01086C-12E7-4416-BDE1-0E324F35773A}" type="datetime1">
              <a:rPr lang="en-GB" smtClean="0"/>
              <a:t>29/05/2025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B97948-9CE0-4B93-AE54-E539ED409C25}" type="slidenum">
              <a:rPr lang="en-GB" smtClean="0"/>
              <a:t>‹#›</a:t>
            </a:fld>
            <a:endParaRPr lang="en-GB"/>
          </a:p>
        </p:txBody>
      </p:sp>
    </p:spTree>
    <p:extLst>
      <p:ext uri="{BB962C8B-B14F-4D97-AF65-F5344CB8AC3E}">
        <p14:creationId xmlns:p14="http://schemas.microsoft.com/office/powerpoint/2010/main" val="3941080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E8A1D-8B17-48A9-132B-A3DBF20FE22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51543C0-1A97-4706-7A65-681B0E5419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73207CD-DDF2-5F79-2B54-03BC8B6CDD6C}"/>
              </a:ext>
            </a:extLst>
          </p:cNvPr>
          <p:cNvSpPr>
            <a:spLocks noGrp="1"/>
          </p:cNvSpPr>
          <p:nvPr>
            <p:ph type="dt" sz="half" idx="10"/>
          </p:nvPr>
        </p:nvSpPr>
        <p:spPr/>
        <p:txBody>
          <a:bodyPr/>
          <a:lstStyle/>
          <a:p>
            <a:fld id="{BEC0F977-B390-41D4-9AF9-D25C690C37B2}" type="datetimeFigureOut">
              <a:rPr lang="en-GB" smtClean="0"/>
              <a:t>29/05/2025</a:t>
            </a:fld>
            <a:endParaRPr lang="en-GB"/>
          </a:p>
        </p:txBody>
      </p:sp>
      <p:sp>
        <p:nvSpPr>
          <p:cNvPr id="5" name="Footer Placeholder 4">
            <a:extLst>
              <a:ext uri="{FF2B5EF4-FFF2-40B4-BE49-F238E27FC236}">
                <a16:creationId xmlns:a16="http://schemas.microsoft.com/office/drawing/2014/main" id="{CCF731F6-04B2-1763-2905-80DC4B9435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4438A6-3A77-172A-8EF9-C4A9A68D349C}"/>
              </a:ext>
            </a:extLst>
          </p:cNvPr>
          <p:cNvSpPr>
            <a:spLocks noGrp="1"/>
          </p:cNvSpPr>
          <p:nvPr>
            <p:ph type="sldNum" sz="quarter" idx="12"/>
          </p:nvPr>
        </p:nvSpPr>
        <p:spPr/>
        <p:txBody>
          <a:bodyPr/>
          <a:lstStyle/>
          <a:p>
            <a:fld id="{15FD975D-0C21-452F-981D-905AC51DC9F1}" type="slidenum">
              <a:rPr lang="en-GB" smtClean="0"/>
              <a:t>‹#›</a:t>
            </a:fld>
            <a:endParaRPr lang="en-GB"/>
          </a:p>
        </p:txBody>
      </p:sp>
    </p:spTree>
    <p:extLst>
      <p:ext uri="{BB962C8B-B14F-4D97-AF65-F5344CB8AC3E}">
        <p14:creationId xmlns:p14="http://schemas.microsoft.com/office/powerpoint/2010/main" val="1641233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DDF7F7-C289-4ECC-8032-AEEA4849BBB3}" type="datetime1">
              <a:rPr lang="en-GB" smtClean="0"/>
              <a:t>29/05/2025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B97948-9CE0-4B93-AE54-E539ED409C25}" type="slidenum">
              <a:rPr lang="en-GB" smtClean="0"/>
              <a:t>‹#›</a:t>
            </a:fld>
            <a:endParaRPr lang="en-GB"/>
          </a:p>
        </p:txBody>
      </p:sp>
    </p:spTree>
    <p:extLst>
      <p:ext uri="{BB962C8B-B14F-4D97-AF65-F5344CB8AC3E}">
        <p14:creationId xmlns:p14="http://schemas.microsoft.com/office/powerpoint/2010/main" val="2842405769"/>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744019-1C3D-3114-B7BC-3F9772A994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568D973-B040-6A6A-6033-3A3BD24F02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E5C2FD9-090B-CB32-2F69-69EE1C4470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EC0F977-B390-41D4-9AF9-D25C690C37B2}" type="datetimeFigureOut">
              <a:rPr lang="en-GB" smtClean="0"/>
              <a:t>29/05/2025</a:t>
            </a:fld>
            <a:endParaRPr lang="en-GB"/>
          </a:p>
        </p:txBody>
      </p:sp>
      <p:sp>
        <p:nvSpPr>
          <p:cNvPr id="5" name="Footer Placeholder 4">
            <a:extLst>
              <a:ext uri="{FF2B5EF4-FFF2-40B4-BE49-F238E27FC236}">
                <a16:creationId xmlns:a16="http://schemas.microsoft.com/office/drawing/2014/main" id="{8D800625-BDCC-708A-E178-8701AB26E3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26968A4-0207-6FAF-C22B-9BC8DD8573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FD975D-0C21-452F-981D-905AC51DC9F1}" type="slidenum">
              <a:rPr lang="en-GB" smtClean="0"/>
              <a:t>‹#›</a:t>
            </a:fld>
            <a:endParaRPr lang="en-GB"/>
          </a:p>
        </p:txBody>
      </p:sp>
    </p:spTree>
    <p:extLst>
      <p:ext uri="{BB962C8B-B14F-4D97-AF65-F5344CB8AC3E}">
        <p14:creationId xmlns:p14="http://schemas.microsoft.com/office/powerpoint/2010/main" val="748289962"/>
      </p:ext>
    </p:extLst>
  </p:cSld>
  <p:clrMap bg1="lt1" tx1="dk1" bg2="lt2" tx2="dk2" accent1="accent1" accent2="accent2" accent3="accent3" accent4="accent4" accent5="accent5" accent6="accent6" hlink="hlink" folHlink="folHlink"/>
  <p:sldLayoutIdLst>
    <p:sldLayoutId id="214748380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ight Triangle 103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7" name="Rectangle 1036">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201" y="623275"/>
            <a:ext cx="5141626"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D46226-4D2D-CBC2-CE80-D45718ED619F}"/>
              </a:ext>
            </a:extLst>
          </p:cNvPr>
          <p:cNvSpPr>
            <a:spLocks noGrp="1"/>
          </p:cNvSpPr>
          <p:nvPr>
            <p:ph type="title"/>
          </p:nvPr>
        </p:nvSpPr>
        <p:spPr>
          <a:xfrm>
            <a:off x="6662977" y="978195"/>
            <a:ext cx="4626073" cy="3189768"/>
          </a:xfrm>
        </p:spPr>
        <p:txBody>
          <a:bodyPr vert="horz" lIns="91440" tIns="45720" rIns="91440" bIns="45720" rtlCol="0" anchor="b">
            <a:normAutofit/>
          </a:bodyPr>
          <a:lstStyle/>
          <a:p>
            <a:pPr algn="ctr"/>
            <a:r>
              <a:rPr lang="en-US" sz="3200" dirty="0">
                <a:solidFill>
                  <a:schemeClr val="bg1"/>
                </a:solidFill>
                <a:latin typeface="Calibri" panose="020F0502020204030204" pitchFamily="34" charset="0"/>
                <a:ea typeface="Calibri" panose="020F0502020204030204" pitchFamily="34" charset="0"/>
                <a:cs typeface="Calibri" panose="020F0502020204030204" pitchFamily="34" charset="0"/>
              </a:rPr>
              <a:t>Sheffield City Council’s Employment and Skills through Planning and Procurement Report  </a:t>
            </a:r>
            <a:br>
              <a:rPr lang="en-US" sz="3200" dirty="0">
                <a:solidFill>
                  <a:schemeClr val="bg1"/>
                </a:solidFill>
                <a:latin typeface="Calibri" panose="020F0502020204030204" pitchFamily="34" charset="0"/>
                <a:ea typeface="Calibri" panose="020F0502020204030204" pitchFamily="34" charset="0"/>
                <a:cs typeface="Calibri" panose="020F0502020204030204" pitchFamily="34" charset="0"/>
              </a:rPr>
            </a:br>
            <a:br>
              <a:rPr lang="en-US" sz="32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3200" dirty="0">
                <a:solidFill>
                  <a:schemeClr val="bg1"/>
                </a:solidFill>
                <a:latin typeface="Calibri" panose="020F0502020204030204" pitchFamily="34" charset="0"/>
                <a:ea typeface="Calibri" panose="020F0502020204030204" pitchFamily="34" charset="0"/>
                <a:cs typeface="Calibri" panose="020F0502020204030204" pitchFamily="34" charset="0"/>
              </a:rPr>
              <a:t>Quarter 4</a:t>
            </a:r>
            <a:br>
              <a:rPr lang="en-US" sz="32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3200" dirty="0">
                <a:solidFill>
                  <a:schemeClr val="bg1"/>
                </a:solidFill>
                <a:latin typeface="Calibri" panose="020F0502020204030204" pitchFamily="34" charset="0"/>
                <a:ea typeface="Calibri" panose="020F0502020204030204" pitchFamily="34" charset="0"/>
                <a:cs typeface="Calibri" panose="020F0502020204030204" pitchFamily="34" charset="0"/>
              </a:rPr>
              <a:t>2024-2025</a:t>
            </a:r>
          </a:p>
        </p:txBody>
      </p:sp>
      <p:pic>
        <p:nvPicPr>
          <p:cNvPr id="1028" name="Picture 4" descr="5,752 Sheffield Stock Photos - Free &amp; Royalty-Free Stock Photos from  Dreamstime">
            <a:extLst>
              <a:ext uri="{FF2B5EF4-FFF2-40B4-BE49-F238E27FC236}">
                <a16:creationId xmlns:a16="http://schemas.microsoft.com/office/drawing/2014/main" id="{B87B279C-4651-4F45-2A89-F84BAE0B469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0" y="-42959"/>
            <a:ext cx="6476599" cy="69787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elcome to Darnall Forum's Community Website: Are you currently  unemployed/economically inactive and looking for work?">
            <a:extLst>
              <a:ext uri="{FF2B5EF4-FFF2-40B4-BE49-F238E27FC236}">
                <a16:creationId xmlns:a16="http://schemas.microsoft.com/office/drawing/2014/main" id="{6C008A8E-1DA9-9081-CE25-E5CC4B49167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5006493"/>
            <a:ext cx="5428034" cy="1929327"/>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descr="Text&#10;&#10;Description automatically generated with low confidence">
            <a:extLst>
              <a:ext uri="{FF2B5EF4-FFF2-40B4-BE49-F238E27FC236}">
                <a16:creationId xmlns:a16="http://schemas.microsoft.com/office/drawing/2014/main" id="{15FD267F-DCDF-59B8-E4FE-73581EA5BAAC}"/>
              </a:ext>
            </a:extLst>
          </p:cNvPr>
          <p:cNvPicPr>
            <a:picLocks noChangeAspect="1"/>
          </p:cNvPicPr>
          <p:nvPr/>
        </p:nvPicPr>
        <p:blipFill rotWithShape="1">
          <a:blip r:embed="rId5"/>
          <a:srcRect l="855" r="2447" b="1"/>
          <a:stretch/>
        </p:blipFill>
        <p:spPr>
          <a:xfrm>
            <a:off x="10646812" y="5304776"/>
            <a:ext cx="1422694" cy="1378662"/>
          </a:xfrm>
          <a:prstGeom prst="rect">
            <a:avLst/>
          </a:prstGeom>
        </p:spPr>
      </p:pic>
    </p:spTree>
    <p:extLst>
      <p:ext uri="{BB962C8B-B14F-4D97-AF65-F5344CB8AC3E}">
        <p14:creationId xmlns:p14="http://schemas.microsoft.com/office/powerpoint/2010/main" val="1597065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EAD69D-E4DF-150A-E036-A3FDC02467CE}"/>
              </a:ext>
            </a:extLst>
          </p:cNvPr>
          <p:cNvSpPr>
            <a:spLocks noGrp="1"/>
          </p:cNvSpPr>
          <p:nvPr>
            <p:ph type="sldNum" sz="quarter" idx="12"/>
          </p:nvPr>
        </p:nvSpPr>
        <p:spPr>
          <a:xfrm>
            <a:off x="9270999" y="6313146"/>
            <a:ext cx="2743200" cy="365125"/>
          </a:xfrm>
        </p:spPr>
        <p:txBody>
          <a:bodyPr/>
          <a:lstStyle/>
          <a:p>
            <a:fld id="{67B97948-9CE0-4B93-AE54-E539ED409C25}" type="slidenum">
              <a:rPr lang="en-GB" smtClean="0">
                <a:solidFill>
                  <a:schemeClr val="bg1"/>
                </a:solidFill>
              </a:rPr>
              <a:t>2</a:t>
            </a:fld>
            <a:endParaRPr lang="en-GB" dirty="0">
              <a:solidFill>
                <a:schemeClr val="bg1"/>
              </a:solidFill>
            </a:endParaRPr>
          </a:p>
        </p:txBody>
      </p:sp>
      <p:graphicFrame>
        <p:nvGraphicFramePr>
          <p:cNvPr id="5" name="Chart 4">
            <a:extLst>
              <a:ext uri="{FF2B5EF4-FFF2-40B4-BE49-F238E27FC236}">
                <a16:creationId xmlns:a16="http://schemas.microsoft.com/office/drawing/2014/main" id="{9244B70F-6CAD-803A-8CB5-AAD0CDFFD0DA}"/>
              </a:ext>
            </a:extLst>
          </p:cNvPr>
          <p:cNvGraphicFramePr>
            <a:graphicFrameLocks/>
          </p:cNvGraphicFramePr>
          <p:nvPr>
            <p:extLst>
              <p:ext uri="{D42A27DB-BD31-4B8C-83A1-F6EECF244321}">
                <p14:modId xmlns:p14="http://schemas.microsoft.com/office/powerpoint/2010/main" val="2378939043"/>
              </p:ext>
            </p:extLst>
          </p:nvPr>
        </p:nvGraphicFramePr>
        <p:xfrm>
          <a:off x="-1351769" y="1443789"/>
          <a:ext cx="4739310" cy="4908755"/>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a:extLst>
              <a:ext uri="{FF2B5EF4-FFF2-40B4-BE49-F238E27FC236}">
                <a16:creationId xmlns:a16="http://schemas.microsoft.com/office/drawing/2014/main" id="{92E34AA4-C546-F581-89B1-997F302F164E}"/>
              </a:ext>
            </a:extLst>
          </p:cNvPr>
          <p:cNvSpPr>
            <a:spLocks noGrp="1"/>
          </p:cNvSpPr>
          <p:nvPr>
            <p:ph type="title"/>
          </p:nvPr>
        </p:nvSpPr>
        <p:spPr>
          <a:xfrm>
            <a:off x="327990" y="386383"/>
            <a:ext cx="11157761" cy="1150470"/>
          </a:xfrm>
        </p:spPr>
        <p:txBody>
          <a:bodyPr anchor="b">
            <a:normAutofit fontScale="90000"/>
          </a:bodyPr>
          <a:lstStyle/>
          <a:p>
            <a:r>
              <a:rPr lang="en-GB" sz="3100" b="1" dirty="0">
                <a:solidFill>
                  <a:schemeClr val="bg1"/>
                </a:solidFill>
                <a:latin typeface="+mn-lt"/>
              </a:rPr>
              <a:t>1. Employment and Skills Through Procurement and Planning Monitoring Quarter 4 and Overall 2024 - 2025 </a:t>
            </a:r>
            <a:br>
              <a:rPr lang="en-GB" sz="4000" dirty="0"/>
            </a:br>
            <a:endParaRPr lang="en-GB" sz="4000" dirty="0"/>
          </a:p>
        </p:txBody>
      </p:sp>
      <p:sp>
        <p:nvSpPr>
          <p:cNvPr id="8" name="TextBox 7">
            <a:extLst>
              <a:ext uri="{FF2B5EF4-FFF2-40B4-BE49-F238E27FC236}">
                <a16:creationId xmlns:a16="http://schemas.microsoft.com/office/drawing/2014/main" id="{1517A594-BF04-9AA3-FC2C-D353621C8559}"/>
              </a:ext>
            </a:extLst>
          </p:cNvPr>
          <p:cNvSpPr txBox="1"/>
          <p:nvPr/>
        </p:nvSpPr>
        <p:spPr>
          <a:xfrm>
            <a:off x="316435" y="3021677"/>
            <a:ext cx="11559129" cy="332398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500" b="1" i="0" strike="noStrike" kern="1200" cap="none" spc="0" normalizeH="0" baseline="0" noProof="0" dirty="0">
                <a:ln>
                  <a:noFill/>
                </a:ln>
                <a:solidFill>
                  <a:prstClr val="black"/>
                </a:solidFill>
                <a:effectLst/>
                <a:uLnTx/>
                <a:uFillTx/>
                <a:latin typeface="Calibri" panose="020F0502020204030204"/>
                <a:ea typeface="+mn-ea"/>
                <a:cs typeface="+mn-cs"/>
              </a:rPr>
              <a:t>Quarter 4</a:t>
            </a:r>
            <a:r>
              <a:rPr lang="en-GB" sz="1500" b="1" dirty="0">
                <a:solidFill>
                  <a:prstClr val="black"/>
                </a:solidFill>
                <a:latin typeface="Calibri" panose="020F0502020204030204"/>
              </a:rPr>
              <a:t> </a:t>
            </a:r>
            <a:r>
              <a:rPr kumimoji="0" lang="en-GB" sz="1500" b="1" i="0" strike="noStrike" kern="1200" cap="none" spc="0" normalizeH="0" baseline="0" noProof="0" dirty="0">
                <a:ln>
                  <a:noFill/>
                </a:ln>
                <a:solidFill>
                  <a:prstClr val="black"/>
                </a:solidFill>
                <a:effectLst/>
                <a:uLnTx/>
                <a:uFillTx/>
                <a:latin typeface="Calibri" panose="020F0502020204030204"/>
                <a:ea typeface="+mn-ea"/>
                <a:cs typeface="+mn-cs"/>
              </a:rPr>
              <a:t>Highlights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500" b="1" u="sng"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b="1" i="0" strike="noStrike" kern="1200" cap="none" spc="0" normalizeH="0" baseline="0" noProof="0" dirty="0">
                <a:ln>
                  <a:noFill/>
                </a:ln>
                <a:solidFill>
                  <a:prstClr val="black"/>
                </a:solidFill>
                <a:effectLst/>
                <a:uLnTx/>
                <a:uFillTx/>
                <a:latin typeface="Calibri" panose="020F0502020204030204"/>
                <a:ea typeface="+mn-ea"/>
                <a:cs typeface="+mn-cs"/>
              </a:rPr>
              <a:t>Employment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New employment and apprenticeship opportunities are regularly shared with job seekers living within Sheffield.</a:t>
            </a:r>
            <a:endParaRPr kumimoji="0" lang="en-GB" sz="15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McLaughlin and Harvey, the principle contractor for </a:t>
            </a:r>
            <a:r>
              <a:rPr kumimoji="0" lang="en-GB" sz="1500" b="0" i="0" u="none" strike="noStrike" kern="1200" cap="none" spc="0" normalizeH="0" baseline="0" noProof="0" dirty="0" err="1">
                <a:ln>
                  <a:noFill/>
                </a:ln>
                <a:solidFill>
                  <a:prstClr val="black"/>
                </a:solidFill>
                <a:effectLst/>
                <a:uLnTx/>
                <a:uFillTx/>
                <a:latin typeface="Calibri" panose="020F0502020204030204"/>
                <a:ea typeface="+mn-ea"/>
                <a:cs typeface="+mn-cs"/>
              </a:rPr>
              <a:t>Forgemasters</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 Machine Shop Enabling site, has created 75 new employment opportunities.</a:t>
            </a:r>
          </a:p>
          <a:p>
            <a:pPr marR="0" lvl="0" algn="l" defTabSz="457200" rtl="0" eaLnBrk="1" fontAlgn="auto" latinLnBrk="0" hangingPunct="1">
              <a:lnSpc>
                <a:spcPct val="100000"/>
              </a:lnSpc>
              <a:spcBef>
                <a:spcPts val="0"/>
              </a:spcBef>
              <a:spcAft>
                <a:spcPts val="0"/>
              </a:spcAft>
              <a:buClrTx/>
              <a:buSzTx/>
              <a:tabLst/>
              <a:defRPr/>
            </a:pPr>
            <a:r>
              <a:rPr lang="en-GB" sz="1500" dirty="0">
                <a:solidFill>
                  <a:prstClr val="black"/>
                </a:solidFill>
                <a:latin typeface="Calibri" panose="020F0502020204030204"/>
              </a:rPr>
              <a:t>Due to an increase in demand, Wates (Aids and Adaptations contract) have offered a further 21 employment opportunities during Quarter 4.</a:t>
            </a:r>
          </a:p>
          <a:p>
            <a:pPr marR="0" lvl="0" algn="l" defTabSz="457200" rtl="0" eaLnBrk="1" fontAlgn="auto" latinLnBrk="0" hangingPunct="1">
              <a:lnSpc>
                <a:spcPct val="100000"/>
              </a:lnSpc>
              <a:spcBef>
                <a:spcPts val="0"/>
              </a:spcBef>
              <a:spcAft>
                <a:spcPts val="0"/>
              </a:spcAft>
              <a:buClrTx/>
              <a:buSzTx/>
              <a:tabLst/>
              <a:defRPr/>
            </a:pP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Reed (Sheffield City Council Temporary Work Contract) have place 19 Sheffield residents, who had previously been unemployed for 3 months or longer, into work. </a:t>
            </a:r>
          </a:p>
          <a:p>
            <a:pPr marR="0" lvl="0" algn="l" defTabSz="457200" rtl="0" eaLnBrk="1" fontAlgn="auto" latinLnBrk="0" hangingPunct="1">
              <a:lnSpc>
                <a:spcPct val="100000"/>
              </a:lnSpc>
              <a:spcBef>
                <a:spcPts val="0"/>
              </a:spcBef>
              <a:spcAft>
                <a:spcPts val="0"/>
              </a:spcAft>
              <a:buClrTx/>
              <a:buSzTx/>
              <a:tabLst/>
              <a:defRPr/>
            </a:pPr>
            <a:endPar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b="1" i="0" strike="noStrike" kern="1200" cap="none" spc="0" normalizeH="0" baseline="0" noProof="0" dirty="0">
                <a:ln>
                  <a:noFill/>
                </a:ln>
                <a:solidFill>
                  <a:prstClr val="black"/>
                </a:solidFill>
                <a:effectLst/>
                <a:uLnTx/>
                <a:uFillTx/>
                <a:latin typeface="Calibri" panose="020F0502020204030204"/>
                <a:ea typeface="+mn-ea"/>
                <a:cs typeface="+mn-cs"/>
              </a:rPr>
              <a:t>Apprenticeships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i="0" strike="noStrike" kern="1200" cap="none" spc="0" normalizeH="0" baseline="0" noProof="0" dirty="0">
                <a:ln>
                  <a:noFill/>
                </a:ln>
                <a:solidFill>
                  <a:prstClr val="black"/>
                </a:solidFill>
                <a:effectLst/>
                <a:uLnTx/>
                <a:uFillTx/>
                <a:latin typeface="Calibri" panose="020F0502020204030204"/>
                <a:ea typeface="+mn-ea"/>
                <a:cs typeface="+mn-cs"/>
              </a:rPr>
              <a:t>Jewson Partnership Solutions (General Building Supplies Contract) have reported</a:t>
            </a:r>
            <a:r>
              <a:rPr lang="en-GB" sz="1500" dirty="0">
                <a:solidFill>
                  <a:prstClr val="black"/>
                </a:solidFill>
                <a:latin typeface="Calibri" panose="020F0502020204030204"/>
              </a:rPr>
              <a:t>d that an employee has commenced a L6 Leadership and Management Apprenticeship this Quarter.  </a:t>
            </a:r>
          </a:p>
          <a:p>
            <a:pPr lvl="0">
              <a:defRPr/>
            </a:pPr>
            <a:r>
              <a:rPr kumimoji="0" lang="en-GB" sz="1500" i="0" strike="noStrike" kern="1200" cap="none" spc="0" normalizeH="0" baseline="0" noProof="0" dirty="0">
                <a:ln>
                  <a:noFill/>
                </a:ln>
                <a:solidFill>
                  <a:prstClr val="black"/>
                </a:solidFill>
                <a:effectLst/>
                <a:uLnTx/>
                <a:uFillTx/>
                <a:latin typeface="Calibri" panose="020F0502020204030204"/>
                <a:ea typeface="+mn-ea"/>
                <a:cs typeface="+mn-cs"/>
              </a:rPr>
              <a:t>Several contractors including, Galliford Try, McLaughlin </a:t>
            </a:r>
            <a:r>
              <a:rPr lang="en-GB" sz="1500" dirty="0">
                <a:solidFill>
                  <a:prstClr val="black"/>
                </a:solidFill>
              </a:rPr>
              <a:t>and Harvey, Vinci Building and Wates, attended Opportunity </a:t>
            </a:r>
            <a:r>
              <a:rPr kumimoji="0" lang="en-GB" sz="1500" i="0" strike="noStrike" kern="1200" cap="none" spc="0" normalizeH="0" baseline="0" noProof="0" dirty="0">
                <a:ln>
                  <a:noFill/>
                </a:ln>
                <a:solidFill>
                  <a:prstClr val="black"/>
                </a:solidFill>
                <a:effectLst/>
                <a:uLnTx/>
                <a:uFillTx/>
                <a:latin typeface="Calibri" panose="020F0502020204030204"/>
                <a:ea typeface="+mn-ea"/>
                <a:cs typeface="+mn-cs"/>
              </a:rPr>
              <a:t>Sheffield’s Apprenticeships: Be Inspired event on 6</a:t>
            </a:r>
            <a:r>
              <a:rPr kumimoji="0" lang="en-GB" sz="1500" i="0"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GB" sz="1500" i="0" strike="noStrike" kern="1200" cap="none" spc="0" normalizeH="0" baseline="0" noProof="0" dirty="0">
                <a:ln>
                  <a:noFill/>
                </a:ln>
                <a:solidFill>
                  <a:prstClr val="black"/>
                </a:solidFill>
                <a:effectLst/>
                <a:uLnTx/>
                <a:uFillTx/>
                <a:latin typeface="Calibri" panose="020F0502020204030204"/>
                <a:ea typeface="+mn-ea"/>
                <a:cs typeface="+mn-cs"/>
              </a:rPr>
              <a:t> March. On the day over 800 pupils received bespoke advice and guidance on apprenticeships available.</a:t>
            </a:r>
          </a:p>
        </p:txBody>
      </p:sp>
      <p:pic>
        <p:nvPicPr>
          <p:cNvPr id="7" name="Picture 6">
            <a:extLst>
              <a:ext uri="{FF2B5EF4-FFF2-40B4-BE49-F238E27FC236}">
                <a16:creationId xmlns:a16="http://schemas.microsoft.com/office/drawing/2014/main" id="{D4DFE46C-B8D8-E5BF-6F2E-DEBAEE5E96C0}"/>
              </a:ext>
            </a:extLst>
          </p:cNvPr>
          <p:cNvPicPr>
            <a:picLocks noChangeAspect="1"/>
          </p:cNvPicPr>
          <p:nvPr/>
        </p:nvPicPr>
        <p:blipFill>
          <a:blip r:embed="rId4"/>
          <a:stretch>
            <a:fillRect/>
          </a:stretch>
        </p:blipFill>
        <p:spPr>
          <a:xfrm>
            <a:off x="406852" y="961618"/>
            <a:ext cx="11585576" cy="2012980"/>
          </a:xfrm>
          <a:prstGeom prst="rect">
            <a:avLst/>
          </a:prstGeom>
        </p:spPr>
      </p:pic>
    </p:spTree>
    <p:extLst>
      <p:ext uri="{BB962C8B-B14F-4D97-AF65-F5344CB8AC3E}">
        <p14:creationId xmlns:p14="http://schemas.microsoft.com/office/powerpoint/2010/main" val="504448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5F02B2-4916-6906-86AD-3E304394A367}"/>
              </a:ext>
            </a:extLst>
          </p:cNvPr>
          <p:cNvSpPr>
            <a:spLocks noGrp="1"/>
          </p:cNvSpPr>
          <p:nvPr>
            <p:ph type="sldNum" sz="quarter" idx="12"/>
          </p:nvPr>
        </p:nvSpPr>
        <p:spPr>
          <a:xfrm>
            <a:off x="9227288" y="6366983"/>
            <a:ext cx="2743200" cy="365125"/>
          </a:xfrm>
        </p:spPr>
        <p:txBody>
          <a:bodyPr/>
          <a:lstStyle/>
          <a:p>
            <a:fld id="{67B97948-9CE0-4B93-AE54-E539ED409C25}" type="slidenum">
              <a:rPr lang="en-GB" smtClean="0">
                <a:solidFill>
                  <a:schemeClr val="bg1"/>
                </a:solidFill>
              </a:rPr>
              <a:t>3</a:t>
            </a:fld>
            <a:endParaRPr lang="en-GB" dirty="0">
              <a:solidFill>
                <a:schemeClr val="bg1"/>
              </a:solidFill>
            </a:endParaRPr>
          </a:p>
        </p:txBody>
      </p:sp>
      <p:sp>
        <p:nvSpPr>
          <p:cNvPr id="9" name="TextBox 8">
            <a:extLst>
              <a:ext uri="{FF2B5EF4-FFF2-40B4-BE49-F238E27FC236}">
                <a16:creationId xmlns:a16="http://schemas.microsoft.com/office/drawing/2014/main" id="{FE86CD27-54CF-CDF6-9049-E8C05306B142}"/>
              </a:ext>
            </a:extLst>
          </p:cNvPr>
          <p:cNvSpPr txBox="1"/>
          <p:nvPr/>
        </p:nvSpPr>
        <p:spPr>
          <a:xfrm>
            <a:off x="203308" y="2335061"/>
            <a:ext cx="11809404" cy="3785652"/>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b="1" i="0" strike="noStrike" kern="1200" cap="none" spc="0" normalizeH="0" baseline="0" noProof="0" dirty="0">
                <a:ln>
                  <a:noFill/>
                </a:ln>
                <a:solidFill>
                  <a:prstClr val="black"/>
                </a:solidFill>
                <a:effectLst/>
                <a:uLnTx/>
                <a:uFillTx/>
                <a:latin typeface="Calibri" panose="020F0502020204030204"/>
                <a:ea typeface="+mn-ea"/>
                <a:cs typeface="+mn-cs"/>
              </a:rPr>
              <a:t>Educational Curriculum Activities</a:t>
            </a:r>
          </a:p>
          <a:p>
            <a:pPr>
              <a:defRPr/>
            </a:pPr>
            <a:r>
              <a:rPr lang="en-GB" sz="1500" dirty="0">
                <a:solidFill>
                  <a:prstClr val="black"/>
                </a:solidFill>
                <a:latin typeface="Calibri" panose="020F0502020204030204"/>
              </a:rPr>
              <a:t>Representatives from the construction sector have worked with over 23 schools across Sheffield including primary, secondary SEND and post-16 , to run construction themed workshops and employability sessions as well as showcase the diverse range of careers that are available to school leavers. </a:t>
            </a:r>
          </a:p>
          <a:p>
            <a:pPr>
              <a:defRPr/>
            </a:pPr>
            <a:r>
              <a:rPr lang="en-GB" sz="1500" dirty="0">
                <a:solidFill>
                  <a:prstClr val="black"/>
                </a:solidFill>
                <a:latin typeface="Calibri" panose="020F0502020204030204"/>
              </a:rPr>
              <a:t>During Quarter 4, Amey (Streets Ahead Contract) and  </a:t>
            </a:r>
            <a:r>
              <a:rPr lang="en-GB" sz="1500" dirty="0" err="1">
                <a:solidFill>
                  <a:prstClr val="black"/>
                </a:solidFill>
                <a:latin typeface="Calibri" panose="020F0502020204030204"/>
              </a:rPr>
              <a:t>Aureos</a:t>
            </a:r>
            <a:r>
              <a:rPr lang="en-GB" sz="1500" dirty="0">
                <a:solidFill>
                  <a:prstClr val="black"/>
                </a:solidFill>
                <a:latin typeface="Calibri" panose="020F0502020204030204"/>
              </a:rPr>
              <a:t>, formerly known as </a:t>
            </a:r>
            <a:r>
              <a:rPr lang="en-GB" sz="1500" dirty="0" err="1">
                <a:solidFill>
                  <a:prstClr val="black"/>
                </a:solidFill>
                <a:latin typeface="Calibri" panose="020F0502020204030204"/>
              </a:rPr>
              <a:t>Keltbray</a:t>
            </a:r>
            <a:r>
              <a:rPr lang="en-GB" sz="1500" dirty="0">
                <a:solidFill>
                  <a:prstClr val="black"/>
                </a:solidFill>
                <a:latin typeface="Calibri" panose="020F0502020204030204"/>
              </a:rPr>
              <a:t>, (</a:t>
            </a:r>
            <a:r>
              <a:rPr lang="en-GB" sz="1500" dirty="0" err="1">
                <a:solidFill>
                  <a:prstClr val="black"/>
                </a:solidFill>
                <a:latin typeface="Calibri" panose="020F0502020204030204"/>
              </a:rPr>
              <a:t>Castelgate</a:t>
            </a:r>
            <a:r>
              <a:rPr lang="en-GB" sz="1500" dirty="0">
                <a:solidFill>
                  <a:prstClr val="black"/>
                </a:solidFill>
                <a:latin typeface="Calibri" panose="020F0502020204030204"/>
              </a:rPr>
              <a:t> Regeneration scheme) have both delivered 15 educational curriculum activities respectively.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1" i="0"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r>
              <a:rPr lang="en-GB" sz="1500" b="1" dirty="0">
                <a:solidFill>
                  <a:prstClr val="black"/>
                </a:solidFill>
                <a:latin typeface="Calibri" panose="020F0502020204030204"/>
              </a:rPr>
              <a:t>T-Levels</a:t>
            </a:r>
            <a:endParaRPr lang="en-GB" sz="1500" b="1" i="0" strike="noStrike" kern="1200" cap="none" spc="0" normalizeH="0" baseline="0" noProof="0" dirty="0">
              <a:ln>
                <a:noFill/>
              </a:ln>
              <a:solidFill>
                <a:prstClr val="black"/>
              </a:solidFill>
              <a:effectLst/>
              <a:uLnTx/>
              <a:uFillTx/>
              <a:latin typeface="Calibri" panose="020F0502020204030204"/>
              <a:ea typeface="Calibri"/>
              <a:cs typeface="Calibri"/>
            </a:endParaRPr>
          </a:p>
          <a:p>
            <a:pPr marR="0" lvl="0" algn="l" defTabSz="457200" rtl="0" eaLnBrk="1" fontAlgn="auto" latinLnBrk="0" hangingPunct="1">
              <a:lnSpc>
                <a:spcPct val="100000"/>
              </a:lnSpc>
              <a:spcBef>
                <a:spcPts val="0"/>
              </a:spcBef>
              <a:spcAft>
                <a:spcPts val="0"/>
              </a:spcAft>
              <a:buClrTx/>
              <a:buSzTx/>
              <a:tabLst/>
              <a:defRPr/>
            </a:pPr>
            <a:r>
              <a:rPr lang="en-GB" sz="1500" dirty="0">
                <a:solidFill>
                  <a:prstClr val="black"/>
                </a:solidFill>
                <a:latin typeface="Calibri" panose="020F0502020204030204"/>
              </a:rPr>
              <a:t>Construction employers continue to support T Level placements. Thank you to the following contractors for hosting T Level students this year: </a:t>
            </a:r>
            <a:r>
              <a:rPr lang="en-GB" sz="1500" dirty="0" err="1">
                <a:solidFill>
                  <a:prstClr val="black"/>
                </a:solidFill>
                <a:latin typeface="Calibri" panose="020F0502020204030204"/>
              </a:rPr>
              <a:t>Aureos</a:t>
            </a:r>
            <a:r>
              <a:rPr lang="en-GB" sz="1500" dirty="0">
                <a:solidFill>
                  <a:prstClr val="black"/>
                </a:solidFill>
                <a:latin typeface="Calibri" panose="020F0502020204030204"/>
              </a:rPr>
              <a:t>, </a:t>
            </a:r>
            <a:r>
              <a:rPr lang="en-GB" sz="1500" dirty="0" err="1">
                <a:solidFill>
                  <a:prstClr val="black"/>
                </a:solidFill>
                <a:latin typeface="Calibri" panose="020F0502020204030204"/>
              </a:rPr>
              <a:t>Axtec</a:t>
            </a:r>
            <a:r>
              <a:rPr lang="en-GB" sz="1500" dirty="0">
                <a:solidFill>
                  <a:prstClr val="black"/>
                </a:solidFill>
                <a:latin typeface="Calibri" panose="020F0502020204030204"/>
              </a:rPr>
              <a:t> Construction, Vinci and Wates</a:t>
            </a:r>
          </a:p>
          <a:p>
            <a:pPr marR="0" lvl="0" algn="l" defTabSz="457200" rtl="0" eaLnBrk="1" fontAlgn="auto" latinLnBrk="0" hangingPunct="1">
              <a:lnSpc>
                <a:spcPct val="100000"/>
              </a:lnSpc>
              <a:spcBef>
                <a:spcPts val="0"/>
              </a:spcBef>
              <a:spcAft>
                <a:spcPts val="0"/>
              </a:spcAft>
              <a:buClrTx/>
              <a:buSzTx/>
              <a:tabLst/>
              <a:defRPr/>
            </a:pPr>
            <a:endParaRPr lang="en-GB" sz="1500" dirty="0">
              <a:solidFill>
                <a:prstClr val="black"/>
              </a:solidFill>
              <a:latin typeface="Calibri" panose="020F0502020204030204"/>
            </a:endParaRPr>
          </a:p>
          <a:p>
            <a:pPr>
              <a:defRPr/>
            </a:pPr>
            <a:r>
              <a:rPr kumimoji="0" lang="en-GB" sz="1500" b="1" i="0" strike="noStrike" kern="1200" cap="none" spc="0" normalizeH="0" baseline="0" noProof="0" dirty="0">
                <a:ln>
                  <a:noFill/>
                </a:ln>
                <a:solidFill>
                  <a:prstClr val="black"/>
                </a:solidFill>
                <a:effectLst/>
                <a:uLnTx/>
                <a:uFillTx/>
                <a:latin typeface="Calibri"/>
                <a:ea typeface="Calibri"/>
                <a:cs typeface="Calibri"/>
              </a:rPr>
              <a:t>Work Experience </a:t>
            </a:r>
            <a:r>
              <a:rPr lang="en-GB" sz="1500" b="1" dirty="0">
                <a:solidFill>
                  <a:prstClr val="black"/>
                </a:solidFill>
                <a:latin typeface="Calibri"/>
                <a:ea typeface="Calibri"/>
                <a:cs typeface="Calibri"/>
              </a:rPr>
              <a:t>Placement</a:t>
            </a:r>
          </a:p>
          <a:p>
            <a:pPr marR="0" lvl="0" algn="l" defTabSz="457200" rtl="0" eaLnBrk="1" fontAlgn="auto" latinLnBrk="0" hangingPunct="1">
              <a:lnSpc>
                <a:spcPct val="100000"/>
              </a:lnSpc>
              <a:spcBef>
                <a:spcPts val="0"/>
              </a:spcBef>
              <a:spcAft>
                <a:spcPts val="0"/>
              </a:spcAft>
              <a:buClrTx/>
              <a:buSzTx/>
              <a:tabLst/>
              <a:defRPr/>
            </a:pP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Employers are offering work experience placements to school age students and 16+ candidates looking for a pathway into construction. </a:t>
            </a:r>
          </a:p>
          <a:p>
            <a:pPr marR="0" lvl="0" algn="l" defTabSz="457200" rtl="0" eaLnBrk="1" fontAlgn="auto" latinLnBrk="0" hangingPunct="1">
              <a:lnSpc>
                <a:spcPct val="100000"/>
              </a:lnSpc>
              <a:spcBef>
                <a:spcPts val="0"/>
              </a:spcBef>
              <a:spcAft>
                <a:spcPts val="0"/>
              </a:spcAft>
              <a:buClrTx/>
              <a:buSzTx/>
              <a:tabLst/>
              <a:defRPr/>
            </a:pPr>
            <a:r>
              <a:rPr lang="en-GB" sz="1500" dirty="0">
                <a:solidFill>
                  <a:prstClr val="black"/>
                </a:solidFill>
                <a:latin typeface="Calibri" panose="020F0502020204030204"/>
              </a:rPr>
              <a:t>Amey’s Environment Stewardship programme has enrolled a further 13 work experience placements during Quarter 4.   </a:t>
            </a:r>
            <a:endPar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r>
              <a:rPr lang="en-GB" sz="1500" dirty="0">
                <a:solidFill>
                  <a:prstClr val="black"/>
                </a:solidFill>
                <a:latin typeface="Calibri" panose="020F0502020204030204"/>
              </a:rPr>
              <a:t>Keepmoat’s Sheffield Housing Company sites have hosted 8 Sector Routeways work experience placements throughout the year. </a:t>
            </a:r>
            <a:endPar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500" b="1" i="0" u="sng"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752CA7D-B7F5-EFD5-53F8-610C1B643375}"/>
              </a:ext>
            </a:extLst>
          </p:cNvPr>
          <p:cNvPicPr>
            <a:picLocks noChangeAspect="1"/>
          </p:cNvPicPr>
          <p:nvPr/>
        </p:nvPicPr>
        <p:blipFill>
          <a:blip r:embed="rId2"/>
          <a:stretch>
            <a:fillRect/>
          </a:stretch>
        </p:blipFill>
        <p:spPr>
          <a:xfrm>
            <a:off x="245533" y="125892"/>
            <a:ext cx="11724955" cy="2042557"/>
          </a:xfrm>
          <a:prstGeom prst="rect">
            <a:avLst/>
          </a:prstGeom>
        </p:spPr>
      </p:pic>
    </p:spTree>
    <p:extLst>
      <p:ext uri="{BB962C8B-B14F-4D97-AF65-F5344CB8AC3E}">
        <p14:creationId xmlns:p14="http://schemas.microsoft.com/office/powerpoint/2010/main" val="2924601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715A10-BED4-80D7-F6A2-07DFE95A2C65}"/>
              </a:ext>
            </a:extLst>
          </p:cNvPr>
          <p:cNvSpPr>
            <a:spLocks noGrp="1"/>
          </p:cNvSpPr>
          <p:nvPr>
            <p:ph type="sldNum" sz="quarter" idx="12"/>
          </p:nvPr>
        </p:nvSpPr>
        <p:spPr>
          <a:xfrm>
            <a:off x="9163493" y="6154332"/>
            <a:ext cx="2743200" cy="365125"/>
          </a:xfrm>
        </p:spPr>
        <p:txBody>
          <a:bodyPr/>
          <a:lstStyle/>
          <a:p>
            <a:fld id="{67B97948-9CE0-4B93-AE54-E539ED409C25}" type="slidenum">
              <a:rPr lang="en-GB" smtClean="0">
                <a:solidFill>
                  <a:schemeClr val="bg1"/>
                </a:solidFill>
              </a:rPr>
              <a:t>4</a:t>
            </a:fld>
            <a:endParaRPr lang="en-GB" dirty="0">
              <a:solidFill>
                <a:schemeClr val="bg1"/>
              </a:solidFill>
            </a:endParaRPr>
          </a:p>
        </p:txBody>
      </p:sp>
      <p:graphicFrame>
        <p:nvGraphicFramePr>
          <p:cNvPr id="5" name="Chart 4">
            <a:extLst>
              <a:ext uri="{FF2B5EF4-FFF2-40B4-BE49-F238E27FC236}">
                <a16:creationId xmlns:a16="http://schemas.microsoft.com/office/drawing/2014/main" id="{1E028BF6-1852-6EE2-50B2-90AD0A44F5BA}"/>
              </a:ext>
            </a:extLst>
          </p:cNvPr>
          <p:cNvGraphicFramePr>
            <a:graphicFrameLocks/>
          </p:cNvGraphicFramePr>
          <p:nvPr>
            <p:extLst>
              <p:ext uri="{D42A27DB-BD31-4B8C-83A1-F6EECF244321}">
                <p14:modId xmlns:p14="http://schemas.microsoft.com/office/powerpoint/2010/main" val="2559127913"/>
              </p:ext>
            </p:extLst>
          </p:nvPr>
        </p:nvGraphicFramePr>
        <p:xfrm>
          <a:off x="285307" y="1212555"/>
          <a:ext cx="4722628" cy="494177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4D725AC6-F077-1C23-D2DE-B551EAE7BB76}"/>
              </a:ext>
            </a:extLst>
          </p:cNvPr>
          <p:cNvSpPr txBox="1"/>
          <p:nvPr/>
        </p:nvSpPr>
        <p:spPr>
          <a:xfrm>
            <a:off x="285307" y="2321458"/>
            <a:ext cx="11397356" cy="2169825"/>
          </a:xfrm>
          <a:prstGeom prst="rect">
            <a:avLst/>
          </a:prstGeom>
          <a:noFill/>
        </p:spPr>
        <p:txBody>
          <a:bodyPr wrap="square" lIns="91440" tIns="45720" rIns="91440" bIns="45720" anchor="t">
            <a:spAutoFit/>
          </a:bodyPr>
          <a:lstStyle/>
          <a:p>
            <a:pPr marR="0" lvl="0" algn="l" defTabSz="457200" rtl="0" eaLnBrk="1" fontAlgn="auto" latinLnBrk="0" hangingPunct="1">
              <a:lnSpc>
                <a:spcPct val="100000"/>
              </a:lnSpc>
              <a:spcBef>
                <a:spcPts val="0"/>
              </a:spcBef>
              <a:spcAft>
                <a:spcPts val="0"/>
              </a:spcAft>
              <a:buClrTx/>
              <a:buSzTx/>
              <a:tabLst/>
              <a:defRPr/>
            </a:pPr>
            <a:r>
              <a:rPr lang="en-GB" sz="1500" b="1" dirty="0">
                <a:solidFill>
                  <a:prstClr val="black"/>
                </a:solidFill>
                <a:latin typeface="Calibri" panose="020F0502020204030204"/>
              </a:rPr>
              <a:t>Upskilling and Further Training</a:t>
            </a:r>
          </a:p>
          <a:p>
            <a:pPr marR="0" lvl="0" algn="l" defTabSz="457200" rtl="0" eaLnBrk="1" fontAlgn="auto" latinLnBrk="0" hangingPunct="1">
              <a:lnSpc>
                <a:spcPct val="100000"/>
              </a:lnSpc>
              <a:spcBef>
                <a:spcPts val="0"/>
              </a:spcBef>
              <a:spcAft>
                <a:spcPts val="0"/>
              </a:spcAft>
              <a:buClrTx/>
              <a:buSzTx/>
              <a:tabLst/>
              <a:defRPr/>
            </a:pPr>
            <a:r>
              <a:rPr lang="en-GB" sz="1500" dirty="0">
                <a:solidFill>
                  <a:prstClr val="black"/>
                </a:solidFill>
                <a:latin typeface="Calibri" panose="020F0502020204030204"/>
              </a:rPr>
              <a:t>Toolbox Talks are used effectively to upskill construction employees across a range of sites.  HEC (Electrical Upgrade contract) have covered a range of topics including, winter working and Asbestos awareness which has directly supported employees working in residential properties.</a:t>
            </a:r>
          </a:p>
          <a:p>
            <a:pPr marR="0" lvl="0" algn="l" defTabSz="457200" rtl="0" eaLnBrk="1" fontAlgn="auto" latinLnBrk="0" hangingPunct="1">
              <a:lnSpc>
                <a:spcPct val="100000"/>
              </a:lnSpc>
              <a:spcBef>
                <a:spcPts val="0"/>
              </a:spcBef>
              <a:spcAft>
                <a:spcPts val="0"/>
              </a:spcAft>
              <a:buClrTx/>
              <a:buSzTx/>
              <a:tabLst/>
              <a:defRPr/>
            </a:pPr>
            <a:r>
              <a:rPr lang="en-GB" sz="1500" dirty="0">
                <a:solidFill>
                  <a:prstClr val="black"/>
                </a:solidFill>
                <a:latin typeface="Calibri" panose="020F0502020204030204"/>
              </a:rPr>
              <a:t>RLB offered 104 training opportunities for their employees during Quarter 4.</a:t>
            </a:r>
          </a:p>
          <a:p>
            <a:pPr>
              <a:defRPr/>
            </a:pPr>
            <a:r>
              <a:rPr lang="en-GB" sz="1500" dirty="0">
                <a:solidFill>
                  <a:prstClr val="black"/>
                </a:solidFill>
                <a:latin typeface="Calibri" panose="020F0502020204030204"/>
              </a:rPr>
              <a:t>CGL’s Young Persons’ Substance Misuse Support contract, has offered employees a total of 168 training places across a wide range of topics including Trauma Informed Care, Motivational Interviewing and Mental Health First Aid training during the year.</a:t>
            </a:r>
            <a:endParaRPr lang="en-GB" sz="15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5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EA491EE-D436-BEE4-8EAA-B212A4167CB1}"/>
              </a:ext>
            </a:extLst>
          </p:cNvPr>
          <p:cNvPicPr>
            <a:picLocks noChangeAspect="1"/>
          </p:cNvPicPr>
          <p:nvPr/>
        </p:nvPicPr>
        <p:blipFill>
          <a:blip r:embed="rId4"/>
          <a:stretch>
            <a:fillRect/>
          </a:stretch>
        </p:blipFill>
        <p:spPr>
          <a:xfrm>
            <a:off x="285307" y="281264"/>
            <a:ext cx="11579428" cy="1862582"/>
          </a:xfrm>
          <a:prstGeom prst="rect">
            <a:avLst/>
          </a:prstGeom>
        </p:spPr>
      </p:pic>
    </p:spTree>
    <p:extLst>
      <p:ext uri="{BB962C8B-B14F-4D97-AF65-F5344CB8AC3E}">
        <p14:creationId xmlns:p14="http://schemas.microsoft.com/office/powerpoint/2010/main" val="3840826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D32C0D4-7188-735C-3837-2FDC099D7EB0}"/>
              </a:ext>
            </a:extLst>
          </p:cNvPr>
          <p:cNvSpPr>
            <a:spLocks noGrp="1"/>
          </p:cNvSpPr>
          <p:nvPr>
            <p:ph idx="1"/>
          </p:nvPr>
        </p:nvSpPr>
        <p:spPr>
          <a:xfrm>
            <a:off x="4213344" y="319088"/>
            <a:ext cx="7622772" cy="5266641"/>
          </a:xfrm>
        </p:spPr>
        <p:txBody>
          <a:bodyPr anchor="ct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500" b="1" noProof="0" dirty="0">
                <a:solidFill>
                  <a:schemeClr val="bg1"/>
                </a:solidFill>
                <a:ea typeface="Calibri" panose="020F0502020204030204" pitchFamily="34" charset="0"/>
                <a:cs typeface="Calibri" panose="020F0502020204030204" pitchFamily="34" charset="0"/>
              </a:rPr>
              <a:t>Additional Social Value, C</a:t>
            </a:r>
            <a:r>
              <a:rPr kumimoji="0" lang="en-GB" sz="1500" b="1"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ommunity and Charity Support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500" b="1" dirty="0">
              <a:solidFill>
                <a:prstClr val="black"/>
              </a:solidFill>
              <a:latin typeface="Calibri" panose="020F0502020204030204"/>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500" dirty="0">
                <a:solidFill>
                  <a:prstClr val="black"/>
                </a:solidFill>
                <a:latin typeface="Calibri" panose="020F0502020204030204"/>
                <a:ea typeface="Calibri" panose="020F0502020204030204" pitchFamily="34" charset="0"/>
                <a:cs typeface="Calibri" panose="020F0502020204030204" pitchFamily="34" charset="0"/>
              </a:rPr>
              <a:t>The Built Environment for Good meeting on 22</a:t>
            </a:r>
            <a:r>
              <a:rPr lang="en-GB" sz="1500" baseline="30000" dirty="0">
                <a:solidFill>
                  <a:prstClr val="black"/>
                </a:solidFill>
                <a:latin typeface="Calibri" panose="020F0502020204030204"/>
                <a:ea typeface="Calibri" panose="020F0502020204030204" pitchFamily="34" charset="0"/>
                <a:cs typeface="Calibri" panose="020F0502020204030204" pitchFamily="34" charset="0"/>
              </a:rPr>
              <a:t>nd</a:t>
            </a:r>
            <a:r>
              <a:rPr lang="en-GB" sz="1500" dirty="0">
                <a:solidFill>
                  <a:prstClr val="black"/>
                </a:solidFill>
                <a:latin typeface="Calibri" panose="020F0502020204030204"/>
                <a:ea typeface="Calibri" panose="020F0502020204030204" pitchFamily="34" charset="0"/>
                <a:cs typeface="Calibri" panose="020F0502020204030204" pitchFamily="34" charset="0"/>
              </a:rPr>
              <a:t> January, hosted at SADACCA, enabled attendees, including representatives from Henry Boot, Amey, McLaughlin and Harvey, </a:t>
            </a:r>
            <a:r>
              <a:rPr lang="en-GB" sz="1500" dirty="0" err="1">
                <a:solidFill>
                  <a:prstClr val="black"/>
                </a:solidFill>
                <a:latin typeface="Calibri" panose="020F0502020204030204"/>
                <a:ea typeface="Calibri" panose="020F0502020204030204" pitchFamily="34" charset="0"/>
                <a:cs typeface="Calibri" panose="020F0502020204030204" pitchFamily="34" charset="0"/>
              </a:rPr>
              <a:t>Fortem</a:t>
            </a:r>
            <a:r>
              <a:rPr lang="en-GB" sz="1500" dirty="0">
                <a:solidFill>
                  <a:prstClr val="black"/>
                </a:solidFill>
                <a:latin typeface="Calibri" panose="020F0502020204030204"/>
                <a:ea typeface="Calibri" panose="020F0502020204030204" pitchFamily="34" charset="0"/>
                <a:cs typeface="Calibri" panose="020F0502020204030204" pitchFamily="34" charset="0"/>
              </a:rPr>
              <a:t>, Harmony Fire and BDP Architects, to hear first hand the challenges faced by community groups.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500" dirty="0">
                <a:solidFill>
                  <a:prstClr val="black"/>
                </a:solidFill>
                <a:latin typeface="Calibri" panose="020F0502020204030204"/>
                <a:ea typeface="Calibri" panose="020F0502020204030204" pitchFamily="34" charset="0"/>
                <a:cs typeface="Calibri" panose="020F0502020204030204" pitchFamily="34" charset="0"/>
              </a:rPr>
              <a:t>In response, the next meeting in May will be hosted in Fir Vale so attendees can increase their understanding of the needs within the community.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500" dirty="0">
                <a:solidFill>
                  <a:prstClr val="black"/>
                </a:solidFill>
                <a:latin typeface="Calibri" panose="020F0502020204030204"/>
                <a:ea typeface="Calibri" panose="020F0502020204030204" pitchFamily="34" charset="0"/>
                <a:cs typeface="Calibri" panose="020F0502020204030204" pitchFamily="34" charset="0"/>
              </a:rPr>
              <a:t> </a:t>
            </a:r>
            <a:endParaRPr kumimoji="0" lang="en-GB" sz="1500" b="1"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i="0"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Fortem</a:t>
            </a:r>
            <a:r>
              <a:rPr lang="en-GB" sz="1500" dirty="0">
                <a:solidFill>
                  <a:prstClr val="black"/>
                </a:solidFill>
                <a:latin typeface="Calibri" panose="020F0502020204030204"/>
                <a:ea typeface="Calibri" panose="020F0502020204030204" pitchFamily="34" charset="0"/>
                <a:cs typeface="Calibri" panose="020F0502020204030204" pitchFamily="34" charset="0"/>
              </a:rPr>
              <a:t> (Elementals contract) responded to </a:t>
            </a:r>
            <a:r>
              <a:rPr kumimoji="0" lang="en-GB" sz="150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a significant challenge which was highlighted to them by Heeley City Farm Youth Hub. </a:t>
            </a:r>
            <a:r>
              <a:rPr lang="en-GB" sz="1500" dirty="0">
                <a:solidFill>
                  <a:prstClr val="black"/>
                </a:solidFill>
                <a:latin typeface="Calibri" panose="020F0502020204030204"/>
                <a:ea typeface="Calibri" panose="020F0502020204030204" pitchFamily="34" charset="0"/>
                <a:cs typeface="Calibri" panose="020F0502020204030204" pitchFamily="34" charset="0"/>
              </a:rPr>
              <a:t>M</a:t>
            </a:r>
            <a:r>
              <a:rPr kumimoji="0" lang="en-GB" sz="150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any of the young people they support do not have access to basic hygiene products. For those striving to enter the workforce, being able to afford essential items such as body wash, deodorant, and toothpaste can be a major barrier to confidence and employability. </a:t>
            </a:r>
            <a:r>
              <a:rPr kumimoji="0" lang="en-GB" sz="1500" i="0"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Fortem’s</a:t>
            </a:r>
            <a:r>
              <a:rPr kumimoji="0" lang="en-GB" sz="150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 supply chain partners donated £300 to the Youth Hub which will be used to purchase hygiene products.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500" b="1"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500" b="1" dirty="0">
                <a:solidFill>
                  <a:prstClr val="black"/>
                </a:solidFill>
                <a:latin typeface="Calibri" panose="020F0502020204030204"/>
                <a:ea typeface="Calibri" panose="020F0502020204030204" pitchFamily="34" charset="0"/>
                <a:cs typeface="Calibri" panose="020F0502020204030204" pitchFamily="34" charset="0"/>
              </a:rPr>
              <a:t>Non- Construction Social Value Update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500" b="1"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i="0"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During Quarter 4, introductory meetings with Taylor Shaw (School Meals contract), Everyone Active (Leisure contract) and ASM Global (Sheffield Arena / Sheffield City Hall) have taken place.  These suppliers will begin to report their social value outputs from Quarter 1 2025.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500" dirty="0">
              <a:solidFill>
                <a:schemeClr val="bg1"/>
              </a:solidFill>
              <a:ea typeface="Calibri" panose="020F0502020204030204" pitchFamily="34" charset="0"/>
              <a:cs typeface="Calibri" panose="020F0502020204030204" pitchFamily="34" charset="0"/>
            </a:endParaRPr>
          </a:p>
          <a:p>
            <a:pPr defTabSz="457200">
              <a:lnSpc>
                <a:spcPct val="100000"/>
              </a:lnSpc>
              <a:spcBef>
                <a:spcPts val="0"/>
              </a:spcBef>
              <a:defRPr/>
            </a:pPr>
            <a:endParaRPr lang="en-GB" sz="1400" dirty="0">
              <a:solidFill>
                <a:schemeClr val="bg1"/>
              </a:solidFill>
              <a:ea typeface="Calibri" panose="020F0502020204030204" pitchFamily="34" charset="0"/>
              <a:cs typeface="Calibri" panose="020F0502020204030204" pitchFamily="34" charset="0"/>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GB" sz="1400" b="1" i="0" u="sng" strike="noStrike" kern="1200" cap="none" spc="0" normalizeH="0" baseline="0" noProof="0" dirty="0">
              <a:ln>
                <a:noFill/>
              </a:ln>
              <a:solidFill>
                <a:schemeClr val="bg1"/>
              </a:solidFill>
              <a:effectLst/>
              <a:uLnTx/>
              <a:uFillTx/>
              <a:ea typeface="Calibri" panose="020F0502020204030204" pitchFamily="34" charset="0"/>
              <a:cs typeface="Calibri" panose="020F0502020204030204" pitchFamily="34" charset="0"/>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GB" sz="1400" b="1" i="0" u="sng" strike="noStrike" kern="1200" cap="none" spc="0" normalizeH="0" baseline="0" noProof="0" dirty="0">
              <a:ln>
                <a:noFill/>
              </a:ln>
              <a:solidFill>
                <a:schemeClr val="bg1"/>
              </a:solidFill>
              <a:effectLst/>
              <a:uLnTx/>
              <a:uFillTx/>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641DB97-577A-C023-1DB4-F384E2968FAE}"/>
              </a:ext>
            </a:extLst>
          </p:cNvPr>
          <p:cNvSpPr txBox="1"/>
          <p:nvPr/>
        </p:nvSpPr>
        <p:spPr>
          <a:xfrm>
            <a:off x="200978" y="2474893"/>
            <a:ext cx="2615610" cy="1815882"/>
          </a:xfrm>
          <a:prstGeom prst="rect">
            <a:avLst/>
          </a:prstGeom>
          <a:noFill/>
        </p:spPr>
        <p:txBody>
          <a:bodyPr wrap="square" lIns="91440" tIns="45720" rIns="91440" bIns="45720" rtlCol="0" anchor="t">
            <a:spAutoFit/>
          </a:bodyPr>
          <a:lstStyle/>
          <a:p>
            <a:pPr algn="ctr"/>
            <a:r>
              <a:rPr lang="en-GB" sz="2800" b="1" dirty="0">
                <a:solidFill>
                  <a:schemeClr val="bg1"/>
                </a:solidFill>
              </a:rPr>
              <a:t>Quarter 4</a:t>
            </a:r>
          </a:p>
          <a:p>
            <a:pPr algn="ctr"/>
            <a:r>
              <a:rPr lang="en-GB" sz="2800" b="1" dirty="0">
                <a:solidFill>
                  <a:schemeClr val="bg1"/>
                </a:solidFill>
              </a:rPr>
              <a:t>Wider Social Value </a:t>
            </a:r>
            <a:endParaRPr lang="en-GB" dirty="0">
              <a:solidFill>
                <a:schemeClr val="bg1"/>
              </a:solidFill>
            </a:endParaRPr>
          </a:p>
          <a:p>
            <a:pPr algn="ctr"/>
            <a:endParaRPr lang="en-GB" sz="2800" b="1" dirty="0">
              <a:solidFill>
                <a:schemeClr val="bg1"/>
              </a:solidFill>
            </a:endParaRPr>
          </a:p>
        </p:txBody>
      </p:sp>
      <p:sp>
        <p:nvSpPr>
          <p:cNvPr id="2" name="Slide Number Placeholder 1">
            <a:extLst>
              <a:ext uri="{FF2B5EF4-FFF2-40B4-BE49-F238E27FC236}">
                <a16:creationId xmlns:a16="http://schemas.microsoft.com/office/drawing/2014/main" id="{11887710-D23D-A679-F316-6BCB85056B6E}"/>
              </a:ext>
            </a:extLst>
          </p:cNvPr>
          <p:cNvSpPr>
            <a:spLocks noGrp="1"/>
          </p:cNvSpPr>
          <p:nvPr>
            <p:ph type="sldNum" sz="quarter" idx="12"/>
          </p:nvPr>
        </p:nvSpPr>
        <p:spPr>
          <a:xfrm>
            <a:off x="9244774" y="6173787"/>
            <a:ext cx="2743200" cy="365125"/>
          </a:xfrm>
        </p:spPr>
        <p:txBody>
          <a:bodyPr/>
          <a:lstStyle/>
          <a:p>
            <a:fld id="{67B97948-9CE0-4B93-AE54-E539ED409C25}" type="slidenum">
              <a:rPr lang="en-GB" smtClean="0">
                <a:solidFill>
                  <a:schemeClr val="bg1"/>
                </a:solidFill>
              </a:rPr>
              <a:t>5</a:t>
            </a:fld>
            <a:endParaRPr lang="en-GB" dirty="0">
              <a:solidFill>
                <a:schemeClr val="bg1"/>
              </a:solidFill>
            </a:endParaRPr>
          </a:p>
        </p:txBody>
      </p:sp>
    </p:spTree>
    <p:extLst>
      <p:ext uri="{BB962C8B-B14F-4D97-AF65-F5344CB8AC3E}">
        <p14:creationId xmlns:p14="http://schemas.microsoft.com/office/powerpoint/2010/main" val="1912435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B897D-480C-710D-51F4-4173DC3B78F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8082CF-86A2-A4E2-EBA8-289753DD52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779C69CD-FBC9-3468-941B-6899D6337A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BACC0256-DDC7-F3F7-49C1-41FD8E932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F4EF677-1C65-D46D-F2E6-C76B9DD226F6}"/>
              </a:ext>
            </a:extLst>
          </p:cNvPr>
          <p:cNvSpPr>
            <a:spLocks noGrp="1"/>
          </p:cNvSpPr>
          <p:nvPr>
            <p:ph idx="1"/>
          </p:nvPr>
        </p:nvSpPr>
        <p:spPr>
          <a:xfrm>
            <a:off x="4213344" y="733758"/>
            <a:ext cx="7622772" cy="5987715"/>
          </a:xfrm>
        </p:spPr>
        <p:txBody>
          <a:bodyPr anchor="ctr">
            <a:normAutofit/>
          </a:bodyPr>
          <a:lstStyle/>
          <a:p>
            <a:pPr defTabSz="457200">
              <a:lnSpc>
                <a:spcPct val="100000"/>
              </a:lnSpc>
              <a:spcBef>
                <a:spcPts val="0"/>
              </a:spcBef>
              <a:defRPr/>
            </a:pPr>
            <a:endParaRPr lang="en-GB" sz="1500" dirty="0">
              <a:solidFill>
                <a:schemeClr val="bg1"/>
              </a:solidFill>
              <a:ea typeface="Calibri" panose="020F0502020204030204" pitchFamily="34" charset="0"/>
              <a:cs typeface="Calibri" panose="020F0502020204030204" pitchFamily="34" charset="0"/>
            </a:endParaRPr>
          </a:p>
          <a:p>
            <a:pPr defTabSz="457200">
              <a:lnSpc>
                <a:spcPct val="100000"/>
              </a:lnSpc>
              <a:spcBef>
                <a:spcPts val="0"/>
              </a:spcBef>
              <a:defRPr/>
            </a:pPr>
            <a:endParaRPr lang="en-GB" sz="1400" dirty="0">
              <a:solidFill>
                <a:schemeClr val="bg1"/>
              </a:solidFill>
              <a:ea typeface="Calibri" panose="020F0502020204030204" pitchFamily="34" charset="0"/>
              <a:cs typeface="Calibri" panose="020F0502020204030204" pitchFamily="34" charset="0"/>
            </a:endParaRPr>
          </a:p>
          <a:p>
            <a:pPr defTabSz="457200">
              <a:lnSpc>
                <a:spcPct val="100000"/>
              </a:lnSpc>
              <a:spcBef>
                <a:spcPts val="0"/>
              </a:spcBef>
              <a:defRPr/>
            </a:pPr>
            <a:endParaRPr lang="en-GB" sz="1400" dirty="0">
              <a:solidFill>
                <a:schemeClr val="bg1"/>
              </a:solidFill>
              <a:ea typeface="Calibri" panose="020F0502020204030204" pitchFamily="34" charset="0"/>
              <a:cs typeface="Calibri" panose="020F0502020204030204" pitchFamily="34" charset="0"/>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GB" sz="1400" b="1" i="0" u="sng" strike="noStrike" kern="1200" cap="none" spc="0" normalizeH="0" baseline="0" noProof="0" dirty="0">
              <a:ln>
                <a:noFill/>
              </a:ln>
              <a:solidFill>
                <a:schemeClr val="bg1"/>
              </a:solidFill>
              <a:effectLst/>
              <a:uLnTx/>
              <a:uFillTx/>
              <a:ea typeface="Calibri" panose="020F0502020204030204" pitchFamily="34" charset="0"/>
              <a:cs typeface="Calibri" panose="020F0502020204030204" pitchFamily="34" charset="0"/>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GB" sz="1400" b="1" i="0" u="sng" strike="noStrike" kern="1200" cap="none" spc="0" normalizeH="0" baseline="0" noProof="0" dirty="0">
              <a:ln>
                <a:noFill/>
              </a:ln>
              <a:solidFill>
                <a:schemeClr val="bg1"/>
              </a:solidFill>
              <a:effectLst/>
              <a:uLnTx/>
              <a:uFillTx/>
              <a:ea typeface="Calibri" panose="020F0502020204030204" pitchFamily="34" charset="0"/>
              <a:cs typeface="Calibri" panose="020F0502020204030204" pitchFamily="34" charset="0"/>
            </a:endParaRPr>
          </a:p>
          <a:p>
            <a:pPr marL="0" indent="0">
              <a:buNone/>
            </a:pPr>
            <a:endParaRPr lang="en-GB" sz="1500" dirty="0"/>
          </a:p>
        </p:txBody>
      </p:sp>
      <p:sp>
        <p:nvSpPr>
          <p:cNvPr id="2" name="Slide Number Placeholder 1">
            <a:extLst>
              <a:ext uri="{FF2B5EF4-FFF2-40B4-BE49-F238E27FC236}">
                <a16:creationId xmlns:a16="http://schemas.microsoft.com/office/drawing/2014/main" id="{B9665C03-5BB4-B09C-407C-F59E16B0C84B}"/>
              </a:ext>
            </a:extLst>
          </p:cNvPr>
          <p:cNvSpPr>
            <a:spLocks noGrp="1"/>
          </p:cNvSpPr>
          <p:nvPr>
            <p:ph type="sldNum" sz="quarter" idx="12"/>
          </p:nvPr>
        </p:nvSpPr>
        <p:spPr>
          <a:xfrm>
            <a:off x="9194057" y="6193745"/>
            <a:ext cx="2743200" cy="365125"/>
          </a:xfrm>
        </p:spPr>
        <p:txBody>
          <a:bodyPr/>
          <a:lstStyle/>
          <a:p>
            <a:fld id="{67B97948-9CE0-4B93-AE54-E539ED409C25}" type="slidenum">
              <a:rPr lang="en-GB" smtClean="0">
                <a:solidFill>
                  <a:schemeClr val="bg1"/>
                </a:solidFill>
              </a:rPr>
              <a:t>6</a:t>
            </a:fld>
            <a:endParaRPr lang="en-GB" dirty="0">
              <a:solidFill>
                <a:schemeClr val="bg1"/>
              </a:solidFill>
            </a:endParaRPr>
          </a:p>
        </p:txBody>
      </p:sp>
      <p:sp>
        <p:nvSpPr>
          <p:cNvPr id="6" name="TextBox 5">
            <a:extLst>
              <a:ext uri="{FF2B5EF4-FFF2-40B4-BE49-F238E27FC236}">
                <a16:creationId xmlns:a16="http://schemas.microsoft.com/office/drawing/2014/main" id="{22EEEE13-30EA-59FA-810E-34D369128EEC}"/>
              </a:ext>
            </a:extLst>
          </p:cNvPr>
          <p:cNvSpPr txBox="1"/>
          <p:nvPr/>
        </p:nvSpPr>
        <p:spPr>
          <a:xfrm>
            <a:off x="4250047" y="190580"/>
            <a:ext cx="7528039"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strike="noStrike" kern="1200" cap="none" spc="0" normalizeH="0" baseline="0" noProof="0" dirty="0">
                <a:ln>
                  <a:noFill/>
                </a:ln>
                <a:solidFill>
                  <a:prstClr val="black"/>
                </a:solidFill>
                <a:effectLst/>
                <a:uLnTx/>
                <a:uFillTx/>
                <a:latin typeface="Calibri" panose="020F0502020204030204"/>
                <a:ea typeface="+mn-ea"/>
                <a:cs typeface="+mn-cs"/>
              </a:rPr>
              <a:t>Social Value Portal Summary</a:t>
            </a:r>
          </a:p>
        </p:txBody>
      </p:sp>
      <p:sp>
        <p:nvSpPr>
          <p:cNvPr id="9" name="TextBox 8">
            <a:extLst>
              <a:ext uri="{FF2B5EF4-FFF2-40B4-BE49-F238E27FC236}">
                <a16:creationId xmlns:a16="http://schemas.microsoft.com/office/drawing/2014/main" id="{F54B59F4-554E-FCFD-AB6A-D750ADB5CE00}"/>
              </a:ext>
            </a:extLst>
          </p:cNvPr>
          <p:cNvSpPr txBox="1"/>
          <p:nvPr/>
        </p:nvSpPr>
        <p:spPr>
          <a:xfrm>
            <a:off x="4250048" y="970786"/>
            <a:ext cx="7757837" cy="286232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SCC utilises the Social Value Portal (SVP)  as a resource to provide us with an accurate and quantifiable social, fiscal and economic impact measurement tool for social value activities undertaken throughout the delivery lifespan our procured major services. Our suppliers register with SVP and commit to a suite of social value outcomes to be delivered in line with the city’s priorities. These measurements, or TOMs (Themes, Measures, Outcomes), can include local job opportunities, environmental outcomes and community wellbeing, particularly in areas such as construction. Each TOM has a proxy value determined by multiple socio-economic datasets, including HM Treasury Green Book impact metrics (guidance on how to appraise and evaluate policies and programmes, and advanced analytics to ascribe a social value to social initiatives.)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There are currently </a:t>
            </a:r>
            <a:r>
              <a:rPr lang="en-GB" sz="1500" b="1" dirty="0">
                <a:solidFill>
                  <a:prstClr val="black"/>
                </a:solidFill>
                <a:latin typeface="Calibri" panose="020F0502020204030204"/>
              </a:rPr>
              <a:t>28</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 live projects on the portal. During this quarter, our suppliers have delivered</a:t>
            </a:r>
            <a:r>
              <a:rPr kumimoji="0" lang="en-GB" sz="1500" b="1" i="0" u="none" strike="noStrike" kern="1200" cap="none" spc="0" normalizeH="0" baseline="0" noProof="0" dirty="0">
                <a:ln>
                  <a:noFill/>
                </a:ln>
                <a:solidFill>
                  <a:prstClr val="black"/>
                </a:solidFill>
                <a:effectLst/>
                <a:uLnTx/>
                <a:uFillTx/>
                <a:latin typeface="Calibri" panose="020F0502020204030204"/>
                <a:ea typeface="+mn-ea"/>
                <a:cs typeface="+mn-cs"/>
              </a:rPr>
              <a:t> £807,057</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 worth of Social Value into Sheffield’s economy.</a:t>
            </a:r>
          </a:p>
        </p:txBody>
      </p:sp>
      <p:sp>
        <p:nvSpPr>
          <p:cNvPr id="13" name="Rectangle: Rounded Corners 12">
            <a:extLst>
              <a:ext uri="{FF2B5EF4-FFF2-40B4-BE49-F238E27FC236}">
                <a16:creationId xmlns:a16="http://schemas.microsoft.com/office/drawing/2014/main" id="{15FC6852-BFAB-04E9-63F0-422DF71A3F78}"/>
              </a:ext>
            </a:extLst>
          </p:cNvPr>
          <p:cNvSpPr/>
          <p:nvPr/>
        </p:nvSpPr>
        <p:spPr>
          <a:xfrm>
            <a:off x="245804" y="1791293"/>
            <a:ext cx="2988886" cy="10027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Delivered Social Value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800" b="0" i="0" u="none" strike="noStrike" kern="1200" cap="none" spc="0" normalizeH="0" baseline="0" noProof="0" dirty="0">
                <a:ln>
                  <a:noFill/>
                </a:ln>
                <a:solidFill>
                  <a:prstClr val="black"/>
                </a:solidFill>
                <a:effectLst/>
                <a:uLnTx/>
                <a:uFillTx/>
                <a:latin typeface="Calibri" panose="020F0502020204030204"/>
                <a:ea typeface="+mn-ea"/>
                <a:cs typeface="+mn-cs"/>
              </a:rPr>
              <a:t>£18,040,338</a:t>
            </a:r>
          </a:p>
        </p:txBody>
      </p:sp>
      <p:sp>
        <p:nvSpPr>
          <p:cNvPr id="14" name="Rectangle: Rounded Corners 13">
            <a:extLst>
              <a:ext uri="{FF2B5EF4-FFF2-40B4-BE49-F238E27FC236}">
                <a16:creationId xmlns:a16="http://schemas.microsoft.com/office/drawing/2014/main" id="{3CEE6CEA-A974-41D0-4C1C-F97D20FC703C}"/>
              </a:ext>
            </a:extLst>
          </p:cNvPr>
          <p:cNvSpPr/>
          <p:nvPr/>
        </p:nvSpPr>
        <p:spPr>
          <a:xfrm>
            <a:off x="184115" y="2959898"/>
            <a:ext cx="3050575" cy="10027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Committed Social Value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800" b="0" i="0" u="none" strike="noStrike" kern="1200" cap="none" spc="0" normalizeH="0" baseline="0" noProof="0" dirty="0">
                <a:ln>
                  <a:noFill/>
                </a:ln>
                <a:solidFill>
                  <a:prstClr val="black"/>
                </a:solidFill>
                <a:effectLst/>
                <a:uLnTx/>
                <a:uFillTx/>
                <a:latin typeface="Calibri" panose="020F0502020204030204"/>
                <a:ea typeface="+mn-ea"/>
                <a:cs typeface="+mn-cs"/>
              </a:rPr>
              <a:t> £62,597,225 </a:t>
            </a:r>
          </a:p>
        </p:txBody>
      </p:sp>
      <p:sp>
        <p:nvSpPr>
          <p:cNvPr id="15" name="Rectangle: Rounded Corners 14">
            <a:extLst>
              <a:ext uri="{FF2B5EF4-FFF2-40B4-BE49-F238E27FC236}">
                <a16:creationId xmlns:a16="http://schemas.microsoft.com/office/drawing/2014/main" id="{4D3F57BA-2718-F9A6-2A89-236093CAD7C8}"/>
              </a:ext>
            </a:extLst>
          </p:cNvPr>
          <p:cNvSpPr/>
          <p:nvPr/>
        </p:nvSpPr>
        <p:spPr>
          <a:xfrm>
            <a:off x="184114" y="4083940"/>
            <a:ext cx="3050575" cy="10027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Commitments delivered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800" b="0" i="0" u="none" strike="noStrike" kern="1200" cap="none" spc="0" normalizeH="0" baseline="0" noProof="0" dirty="0">
                <a:ln>
                  <a:noFill/>
                </a:ln>
                <a:solidFill>
                  <a:prstClr val="black"/>
                </a:solidFill>
                <a:effectLst/>
                <a:uLnTx/>
                <a:uFillTx/>
                <a:latin typeface="Calibri" panose="020F0502020204030204"/>
                <a:ea typeface="+mn-ea"/>
                <a:cs typeface="+mn-cs"/>
              </a:rPr>
              <a:t>28.84%</a:t>
            </a:r>
          </a:p>
        </p:txBody>
      </p:sp>
      <p:pic>
        <p:nvPicPr>
          <p:cNvPr id="4" name="Picture 3">
            <a:extLst>
              <a:ext uri="{FF2B5EF4-FFF2-40B4-BE49-F238E27FC236}">
                <a16:creationId xmlns:a16="http://schemas.microsoft.com/office/drawing/2014/main" id="{6EC5DA86-FDDB-99F8-7692-42B23A9C92CE}"/>
              </a:ext>
            </a:extLst>
          </p:cNvPr>
          <p:cNvPicPr>
            <a:picLocks noChangeAspect="1"/>
          </p:cNvPicPr>
          <p:nvPr/>
        </p:nvPicPr>
        <p:blipFill>
          <a:blip r:embed="rId2"/>
          <a:stretch>
            <a:fillRect/>
          </a:stretch>
        </p:blipFill>
        <p:spPr>
          <a:xfrm>
            <a:off x="245804" y="858801"/>
            <a:ext cx="2513630" cy="589626"/>
          </a:xfrm>
          <a:prstGeom prst="rect">
            <a:avLst/>
          </a:prstGeom>
        </p:spPr>
      </p:pic>
    </p:spTree>
    <p:extLst>
      <p:ext uri="{BB962C8B-B14F-4D97-AF65-F5344CB8AC3E}">
        <p14:creationId xmlns:p14="http://schemas.microsoft.com/office/powerpoint/2010/main" val="2353155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32B63E-24AE-37C2-A1C8-8B932751C1E5}"/>
              </a:ext>
            </a:extLst>
          </p:cNvPr>
          <p:cNvSpPr txBox="1"/>
          <p:nvPr/>
        </p:nvSpPr>
        <p:spPr>
          <a:xfrm>
            <a:off x="-326218" y="-900263"/>
            <a:ext cx="9878379" cy="1800526"/>
          </a:xfrm>
          <a:prstGeom prst="rect">
            <a:avLst/>
          </a:prstGeom>
        </p:spPr>
        <p:txBody>
          <a:bodyPr vert="horz" lIns="91440" tIns="45720" rIns="91440" bIns="45720" rtlCol="0" anchor="ctr">
            <a:normAutofit fontScale="92500" lnSpcReduction="20000"/>
          </a:bodyPr>
          <a:lstStyle/>
          <a:p>
            <a:pPr defTabSz="914400">
              <a:lnSpc>
                <a:spcPct val="90000"/>
              </a:lnSpc>
              <a:spcBef>
                <a:spcPct val="0"/>
              </a:spcBef>
              <a:spcAft>
                <a:spcPts val="600"/>
              </a:spcAft>
            </a:pPr>
            <a:endParaRPr lang="en-US" u="sng" dirty="0">
              <a:latin typeface="+mj-lt"/>
              <a:ea typeface="+mj-ea"/>
              <a:cs typeface="+mj-cs"/>
            </a:endParaRPr>
          </a:p>
          <a:p>
            <a:pPr defTabSz="914400">
              <a:lnSpc>
                <a:spcPct val="90000"/>
              </a:lnSpc>
              <a:spcBef>
                <a:spcPct val="0"/>
              </a:spcBef>
              <a:spcAft>
                <a:spcPts val="600"/>
              </a:spcAft>
            </a:pPr>
            <a:endParaRPr lang="en-US" u="sng" dirty="0">
              <a:latin typeface="+mj-lt"/>
              <a:ea typeface="+mj-ea"/>
              <a:cs typeface="+mj-cs"/>
            </a:endParaRPr>
          </a:p>
          <a:p>
            <a:pPr defTabSz="914400">
              <a:lnSpc>
                <a:spcPct val="90000"/>
              </a:lnSpc>
              <a:spcBef>
                <a:spcPct val="0"/>
              </a:spcBef>
              <a:spcAft>
                <a:spcPts val="600"/>
              </a:spcAft>
            </a:pPr>
            <a:endParaRPr lang="en-US" u="sng" dirty="0">
              <a:latin typeface="+mj-lt"/>
              <a:ea typeface="+mj-ea"/>
              <a:cs typeface="+mj-cs"/>
            </a:endParaRPr>
          </a:p>
          <a:p>
            <a:pPr defTabSz="914400">
              <a:lnSpc>
                <a:spcPct val="90000"/>
              </a:lnSpc>
              <a:spcBef>
                <a:spcPct val="0"/>
              </a:spcBef>
              <a:spcAft>
                <a:spcPts val="600"/>
              </a:spcAft>
            </a:pPr>
            <a:endParaRPr lang="en-US" u="sng" dirty="0">
              <a:solidFill>
                <a:schemeClr val="bg1"/>
              </a:solidFill>
              <a:latin typeface="+mj-lt"/>
              <a:ea typeface="+mj-ea"/>
              <a:cs typeface="+mj-cs"/>
            </a:endParaRPr>
          </a:p>
          <a:p>
            <a:pPr defTabSz="914400">
              <a:lnSpc>
                <a:spcPct val="90000"/>
              </a:lnSpc>
              <a:spcBef>
                <a:spcPct val="0"/>
              </a:spcBef>
              <a:spcAft>
                <a:spcPts val="600"/>
              </a:spcAft>
            </a:pPr>
            <a:endParaRPr lang="en-US" u="sng" dirty="0">
              <a:solidFill>
                <a:schemeClr val="bg1"/>
              </a:solidFill>
              <a:latin typeface="+mj-lt"/>
              <a:ea typeface="+mj-ea"/>
              <a:cs typeface="+mj-cs"/>
            </a:endParaRPr>
          </a:p>
          <a:p>
            <a:pPr algn="ctr" defTabSz="914400">
              <a:lnSpc>
                <a:spcPct val="90000"/>
              </a:lnSpc>
              <a:spcBef>
                <a:spcPct val="0"/>
              </a:spcBef>
              <a:spcAft>
                <a:spcPts val="600"/>
              </a:spcAft>
            </a:pPr>
            <a:r>
              <a:rPr lang="en-US" sz="3000" b="1" dirty="0">
                <a:solidFill>
                  <a:schemeClr val="bg1"/>
                </a:solidFill>
                <a:ea typeface="+mj-ea"/>
                <a:cs typeface="+mj-cs"/>
              </a:rPr>
              <a:t>3. Appendix: Further Employment &amp; Skills Information</a:t>
            </a:r>
            <a:r>
              <a:rPr lang="en-US" sz="3500" b="1" dirty="0">
                <a:solidFill>
                  <a:schemeClr val="bg1"/>
                </a:solidFill>
                <a:ea typeface="+mj-ea"/>
                <a:cs typeface="+mj-cs"/>
              </a:rPr>
              <a:t> </a:t>
            </a:r>
          </a:p>
        </p:txBody>
      </p:sp>
      <p:sp>
        <p:nvSpPr>
          <p:cNvPr id="4" name="TextBox 3">
            <a:extLst>
              <a:ext uri="{FF2B5EF4-FFF2-40B4-BE49-F238E27FC236}">
                <a16:creationId xmlns:a16="http://schemas.microsoft.com/office/drawing/2014/main" id="{02788FD6-B696-DFD1-C283-F8DF5747C754}"/>
              </a:ext>
            </a:extLst>
          </p:cNvPr>
          <p:cNvSpPr txBox="1"/>
          <p:nvPr/>
        </p:nvSpPr>
        <p:spPr>
          <a:xfrm>
            <a:off x="472122" y="1189513"/>
            <a:ext cx="10597198" cy="3553581"/>
          </a:xfrm>
          <a:prstGeom prst="rect">
            <a:avLst/>
          </a:prstGeom>
        </p:spPr>
        <p:txBody>
          <a:bodyPr vert="horz" lIns="91440" tIns="45720" rIns="91440" bIns="45720" rtlCol="0">
            <a:noAutofit/>
          </a:bodyPr>
          <a:lstStyle/>
          <a:p>
            <a:pPr marL="57150" defTabSz="914400">
              <a:lnSpc>
                <a:spcPct val="90000"/>
              </a:lnSpc>
              <a:spcAft>
                <a:spcPts val="600"/>
              </a:spcAft>
            </a:pPr>
            <a:r>
              <a:rPr lang="en-US" sz="2800" dirty="0">
                <a:solidFill>
                  <a:schemeClr val="bg1"/>
                </a:solidFill>
              </a:rPr>
              <a:t>Page 8: Employment and Skills through Construction Projects</a:t>
            </a:r>
          </a:p>
          <a:p>
            <a:pPr marL="57150" defTabSz="914400">
              <a:lnSpc>
                <a:spcPct val="90000"/>
              </a:lnSpc>
              <a:spcAft>
                <a:spcPts val="600"/>
              </a:spcAft>
            </a:pPr>
            <a:r>
              <a:rPr lang="en-US" sz="2800" dirty="0">
                <a:solidFill>
                  <a:schemeClr val="bg1"/>
                </a:solidFill>
              </a:rPr>
              <a:t>Page 9: Employment and Skills through Planning</a:t>
            </a:r>
          </a:p>
          <a:p>
            <a:pPr marL="57150" defTabSz="914400">
              <a:lnSpc>
                <a:spcPct val="90000"/>
              </a:lnSpc>
              <a:spcAft>
                <a:spcPts val="600"/>
              </a:spcAft>
            </a:pPr>
            <a:r>
              <a:rPr lang="en-US" sz="2800" dirty="0">
                <a:solidFill>
                  <a:schemeClr val="bg1"/>
                </a:solidFill>
              </a:rPr>
              <a:t>Page 10: Employment and Skills through Housing</a:t>
            </a:r>
          </a:p>
          <a:p>
            <a:pPr marL="57150" defTabSz="914400">
              <a:lnSpc>
                <a:spcPct val="90000"/>
              </a:lnSpc>
              <a:spcAft>
                <a:spcPts val="600"/>
              </a:spcAft>
            </a:pPr>
            <a:r>
              <a:rPr lang="en-US" sz="2800" dirty="0">
                <a:solidFill>
                  <a:schemeClr val="bg1"/>
                </a:solidFill>
              </a:rPr>
              <a:t>Page 11: Employment and Skills through Other</a:t>
            </a:r>
          </a:p>
        </p:txBody>
      </p:sp>
      <p:sp>
        <p:nvSpPr>
          <p:cNvPr id="6" name="Slide Number Placeholder 5">
            <a:extLst>
              <a:ext uri="{FF2B5EF4-FFF2-40B4-BE49-F238E27FC236}">
                <a16:creationId xmlns:a16="http://schemas.microsoft.com/office/drawing/2014/main" id="{92AE0655-7DFA-3CA2-7651-AAEBB6FE3353}"/>
              </a:ext>
            </a:extLst>
          </p:cNvPr>
          <p:cNvSpPr>
            <a:spLocks noGrp="1"/>
          </p:cNvSpPr>
          <p:nvPr>
            <p:ph type="sldNum" sz="quarter" idx="12"/>
          </p:nvPr>
        </p:nvSpPr>
        <p:spPr>
          <a:xfrm>
            <a:off x="9257414" y="6171280"/>
            <a:ext cx="2743200" cy="365125"/>
          </a:xfrm>
        </p:spPr>
        <p:txBody>
          <a:bodyPr/>
          <a:lstStyle/>
          <a:p>
            <a:fld id="{67B97948-9CE0-4B93-AE54-E539ED409C25}" type="slidenum">
              <a:rPr lang="en-GB" smtClean="0">
                <a:solidFill>
                  <a:schemeClr val="bg1"/>
                </a:solidFill>
              </a:rPr>
              <a:t>7</a:t>
            </a:fld>
            <a:endParaRPr lang="en-GB" dirty="0">
              <a:solidFill>
                <a:schemeClr val="bg1"/>
              </a:solidFill>
            </a:endParaRPr>
          </a:p>
        </p:txBody>
      </p:sp>
    </p:spTree>
    <p:extLst>
      <p:ext uri="{BB962C8B-B14F-4D97-AF65-F5344CB8AC3E}">
        <p14:creationId xmlns:p14="http://schemas.microsoft.com/office/powerpoint/2010/main" val="2535971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AC910264-0EE0-7933-12EF-6D2C12C23C1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B74A2C5-811D-5DF4-B357-D14564BF67DC}"/>
              </a:ext>
            </a:extLst>
          </p:cNvPr>
          <p:cNvSpPr/>
          <p:nvPr/>
        </p:nvSpPr>
        <p:spPr>
          <a:xfrm>
            <a:off x="2133535" y="873654"/>
            <a:ext cx="1804219"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Apprentices (Project Initiated)</a:t>
            </a:r>
            <a:r>
              <a:rPr lang="en-GB" sz="1400" dirty="0"/>
              <a:t>  </a:t>
            </a:r>
          </a:p>
          <a:p>
            <a:pPr algn="ctr"/>
            <a:r>
              <a:rPr lang="en-GB" b="1" dirty="0">
                <a:solidFill>
                  <a:srgbClr val="000000"/>
                </a:solidFill>
                <a:latin typeface="Aptos Narrow" panose="020B0004020202020204" pitchFamily="34" charset="0"/>
              </a:rPr>
              <a:t>25</a:t>
            </a:r>
            <a:r>
              <a:rPr lang="en-GB" dirty="0"/>
              <a:t> </a:t>
            </a:r>
          </a:p>
        </p:txBody>
      </p:sp>
      <p:sp>
        <p:nvSpPr>
          <p:cNvPr id="7" name="Rectangle 6">
            <a:extLst>
              <a:ext uri="{FF2B5EF4-FFF2-40B4-BE49-F238E27FC236}">
                <a16:creationId xmlns:a16="http://schemas.microsoft.com/office/drawing/2014/main" id="{3ABCB236-B44C-7080-7222-06CB2EB1E40C}"/>
              </a:ext>
            </a:extLst>
          </p:cNvPr>
          <p:cNvSpPr/>
          <p:nvPr/>
        </p:nvSpPr>
        <p:spPr>
          <a:xfrm>
            <a:off x="4091319" y="873653"/>
            <a:ext cx="1804220"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Trainees (L4 &amp; Higher)</a:t>
            </a:r>
          </a:p>
          <a:p>
            <a:pPr algn="ctr"/>
            <a:r>
              <a:rPr lang="en-GB" b="1" dirty="0">
                <a:solidFill>
                  <a:schemeClr val="bg1"/>
                </a:solidFill>
                <a:latin typeface="Aptos Narrow" panose="020B0004020202020204" pitchFamily="34" charset="0"/>
              </a:rPr>
              <a:t>37</a:t>
            </a:r>
            <a:r>
              <a:rPr lang="en-GB" dirty="0"/>
              <a:t> </a:t>
            </a:r>
          </a:p>
        </p:txBody>
      </p:sp>
      <p:sp>
        <p:nvSpPr>
          <p:cNvPr id="9" name="Rectangle 8">
            <a:extLst>
              <a:ext uri="{FF2B5EF4-FFF2-40B4-BE49-F238E27FC236}">
                <a16:creationId xmlns:a16="http://schemas.microsoft.com/office/drawing/2014/main" id="{49076C4B-D255-84A9-10C5-29B8148D8CA6}"/>
              </a:ext>
            </a:extLst>
          </p:cNvPr>
          <p:cNvSpPr/>
          <p:nvPr/>
        </p:nvSpPr>
        <p:spPr>
          <a:xfrm>
            <a:off x="6047634" y="875887"/>
            <a:ext cx="1804220" cy="1091381"/>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Graduates</a:t>
            </a:r>
          </a:p>
          <a:p>
            <a:pPr algn="ctr"/>
            <a:r>
              <a:rPr lang="en-GB" b="1" i="0" u="none" strike="noStrike" dirty="0">
                <a:solidFill>
                  <a:schemeClr val="bg1"/>
                </a:solidFill>
                <a:effectLst/>
                <a:latin typeface="Aptos Narrow" panose="020B0004020202020204" pitchFamily="34" charset="0"/>
              </a:rPr>
              <a:t>1</a:t>
            </a:r>
            <a:r>
              <a:rPr lang="en-GB" dirty="0"/>
              <a:t> </a:t>
            </a:r>
            <a:endParaRPr lang="en-GB" dirty="0">
              <a:solidFill>
                <a:schemeClr val="bg1"/>
              </a:solidFill>
            </a:endParaRPr>
          </a:p>
        </p:txBody>
      </p:sp>
      <p:sp>
        <p:nvSpPr>
          <p:cNvPr id="10" name="Rectangle 9">
            <a:extLst>
              <a:ext uri="{FF2B5EF4-FFF2-40B4-BE49-F238E27FC236}">
                <a16:creationId xmlns:a16="http://schemas.microsoft.com/office/drawing/2014/main" id="{F4C3ADFA-793B-D04D-EF1B-D64C15DDFEC9}"/>
              </a:ext>
            </a:extLst>
          </p:cNvPr>
          <p:cNvSpPr/>
          <p:nvPr/>
        </p:nvSpPr>
        <p:spPr>
          <a:xfrm>
            <a:off x="8003949" y="873437"/>
            <a:ext cx="1804220" cy="1091381"/>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Other Trainees</a:t>
            </a:r>
            <a:r>
              <a:rPr lang="en-GB" sz="1400" dirty="0">
                <a:solidFill>
                  <a:schemeClr val="bg1"/>
                </a:solidFill>
              </a:rPr>
              <a:t>  </a:t>
            </a:r>
          </a:p>
          <a:p>
            <a:pPr algn="ctr"/>
            <a:r>
              <a:rPr lang="en-GB" b="1" i="0" u="none" strike="noStrike" dirty="0">
                <a:solidFill>
                  <a:schemeClr val="bg1"/>
                </a:solidFill>
                <a:effectLst/>
                <a:latin typeface="Aptos Narrow" panose="020B0004020202020204" pitchFamily="34" charset="0"/>
              </a:rPr>
              <a:t>2</a:t>
            </a:r>
            <a:r>
              <a:rPr lang="en-GB" dirty="0"/>
              <a:t> </a:t>
            </a:r>
            <a:endParaRPr lang="en-GB" dirty="0">
              <a:solidFill>
                <a:schemeClr val="bg1"/>
              </a:solidFill>
            </a:endParaRPr>
          </a:p>
        </p:txBody>
      </p:sp>
      <p:sp>
        <p:nvSpPr>
          <p:cNvPr id="11" name="Rectangle 10">
            <a:extLst>
              <a:ext uri="{FF2B5EF4-FFF2-40B4-BE49-F238E27FC236}">
                <a16:creationId xmlns:a16="http://schemas.microsoft.com/office/drawing/2014/main" id="{D293C3EE-6E4E-8684-063F-349AF818F2E6}"/>
              </a:ext>
            </a:extLst>
          </p:cNvPr>
          <p:cNvSpPr/>
          <p:nvPr/>
        </p:nvSpPr>
        <p:spPr>
          <a:xfrm>
            <a:off x="9960264" y="873437"/>
            <a:ext cx="1804219" cy="1091381"/>
          </a:xfrm>
          <a:prstGeom prst="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Apprentices (Existing)</a:t>
            </a:r>
          </a:p>
          <a:p>
            <a:pPr algn="ctr"/>
            <a:r>
              <a:rPr lang="en-GB" b="1" i="0" u="none" strike="noStrike" dirty="0">
                <a:solidFill>
                  <a:schemeClr val="bg1"/>
                </a:solidFill>
                <a:effectLst/>
                <a:latin typeface="Aptos Narrow" panose="020B0004020202020204" pitchFamily="34" charset="0"/>
              </a:rPr>
              <a:t>108</a:t>
            </a:r>
            <a:endParaRPr lang="en-GB" b="1" dirty="0">
              <a:solidFill>
                <a:schemeClr val="bg1"/>
              </a:solidFill>
            </a:endParaRPr>
          </a:p>
        </p:txBody>
      </p:sp>
      <p:sp>
        <p:nvSpPr>
          <p:cNvPr id="3" name="Rectangle 2">
            <a:extLst>
              <a:ext uri="{FF2B5EF4-FFF2-40B4-BE49-F238E27FC236}">
                <a16:creationId xmlns:a16="http://schemas.microsoft.com/office/drawing/2014/main" id="{051B2DAD-FE04-01D8-666D-FEF83E582F9F}"/>
              </a:ext>
            </a:extLst>
          </p:cNvPr>
          <p:cNvSpPr/>
          <p:nvPr/>
        </p:nvSpPr>
        <p:spPr>
          <a:xfrm>
            <a:off x="175751" y="877082"/>
            <a:ext cx="1804219" cy="109138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Employment</a:t>
            </a:r>
          </a:p>
          <a:p>
            <a:pPr algn="ctr"/>
            <a:r>
              <a:rPr lang="en-GB" b="1" dirty="0">
                <a:solidFill>
                  <a:srgbClr val="000000"/>
                </a:solidFill>
                <a:latin typeface="Aptos Narrow" panose="020B0004020202020204" pitchFamily="34" charset="0"/>
              </a:rPr>
              <a:t>230</a:t>
            </a:r>
            <a:r>
              <a:rPr lang="en-GB" dirty="0"/>
              <a:t>  </a:t>
            </a:r>
          </a:p>
        </p:txBody>
      </p:sp>
      <p:sp>
        <p:nvSpPr>
          <p:cNvPr id="16" name="TextBox 15">
            <a:extLst>
              <a:ext uri="{FF2B5EF4-FFF2-40B4-BE49-F238E27FC236}">
                <a16:creationId xmlns:a16="http://schemas.microsoft.com/office/drawing/2014/main" id="{D70E463E-8EF1-8AFB-B1BC-151264F13131}"/>
              </a:ext>
            </a:extLst>
          </p:cNvPr>
          <p:cNvSpPr txBox="1"/>
          <p:nvPr/>
        </p:nvSpPr>
        <p:spPr>
          <a:xfrm>
            <a:off x="2413281" y="176555"/>
            <a:ext cx="7365437" cy="646331"/>
          </a:xfrm>
          <a:prstGeom prst="rect">
            <a:avLst/>
          </a:prstGeom>
          <a:noFill/>
        </p:spPr>
        <p:txBody>
          <a:bodyPr wrap="square" rtlCol="0">
            <a:spAutoFit/>
          </a:bodyPr>
          <a:lstStyle/>
          <a:p>
            <a:pPr algn="ctr"/>
            <a:r>
              <a:rPr lang="en-GB" sz="2000" b="1" dirty="0"/>
              <a:t>New Employment Opportunities Created - Construction</a:t>
            </a:r>
          </a:p>
          <a:p>
            <a:pPr algn="ctr"/>
            <a:r>
              <a:rPr lang="en-GB" sz="1600" b="1" dirty="0"/>
              <a:t>Value Added: £11,871,262</a:t>
            </a:r>
          </a:p>
        </p:txBody>
      </p:sp>
      <p:sp>
        <p:nvSpPr>
          <p:cNvPr id="19" name="Rectangle 18">
            <a:extLst>
              <a:ext uri="{FF2B5EF4-FFF2-40B4-BE49-F238E27FC236}">
                <a16:creationId xmlns:a16="http://schemas.microsoft.com/office/drawing/2014/main" id="{A90608CA-6913-0AA5-1A7F-9EB3D3E9DE09}"/>
              </a:ext>
            </a:extLst>
          </p:cNvPr>
          <p:cNvSpPr/>
          <p:nvPr/>
        </p:nvSpPr>
        <p:spPr>
          <a:xfrm>
            <a:off x="175751" y="3132106"/>
            <a:ext cx="1804219" cy="109138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Work Experience &lt;18</a:t>
            </a:r>
          </a:p>
          <a:p>
            <a:pPr algn="ctr"/>
            <a:r>
              <a:rPr lang="en-GB" b="1" dirty="0">
                <a:solidFill>
                  <a:srgbClr val="000000"/>
                </a:solidFill>
                <a:latin typeface="Aptos Narrow" panose="020B0004020202020204" pitchFamily="34" charset="0"/>
              </a:rPr>
              <a:t>25</a:t>
            </a:r>
            <a:r>
              <a:rPr lang="en-GB" dirty="0"/>
              <a:t> </a:t>
            </a:r>
          </a:p>
        </p:txBody>
      </p:sp>
      <p:sp>
        <p:nvSpPr>
          <p:cNvPr id="20" name="Rectangle 19">
            <a:extLst>
              <a:ext uri="{FF2B5EF4-FFF2-40B4-BE49-F238E27FC236}">
                <a16:creationId xmlns:a16="http://schemas.microsoft.com/office/drawing/2014/main" id="{A0C11D09-77EE-64DC-4EC8-C7CD1519D5C9}"/>
              </a:ext>
            </a:extLst>
          </p:cNvPr>
          <p:cNvSpPr/>
          <p:nvPr/>
        </p:nvSpPr>
        <p:spPr>
          <a:xfrm>
            <a:off x="2617470" y="3117460"/>
            <a:ext cx="1804219"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Work Experience 18&gt;</a:t>
            </a:r>
          </a:p>
          <a:p>
            <a:pPr algn="ctr"/>
            <a:r>
              <a:rPr lang="en-GB" b="1" dirty="0">
                <a:solidFill>
                  <a:srgbClr val="000000"/>
                </a:solidFill>
                <a:latin typeface="Aptos Narrow" panose="020B0004020202020204" pitchFamily="34" charset="0"/>
              </a:rPr>
              <a:t>92</a:t>
            </a:r>
            <a:endParaRPr lang="en-GB" b="1" dirty="0"/>
          </a:p>
        </p:txBody>
      </p:sp>
      <p:sp>
        <p:nvSpPr>
          <p:cNvPr id="21" name="Rectangle 20">
            <a:extLst>
              <a:ext uri="{FF2B5EF4-FFF2-40B4-BE49-F238E27FC236}">
                <a16:creationId xmlns:a16="http://schemas.microsoft.com/office/drawing/2014/main" id="{9CD4C351-368A-89EE-F614-D347059414EC}"/>
              </a:ext>
            </a:extLst>
          </p:cNvPr>
          <p:cNvSpPr/>
          <p:nvPr/>
        </p:nvSpPr>
        <p:spPr>
          <a:xfrm>
            <a:off x="5076823" y="3132106"/>
            <a:ext cx="1804220"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Educational Curriculum Activities</a:t>
            </a:r>
            <a:r>
              <a:rPr lang="en-GB" sz="1400" dirty="0">
                <a:solidFill>
                  <a:schemeClr val="bg1"/>
                </a:solidFill>
              </a:rPr>
              <a:t> </a:t>
            </a:r>
          </a:p>
          <a:p>
            <a:pPr algn="ctr"/>
            <a:r>
              <a:rPr lang="en-GB" b="1" dirty="0">
                <a:solidFill>
                  <a:schemeClr val="bg1"/>
                </a:solidFill>
              </a:rPr>
              <a:t>185</a:t>
            </a:r>
          </a:p>
        </p:txBody>
      </p:sp>
      <p:sp>
        <p:nvSpPr>
          <p:cNvPr id="22" name="Rectangle 21">
            <a:extLst>
              <a:ext uri="{FF2B5EF4-FFF2-40B4-BE49-F238E27FC236}">
                <a16:creationId xmlns:a16="http://schemas.microsoft.com/office/drawing/2014/main" id="{0862C176-B166-820F-79E9-11E1F7674820}"/>
              </a:ext>
            </a:extLst>
          </p:cNvPr>
          <p:cNvSpPr/>
          <p:nvPr/>
        </p:nvSpPr>
        <p:spPr>
          <a:xfrm>
            <a:off x="7518543" y="3135932"/>
            <a:ext cx="1804220" cy="1091381"/>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T Levels</a:t>
            </a:r>
          </a:p>
          <a:p>
            <a:pPr algn="ctr"/>
            <a:r>
              <a:rPr lang="en-GB" b="1" dirty="0">
                <a:solidFill>
                  <a:schemeClr val="bg1"/>
                </a:solidFill>
                <a:latin typeface="Aptos Narrow" panose="020B0004020202020204" pitchFamily="34" charset="0"/>
              </a:rPr>
              <a:t>8</a:t>
            </a:r>
            <a:endParaRPr lang="en-GB" b="1" dirty="0">
              <a:solidFill>
                <a:schemeClr val="bg1"/>
              </a:solidFill>
            </a:endParaRPr>
          </a:p>
        </p:txBody>
      </p:sp>
      <p:sp>
        <p:nvSpPr>
          <p:cNvPr id="23" name="Rectangle 22">
            <a:extLst>
              <a:ext uri="{FF2B5EF4-FFF2-40B4-BE49-F238E27FC236}">
                <a16:creationId xmlns:a16="http://schemas.microsoft.com/office/drawing/2014/main" id="{ECE4A0D5-3050-1F6E-65F3-731CED1ACD61}"/>
              </a:ext>
            </a:extLst>
          </p:cNvPr>
          <p:cNvSpPr/>
          <p:nvPr/>
        </p:nvSpPr>
        <p:spPr>
          <a:xfrm>
            <a:off x="9960263" y="3136975"/>
            <a:ext cx="1804220" cy="1091381"/>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Internships</a:t>
            </a:r>
          </a:p>
          <a:p>
            <a:pPr algn="ctr"/>
            <a:r>
              <a:rPr lang="en-GB" b="1" dirty="0">
                <a:solidFill>
                  <a:schemeClr val="bg1"/>
                </a:solidFill>
                <a:latin typeface="Aptos Narrow" panose="020B0004020202020204" pitchFamily="34" charset="0"/>
              </a:rPr>
              <a:t>8</a:t>
            </a:r>
            <a:r>
              <a:rPr lang="en-GB" dirty="0"/>
              <a:t> </a:t>
            </a:r>
            <a:endParaRPr lang="en-GB" dirty="0">
              <a:solidFill>
                <a:schemeClr val="bg1"/>
              </a:solidFill>
            </a:endParaRPr>
          </a:p>
        </p:txBody>
      </p:sp>
      <p:sp>
        <p:nvSpPr>
          <p:cNvPr id="26" name="TextBox 25">
            <a:extLst>
              <a:ext uri="{FF2B5EF4-FFF2-40B4-BE49-F238E27FC236}">
                <a16:creationId xmlns:a16="http://schemas.microsoft.com/office/drawing/2014/main" id="{BA0BC002-92AA-77C5-FB5E-D96B3B6F2261}"/>
              </a:ext>
            </a:extLst>
          </p:cNvPr>
          <p:cNvSpPr txBox="1"/>
          <p:nvPr/>
        </p:nvSpPr>
        <p:spPr>
          <a:xfrm>
            <a:off x="2739585" y="2432315"/>
            <a:ext cx="6712827" cy="646331"/>
          </a:xfrm>
          <a:prstGeom prst="rect">
            <a:avLst/>
          </a:prstGeom>
          <a:noFill/>
        </p:spPr>
        <p:txBody>
          <a:bodyPr wrap="square" rtlCol="0">
            <a:spAutoFit/>
          </a:bodyPr>
          <a:lstStyle/>
          <a:p>
            <a:pPr algn="ctr"/>
            <a:r>
              <a:rPr lang="en-GB" sz="2000" b="1" dirty="0"/>
              <a:t>New Educational Opportunities Created - Construction</a:t>
            </a:r>
          </a:p>
          <a:p>
            <a:pPr algn="ctr"/>
            <a:r>
              <a:rPr lang="en-GB" sz="1600" b="1" dirty="0"/>
              <a:t>Value Added: £17,514</a:t>
            </a:r>
          </a:p>
        </p:txBody>
      </p:sp>
      <p:sp>
        <p:nvSpPr>
          <p:cNvPr id="27" name="TextBox 26">
            <a:extLst>
              <a:ext uri="{FF2B5EF4-FFF2-40B4-BE49-F238E27FC236}">
                <a16:creationId xmlns:a16="http://schemas.microsoft.com/office/drawing/2014/main" id="{75ABE197-672F-2ABB-9406-45F54519E508}"/>
              </a:ext>
            </a:extLst>
          </p:cNvPr>
          <p:cNvSpPr txBox="1"/>
          <p:nvPr/>
        </p:nvSpPr>
        <p:spPr>
          <a:xfrm>
            <a:off x="2739585" y="4889901"/>
            <a:ext cx="6712827" cy="646331"/>
          </a:xfrm>
          <a:prstGeom prst="rect">
            <a:avLst/>
          </a:prstGeom>
          <a:noFill/>
        </p:spPr>
        <p:txBody>
          <a:bodyPr wrap="square" rtlCol="0">
            <a:spAutoFit/>
          </a:bodyPr>
          <a:lstStyle/>
          <a:p>
            <a:pPr algn="ctr"/>
            <a:r>
              <a:rPr lang="en-GB" sz="2000" b="1" dirty="0"/>
              <a:t>New Upskilling Opportunities Created - Construction</a:t>
            </a:r>
          </a:p>
          <a:p>
            <a:pPr algn="ctr"/>
            <a:r>
              <a:rPr lang="en-GB" sz="1600" b="1" dirty="0"/>
              <a:t>Value Added: £131,996</a:t>
            </a:r>
          </a:p>
        </p:txBody>
      </p:sp>
      <p:sp>
        <p:nvSpPr>
          <p:cNvPr id="28" name="Rectangle 27">
            <a:extLst>
              <a:ext uri="{FF2B5EF4-FFF2-40B4-BE49-F238E27FC236}">
                <a16:creationId xmlns:a16="http://schemas.microsoft.com/office/drawing/2014/main" id="{6E1B645E-219D-103A-1945-704470D3C7B5}"/>
              </a:ext>
            </a:extLst>
          </p:cNvPr>
          <p:cNvSpPr/>
          <p:nvPr/>
        </p:nvSpPr>
        <p:spPr>
          <a:xfrm>
            <a:off x="175751" y="5603043"/>
            <a:ext cx="1348250" cy="109138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rgbClr val="000000"/>
                </a:solidFill>
                <a:effectLst/>
                <a:latin typeface="Aptos Narrow" panose="020B0004020202020204" pitchFamily="34" charset="0"/>
              </a:rPr>
              <a:t>Higher / FE Qualifications</a:t>
            </a:r>
          </a:p>
          <a:p>
            <a:pPr algn="ctr"/>
            <a:r>
              <a:rPr lang="en-GB" b="1" dirty="0">
                <a:solidFill>
                  <a:srgbClr val="000000"/>
                </a:solidFill>
                <a:latin typeface="Aptos Narrow" panose="020B0004020202020204" pitchFamily="34" charset="0"/>
              </a:rPr>
              <a:t>20</a:t>
            </a:r>
            <a:endParaRPr lang="en-GB" b="1" dirty="0"/>
          </a:p>
        </p:txBody>
      </p:sp>
      <p:sp>
        <p:nvSpPr>
          <p:cNvPr id="29" name="Rectangle 28">
            <a:extLst>
              <a:ext uri="{FF2B5EF4-FFF2-40B4-BE49-F238E27FC236}">
                <a16:creationId xmlns:a16="http://schemas.microsoft.com/office/drawing/2014/main" id="{7B041F3F-73D5-4623-AA7A-C58F601B300C}"/>
              </a:ext>
            </a:extLst>
          </p:cNvPr>
          <p:cNvSpPr/>
          <p:nvPr/>
        </p:nvSpPr>
        <p:spPr>
          <a:xfrm>
            <a:off x="1650574" y="5590064"/>
            <a:ext cx="1348250"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tx1"/>
                </a:solidFill>
                <a:effectLst/>
                <a:latin typeface="Aptos Narrow" panose="020B0004020202020204" pitchFamily="34" charset="0"/>
              </a:rPr>
              <a:t>H&amp;S Tests</a:t>
            </a:r>
          </a:p>
          <a:p>
            <a:pPr algn="ctr"/>
            <a:r>
              <a:rPr lang="en-GB" b="1" dirty="0">
                <a:solidFill>
                  <a:schemeClr val="tx1"/>
                </a:solidFill>
                <a:latin typeface="Aptos Narrow" panose="020B0004020202020204" pitchFamily="34" charset="0"/>
              </a:rPr>
              <a:t>27</a:t>
            </a:r>
            <a:r>
              <a:rPr lang="en-GB" b="1" dirty="0">
                <a:solidFill>
                  <a:schemeClr val="tx1"/>
                </a:solidFill>
              </a:rPr>
              <a:t> </a:t>
            </a:r>
          </a:p>
        </p:txBody>
      </p:sp>
      <p:sp>
        <p:nvSpPr>
          <p:cNvPr id="30" name="Rectangle 29">
            <a:extLst>
              <a:ext uri="{FF2B5EF4-FFF2-40B4-BE49-F238E27FC236}">
                <a16:creationId xmlns:a16="http://schemas.microsoft.com/office/drawing/2014/main" id="{9F2FDCBF-A419-28B9-74D4-1080BF1164C6}"/>
              </a:ext>
            </a:extLst>
          </p:cNvPr>
          <p:cNvSpPr/>
          <p:nvPr/>
        </p:nvSpPr>
        <p:spPr>
          <a:xfrm>
            <a:off x="3120485" y="5590064"/>
            <a:ext cx="1348250"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CSCS Cards</a:t>
            </a:r>
          </a:p>
          <a:p>
            <a:pPr algn="ctr"/>
            <a:r>
              <a:rPr lang="en-GB" b="1" dirty="0">
                <a:solidFill>
                  <a:schemeClr val="bg1"/>
                </a:solidFill>
                <a:latin typeface="Aptos Narrow" panose="020B0004020202020204" pitchFamily="34" charset="0"/>
              </a:rPr>
              <a:t>163</a:t>
            </a:r>
            <a:endParaRPr lang="en-GB" b="1" dirty="0">
              <a:solidFill>
                <a:schemeClr val="bg1"/>
              </a:solidFill>
            </a:endParaRPr>
          </a:p>
        </p:txBody>
      </p:sp>
      <p:sp>
        <p:nvSpPr>
          <p:cNvPr id="31" name="Rectangle 30">
            <a:extLst>
              <a:ext uri="{FF2B5EF4-FFF2-40B4-BE49-F238E27FC236}">
                <a16:creationId xmlns:a16="http://schemas.microsoft.com/office/drawing/2014/main" id="{E87B4318-5080-A94E-AA7D-59283891BD11}"/>
              </a:ext>
            </a:extLst>
          </p:cNvPr>
          <p:cNvSpPr/>
          <p:nvPr/>
        </p:nvSpPr>
        <p:spPr>
          <a:xfrm>
            <a:off x="4592712" y="5603042"/>
            <a:ext cx="1343339"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Accredited Learning</a:t>
            </a:r>
          </a:p>
          <a:p>
            <a:pPr algn="ctr"/>
            <a:r>
              <a:rPr lang="en-GB" b="1" dirty="0">
                <a:solidFill>
                  <a:schemeClr val="bg1"/>
                </a:solidFill>
                <a:latin typeface="Aptos Narrow" panose="020B0004020202020204" pitchFamily="34" charset="0"/>
              </a:rPr>
              <a:t>658</a:t>
            </a:r>
            <a:r>
              <a:rPr lang="en-GB" b="1" dirty="0">
                <a:solidFill>
                  <a:schemeClr val="bg1"/>
                </a:solidFill>
              </a:rPr>
              <a:t> </a:t>
            </a:r>
          </a:p>
        </p:txBody>
      </p:sp>
      <p:sp>
        <p:nvSpPr>
          <p:cNvPr id="32" name="Rectangle 31">
            <a:extLst>
              <a:ext uri="{FF2B5EF4-FFF2-40B4-BE49-F238E27FC236}">
                <a16:creationId xmlns:a16="http://schemas.microsoft.com/office/drawing/2014/main" id="{1750E59F-C03B-B9A2-A498-2C1E40AC23EF}"/>
              </a:ext>
            </a:extLst>
          </p:cNvPr>
          <p:cNvSpPr/>
          <p:nvPr/>
        </p:nvSpPr>
        <p:spPr>
          <a:xfrm>
            <a:off x="6060028" y="5603042"/>
            <a:ext cx="1343339" cy="1091381"/>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In-house Training</a:t>
            </a:r>
            <a:r>
              <a:rPr lang="en-GB" sz="1200" dirty="0">
                <a:solidFill>
                  <a:schemeClr val="bg1"/>
                </a:solidFill>
              </a:rPr>
              <a:t> </a:t>
            </a:r>
          </a:p>
          <a:p>
            <a:pPr algn="ctr"/>
            <a:r>
              <a:rPr lang="en-GB" b="1" dirty="0">
                <a:solidFill>
                  <a:schemeClr val="bg1"/>
                </a:solidFill>
              </a:rPr>
              <a:t>465</a:t>
            </a:r>
          </a:p>
        </p:txBody>
      </p:sp>
      <p:sp>
        <p:nvSpPr>
          <p:cNvPr id="33" name="Rectangle 32">
            <a:extLst>
              <a:ext uri="{FF2B5EF4-FFF2-40B4-BE49-F238E27FC236}">
                <a16:creationId xmlns:a16="http://schemas.microsoft.com/office/drawing/2014/main" id="{B787A653-13CA-AE63-13B3-2BBBEE5496CF}"/>
              </a:ext>
            </a:extLst>
          </p:cNvPr>
          <p:cNvSpPr/>
          <p:nvPr/>
        </p:nvSpPr>
        <p:spPr>
          <a:xfrm>
            <a:off x="7512355" y="5603042"/>
            <a:ext cx="1343339" cy="1091381"/>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Leadership &amp; Management</a:t>
            </a:r>
          </a:p>
          <a:p>
            <a:pPr algn="ctr"/>
            <a:r>
              <a:rPr lang="en-GB" b="1" dirty="0">
                <a:solidFill>
                  <a:schemeClr val="bg1"/>
                </a:solidFill>
                <a:latin typeface="Aptos Narrow" panose="020B0004020202020204" pitchFamily="34" charset="0"/>
              </a:rPr>
              <a:t>117</a:t>
            </a:r>
            <a:endParaRPr lang="en-GB" b="1" dirty="0">
              <a:solidFill>
                <a:schemeClr val="bg1"/>
              </a:solidFill>
            </a:endParaRPr>
          </a:p>
        </p:txBody>
      </p:sp>
      <p:sp>
        <p:nvSpPr>
          <p:cNvPr id="34" name="Rectangle 33">
            <a:extLst>
              <a:ext uri="{FF2B5EF4-FFF2-40B4-BE49-F238E27FC236}">
                <a16:creationId xmlns:a16="http://schemas.microsoft.com/office/drawing/2014/main" id="{D1942A16-EA93-9C6D-F865-50F2D394CB20}"/>
              </a:ext>
            </a:extLst>
          </p:cNvPr>
          <p:cNvSpPr/>
          <p:nvPr/>
        </p:nvSpPr>
        <p:spPr>
          <a:xfrm>
            <a:off x="8964682" y="5603042"/>
            <a:ext cx="1343339" cy="1091381"/>
          </a:xfrm>
          <a:prstGeom prst="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Short Courses</a:t>
            </a:r>
          </a:p>
          <a:p>
            <a:pPr algn="ctr"/>
            <a:r>
              <a:rPr lang="en-GB" b="1" dirty="0">
                <a:solidFill>
                  <a:schemeClr val="bg1"/>
                </a:solidFill>
                <a:latin typeface="Aptos Narrow" panose="020B0004020202020204" pitchFamily="34" charset="0"/>
              </a:rPr>
              <a:t>7326</a:t>
            </a:r>
            <a:r>
              <a:rPr lang="en-GB" b="1" dirty="0">
                <a:solidFill>
                  <a:schemeClr val="bg1"/>
                </a:solidFill>
              </a:rPr>
              <a:t> </a:t>
            </a:r>
          </a:p>
        </p:txBody>
      </p:sp>
      <p:sp>
        <p:nvSpPr>
          <p:cNvPr id="35" name="Rectangle 34">
            <a:extLst>
              <a:ext uri="{FF2B5EF4-FFF2-40B4-BE49-F238E27FC236}">
                <a16:creationId xmlns:a16="http://schemas.microsoft.com/office/drawing/2014/main" id="{A0886907-50A1-CA91-F710-E8B496E2B6E0}"/>
              </a:ext>
            </a:extLst>
          </p:cNvPr>
          <p:cNvSpPr/>
          <p:nvPr/>
        </p:nvSpPr>
        <p:spPr>
          <a:xfrm>
            <a:off x="10421144" y="5603043"/>
            <a:ext cx="1343339" cy="1091381"/>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Other Training</a:t>
            </a:r>
          </a:p>
          <a:p>
            <a:pPr algn="ctr"/>
            <a:r>
              <a:rPr lang="en-GB" b="1" dirty="0">
                <a:solidFill>
                  <a:schemeClr val="bg1"/>
                </a:solidFill>
                <a:latin typeface="Aptos Narrow" panose="020B0004020202020204" pitchFamily="34" charset="0"/>
              </a:rPr>
              <a:t>1122</a:t>
            </a:r>
            <a:r>
              <a:rPr lang="en-GB" b="1" dirty="0">
                <a:solidFill>
                  <a:schemeClr val="bg1"/>
                </a:solidFill>
              </a:rPr>
              <a:t> </a:t>
            </a:r>
          </a:p>
        </p:txBody>
      </p:sp>
    </p:spTree>
    <p:extLst>
      <p:ext uri="{BB962C8B-B14F-4D97-AF65-F5344CB8AC3E}">
        <p14:creationId xmlns:p14="http://schemas.microsoft.com/office/powerpoint/2010/main" val="854122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60EF9874-4DF0-477C-FE0F-E50A65D2FF5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39A0470-13CC-B47B-9BC4-4DFE67222E7D}"/>
              </a:ext>
            </a:extLst>
          </p:cNvPr>
          <p:cNvSpPr/>
          <p:nvPr/>
        </p:nvSpPr>
        <p:spPr>
          <a:xfrm>
            <a:off x="5076824" y="873437"/>
            <a:ext cx="1804219"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Apprentices (Project Initiated)</a:t>
            </a:r>
            <a:r>
              <a:rPr lang="en-GB" sz="1400" dirty="0"/>
              <a:t>  </a:t>
            </a:r>
          </a:p>
          <a:p>
            <a:pPr algn="ctr"/>
            <a:r>
              <a:rPr lang="en-GB" b="1" dirty="0">
                <a:solidFill>
                  <a:srgbClr val="000000"/>
                </a:solidFill>
                <a:latin typeface="Aptos Narrow" panose="020B0004020202020204" pitchFamily="34" charset="0"/>
              </a:rPr>
              <a:t>4</a:t>
            </a:r>
            <a:r>
              <a:rPr lang="en-GB" dirty="0"/>
              <a:t> </a:t>
            </a:r>
          </a:p>
        </p:txBody>
      </p:sp>
      <p:sp>
        <p:nvSpPr>
          <p:cNvPr id="11" name="Rectangle 10">
            <a:extLst>
              <a:ext uri="{FF2B5EF4-FFF2-40B4-BE49-F238E27FC236}">
                <a16:creationId xmlns:a16="http://schemas.microsoft.com/office/drawing/2014/main" id="{E0846595-C862-991D-07E7-896790BFC175}"/>
              </a:ext>
            </a:extLst>
          </p:cNvPr>
          <p:cNvSpPr/>
          <p:nvPr/>
        </p:nvSpPr>
        <p:spPr>
          <a:xfrm>
            <a:off x="9960264" y="873437"/>
            <a:ext cx="1804219" cy="1091381"/>
          </a:xfrm>
          <a:prstGeom prst="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Apprentices (Existing)</a:t>
            </a:r>
          </a:p>
          <a:p>
            <a:pPr algn="ctr"/>
            <a:r>
              <a:rPr lang="en-GB" b="1" i="0" u="none" strike="noStrike" dirty="0">
                <a:solidFill>
                  <a:schemeClr val="bg1"/>
                </a:solidFill>
                <a:effectLst/>
                <a:latin typeface="Aptos Narrow" panose="020B0004020202020204" pitchFamily="34" charset="0"/>
              </a:rPr>
              <a:t>11</a:t>
            </a:r>
            <a:endParaRPr lang="en-GB" b="1" dirty="0">
              <a:solidFill>
                <a:schemeClr val="bg1"/>
              </a:solidFill>
            </a:endParaRPr>
          </a:p>
        </p:txBody>
      </p:sp>
      <p:sp>
        <p:nvSpPr>
          <p:cNvPr id="3" name="Rectangle 2">
            <a:extLst>
              <a:ext uri="{FF2B5EF4-FFF2-40B4-BE49-F238E27FC236}">
                <a16:creationId xmlns:a16="http://schemas.microsoft.com/office/drawing/2014/main" id="{6EDB5EC5-25D2-AD19-7E35-F395B17A7B55}"/>
              </a:ext>
            </a:extLst>
          </p:cNvPr>
          <p:cNvSpPr/>
          <p:nvPr/>
        </p:nvSpPr>
        <p:spPr>
          <a:xfrm>
            <a:off x="175751" y="877082"/>
            <a:ext cx="1804219" cy="109138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Employment</a:t>
            </a:r>
          </a:p>
          <a:p>
            <a:pPr algn="ctr"/>
            <a:r>
              <a:rPr lang="en-GB" b="1" dirty="0">
                <a:solidFill>
                  <a:srgbClr val="000000"/>
                </a:solidFill>
                <a:latin typeface="Aptos Narrow" panose="020B0004020202020204" pitchFamily="34" charset="0"/>
              </a:rPr>
              <a:t>100</a:t>
            </a:r>
            <a:r>
              <a:rPr lang="en-GB" dirty="0"/>
              <a:t>  </a:t>
            </a:r>
          </a:p>
        </p:txBody>
      </p:sp>
      <p:sp>
        <p:nvSpPr>
          <p:cNvPr id="16" name="TextBox 15">
            <a:extLst>
              <a:ext uri="{FF2B5EF4-FFF2-40B4-BE49-F238E27FC236}">
                <a16:creationId xmlns:a16="http://schemas.microsoft.com/office/drawing/2014/main" id="{472DFFA9-2899-7A4D-F314-428FA194CC83}"/>
              </a:ext>
            </a:extLst>
          </p:cNvPr>
          <p:cNvSpPr txBox="1"/>
          <p:nvPr/>
        </p:nvSpPr>
        <p:spPr>
          <a:xfrm>
            <a:off x="3014368" y="196435"/>
            <a:ext cx="6128355" cy="646331"/>
          </a:xfrm>
          <a:prstGeom prst="rect">
            <a:avLst/>
          </a:prstGeom>
          <a:noFill/>
        </p:spPr>
        <p:txBody>
          <a:bodyPr wrap="square" rtlCol="0">
            <a:spAutoFit/>
          </a:bodyPr>
          <a:lstStyle/>
          <a:p>
            <a:pPr algn="ctr"/>
            <a:r>
              <a:rPr lang="en-GB" sz="2000" b="1" dirty="0"/>
              <a:t>New Employment Opportunities Created - Housing</a:t>
            </a:r>
          </a:p>
          <a:p>
            <a:pPr algn="ctr"/>
            <a:r>
              <a:rPr lang="en-GB" sz="1600" b="1" dirty="0"/>
              <a:t>Value Added: £5,157,672</a:t>
            </a:r>
          </a:p>
        </p:txBody>
      </p:sp>
      <p:sp>
        <p:nvSpPr>
          <p:cNvPr id="19" name="Rectangle 18">
            <a:extLst>
              <a:ext uri="{FF2B5EF4-FFF2-40B4-BE49-F238E27FC236}">
                <a16:creationId xmlns:a16="http://schemas.microsoft.com/office/drawing/2014/main" id="{4651C3F3-D7A5-39BE-A525-0F713D1EA421}"/>
              </a:ext>
            </a:extLst>
          </p:cNvPr>
          <p:cNvSpPr/>
          <p:nvPr/>
        </p:nvSpPr>
        <p:spPr>
          <a:xfrm>
            <a:off x="175751" y="3132106"/>
            <a:ext cx="1804219" cy="109138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Work Experience &lt;18</a:t>
            </a:r>
          </a:p>
          <a:p>
            <a:pPr algn="ctr"/>
            <a:r>
              <a:rPr lang="en-GB" b="1" dirty="0">
                <a:solidFill>
                  <a:srgbClr val="000000"/>
                </a:solidFill>
                <a:latin typeface="Aptos Narrow" panose="020B0004020202020204" pitchFamily="34" charset="0"/>
              </a:rPr>
              <a:t>4</a:t>
            </a:r>
            <a:r>
              <a:rPr lang="en-GB" dirty="0"/>
              <a:t> </a:t>
            </a:r>
          </a:p>
        </p:txBody>
      </p:sp>
      <p:sp>
        <p:nvSpPr>
          <p:cNvPr id="20" name="Rectangle 19">
            <a:extLst>
              <a:ext uri="{FF2B5EF4-FFF2-40B4-BE49-F238E27FC236}">
                <a16:creationId xmlns:a16="http://schemas.microsoft.com/office/drawing/2014/main" id="{F8D463C0-61C5-ED7D-656B-217454347A78}"/>
              </a:ext>
            </a:extLst>
          </p:cNvPr>
          <p:cNvSpPr/>
          <p:nvPr/>
        </p:nvSpPr>
        <p:spPr>
          <a:xfrm>
            <a:off x="2617470" y="3117460"/>
            <a:ext cx="1804219"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Work Experience 18&gt;</a:t>
            </a:r>
          </a:p>
          <a:p>
            <a:pPr algn="ctr"/>
            <a:r>
              <a:rPr lang="en-GB" b="1" dirty="0">
                <a:solidFill>
                  <a:srgbClr val="000000"/>
                </a:solidFill>
                <a:latin typeface="Aptos Narrow" panose="020B0004020202020204" pitchFamily="34" charset="0"/>
              </a:rPr>
              <a:t>1</a:t>
            </a:r>
            <a:endParaRPr lang="en-GB" b="1" dirty="0"/>
          </a:p>
        </p:txBody>
      </p:sp>
      <p:sp>
        <p:nvSpPr>
          <p:cNvPr id="21" name="Rectangle 20">
            <a:extLst>
              <a:ext uri="{FF2B5EF4-FFF2-40B4-BE49-F238E27FC236}">
                <a16:creationId xmlns:a16="http://schemas.microsoft.com/office/drawing/2014/main" id="{B375DA13-BC96-E2FB-CBB2-8E7ED2981626}"/>
              </a:ext>
            </a:extLst>
          </p:cNvPr>
          <p:cNvSpPr/>
          <p:nvPr/>
        </p:nvSpPr>
        <p:spPr>
          <a:xfrm>
            <a:off x="5076823" y="3132106"/>
            <a:ext cx="1804220"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Educational Curriculum Activities</a:t>
            </a:r>
            <a:r>
              <a:rPr lang="en-GB" sz="1400" dirty="0">
                <a:solidFill>
                  <a:schemeClr val="bg1"/>
                </a:solidFill>
              </a:rPr>
              <a:t> </a:t>
            </a:r>
          </a:p>
          <a:p>
            <a:pPr algn="ctr"/>
            <a:r>
              <a:rPr lang="en-GB" b="1" dirty="0">
                <a:solidFill>
                  <a:schemeClr val="bg1"/>
                </a:solidFill>
              </a:rPr>
              <a:t>21</a:t>
            </a:r>
          </a:p>
        </p:txBody>
      </p:sp>
      <p:sp>
        <p:nvSpPr>
          <p:cNvPr id="22" name="Rectangle 21">
            <a:extLst>
              <a:ext uri="{FF2B5EF4-FFF2-40B4-BE49-F238E27FC236}">
                <a16:creationId xmlns:a16="http://schemas.microsoft.com/office/drawing/2014/main" id="{3CF09E8F-7545-D8EC-68FB-59CD466E77E1}"/>
              </a:ext>
            </a:extLst>
          </p:cNvPr>
          <p:cNvSpPr/>
          <p:nvPr/>
        </p:nvSpPr>
        <p:spPr>
          <a:xfrm>
            <a:off x="7518543" y="3135932"/>
            <a:ext cx="1804220" cy="1091381"/>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T Levels</a:t>
            </a:r>
          </a:p>
          <a:p>
            <a:pPr algn="ctr"/>
            <a:r>
              <a:rPr lang="en-GB" b="1" dirty="0">
                <a:solidFill>
                  <a:schemeClr val="bg1"/>
                </a:solidFill>
                <a:latin typeface="Aptos Narrow" panose="020B0004020202020204" pitchFamily="34" charset="0"/>
              </a:rPr>
              <a:t>3</a:t>
            </a:r>
            <a:endParaRPr lang="en-GB" b="1" dirty="0">
              <a:solidFill>
                <a:schemeClr val="bg1"/>
              </a:solidFill>
            </a:endParaRPr>
          </a:p>
        </p:txBody>
      </p:sp>
      <p:sp>
        <p:nvSpPr>
          <p:cNvPr id="23" name="Rectangle 22">
            <a:extLst>
              <a:ext uri="{FF2B5EF4-FFF2-40B4-BE49-F238E27FC236}">
                <a16:creationId xmlns:a16="http://schemas.microsoft.com/office/drawing/2014/main" id="{8896AA05-8517-7F7F-E59A-7CAC20F7A864}"/>
              </a:ext>
            </a:extLst>
          </p:cNvPr>
          <p:cNvSpPr/>
          <p:nvPr/>
        </p:nvSpPr>
        <p:spPr>
          <a:xfrm>
            <a:off x="9960263" y="3136975"/>
            <a:ext cx="1804220" cy="1091381"/>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Internships</a:t>
            </a:r>
          </a:p>
          <a:p>
            <a:pPr algn="ctr"/>
            <a:r>
              <a:rPr lang="en-GB" b="1" dirty="0">
                <a:solidFill>
                  <a:schemeClr val="bg1"/>
                </a:solidFill>
                <a:latin typeface="Aptos Narrow" panose="020B0004020202020204" pitchFamily="34" charset="0"/>
              </a:rPr>
              <a:t>13</a:t>
            </a:r>
            <a:endParaRPr lang="en-GB" dirty="0">
              <a:solidFill>
                <a:schemeClr val="bg1"/>
              </a:solidFill>
            </a:endParaRPr>
          </a:p>
        </p:txBody>
      </p:sp>
      <p:sp>
        <p:nvSpPr>
          <p:cNvPr id="26" name="TextBox 25">
            <a:extLst>
              <a:ext uri="{FF2B5EF4-FFF2-40B4-BE49-F238E27FC236}">
                <a16:creationId xmlns:a16="http://schemas.microsoft.com/office/drawing/2014/main" id="{F46336D6-E2D8-FDE0-4738-9322C2BD64A9}"/>
              </a:ext>
            </a:extLst>
          </p:cNvPr>
          <p:cNvSpPr txBox="1"/>
          <p:nvPr/>
        </p:nvSpPr>
        <p:spPr>
          <a:xfrm>
            <a:off x="2828965" y="2461658"/>
            <a:ext cx="6437338" cy="646331"/>
          </a:xfrm>
          <a:prstGeom prst="rect">
            <a:avLst/>
          </a:prstGeom>
          <a:noFill/>
        </p:spPr>
        <p:txBody>
          <a:bodyPr wrap="square" rtlCol="0">
            <a:spAutoFit/>
          </a:bodyPr>
          <a:lstStyle/>
          <a:p>
            <a:pPr algn="ctr"/>
            <a:r>
              <a:rPr lang="en-GB" sz="2000" b="1" dirty="0"/>
              <a:t>New Educational Opportunities Created - Housing</a:t>
            </a:r>
          </a:p>
          <a:p>
            <a:pPr algn="ctr"/>
            <a:r>
              <a:rPr lang="en-GB" sz="1600" b="1" dirty="0"/>
              <a:t>Value Added: £6,238</a:t>
            </a:r>
          </a:p>
        </p:txBody>
      </p:sp>
      <p:sp>
        <p:nvSpPr>
          <p:cNvPr id="27" name="TextBox 26">
            <a:extLst>
              <a:ext uri="{FF2B5EF4-FFF2-40B4-BE49-F238E27FC236}">
                <a16:creationId xmlns:a16="http://schemas.microsoft.com/office/drawing/2014/main" id="{569C63FC-2BCC-B600-F4F1-12F5B3EB30B1}"/>
              </a:ext>
            </a:extLst>
          </p:cNvPr>
          <p:cNvSpPr txBox="1"/>
          <p:nvPr/>
        </p:nvSpPr>
        <p:spPr>
          <a:xfrm>
            <a:off x="3051668" y="4854450"/>
            <a:ext cx="5991932" cy="646331"/>
          </a:xfrm>
          <a:prstGeom prst="rect">
            <a:avLst/>
          </a:prstGeom>
          <a:noFill/>
        </p:spPr>
        <p:txBody>
          <a:bodyPr wrap="square" rtlCol="0">
            <a:spAutoFit/>
          </a:bodyPr>
          <a:lstStyle/>
          <a:p>
            <a:pPr algn="ctr"/>
            <a:r>
              <a:rPr lang="en-GB" sz="2000" b="1" dirty="0"/>
              <a:t>New Upskilling Opportunities Created - Housing</a:t>
            </a:r>
          </a:p>
          <a:p>
            <a:pPr algn="ctr"/>
            <a:r>
              <a:rPr lang="en-GB" sz="1600" b="1" dirty="0"/>
              <a:t>Value Added: £3,489</a:t>
            </a:r>
          </a:p>
        </p:txBody>
      </p:sp>
      <p:sp>
        <p:nvSpPr>
          <p:cNvPr id="29" name="Rectangle 28">
            <a:extLst>
              <a:ext uri="{FF2B5EF4-FFF2-40B4-BE49-F238E27FC236}">
                <a16:creationId xmlns:a16="http://schemas.microsoft.com/office/drawing/2014/main" id="{928CC51E-7ED1-9D33-5EA0-21A13D78522A}"/>
              </a:ext>
            </a:extLst>
          </p:cNvPr>
          <p:cNvSpPr/>
          <p:nvPr/>
        </p:nvSpPr>
        <p:spPr>
          <a:xfrm>
            <a:off x="175751" y="5603041"/>
            <a:ext cx="1348250"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tx1"/>
                </a:solidFill>
                <a:effectLst/>
                <a:latin typeface="Aptos Narrow" panose="020B0004020202020204" pitchFamily="34" charset="0"/>
              </a:rPr>
              <a:t>H&amp;S Tests</a:t>
            </a:r>
          </a:p>
          <a:p>
            <a:pPr algn="ctr"/>
            <a:r>
              <a:rPr lang="en-GB" b="1" dirty="0">
                <a:solidFill>
                  <a:schemeClr val="tx1"/>
                </a:solidFill>
                <a:latin typeface="Aptos Narrow" panose="020B0004020202020204" pitchFamily="34" charset="0"/>
              </a:rPr>
              <a:t>13</a:t>
            </a:r>
            <a:r>
              <a:rPr lang="en-GB" b="1" dirty="0">
                <a:solidFill>
                  <a:schemeClr val="tx1"/>
                </a:solidFill>
              </a:rPr>
              <a:t> </a:t>
            </a:r>
          </a:p>
        </p:txBody>
      </p:sp>
      <p:sp>
        <p:nvSpPr>
          <p:cNvPr id="30" name="Rectangle 29">
            <a:extLst>
              <a:ext uri="{FF2B5EF4-FFF2-40B4-BE49-F238E27FC236}">
                <a16:creationId xmlns:a16="http://schemas.microsoft.com/office/drawing/2014/main" id="{4DB7B022-6E33-23BC-3E79-33F4C53EF487}"/>
              </a:ext>
            </a:extLst>
          </p:cNvPr>
          <p:cNvSpPr/>
          <p:nvPr/>
        </p:nvSpPr>
        <p:spPr>
          <a:xfrm>
            <a:off x="2183585" y="5603041"/>
            <a:ext cx="1348250"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CSCS Cards</a:t>
            </a:r>
          </a:p>
          <a:p>
            <a:pPr algn="ctr"/>
            <a:r>
              <a:rPr lang="en-GB" b="1" dirty="0">
                <a:solidFill>
                  <a:schemeClr val="bg1"/>
                </a:solidFill>
                <a:latin typeface="Aptos Narrow" panose="020B0004020202020204" pitchFamily="34" charset="0"/>
              </a:rPr>
              <a:t>13</a:t>
            </a:r>
            <a:endParaRPr lang="en-GB" b="1" dirty="0">
              <a:solidFill>
                <a:schemeClr val="bg1"/>
              </a:solidFill>
            </a:endParaRPr>
          </a:p>
        </p:txBody>
      </p:sp>
      <p:sp>
        <p:nvSpPr>
          <p:cNvPr id="31" name="Rectangle 30">
            <a:extLst>
              <a:ext uri="{FF2B5EF4-FFF2-40B4-BE49-F238E27FC236}">
                <a16:creationId xmlns:a16="http://schemas.microsoft.com/office/drawing/2014/main" id="{4CEF7C42-741B-2B81-D2EE-A545A366CB3B}"/>
              </a:ext>
            </a:extLst>
          </p:cNvPr>
          <p:cNvSpPr/>
          <p:nvPr/>
        </p:nvSpPr>
        <p:spPr>
          <a:xfrm>
            <a:off x="4188987" y="5600699"/>
            <a:ext cx="1343339"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Accredited Learning</a:t>
            </a:r>
          </a:p>
          <a:p>
            <a:pPr algn="ctr"/>
            <a:r>
              <a:rPr lang="en-GB" b="1" dirty="0">
                <a:solidFill>
                  <a:schemeClr val="bg1"/>
                </a:solidFill>
                <a:latin typeface="Aptos Narrow" panose="020B0004020202020204" pitchFamily="34" charset="0"/>
              </a:rPr>
              <a:t>2</a:t>
            </a:r>
            <a:endParaRPr lang="en-GB" b="1" dirty="0">
              <a:solidFill>
                <a:schemeClr val="bg1"/>
              </a:solidFill>
            </a:endParaRPr>
          </a:p>
        </p:txBody>
      </p:sp>
      <p:sp>
        <p:nvSpPr>
          <p:cNvPr id="33" name="Rectangle 32">
            <a:extLst>
              <a:ext uri="{FF2B5EF4-FFF2-40B4-BE49-F238E27FC236}">
                <a16:creationId xmlns:a16="http://schemas.microsoft.com/office/drawing/2014/main" id="{E8F8FEDF-18AC-DF07-2A54-3D746AA7C04C}"/>
              </a:ext>
            </a:extLst>
          </p:cNvPr>
          <p:cNvSpPr/>
          <p:nvPr/>
        </p:nvSpPr>
        <p:spPr>
          <a:xfrm>
            <a:off x="6304820" y="5600699"/>
            <a:ext cx="1343339" cy="1091381"/>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Leadership &amp; Management</a:t>
            </a:r>
          </a:p>
          <a:p>
            <a:pPr algn="ctr"/>
            <a:r>
              <a:rPr lang="en-GB" b="1" dirty="0">
                <a:solidFill>
                  <a:schemeClr val="bg1"/>
                </a:solidFill>
                <a:latin typeface="Aptos Narrow" panose="020B0004020202020204" pitchFamily="34" charset="0"/>
              </a:rPr>
              <a:t>19</a:t>
            </a:r>
            <a:endParaRPr lang="en-GB" b="1" dirty="0">
              <a:solidFill>
                <a:schemeClr val="bg1"/>
              </a:solidFill>
            </a:endParaRPr>
          </a:p>
        </p:txBody>
      </p:sp>
      <p:sp>
        <p:nvSpPr>
          <p:cNvPr id="34" name="Rectangle 33">
            <a:extLst>
              <a:ext uri="{FF2B5EF4-FFF2-40B4-BE49-F238E27FC236}">
                <a16:creationId xmlns:a16="http://schemas.microsoft.com/office/drawing/2014/main" id="{1FA4282F-9D2E-5DF5-BF21-B73256D77666}"/>
              </a:ext>
            </a:extLst>
          </p:cNvPr>
          <p:cNvSpPr/>
          <p:nvPr/>
        </p:nvSpPr>
        <p:spPr>
          <a:xfrm>
            <a:off x="8396795" y="5600699"/>
            <a:ext cx="1343339" cy="1091381"/>
          </a:xfrm>
          <a:prstGeom prst="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Short Courses</a:t>
            </a:r>
          </a:p>
          <a:p>
            <a:pPr algn="ctr"/>
            <a:r>
              <a:rPr lang="en-GB" b="1" dirty="0">
                <a:solidFill>
                  <a:schemeClr val="bg1"/>
                </a:solidFill>
                <a:latin typeface="Aptos Narrow" panose="020B0004020202020204" pitchFamily="34" charset="0"/>
              </a:rPr>
              <a:t>83</a:t>
            </a:r>
            <a:r>
              <a:rPr lang="en-GB" b="1" dirty="0">
                <a:solidFill>
                  <a:schemeClr val="bg1"/>
                </a:solidFill>
              </a:rPr>
              <a:t> </a:t>
            </a:r>
          </a:p>
        </p:txBody>
      </p:sp>
      <p:sp>
        <p:nvSpPr>
          <p:cNvPr id="35" name="Rectangle 34">
            <a:extLst>
              <a:ext uri="{FF2B5EF4-FFF2-40B4-BE49-F238E27FC236}">
                <a16:creationId xmlns:a16="http://schemas.microsoft.com/office/drawing/2014/main" id="{9801567A-B2C5-FB78-F31E-75F959DE9C3C}"/>
              </a:ext>
            </a:extLst>
          </p:cNvPr>
          <p:cNvSpPr/>
          <p:nvPr/>
        </p:nvSpPr>
        <p:spPr>
          <a:xfrm>
            <a:off x="10421144" y="5603043"/>
            <a:ext cx="1343339" cy="1091381"/>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Other Training</a:t>
            </a:r>
          </a:p>
          <a:p>
            <a:pPr algn="ctr"/>
            <a:r>
              <a:rPr lang="en-GB" b="1" dirty="0">
                <a:solidFill>
                  <a:schemeClr val="bg1"/>
                </a:solidFill>
                <a:latin typeface="Aptos Narrow" panose="020B0004020202020204" pitchFamily="34" charset="0"/>
              </a:rPr>
              <a:t>138</a:t>
            </a:r>
            <a:r>
              <a:rPr lang="en-GB" b="1" dirty="0">
                <a:solidFill>
                  <a:schemeClr val="bg1"/>
                </a:solidFill>
              </a:rPr>
              <a:t> </a:t>
            </a:r>
          </a:p>
        </p:txBody>
      </p:sp>
    </p:spTree>
    <p:extLst>
      <p:ext uri="{BB962C8B-B14F-4D97-AF65-F5344CB8AC3E}">
        <p14:creationId xmlns:p14="http://schemas.microsoft.com/office/powerpoint/2010/main" val="3546983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45347342-D467-F663-5374-779043A2F64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624B555-97C8-2A5D-9192-0E86BF33877A}"/>
              </a:ext>
            </a:extLst>
          </p:cNvPr>
          <p:cNvSpPr/>
          <p:nvPr/>
        </p:nvSpPr>
        <p:spPr>
          <a:xfrm>
            <a:off x="2436433" y="869449"/>
            <a:ext cx="1804219"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Apprentices (Project Initiated)</a:t>
            </a:r>
            <a:r>
              <a:rPr lang="en-GB" sz="1400" dirty="0"/>
              <a:t>  </a:t>
            </a:r>
          </a:p>
          <a:p>
            <a:pPr algn="ctr"/>
            <a:r>
              <a:rPr lang="en-GB" b="1" dirty="0">
                <a:solidFill>
                  <a:srgbClr val="000000"/>
                </a:solidFill>
                <a:latin typeface="Aptos Narrow" panose="020B0004020202020204" pitchFamily="34" charset="0"/>
              </a:rPr>
              <a:t>5</a:t>
            </a:r>
            <a:endParaRPr lang="en-GB" dirty="0"/>
          </a:p>
        </p:txBody>
      </p:sp>
      <p:sp>
        <p:nvSpPr>
          <p:cNvPr id="7" name="Rectangle 6">
            <a:extLst>
              <a:ext uri="{FF2B5EF4-FFF2-40B4-BE49-F238E27FC236}">
                <a16:creationId xmlns:a16="http://schemas.microsoft.com/office/drawing/2014/main" id="{0BEDDFF8-A99D-F2AF-4DB6-0CF2E74CD5C0}"/>
              </a:ext>
            </a:extLst>
          </p:cNvPr>
          <p:cNvSpPr/>
          <p:nvPr/>
        </p:nvSpPr>
        <p:spPr>
          <a:xfrm>
            <a:off x="5033940" y="873437"/>
            <a:ext cx="1804220"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Trainees (L4 &amp; Higher)</a:t>
            </a:r>
          </a:p>
          <a:p>
            <a:pPr algn="ctr"/>
            <a:r>
              <a:rPr lang="en-GB" b="1" i="0" u="none" strike="noStrike" dirty="0">
                <a:solidFill>
                  <a:schemeClr val="bg1"/>
                </a:solidFill>
                <a:effectLst/>
                <a:latin typeface="Aptos Narrow" panose="020B0004020202020204" pitchFamily="34" charset="0"/>
              </a:rPr>
              <a:t>6</a:t>
            </a:r>
            <a:endParaRPr lang="en-GB" dirty="0"/>
          </a:p>
        </p:txBody>
      </p:sp>
      <p:sp>
        <p:nvSpPr>
          <p:cNvPr id="10" name="Rectangle 9">
            <a:extLst>
              <a:ext uri="{FF2B5EF4-FFF2-40B4-BE49-F238E27FC236}">
                <a16:creationId xmlns:a16="http://schemas.microsoft.com/office/drawing/2014/main" id="{546269BF-73E1-7D2A-B0BF-5123CC26B887}"/>
              </a:ext>
            </a:extLst>
          </p:cNvPr>
          <p:cNvSpPr/>
          <p:nvPr/>
        </p:nvSpPr>
        <p:spPr>
          <a:xfrm>
            <a:off x="7497102" y="873437"/>
            <a:ext cx="1804220" cy="1091381"/>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Other Trainees</a:t>
            </a:r>
            <a:r>
              <a:rPr lang="en-GB" sz="1400" dirty="0">
                <a:solidFill>
                  <a:schemeClr val="bg1"/>
                </a:solidFill>
              </a:rPr>
              <a:t>  </a:t>
            </a:r>
          </a:p>
          <a:p>
            <a:pPr algn="ctr"/>
            <a:r>
              <a:rPr lang="en-GB" b="1" dirty="0">
                <a:solidFill>
                  <a:schemeClr val="bg1"/>
                </a:solidFill>
                <a:latin typeface="Aptos Narrow" panose="020B0004020202020204" pitchFamily="34" charset="0"/>
              </a:rPr>
              <a:t>1</a:t>
            </a:r>
            <a:endParaRPr lang="en-GB" dirty="0">
              <a:solidFill>
                <a:schemeClr val="bg1"/>
              </a:solidFill>
            </a:endParaRPr>
          </a:p>
        </p:txBody>
      </p:sp>
      <p:sp>
        <p:nvSpPr>
          <p:cNvPr id="11" name="Rectangle 10">
            <a:extLst>
              <a:ext uri="{FF2B5EF4-FFF2-40B4-BE49-F238E27FC236}">
                <a16:creationId xmlns:a16="http://schemas.microsoft.com/office/drawing/2014/main" id="{162B5190-6C68-FBAE-DDF7-568F419E9F0F}"/>
              </a:ext>
            </a:extLst>
          </p:cNvPr>
          <p:cNvSpPr/>
          <p:nvPr/>
        </p:nvSpPr>
        <p:spPr>
          <a:xfrm>
            <a:off x="9960264" y="873437"/>
            <a:ext cx="1804219" cy="1091381"/>
          </a:xfrm>
          <a:prstGeom prst="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Apprentices (Existing)</a:t>
            </a:r>
          </a:p>
          <a:p>
            <a:pPr algn="ctr"/>
            <a:r>
              <a:rPr lang="en-GB" b="1" dirty="0">
                <a:solidFill>
                  <a:schemeClr val="bg1"/>
                </a:solidFill>
                <a:latin typeface="Aptos Narrow" panose="020B0004020202020204" pitchFamily="34" charset="0"/>
              </a:rPr>
              <a:t>75</a:t>
            </a:r>
            <a:endParaRPr lang="en-GB" b="1" dirty="0">
              <a:solidFill>
                <a:schemeClr val="bg1"/>
              </a:solidFill>
            </a:endParaRPr>
          </a:p>
        </p:txBody>
      </p:sp>
      <p:sp>
        <p:nvSpPr>
          <p:cNvPr id="3" name="Rectangle 2">
            <a:extLst>
              <a:ext uri="{FF2B5EF4-FFF2-40B4-BE49-F238E27FC236}">
                <a16:creationId xmlns:a16="http://schemas.microsoft.com/office/drawing/2014/main" id="{A7B1D22D-A985-2A3D-143C-3AF9292C7A42}"/>
              </a:ext>
            </a:extLst>
          </p:cNvPr>
          <p:cNvSpPr/>
          <p:nvPr/>
        </p:nvSpPr>
        <p:spPr>
          <a:xfrm>
            <a:off x="175751" y="877082"/>
            <a:ext cx="1804219" cy="109138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Employment</a:t>
            </a:r>
          </a:p>
          <a:p>
            <a:pPr algn="ctr"/>
            <a:r>
              <a:rPr lang="en-GB" b="1" dirty="0">
                <a:solidFill>
                  <a:srgbClr val="000000"/>
                </a:solidFill>
                <a:latin typeface="Aptos Narrow" panose="020B0004020202020204" pitchFamily="34" charset="0"/>
              </a:rPr>
              <a:t>122</a:t>
            </a:r>
            <a:r>
              <a:rPr lang="en-GB" dirty="0"/>
              <a:t>  </a:t>
            </a:r>
          </a:p>
        </p:txBody>
      </p:sp>
      <p:sp>
        <p:nvSpPr>
          <p:cNvPr id="16" name="TextBox 15">
            <a:extLst>
              <a:ext uri="{FF2B5EF4-FFF2-40B4-BE49-F238E27FC236}">
                <a16:creationId xmlns:a16="http://schemas.microsoft.com/office/drawing/2014/main" id="{C922F0AA-D419-6485-FD4C-FCC1F3EB4CDA}"/>
              </a:ext>
            </a:extLst>
          </p:cNvPr>
          <p:cNvSpPr txBox="1"/>
          <p:nvPr/>
        </p:nvSpPr>
        <p:spPr>
          <a:xfrm>
            <a:off x="2773258" y="225929"/>
            <a:ext cx="6244560" cy="646331"/>
          </a:xfrm>
          <a:prstGeom prst="rect">
            <a:avLst/>
          </a:prstGeom>
          <a:noFill/>
        </p:spPr>
        <p:txBody>
          <a:bodyPr wrap="square" rtlCol="0">
            <a:spAutoFit/>
          </a:bodyPr>
          <a:lstStyle/>
          <a:p>
            <a:pPr algn="ctr"/>
            <a:r>
              <a:rPr lang="en-GB" sz="2000" b="1" dirty="0"/>
              <a:t>New Employment Opportunities Created - Planning</a:t>
            </a:r>
          </a:p>
          <a:p>
            <a:pPr algn="ctr"/>
            <a:r>
              <a:rPr lang="en-GB" sz="1600" b="1" dirty="0"/>
              <a:t>Value Added: £6,294,477</a:t>
            </a:r>
          </a:p>
        </p:txBody>
      </p:sp>
      <p:sp>
        <p:nvSpPr>
          <p:cNvPr id="20" name="Rectangle 19">
            <a:extLst>
              <a:ext uri="{FF2B5EF4-FFF2-40B4-BE49-F238E27FC236}">
                <a16:creationId xmlns:a16="http://schemas.microsoft.com/office/drawing/2014/main" id="{CD858465-360D-757B-3B25-F2BF614B80FF}"/>
              </a:ext>
            </a:extLst>
          </p:cNvPr>
          <p:cNvSpPr/>
          <p:nvPr/>
        </p:nvSpPr>
        <p:spPr>
          <a:xfrm>
            <a:off x="2617470" y="3117460"/>
            <a:ext cx="1804219"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Work Experience 18&gt;</a:t>
            </a:r>
          </a:p>
          <a:p>
            <a:pPr algn="ctr"/>
            <a:r>
              <a:rPr lang="en-GB" b="1" dirty="0">
                <a:solidFill>
                  <a:srgbClr val="000000"/>
                </a:solidFill>
                <a:latin typeface="Aptos Narrow" panose="020B0004020202020204" pitchFamily="34" charset="0"/>
              </a:rPr>
              <a:t>18</a:t>
            </a:r>
            <a:endParaRPr lang="en-GB" b="1" dirty="0"/>
          </a:p>
        </p:txBody>
      </p:sp>
      <p:sp>
        <p:nvSpPr>
          <p:cNvPr id="21" name="Rectangle 20">
            <a:extLst>
              <a:ext uri="{FF2B5EF4-FFF2-40B4-BE49-F238E27FC236}">
                <a16:creationId xmlns:a16="http://schemas.microsoft.com/office/drawing/2014/main" id="{1DEDC04A-88B7-9ACE-95EF-67703AD0495A}"/>
              </a:ext>
            </a:extLst>
          </p:cNvPr>
          <p:cNvSpPr/>
          <p:nvPr/>
        </p:nvSpPr>
        <p:spPr>
          <a:xfrm>
            <a:off x="5076823" y="3132106"/>
            <a:ext cx="1804220"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Educational Curriculum Activities</a:t>
            </a:r>
            <a:r>
              <a:rPr lang="en-GB" sz="1400" dirty="0">
                <a:solidFill>
                  <a:schemeClr val="bg1"/>
                </a:solidFill>
              </a:rPr>
              <a:t> </a:t>
            </a:r>
          </a:p>
          <a:p>
            <a:pPr algn="ctr"/>
            <a:r>
              <a:rPr lang="en-GB" b="1" dirty="0">
                <a:solidFill>
                  <a:schemeClr val="bg1"/>
                </a:solidFill>
              </a:rPr>
              <a:t>62</a:t>
            </a:r>
          </a:p>
        </p:txBody>
      </p:sp>
      <p:sp>
        <p:nvSpPr>
          <p:cNvPr id="22" name="Rectangle 21">
            <a:extLst>
              <a:ext uri="{FF2B5EF4-FFF2-40B4-BE49-F238E27FC236}">
                <a16:creationId xmlns:a16="http://schemas.microsoft.com/office/drawing/2014/main" id="{3DF0F95D-BFBC-8E68-876F-CCDA288327F7}"/>
              </a:ext>
            </a:extLst>
          </p:cNvPr>
          <p:cNvSpPr/>
          <p:nvPr/>
        </p:nvSpPr>
        <p:spPr>
          <a:xfrm>
            <a:off x="7518543" y="3135932"/>
            <a:ext cx="1804220" cy="1091381"/>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T Levels</a:t>
            </a:r>
          </a:p>
          <a:p>
            <a:pPr algn="ctr"/>
            <a:r>
              <a:rPr lang="en-GB" b="1" dirty="0">
                <a:solidFill>
                  <a:schemeClr val="bg1"/>
                </a:solidFill>
                <a:latin typeface="Aptos Narrow" panose="020B0004020202020204" pitchFamily="34" charset="0"/>
              </a:rPr>
              <a:t>3</a:t>
            </a:r>
            <a:endParaRPr lang="en-GB" b="1" dirty="0">
              <a:solidFill>
                <a:schemeClr val="bg1"/>
              </a:solidFill>
            </a:endParaRPr>
          </a:p>
        </p:txBody>
      </p:sp>
      <p:sp>
        <p:nvSpPr>
          <p:cNvPr id="26" name="TextBox 25">
            <a:extLst>
              <a:ext uri="{FF2B5EF4-FFF2-40B4-BE49-F238E27FC236}">
                <a16:creationId xmlns:a16="http://schemas.microsoft.com/office/drawing/2014/main" id="{CCC2DEAC-631F-03FB-BF88-C0DE485AD170}"/>
              </a:ext>
            </a:extLst>
          </p:cNvPr>
          <p:cNvSpPr txBox="1"/>
          <p:nvPr/>
        </p:nvSpPr>
        <p:spPr>
          <a:xfrm>
            <a:off x="2857875" y="2383425"/>
            <a:ext cx="6075327" cy="646331"/>
          </a:xfrm>
          <a:prstGeom prst="rect">
            <a:avLst/>
          </a:prstGeom>
          <a:noFill/>
        </p:spPr>
        <p:txBody>
          <a:bodyPr wrap="square" rtlCol="0">
            <a:spAutoFit/>
          </a:bodyPr>
          <a:lstStyle/>
          <a:p>
            <a:pPr algn="ctr"/>
            <a:r>
              <a:rPr lang="en-GB" sz="2000" b="1" dirty="0"/>
              <a:t>New Educational Opportunities Created - Planning</a:t>
            </a:r>
          </a:p>
          <a:p>
            <a:pPr algn="ctr"/>
            <a:r>
              <a:rPr lang="en-GB" sz="1600" b="1" dirty="0"/>
              <a:t>Value Added: £2,726</a:t>
            </a:r>
          </a:p>
        </p:txBody>
      </p:sp>
      <p:sp>
        <p:nvSpPr>
          <p:cNvPr id="27" name="TextBox 26">
            <a:extLst>
              <a:ext uri="{FF2B5EF4-FFF2-40B4-BE49-F238E27FC236}">
                <a16:creationId xmlns:a16="http://schemas.microsoft.com/office/drawing/2014/main" id="{4DBC7CE8-A0A5-0B6E-788B-B5F0DF732242}"/>
              </a:ext>
            </a:extLst>
          </p:cNvPr>
          <p:cNvSpPr txBox="1"/>
          <p:nvPr/>
        </p:nvSpPr>
        <p:spPr>
          <a:xfrm>
            <a:off x="2985221" y="4840296"/>
            <a:ext cx="5901659" cy="646331"/>
          </a:xfrm>
          <a:prstGeom prst="rect">
            <a:avLst/>
          </a:prstGeom>
          <a:noFill/>
        </p:spPr>
        <p:txBody>
          <a:bodyPr wrap="square" rtlCol="0">
            <a:spAutoFit/>
          </a:bodyPr>
          <a:lstStyle/>
          <a:p>
            <a:pPr algn="ctr"/>
            <a:r>
              <a:rPr lang="en-GB" sz="2000" b="1" dirty="0"/>
              <a:t>New Upskilling Opportunities Created - Planning</a:t>
            </a:r>
          </a:p>
          <a:p>
            <a:pPr algn="ctr"/>
            <a:r>
              <a:rPr lang="en-GB" sz="1600" b="1" dirty="0"/>
              <a:t>Value Added: £11,783</a:t>
            </a:r>
          </a:p>
        </p:txBody>
      </p:sp>
      <p:sp>
        <p:nvSpPr>
          <p:cNvPr id="29" name="Rectangle 28">
            <a:extLst>
              <a:ext uri="{FF2B5EF4-FFF2-40B4-BE49-F238E27FC236}">
                <a16:creationId xmlns:a16="http://schemas.microsoft.com/office/drawing/2014/main" id="{2976699C-B947-A17A-64A3-D690187F1C8E}"/>
              </a:ext>
            </a:extLst>
          </p:cNvPr>
          <p:cNvSpPr/>
          <p:nvPr/>
        </p:nvSpPr>
        <p:spPr>
          <a:xfrm>
            <a:off x="175751" y="5603042"/>
            <a:ext cx="1348250"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tx1"/>
                </a:solidFill>
                <a:effectLst/>
                <a:latin typeface="Aptos Narrow" panose="020B0004020202020204" pitchFamily="34" charset="0"/>
              </a:rPr>
              <a:t>H&amp;S Tests</a:t>
            </a:r>
          </a:p>
          <a:p>
            <a:pPr algn="ctr"/>
            <a:r>
              <a:rPr lang="en-GB" b="1" dirty="0">
                <a:solidFill>
                  <a:schemeClr val="tx1"/>
                </a:solidFill>
                <a:latin typeface="Aptos Narrow" panose="020B0004020202020204" pitchFamily="34" charset="0"/>
              </a:rPr>
              <a:t>2</a:t>
            </a:r>
            <a:r>
              <a:rPr lang="en-GB" b="1" dirty="0">
                <a:solidFill>
                  <a:schemeClr val="tx1"/>
                </a:solidFill>
              </a:rPr>
              <a:t> </a:t>
            </a:r>
          </a:p>
        </p:txBody>
      </p:sp>
      <p:sp>
        <p:nvSpPr>
          <p:cNvPr id="30" name="Rectangle 29">
            <a:extLst>
              <a:ext uri="{FF2B5EF4-FFF2-40B4-BE49-F238E27FC236}">
                <a16:creationId xmlns:a16="http://schemas.microsoft.com/office/drawing/2014/main" id="{D281AB74-FD2B-FA27-0C0C-BDC8E3EB1696}"/>
              </a:ext>
            </a:extLst>
          </p:cNvPr>
          <p:cNvSpPr/>
          <p:nvPr/>
        </p:nvSpPr>
        <p:spPr>
          <a:xfrm>
            <a:off x="1791906" y="5603040"/>
            <a:ext cx="1348250"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CSCS Cards</a:t>
            </a:r>
          </a:p>
          <a:p>
            <a:pPr algn="ctr"/>
            <a:r>
              <a:rPr lang="en-GB" b="1" dirty="0">
                <a:solidFill>
                  <a:schemeClr val="bg1"/>
                </a:solidFill>
                <a:latin typeface="Aptos Narrow" panose="020B0004020202020204" pitchFamily="34" charset="0"/>
              </a:rPr>
              <a:t>55</a:t>
            </a:r>
            <a:endParaRPr lang="en-GB" b="1" dirty="0">
              <a:solidFill>
                <a:schemeClr val="bg1"/>
              </a:solidFill>
            </a:endParaRPr>
          </a:p>
        </p:txBody>
      </p:sp>
      <p:sp>
        <p:nvSpPr>
          <p:cNvPr id="31" name="Rectangle 30">
            <a:extLst>
              <a:ext uri="{FF2B5EF4-FFF2-40B4-BE49-F238E27FC236}">
                <a16:creationId xmlns:a16="http://schemas.microsoft.com/office/drawing/2014/main" id="{7B6CD5A9-D899-4984-68D5-1359CB8C3250}"/>
              </a:ext>
            </a:extLst>
          </p:cNvPr>
          <p:cNvSpPr/>
          <p:nvPr/>
        </p:nvSpPr>
        <p:spPr>
          <a:xfrm>
            <a:off x="3484990" y="5610181"/>
            <a:ext cx="1343339"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Accredited Learning</a:t>
            </a:r>
          </a:p>
          <a:p>
            <a:pPr algn="ctr"/>
            <a:r>
              <a:rPr lang="en-GB" b="1" dirty="0">
                <a:solidFill>
                  <a:schemeClr val="bg1"/>
                </a:solidFill>
                <a:latin typeface="Aptos Narrow" panose="020B0004020202020204" pitchFamily="34" charset="0"/>
              </a:rPr>
              <a:t>5</a:t>
            </a:r>
            <a:r>
              <a:rPr lang="en-GB" b="1" dirty="0">
                <a:solidFill>
                  <a:schemeClr val="bg1"/>
                </a:solidFill>
              </a:rPr>
              <a:t> </a:t>
            </a:r>
          </a:p>
        </p:txBody>
      </p:sp>
      <p:sp>
        <p:nvSpPr>
          <p:cNvPr id="32" name="Rectangle 31">
            <a:extLst>
              <a:ext uri="{FF2B5EF4-FFF2-40B4-BE49-F238E27FC236}">
                <a16:creationId xmlns:a16="http://schemas.microsoft.com/office/drawing/2014/main" id="{816F1F63-821B-7971-6859-BABA8171F3A1}"/>
              </a:ext>
            </a:extLst>
          </p:cNvPr>
          <p:cNvSpPr/>
          <p:nvPr/>
        </p:nvSpPr>
        <p:spPr>
          <a:xfrm>
            <a:off x="5223868" y="5603040"/>
            <a:ext cx="1343339" cy="1091381"/>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In-house Training</a:t>
            </a:r>
            <a:r>
              <a:rPr lang="en-GB" sz="1200" dirty="0">
                <a:solidFill>
                  <a:schemeClr val="bg1"/>
                </a:solidFill>
              </a:rPr>
              <a:t> </a:t>
            </a:r>
          </a:p>
          <a:p>
            <a:pPr algn="ctr"/>
            <a:r>
              <a:rPr lang="en-GB" b="1" dirty="0">
                <a:solidFill>
                  <a:schemeClr val="bg1"/>
                </a:solidFill>
              </a:rPr>
              <a:t>40</a:t>
            </a:r>
          </a:p>
        </p:txBody>
      </p:sp>
      <p:sp>
        <p:nvSpPr>
          <p:cNvPr id="33" name="Rectangle 32">
            <a:extLst>
              <a:ext uri="{FF2B5EF4-FFF2-40B4-BE49-F238E27FC236}">
                <a16:creationId xmlns:a16="http://schemas.microsoft.com/office/drawing/2014/main" id="{DCB3D9CA-9611-A155-A8B2-28F3A892DC2F}"/>
              </a:ext>
            </a:extLst>
          </p:cNvPr>
          <p:cNvSpPr/>
          <p:nvPr/>
        </p:nvSpPr>
        <p:spPr>
          <a:xfrm>
            <a:off x="6962746" y="5610181"/>
            <a:ext cx="1343339" cy="1091381"/>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Leadership &amp; Management</a:t>
            </a:r>
          </a:p>
          <a:p>
            <a:pPr algn="ctr"/>
            <a:r>
              <a:rPr lang="en-GB" b="1" dirty="0">
                <a:solidFill>
                  <a:schemeClr val="bg1"/>
                </a:solidFill>
                <a:latin typeface="Aptos Narrow" panose="020B0004020202020204" pitchFamily="34" charset="0"/>
              </a:rPr>
              <a:t>12</a:t>
            </a:r>
            <a:endParaRPr lang="en-GB" b="1" dirty="0">
              <a:solidFill>
                <a:schemeClr val="bg1"/>
              </a:solidFill>
            </a:endParaRPr>
          </a:p>
        </p:txBody>
      </p:sp>
      <p:sp>
        <p:nvSpPr>
          <p:cNvPr id="34" name="Rectangle 33">
            <a:extLst>
              <a:ext uri="{FF2B5EF4-FFF2-40B4-BE49-F238E27FC236}">
                <a16:creationId xmlns:a16="http://schemas.microsoft.com/office/drawing/2014/main" id="{44F480F6-163A-7201-AEEC-F533C0DBD740}"/>
              </a:ext>
            </a:extLst>
          </p:cNvPr>
          <p:cNvSpPr/>
          <p:nvPr/>
        </p:nvSpPr>
        <p:spPr>
          <a:xfrm>
            <a:off x="8650919" y="5610181"/>
            <a:ext cx="1343339" cy="1091381"/>
          </a:xfrm>
          <a:prstGeom prst="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Short Courses</a:t>
            </a:r>
          </a:p>
          <a:p>
            <a:pPr algn="ctr"/>
            <a:r>
              <a:rPr lang="en-GB" b="1" dirty="0">
                <a:solidFill>
                  <a:schemeClr val="bg1"/>
                </a:solidFill>
                <a:latin typeface="Aptos Narrow" panose="020B0004020202020204" pitchFamily="34" charset="0"/>
              </a:rPr>
              <a:t>253</a:t>
            </a:r>
            <a:r>
              <a:rPr lang="en-GB" b="1" dirty="0">
                <a:solidFill>
                  <a:schemeClr val="bg1"/>
                </a:solidFill>
              </a:rPr>
              <a:t> </a:t>
            </a:r>
          </a:p>
        </p:txBody>
      </p:sp>
      <p:sp>
        <p:nvSpPr>
          <p:cNvPr id="35" name="Rectangle 34">
            <a:extLst>
              <a:ext uri="{FF2B5EF4-FFF2-40B4-BE49-F238E27FC236}">
                <a16:creationId xmlns:a16="http://schemas.microsoft.com/office/drawing/2014/main" id="{3E4B5A76-D7C2-45B3-3CE5-5DA44066A925}"/>
              </a:ext>
            </a:extLst>
          </p:cNvPr>
          <p:cNvSpPr/>
          <p:nvPr/>
        </p:nvSpPr>
        <p:spPr>
          <a:xfrm>
            <a:off x="10421144" y="5603043"/>
            <a:ext cx="1343339" cy="1091381"/>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Other Training</a:t>
            </a:r>
          </a:p>
          <a:p>
            <a:pPr algn="ctr"/>
            <a:r>
              <a:rPr lang="en-GB" b="1" dirty="0">
                <a:solidFill>
                  <a:schemeClr val="bg1"/>
                </a:solidFill>
                <a:latin typeface="Aptos Narrow" panose="020B0004020202020204" pitchFamily="34" charset="0"/>
              </a:rPr>
              <a:t>538</a:t>
            </a:r>
            <a:r>
              <a:rPr lang="en-GB" b="1" dirty="0">
                <a:solidFill>
                  <a:schemeClr val="bg1"/>
                </a:solidFill>
              </a:rPr>
              <a:t> </a:t>
            </a:r>
          </a:p>
        </p:txBody>
      </p:sp>
    </p:spTree>
    <p:extLst>
      <p:ext uri="{BB962C8B-B14F-4D97-AF65-F5344CB8AC3E}">
        <p14:creationId xmlns:p14="http://schemas.microsoft.com/office/powerpoint/2010/main" val="652365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A67AAD4B-E03E-0546-5531-CF987E73BFE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2E2E098-10DD-4566-E6F0-C6AB4F901ECC}"/>
              </a:ext>
            </a:extLst>
          </p:cNvPr>
          <p:cNvSpPr/>
          <p:nvPr/>
        </p:nvSpPr>
        <p:spPr>
          <a:xfrm>
            <a:off x="3473796" y="861973"/>
            <a:ext cx="1804219"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Apprentices (Project Initiated)</a:t>
            </a:r>
            <a:r>
              <a:rPr lang="en-GB" sz="1400" dirty="0"/>
              <a:t>  </a:t>
            </a:r>
          </a:p>
          <a:p>
            <a:pPr algn="ctr"/>
            <a:r>
              <a:rPr lang="en-GB" b="1" dirty="0">
                <a:solidFill>
                  <a:srgbClr val="000000"/>
                </a:solidFill>
                <a:latin typeface="Aptos Narrow" panose="020B0004020202020204" pitchFamily="34" charset="0"/>
              </a:rPr>
              <a:t>1</a:t>
            </a:r>
            <a:r>
              <a:rPr lang="en-GB" dirty="0"/>
              <a:t> </a:t>
            </a:r>
          </a:p>
        </p:txBody>
      </p:sp>
      <p:sp>
        <p:nvSpPr>
          <p:cNvPr id="10" name="Rectangle 9">
            <a:extLst>
              <a:ext uri="{FF2B5EF4-FFF2-40B4-BE49-F238E27FC236}">
                <a16:creationId xmlns:a16="http://schemas.microsoft.com/office/drawing/2014/main" id="{7C7F162B-3097-6D48-3F0E-4B090A519A48}"/>
              </a:ext>
            </a:extLst>
          </p:cNvPr>
          <p:cNvSpPr/>
          <p:nvPr/>
        </p:nvSpPr>
        <p:spPr>
          <a:xfrm>
            <a:off x="6743046" y="873437"/>
            <a:ext cx="1804220" cy="1091381"/>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Other Trainees</a:t>
            </a:r>
            <a:r>
              <a:rPr lang="en-GB" sz="1400" dirty="0">
                <a:solidFill>
                  <a:schemeClr val="bg1"/>
                </a:solidFill>
              </a:rPr>
              <a:t>  </a:t>
            </a:r>
          </a:p>
          <a:p>
            <a:pPr algn="ctr"/>
            <a:r>
              <a:rPr lang="en-GB" b="1" dirty="0">
                <a:solidFill>
                  <a:schemeClr val="bg1"/>
                </a:solidFill>
                <a:latin typeface="Aptos Narrow" panose="020B0004020202020204" pitchFamily="34" charset="0"/>
              </a:rPr>
              <a:t>1</a:t>
            </a:r>
            <a:endParaRPr lang="en-GB" dirty="0">
              <a:solidFill>
                <a:schemeClr val="bg1"/>
              </a:solidFill>
            </a:endParaRPr>
          </a:p>
        </p:txBody>
      </p:sp>
      <p:sp>
        <p:nvSpPr>
          <p:cNvPr id="11" name="Rectangle 10">
            <a:extLst>
              <a:ext uri="{FF2B5EF4-FFF2-40B4-BE49-F238E27FC236}">
                <a16:creationId xmlns:a16="http://schemas.microsoft.com/office/drawing/2014/main" id="{07AD506F-86A1-E3B4-CA62-8D96CD41C5C1}"/>
              </a:ext>
            </a:extLst>
          </p:cNvPr>
          <p:cNvSpPr/>
          <p:nvPr/>
        </p:nvSpPr>
        <p:spPr>
          <a:xfrm>
            <a:off x="9960264" y="873437"/>
            <a:ext cx="1804219" cy="1091381"/>
          </a:xfrm>
          <a:prstGeom prst="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Apprentices (Existing)</a:t>
            </a:r>
          </a:p>
          <a:p>
            <a:pPr algn="ctr"/>
            <a:r>
              <a:rPr lang="en-GB" b="1" i="0" u="none" strike="noStrike" dirty="0">
                <a:solidFill>
                  <a:schemeClr val="bg1"/>
                </a:solidFill>
                <a:effectLst/>
                <a:latin typeface="Aptos Narrow" panose="020B0004020202020204" pitchFamily="34" charset="0"/>
              </a:rPr>
              <a:t>1</a:t>
            </a:r>
            <a:endParaRPr lang="en-GB" b="1" dirty="0">
              <a:solidFill>
                <a:schemeClr val="bg1"/>
              </a:solidFill>
            </a:endParaRPr>
          </a:p>
        </p:txBody>
      </p:sp>
      <p:sp>
        <p:nvSpPr>
          <p:cNvPr id="3" name="Rectangle 2">
            <a:extLst>
              <a:ext uri="{FF2B5EF4-FFF2-40B4-BE49-F238E27FC236}">
                <a16:creationId xmlns:a16="http://schemas.microsoft.com/office/drawing/2014/main" id="{C155EE11-39E8-EAFD-C8AC-9443E39C23D0}"/>
              </a:ext>
            </a:extLst>
          </p:cNvPr>
          <p:cNvSpPr/>
          <p:nvPr/>
        </p:nvSpPr>
        <p:spPr>
          <a:xfrm>
            <a:off x="175751" y="877082"/>
            <a:ext cx="1804219" cy="109138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Employment</a:t>
            </a:r>
          </a:p>
          <a:p>
            <a:pPr algn="ctr"/>
            <a:r>
              <a:rPr lang="en-GB" b="1" dirty="0">
                <a:solidFill>
                  <a:srgbClr val="000000"/>
                </a:solidFill>
                <a:latin typeface="Aptos Narrow" panose="020B0004020202020204" pitchFamily="34" charset="0"/>
              </a:rPr>
              <a:t>139</a:t>
            </a:r>
            <a:r>
              <a:rPr lang="en-GB" dirty="0"/>
              <a:t> </a:t>
            </a:r>
          </a:p>
        </p:txBody>
      </p:sp>
      <p:sp>
        <p:nvSpPr>
          <p:cNvPr id="16" name="TextBox 15">
            <a:extLst>
              <a:ext uri="{FF2B5EF4-FFF2-40B4-BE49-F238E27FC236}">
                <a16:creationId xmlns:a16="http://schemas.microsoft.com/office/drawing/2014/main" id="{AAB1FC7D-33D1-4EBF-1994-F43599D902EC}"/>
              </a:ext>
            </a:extLst>
          </p:cNvPr>
          <p:cNvSpPr txBox="1"/>
          <p:nvPr/>
        </p:nvSpPr>
        <p:spPr>
          <a:xfrm>
            <a:off x="2941590" y="217275"/>
            <a:ext cx="5988921" cy="646331"/>
          </a:xfrm>
          <a:prstGeom prst="rect">
            <a:avLst/>
          </a:prstGeom>
          <a:noFill/>
        </p:spPr>
        <p:txBody>
          <a:bodyPr wrap="square" rtlCol="0">
            <a:spAutoFit/>
          </a:bodyPr>
          <a:lstStyle/>
          <a:p>
            <a:pPr algn="ctr"/>
            <a:r>
              <a:rPr lang="en-GB" sz="2000" b="1" dirty="0"/>
              <a:t>New Employment Opportunities Created - Other</a:t>
            </a:r>
          </a:p>
          <a:p>
            <a:pPr algn="ctr"/>
            <a:r>
              <a:rPr lang="en-GB" sz="1600" b="1" dirty="0"/>
              <a:t>Value Added: £7,167,349</a:t>
            </a:r>
          </a:p>
        </p:txBody>
      </p:sp>
      <p:sp>
        <p:nvSpPr>
          <p:cNvPr id="19" name="Rectangle 18">
            <a:extLst>
              <a:ext uri="{FF2B5EF4-FFF2-40B4-BE49-F238E27FC236}">
                <a16:creationId xmlns:a16="http://schemas.microsoft.com/office/drawing/2014/main" id="{533E6FD4-E36A-2338-8235-697B6AF11CB5}"/>
              </a:ext>
            </a:extLst>
          </p:cNvPr>
          <p:cNvSpPr/>
          <p:nvPr/>
        </p:nvSpPr>
        <p:spPr>
          <a:xfrm>
            <a:off x="175751" y="3132106"/>
            <a:ext cx="1804219" cy="109138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Work Experience &lt;18</a:t>
            </a:r>
          </a:p>
          <a:p>
            <a:pPr algn="ctr"/>
            <a:r>
              <a:rPr lang="en-GB" b="1" dirty="0">
                <a:solidFill>
                  <a:srgbClr val="000000"/>
                </a:solidFill>
                <a:latin typeface="Aptos Narrow" panose="020B0004020202020204" pitchFamily="34" charset="0"/>
              </a:rPr>
              <a:t>7</a:t>
            </a:r>
            <a:r>
              <a:rPr lang="en-GB" dirty="0"/>
              <a:t> </a:t>
            </a:r>
          </a:p>
        </p:txBody>
      </p:sp>
      <p:sp>
        <p:nvSpPr>
          <p:cNvPr id="20" name="Rectangle 19">
            <a:extLst>
              <a:ext uri="{FF2B5EF4-FFF2-40B4-BE49-F238E27FC236}">
                <a16:creationId xmlns:a16="http://schemas.microsoft.com/office/drawing/2014/main" id="{8E09E0E8-90CD-6D77-5F6E-2F6387D716EC}"/>
              </a:ext>
            </a:extLst>
          </p:cNvPr>
          <p:cNvSpPr/>
          <p:nvPr/>
        </p:nvSpPr>
        <p:spPr>
          <a:xfrm>
            <a:off x="3473795" y="3113983"/>
            <a:ext cx="1804219"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rgbClr val="000000"/>
                </a:solidFill>
                <a:effectLst/>
                <a:latin typeface="Aptos Narrow" panose="020B0004020202020204" pitchFamily="34" charset="0"/>
              </a:rPr>
              <a:t>Work Experience 18&gt;</a:t>
            </a:r>
          </a:p>
          <a:p>
            <a:pPr algn="ctr"/>
            <a:r>
              <a:rPr lang="en-GB" b="1" dirty="0">
                <a:solidFill>
                  <a:srgbClr val="000000"/>
                </a:solidFill>
                <a:latin typeface="Aptos Narrow" panose="020B0004020202020204" pitchFamily="34" charset="0"/>
              </a:rPr>
              <a:t>36</a:t>
            </a:r>
            <a:endParaRPr lang="en-GB" b="1" dirty="0"/>
          </a:p>
        </p:txBody>
      </p:sp>
      <p:sp>
        <p:nvSpPr>
          <p:cNvPr id="21" name="Rectangle 20">
            <a:extLst>
              <a:ext uri="{FF2B5EF4-FFF2-40B4-BE49-F238E27FC236}">
                <a16:creationId xmlns:a16="http://schemas.microsoft.com/office/drawing/2014/main" id="{E9D50063-4F2F-1061-00EE-60FCD8CAE93D}"/>
              </a:ext>
            </a:extLst>
          </p:cNvPr>
          <p:cNvSpPr/>
          <p:nvPr/>
        </p:nvSpPr>
        <p:spPr>
          <a:xfrm>
            <a:off x="6743046" y="3102847"/>
            <a:ext cx="1804220"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Educational Curriculum Activities</a:t>
            </a:r>
            <a:r>
              <a:rPr lang="en-GB" sz="1400" dirty="0">
                <a:solidFill>
                  <a:schemeClr val="bg1"/>
                </a:solidFill>
              </a:rPr>
              <a:t> </a:t>
            </a:r>
          </a:p>
          <a:p>
            <a:pPr algn="ctr"/>
            <a:r>
              <a:rPr lang="en-GB" b="1" dirty="0">
                <a:solidFill>
                  <a:schemeClr val="bg1"/>
                </a:solidFill>
              </a:rPr>
              <a:t>59</a:t>
            </a:r>
          </a:p>
        </p:txBody>
      </p:sp>
      <p:sp>
        <p:nvSpPr>
          <p:cNvPr id="23" name="Rectangle 22">
            <a:extLst>
              <a:ext uri="{FF2B5EF4-FFF2-40B4-BE49-F238E27FC236}">
                <a16:creationId xmlns:a16="http://schemas.microsoft.com/office/drawing/2014/main" id="{B3D3BDFB-96AC-E15A-E810-1F6063DB29D6}"/>
              </a:ext>
            </a:extLst>
          </p:cNvPr>
          <p:cNvSpPr/>
          <p:nvPr/>
        </p:nvSpPr>
        <p:spPr>
          <a:xfrm>
            <a:off x="9960263" y="3136975"/>
            <a:ext cx="1804220" cy="1091381"/>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u="none" strike="noStrike" dirty="0">
                <a:solidFill>
                  <a:schemeClr val="bg1"/>
                </a:solidFill>
                <a:effectLst/>
                <a:latin typeface="Aptos Narrow" panose="020B0004020202020204" pitchFamily="34" charset="0"/>
              </a:rPr>
              <a:t>Internships</a:t>
            </a:r>
          </a:p>
          <a:p>
            <a:pPr algn="ctr"/>
            <a:r>
              <a:rPr lang="en-GB" b="1" dirty="0">
                <a:solidFill>
                  <a:schemeClr val="bg1"/>
                </a:solidFill>
                <a:latin typeface="Aptos Narrow" panose="020B0004020202020204" pitchFamily="34" charset="0"/>
              </a:rPr>
              <a:t>6</a:t>
            </a:r>
            <a:r>
              <a:rPr lang="en-GB" dirty="0"/>
              <a:t> </a:t>
            </a:r>
            <a:endParaRPr lang="en-GB" dirty="0">
              <a:solidFill>
                <a:schemeClr val="bg1"/>
              </a:solidFill>
            </a:endParaRPr>
          </a:p>
        </p:txBody>
      </p:sp>
      <p:sp>
        <p:nvSpPr>
          <p:cNvPr id="26" name="TextBox 25">
            <a:extLst>
              <a:ext uri="{FF2B5EF4-FFF2-40B4-BE49-F238E27FC236}">
                <a16:creationId xmlns:a16="http://schemas.microsoft.com/office/drawing/2014/main" id="{0F975677-7BB7-E2AE-B5A8-B1136FD480C9}"/>
              </a:ext>
            </a:extLst>
          </p:cNvPr>
          <p:cNvSpPr txBox="1"/>
          <p:nvPr/>
        </p:nvSpPr>
        <p:spPr>
          <a:xfrm>
            <a:off x="2966921" y="2450966"/>
            <a:ext cx="5857235" cy="646331"/>
          </a:xfrm>
          <a:prstGeom prst="rect">
            <a:avLst/>
          </a:prstGeom>
          <a:noFill/>
        </p:spPr>
        <p:txBody>
          <a:bodyPr wrap="square" rtlCol="0">
            <a:spAutoFit/>
          </a:bodyPr>
          <a:lstStyle/>
          <a:p>
            <a:pPr algn="ctr"/>
            <a:r>
              <a:rPr lang="en-GB" sz="2000" b="1" dirty="0"/>
              <a:t>New Educational Opportunities Created - Other</a:t>
            </a:r>
          </a:p>
          <a:p>
            <a:pPr algn="ctr"/>
            <a:r>
              <a:rPr lang="en-GB" sz="1600" b="1" dirty="0"/>
              <a:t>Value Added: £7,479</a:t>
            </a:r>
          </a:p>
        </p:txBody>
      </p:sp>
      <p:sp>
        <p:nvSpPr>
          <p:cNvPr id="27" name="TextBox 26">
            <a:extLst>
              <a:ext uri="{FF2B5EF4-FFF2-40B4-BE49-F238E27FC236}">
                <a16:creationId xmlns:a16="http://schemas.microsoft.com/office/drawing/2014/main" id="{AB52547D-215D-4DF0-47C7-5F6C7CCFEEC6}"/>
              </a:ext>
            </a:extLst>
          </p:cNvPr>
          <p:cNvSpPr txBox="1"/>
          <p:nvPr/>
        </p:nvSpPr>
        <p:spPr>
          <a:xfrm>
            <a:off x="3135174" y="4906057"/>
            <a:ext cx="5520728" cy="646331"/>
          </a:xfrm>
          <a:prstGeom prst="rect">
            <a:avLst/>
          </a:prstGeom>
          <a:noFill/>
        </p:spPr>
        <p:txBody>
          <a:bodyPr wrap="square" rtlCol="0">
            <a:spAutoFit/>
          </a:bodyPr>
          <a:lstStyle/>
          <a:p>
            <a:pPr algn="ctr"/>
            <a:r>
              <a:rPr lang="en-GB" sz="2000" b="1" dirty="0"/>
              <a:t>New Upskilling Opportunities Created - Other</a:t>
            </a:r>
          </a:p>
          <a:p>
            <a:pPr algn="ctr"/>
            <a:r>
              <a:rPr lang="en-GB" sz="1600" b="1" dirty="0"/>
              <a:t>Value Added: £7,629</a:t>
            </a:r>
          </a:p>
        </p:txBody>
      </p:sp>
      <p:sp>
        <p:nvSpPr>
          <p:cNvPr id="29" name="Rectangle 28">
            <a:extLst>
              <a:ext uri="{FF2B5EF4-FFF2-40B4-BE49-F238E27FC236}">
                <a16:creationId xmlns:a16="http://schemas.microsoft.com/office/drawing/2014/main" id="{8FFF500B-C275-0C7B-55C8-DE8F7234AE5B}"/>
              </a:ext>
            </a:extLst>
          </p:cNvPr>
          <p:cNvSpPr/>
          <p:nvPr/>
        </p:nvSpPr>
        <p:spPr>
          <a:xfrm>
            <a:off x="180942" y="5603042"/>
            <a:ext cx="1348250" cy="109138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tx1"/>
                </a:solidFill>
                <a:effectLst/>
                <a:latin typeface="Aptos Narrow" panose="020B0004020202020204" pitchFamily="34" charset="0"/>
              </a:rPr>
              <a:t>H&amp;S Tests</a:t>
            </a:r>
          </a:p>
          <a:p>
            <a:pPr algn="ctr"/>
            <a:r>
              <a:rPr lang="en-GB" b="1" dirty="0">
                <a:solidFill>
                  <a:schemeClr val="tx1"/>
                </a:solidFill>
                <a:latin typeface="Aptos Narrow" panose="020B0004020202020204" pitchFamily="34" charset="0"/>
              </a:rPr>
              <a:t>58</a:t>
            </a:r>
            <a:r>
              <a:rPr lang="en-GB" b="1" dirty="0">
                <a:solidFill>
                  <a:schemeClr val="tx1"/>
                </a:solidFill>
              </a:rPr>
              <a:t> </a:t>
            </a:r>
          </a:p>
        </p:txBody>
      </p:sp>
      <p:sp>
        <p:nvSpPr>
          <p:cNvPr id="30" name="Rectangle 29">
            <a:extLst>
              <a:ext uri="{FF2B5EF4-FFF2-40B4-BE49-F238E27FC236}">
                <a16:creationId xmlns:a16="http://schemas.microsoft.com/office/drawing/2014/main" id="{2B9B9462-3998-93B5-2758-5C0FD87D7340}"/>
              </a:ext>
            </a:extLst>
          </p:cNvPr>
          <p:cNvSpPr/>
          <p:nvPr/>
        </p:nvSpPr>
        <p:spPr>
          <a:xfrm>
            <a:off x="1906318" y="5603041"/>
            <a:ext cx="1348250"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CSCS Cards</a:t>
            </a:r>
          </a:p>
          <a:p>
            <a:pPr algn="ctr"/>
            <a:r>
              <a:rPr lang="en-GB" b="1" dirty="0">
                <a:solidFill>
                  <a:schemeClr val="bg1"/>
                </a:solidFill>
                <a:latin typeface="Aptos Narrow" panose="020B0004020202020204" pitchFamily="34" charset="0"/>
              </a:rPr>
              <a:t>3</a:t>
            </a:r>
            <a:endParaRPr lang="en-GB" b="1" dirty="0">
              <a:solidFill>
                <a:schemeClr val="bg1"/>
              </a:solidFill>
            </a:endParaRPr>
          </a:p>
        </p:txBody>
      </p:sp>
      <p:sp>
        <p:nvSpPr>
          <p:cNvPr id="31" name="Rectangle 30">
            <a:extLst>
              <a:ext uri="{FF2B5EF4-FFF2-40B4-BE49-F238E27FC236}">
                <a16:creationId xmlns:a16="http://schemas.microsoft.com/office/drawing/2014/main" id="{5A4FF7BC-DBAB-641A-3D42-F5A0569A2BA6}"/>
              </a:ext>
            </a:extLst>
          </p:cNvPr>
          <p:cNvSpPr/>
          <p:nvPr/>
        </p:nvSpPr>
        <p:spPr>
          <a:xfrm>
            <a:off x="3544308" y="5603040"/>
            <a:ext cx="1343339" cy="1091381"/>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Accredited Learning</a:t>
            </a:r>
          </a:p>
          <a:p>
            <a:pPr algn="ctr"/>
            <a:r>
              <a:rPr lang="en-GB" b="1" dirty="0">
                <a:solidFill>
                  <a:schemeClr val="bg1"/>
                </a:solidFill>
                <a:latin typeface="Aptos Narrow" panose="020B0004020202020204" pitchFamily="34" charset="0"/>
              </a:rPr>
              <a:t>169</a:t>
            </a:r>
            <a:r>
              <a:rPr lang="en-GB" b="1" dirty="0">
                <a:solidFill>
                  <a:schemeClr val="bg1"/>
                </a:solidFill>
              </a:rPr>
              <a:t> </a:t>
            </a:r>
          </a:p>
        </p:txBody>
      </p:sp>
      <p:sp>
        <p:nvSpPr>
          <p:cNvPr id="32" name="Rectangle 31">
            <a:extLst>
              <a:ext uri="{FF2B5EF4-FFF2-40B4-BE49-F238E27FC236}">
                <a16:creationId xmlns:a16="http://schemas.microsoft.com/office/drawing/2014/main" id="{85E4E175-BA23-5568-407B-5C1105E7E30C}"/>
              </a:ext>
            </a:extLst>
          </p:cNvPr>
          <p:cNvSpPr/>
          <p:nvPr/>
        </p:nvSpPr>
        <p:spPr>
          <a:xfrm>
            <a:off x="5269684" y="5603042"/>
            <a:ext cx="1343339" cy="1091381"/>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In-house Training</a:t>
            </a:r>
            <a:r>
              <a:rPr lang="en-GB" sz="1200" dirty="0">
                <a:solidFill>
                  <a:schemeClr val="bg1"/>
                </a:solidFill>
              </a:rPr>
              <a:t> </a:t>
            </a:r>
          </a:p>
          <a:p>
            <a:pPr algn="ctr"/>
            <a:r>
              <a:rPr lang="en-GB" b="1" dirty="0">
                <a:solidFill>
                  <a:schemeClr val="bg1"/>
                </a:solidFill>
              </a:rPr>
              <a:t>341</a:t>
            </a:r>
          </a:p>
        </p:txBody>
      </p:sp>
      <p:sp>
        <p:nvSpPr>
          <p:cNvPr id="33" name="Rectangle 32">
            <a:extLst>
              <a:ext uri="{FF2B5EF4-FFF2-40B4-BE49-F238E27FC236}">
                <a16:creationId xmlns:a16="http://schemas.microsoft.com/office/drawing/2014/main" id="{E6E30B1B-F220-2CCD-BB26-BABEF6A14736}"/>
              </a:ext>
            </a:extLst>
          </p:cNvPr>
          <p:cNvSpPr/>
          <p:nvPr/>
        </p:nvSpPr>
        <p:spPr>
          <a:xfrm>
            <a:off x="7062689" y="5603042"/>
            <a:ext cx="1343339" cy="1091381"/>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Leadership &amp; Management</a:t>
            </a:r>
          </a:p>
          <a:p>
            <a:pPr algn="ctr"/>
            <a:r>
              <a:rPr lang="en-GB" b="1" dirty="0">
                <a:solidFill>
                  <a:schemeClr val="bg1"/>
                </a:solidFill>
                <a:latin typeface="Aptos Narrow" panose="020B0004020202020204" pitchFamily="34" charset="0"/>
              </a:rPr>
              <a:t>10</a:t>
            </a:r>
            <a:endParaRPr lang="en-GB" b="1" dirty="0">
              <a:solidFill>
                <a:schemeClr val="bg1"/>
              </a:solidFill>
            </a:endParaRPr>
          </a:p>
        </p:txBody>
      </p:sp>
      <p:sp>
        <p:nvSpPr>
          <p:cNvPr id="34" name="Rectangle 33">
            <a:extLst>
              <a:ext uri="{FF2B5EF4-FFF2-40B4-BE49-F238E27FC236}">
                <a16:creationId xmlns:a16="http://schemas.microsoft.com/office/drawing/2014/main" id="{B2BB917F-97DA-9039-A4B1-B2BCD20EC80B}"/>
              </a:ext>
            </a:extLst>
          </p:cNvPr>
          <p:cNvSpPr/>
          <p:nvPr/>
        </p:nvSpPr>
        <p:spPr>
          <a:xfrm>
            <a:off x="8741916" y="5611529"/>
            <a:ext cx="1343339" cy="1091381"/>
          </a:xfrm>
          <a:prstGeom prst="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Short Courses</a:t>
            </a:r>
          </a:p>
          <a:p>
            <a:pPr algn="ctr"/>
            <a:r>
              <a:rPr lang="en-GB" b="1" dirty="0">
                <a:solidFill>
                  <a:schemeClr val="bg1"/>
                </a:solidFill>
                <a:latin typeface="Aptos Narrow" panose="020B0004020202020204" pitchFamily="34" charset="0"/>
              </a:rPr>
              <a:t>0</a:t>
            </a:r>
            <a:r>
              <a:rPr lang="en-GB" b="1" dirty="0">
                <a:solidFill>
                  <a:schemeClr val="bg1"/>
                </a:solidFill>
              </a:rPr>
              <a:t> </a:t>
            </a:r>
          </a:p>
        </p:txBody>
      </p:sp>
      <p:sp>
        <p:nvSpPr>
          <p:cNvPr id="35" name="Rectangle 34">
            <a:extLst>
              <a:ext uri="{FF2B5EF4-FFF2-40B4-BE49-F238E27FC236}">
                <a16:creationId xmlns:a16="http://schemas.microsoft.com/office/drawing/2014/main" id="{FDE0C637-F0C9-1F68-41C3-B950EF7527EA}"/>
              </a:ext>
            </a:extLst>
          </p:cNvPr>
          <p:cNvSpPr/>
          <p:nvPr/>
        </p:nvSpPr>
        <p:spPr>
          <a:xfrm>
            <a:off x="10421144" y="5603043"/>
            <a:ext cx="1343339" cy="1091381"/>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0" i="0" u="none" strike="noStrike" dirty="0">
                <a:solidFill>
                  <a:schemeClr val="bg1"/>
                </a:solidFill>
                <a:effectLst/>
                <a:latin typeface="Aptos Narrow" panose="020B0004020202020204" pitchFamily="34" charset="0"/>
              </a:rPr>
              <a:t>Other Training</a:t>
            </a:r>
          </a:p>
          <a:p>
            <a:pPr algn="ctr"/>
            <a:r>
              <a:rPr lang="en-GB" b="1" dirty="0">
                <a:solidFill>
                  <a:schemeClr val="bg1"/>
                </a:solidFill>
                <a:latin typeface="Aptos Narrow" panose="020B0004020202020204" pitchFamily="34" charset="0"/>
              </a:rPr>
              <a:t>5</a:t>
            </a:r>
            <a:r>
              <a:rPr lang="en-GB" b="1" dirty="0">
                <a:solidFill>
                  <a:schemeClr val="bg1"/>
                </a:solidFill>
              </a:rPr>
              <a:t> </a:t>
            </a:r>
          </a:p>
        </p:txBody>
      </p:sp>
    </p:spTree>
    <p:extLst>
      <p:ext uri="{BB962C8B-B14F-4D97-AF65-F5344CB8AC3E}">
        <p14:creationId xmlns:p14="http://schemas.microsoft.com/office/powerpoint/2010/main" val="715368017"/>
      </p:ext>
    </p:extLst>
  </p:cSld>
  <p:clrMapOvr>
    <a:masterClrMapping/>
  </p:clrMapOvr>
</p:sld>
</file>

<file path=ppt/theme/theme1.xml><?xml version="1.0" encoding="utf-8"?>
<a:theme xmlns:a="http://schemas.openxmlformats.org/drawingml/2006/main" name="Office Theme">
  <a:themeElements>
    <a:clrScheme name="Custom 8">
      <a:dk1>
        <a:sysClr val="windowText" lastClr="000000"/>
      </a:dk1>
      <a:lt1>
        <a:sysClr val="window" lastClr="FFFFFF"/>
      </a:lt1>
      <a:dk2>
        <a:srgbClr val="373545"/>
      </a:dk2>
      <a:lt2>
        <a:srgbClr val="DCD8DC"/>
      </a:lt2>
      <a:accent1>
        <a:srgbClr val="CDB5DC"/>
      </a:accent1>
      <a:accent2>
        <a:srgbClr val="8E7DC5"/>
      </a:accent2>
      <a:accent3>
        <a:srgbClr val="5D739A"/>
      </a:accent3>
      <a:accent4>
        <a:srgbClr val="BD9CD1"/>
      </a:accent4>
      <a:accent5>
        <a:srgbClr val="84ACB6"/>
      </a:accent5>
      <a:accent6>
        <a:srgbClr val="6F8183"/>
      </a:accent6>
      <a:hlink>
        <a:srgbClr val="69A020"/>
      </a:hlink>
      <a:folHlink>
        <a:srgbClr val="8C8C8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D7846FA-BCCE-416B-B521-FBD7446F3748}">
  <we:reference id="a3b40b4f-8edf-490e-9df1-7e66f93912bf" version="1.0.33.0" store="EXCatalog" storeType="EXCatalog"/>
  <we:alternateReferences>
    <we:reference id="WA104380526" version="1.0.33.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ee85a2a-d933-4483-8446-7f50a3662221" xsi:nil="true"/>
    <lcf76f155ced4ddcb4097134ff3c332f xmlns="17dd376a-7703-4d16-8034-213cffa6164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2315FF91480F41BB382630AFAFE163" ma:contentTypeVersion="18" ma:contentTypeDescription="Create a new document." ma:contentTypeScope="" ma:versionID="76e1d43865c9242f3831d286192237f6">
  <xsd:schema xmlns:xsd="http://www.w3.org/2001/XMLSchema" xmlns:xs="http://www.w3.org/2001/XMLSchema" xmlns:p="http://schemas.microsoft.com/office/2006/metadata/properties" xmlns:ns2="17dd376a-7703-4d16-8034-213cffa61642" xmlns:ns3="7ee85a2a-d933-4483-8446-7f50a3662221" targetNamespace="http://schemas.microsoft.com/office/2006/metadata/properties" ma:root="true" ma:fieldsID="ccb39d3e0fa268da609497ed3b7d800d" ns2:_="" ns3:_="">
    <xsd:import namespace="17dd376a-7703-4d16-8034-213cffa61642"/>
    <xsd:import namespace="7ee85a2a-d933-4483-8446-7f50a366222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dd376a-7703-4d16-8034-213cffa616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a4514f55-2398-460d-b1d9-0db7fd9bad46"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e85a2a-d933-4483-8446-7f50a366222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fe015ee8-dc21-4973-815c-26479bba58d5}" ma:internalName="TaxCatchAll" ma:showField="CatchAllData" ma:web="7ee85a2a-d933-4483-8446-7f50a366222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DC1982-D2E8-40AA-A63A-481D1FD9E464}">
  <ds:schemaRefs>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www.w3.org/XML/1998/namespace"/>
    <ds:schemaRef ds:uri="http://purl.org/dc/dcmitype/"/>
    <ds:schemaRef ds:uri="http://purl.org/dc/terms/"/>
    <ds:schemaRef ds:uri="http://schemas.openxmlformats.org/package/2006/metadata/core-properties"/>
    <ds:schemaRef ds:uri="7ee85a2a-d933-4483-8446-7f50a3662221"/>
    <ds:schemaRef ds:uri="17dd376a-7703-4d16-8034-213cffa61642"/>
  </ds:schemaRefs>
</ds:datastoreItem>
</file>

<file path=customXml/itemProps2.xml><?xml version="1.0" encoding="utf-8"?>
<ds:datastoreItem xmlns:ds="http://schemas.openxmlformats.org/officeDocument/2006/customXml" ds:itemID="{6E5BB914-A5D0-4497-8862-7F869272C7D0}">
  <ds:schemaRefs>
    <ds:schemaRef ds:uri="http://schemas.microsoft.com/sharepoint/v3/contenttype/forms"/>
  </ds:schemaRefs>
</ds:datastoreItem>
</file>

<file path=customXml/itemProps3.xml><?xml version="1.0" encoding="utf-8"?>
<ds:datastoreItem xmlns:ds="http://schemas.openxmlformats.org/officeDocument/2006/customXml" ds:itemID="{8FE2CA5B-B18A-444E-AA83-F28C29C3E4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dd376a-7703-4d16-8034-213cffa61642"/>
    <ds:schemaRef ds:uri="7ee85a2a-d933-4483-8446-7f50a36622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5687</TotalTime>
  <Words>1322</Words>
  <Application>Microsoft Office PowerPoint</Application>
  <PresentationFormat>Widescreen</PresentationFormat>
  <Paragraphs>234</Paragraphs>
  <Slides>11</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Aptos</vt:lpstr>
      <vt:lpstr>Aptos Display</vt:lpstr>
      <vt:lpstr>Aptos Narrow</vt:lpstr>
      <vt:lpstr>Arial</vt:lpstr>
      <vt:lpstr>Calibri</vt:lpstr>
      <vt:lpstr>Calibri Light</vt:lpstr>
      <vt:lpstr>Office Theme</vt:lpstr>
      <vt:lpstr>Office Theme</vt:lpstr>
      <vt:lpstr>Sheffield City Council’s Employment and Skills through Planning and Procurement Report    Quarter 4 2024-2025</vt:lpstr>
      <vt:lpstr>1. Employment and Skills Through Procurement and Planning Monitoring Quarter 4 and Overall 2024 - 2025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Value through Planning and Procurement  2022 / 23</dc:title>
  <dc:creator>Nichola Burkinshaw</dc:creator>
  <cp:lastModifiedBy>Phoebe Seymour</cp:lastModifiedBy>
  <cp:revision>144</cp:revision>
  <dcterms:created xsi:type="dcterms:W3CDTF">2023-04-28T12:23:28Z</dcterms:created>
  <dcterms:modified xsi:type="dcterms:W3CDTF">2025-05-29T13:34:45Z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0x010100642315FF91480F41BB382630AFAFE163</vt:lpwstr>
  </property>
  <property fmtid="{D5CDD505-2E9C-101B-9397-08002B2CF9AE}" pid="3" name="MediaServiceImageTags">
    <vt:lpwstr/>
  </property>
  <property fmtid="{D5CDD505-2E9C-101B-9397-08002B2CF9AE}" pid="4" name="MSIP_Label_c8588358-c3f1-4695-a290-e2f70d15689d_Enabled">
    <vt:lpwstr>true</vt:lpwstr>
  </property>
  <property fmtid="{D5CDD505-2E9C-101B-9397-08002B2CF9AE}" pid="5" name="MSIP_Label_c8588358-c3f1-4695-a290-e2f70d15689d_SetDate">
    <vt:lpwstr>2025-01-28T12:56:18Z</vt:lpwstr>
  </property>
  <property fmtid="{D5CDD505-2E9C-101B-9397-08002B2CF9AE}" pid="6" name="MSIP_Label_c8588358-c3f1-4695-a290-e2f70d15689d_Method">
    <vt:lpwstr>Privileged</vt:lpwstr>
  </property>
  <property fmtid="{D5CDD505-2E9C-101B-9397-08002B2CF9AE}" pid="7" name="MSIP_Label_c8588358-c3f1-4695-a290-e2f70d15689d_Name">
    <vt:lpwstr>Official – General</vt:lpwstr>
  </property>
  <property fmtid="{D5CDD505-2E9C-101B-9397-08002B2CF9AE}" pid="8" name="MSIP_Label_c8588358-c3f1-4695-a290-e2f70d15689d_SiteId">
    <vt:lpwstr>a1ba59b9-7204-48d8-a360-7770245ad4a9</vt:lpwstr>
  </property>
  <property fmtid="{D5CDD505-2E9C-101B-9397-08002B2CF9AE}" pid="9" name="MSIP_Label_c8588358-c3f1-4695-a290-e2f70d15689d_ActionId">
    <vt:lpwstr>41e3e317-51b9-47c6-aa61-07b593a6af1b</vt:lpwstr>
  </property>
  <property fmtid="{D5CDD505-2E9C-101B-9397-08002B2CF9AE}" pid="10" name="MSIP_Label_c8588358-c3f1-4695-a290-e2f70d15689d_ContentBits">
    <vt:lpwstr>0</vt:lpwstr>
  </property>
</Properties>
</file>