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2.xml" ContentType="application/vnd.openxmlformats-officedocument.themeOverr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3.xml" ContentType="application/vnd.openxmlformats-officedocument.themeOverride+xml"/>
  <Override PartName="/ppt/notesSlides/notesSlide21.xml" ContentType="application/vnd.openxmlformats-officedocument.presentationml.notesSlide+xml"/>
  <Override PartName="/ppt/theme/themeOverride4.xml" ContentType="application/vnd.openxmlformats-officedocument.themeOverride+xml"/>
  <Override PartName="/ppt/notesSlides/notesSlide22.xml" ContentType="application/vnd.openxmlformats-officedocument.presentationml.notesSlide+xml"/>
  <Override PartName="/ppt/theme/themeOverride5.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25" r:id="rId3"/>
    <p:sldMasterId id="2147483739" r:id="rId4"/>
    <p:sldMasterId id="2147483744" r:id="rId5"/>
    <p:sldMasterId id="2147483749" r:id="rId6"/>
    <p:sldMasterId id="2147483761" r:id="rId7"/>
  </p:sldMasterIdLst>
  <p:notesMasterIdLst>
    <p:notesMasterId r:id="rId56"/>
  </p:notesMasterIdLst>
  <p:sldIdLst>
    <p:sldId id="264" r:id="rId8"/>
    <p:sldId id="268" r:id="rId9"/>
    <p:sldId id="453" r:id="rId10"/>
    <p:sldId id="438" r:id="rId11"/>
    <p:sldId id="299" r:id="rId12"/>
    <p:sldId id="289" r:id="rId13"/>
    <p:sldId id="260" r:id="rId14"/>
    <p:sldId id="302" r:id="rId15"/>
    <p:sldId id="290" r:id="rId16"/>
    <p:sldId id="303" r:id="rId17"/>
    <p:sldId id="300" r:id="rId18"/>
    <p:sldId id="301" r:id="rId19"/>
    <p:sldId id="304" r:id="rId20"/>
    <p:sldId id="305" r:id="rId21"/>
    <p:sldId id="287" r:id="rId22"/>
    <p:sldId id="306" r:id="rId23"/>
    <p:sldId id="439" r:id="rId24"/>
    <p:sldId id="445" r:id="rId25"/>
    <p:sldId id="446" r:id="rId26"/>
    <p:sldId id="447" r:id="rId27"/>
    <p:sldId id="271" r:id="rId28"/>
    <p:sldId id="434" r:id="rId29"/>
    <p:sldId id="440" r:id="rId30"/>
    <p:sldId id="448" r:id="rId31"/>
    <p:sldId id="449" r:id="rId32"/>
    <p:sldId id="450" r:id="rId33"/>
    <p:sldId id="265" r:id="rId34"/>
    <p:sldId id="451" r:id="rId35"/>
    <p:sldId id="452" r:id="rId36"/>
    <p:sldId id="441" r:id="rId37"/>
    <p:sldId id="442" r:id="rId38"/>
    <p:sldId id="443" r:id="rId39"/>
    <p:sldId id="444" r:id="rId40"/>
    <p:sldId id="278" r:id="rId41"/>
    <p:sldId id="277" r:id="rId42"/>
    <p:sldId id="272" r:id="rId43"/>
    <p:sldId id="280" r:id="rId44"/>
    <p:sldId id="292" r:id="rId45"/>
    <p:sldId id="258" r:id="rId46"/>
    <p:sldId id="259" r:id="rId47"/>
    <p:sldId id="261" r:id="rId48"/>
    <p:sldId id="324" r:id="rId49"/>
    <p:sldId id="262" r:id="rId50"/>
    <p:sldId id="319" r:id="rId51"/>
    <p:sldId id="320" r:id="rId52"/>
    <p:sldId id="274" r:id="rId53"/>
    <p:sldId id="435" r:id="rId54"/>
    <p:sldId id="433"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53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232792-62D3-45EE-B8E6-B8FE27CADBC1}" v="47" dt="2025-05-09T08:00:47.8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92" autoAdjust="0"/>
    <p:restoredTop sz="93447" autoAdjust="0"/>
  </p:normalViewPr>
  <p:slideViewPr>
    <p:cSldViewPr snapToGrid="0">
      <p:cViewPr varScale="1">
        <p:scale>
          <a:sx n="59" d="100"/>
          <a:sy n="59" d="100"/>
        </p:scale>
        <p:origin x="564" y="28"/>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heme" Target="theme/theme1.xml"/></Relationships>
</file>

<file path=ppt/diagrams/_rels/data6.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_rels/drawing6.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753F87-7D58-495E-B71B-3EEC091A82BB}" type="doc">
      <dgm:prSet loTypeId="urn:microsoft.com/office/officeart/2005/8/layout/vProcess5" loCatId="process" qsTypeId="urn:microsoft.com/office/officeart/2005/8/quickstyle/3d1" qsCatId="3D" csTypeId="urn:microsoft.com/office/officeart/2005/8/colors/accent6_3" csCatId="accent6" phldr="1"/>
      <dgm:spPr/>
      <dgm:t>
        <a:bodyPr/>
        <a:lstStyle/>
        <a:p>
          <a:endParaRPr lang="en-GB"/>
        </a:p>
      </dgm:t>
    </dgm:pt>
    <dgm:pt modelId="{27739168-BBA0-4598-9A7A-358E1C94E02C}">
      <dgm:prSet phldrT="[Text]" custT="1"/>
      <dgm:spPr/>
      <dgm:t>
        <a:bodyPr/>
        <a:lstStyle/>
        <a:p>
          <a:r>
            <a:rPr lang="en-GB" sz="1800" dirty="0">
              <a:solidFill>
                <a:schemeClr val="bg1">
                  <a:lumMod val="50000"/>
                </a:schemeClr>
              </a:solidFill>
              <a:latin typeface="Aptos" panose="020B0004020202020204" pitchFamily="34" charset="0"/>
            </a:rPr>
            <a:t>Twice as likely to secure employment (55%-28%) and work for significantly longer</a:t>
          </a:r>
        </a:p>
      </dgm:t>
    </dgm:pt>
    <dgm:pt modelId="{770C47E7-F21A-4210-A3CC-8E422CE878D4}" type="parTrans" cxnId="{D265BB3B-76C2-4489-97EA-4FDCB22E8CB0}">
      <dgm:prSet/>
      <dgm:spPr/>
      <dgm:t>
        <a:bodyPr/>
        <a:lstStyle/>
        <a:p>
          <a:endParaRPr lang="en-GB"/>
        </a:p>
      </dgm:t>
    </dgm:pt>
    <dgm:pt modelId="{AF16A7C7-1A10-46C3-88C4-09351AE6C2B0}" type="sibTrans" cxnId="{D265BB3B-76C2-4489-97EA-4FDCB22E8CB0}">
      <dgm:prSet/>
      <dgm:spPr/>
      <dgm:t>
        <a:bodyPr/>
        <a:lstStyle/>
        <a:p>
          <a:endParaRPr lang="en-GB"/>
        </a:p>
      </dgm:t>
    </dgm:pt>
    <dgm:pt modelId="{C766832D-FE5B-4ECD-B4A1-96F6EE32CCAE}">
      <dgm:prSet phldrT="[Text]" custT="1"/>
      <dgm:spPr/>
      <dgm:t>
        <a:bodyPr/>
        <a:lstStyle/>
        <a:p>
          <a:r>
            <a:rPr lang="en-GB" sz="1800" dirty="0">
              <a:solidFill>
                <a:schemeClr val="bg1">
                  <a:lumMod val="50000"/>
                </a:schemeClr>
              </a:solidFill>
              <a:latin typeface="Aptos" panose="020B0004020202020204" pitchFamily="34" charset="0"/>
            </a:rPr>
            <a:t>Individuals who gained employment experience are less likely to get hospitalised</a:t>
          </a:r>
        </a:p>
      </dgm:t>
    </dgm:pt>
    <dgm:pt modelId="{9913225A-E540-449D-B2DC-3E41271AEFE3}" type="parTrans" cxnId="{7ED2D62B-0319-4F84-BD01-616CE01A099E}">
      <dgm:prSet/>
      <dgm:spPr/>
      <dgm:t>
        <a:bodyPr/>
        <a:lstStyle/>
        <a:p>
          <a:endParaRPr lang="en-GB"/>
        </a:p>
      </dgm:t>
    </dgm:pt>
    <dgm:pt modelId="{7AF424CB-48E8-4791-91E9-84F602223498}" type="sibTrans" cxnId="{7ED2D62B-0319-4F84-BD01-616CE01A099E}">
      <dgm:prSet/>
      <dgm:spPr/>
      <dgm:t>
        <a:bodyPr/>
        <a:lstStyle/>
        <a:p>
          <a:endParaRPr lang="en-GB"/>
        </a:p>
      </dgm:t>
    </dgm:pt>
    <dgm:pt modelId="{36F68ECB-4AAF-4CDB-8DFE-860FB949FFD1}">
      <dgm:prSet phldrT="[Text]" custT="1"/>
      <dgm:spPr/>
      <dgm:t>
        <a:bodyPr/>
        <a:lstStyle/>
        <a:p>
          <a:r>
            <a:rPr lang="en-GB" sz="1600" dirty="0">
              <a:solidFill>
                <a:schemeClr val="bg1">
                  <a:lumMod val="50000"/>
                </a:schemeClr>
              </a:solidFill>
              <a:latin typeface="Aptos" panose="020B0004020202020204" pitchFamily="34" charset="0"/>
            </a:rPr>
            <a:t>Individuals who secured employment have less dependency on services, showed improvement in mental wellbeing, and a reduction in substance misuse</a:t>
          </a:r>
        </a:p>
      </dgm:t>
    </dgm:pt>
    <dgm:pt modelId="{9ACC59C2-ED65-4758-8DA1-A6FD115E71A6}" type="parTrans" cxnId="{303CC38C-6857-47A5-B14D-F24E6522FA72}">
      <dgm:prSet/>
      <dgm:spPr/>
      <dgm:t>
        <a:bodyPr/>
        <a:lstStyle/>
        <a:p>
          <a:endParaRPr lang="en-GB"/>
        </a:p>
      </dgm:t>
    </dgm:pt>
    <dgm:pt modelId="{BE80EADA-02DA-46A1-AA6A-3E5126F037C0}" type="sibTrans" cxnId="{303CC38C-6857-47A5-B14D-F24E6522FA72}">
      <dgm:prSet/>
      <dgm:spPr/>
      <dgm:t>
        <a:bodyPr/>
        <a:lstStyle/>
        <a:p>
          <a:endParaRPr lang="en-GB"/>
        </a:p>
      </dgm:t>
    </dgm:pt>
    <dgm:pt modelId="{02BC57CB-1047-41E1-81DB-93EEEBA759A2}">
      <dgm:prSet phldrT="[Text]" custT="1"/>
      <dgm:spPr/>
      <dgm:t>
        <a:bodyPr/>
        <a:lstStyle/>
        <a:p>
          <a:r>
            <a:rPr lang="en-GB" sz="1800" dirty="0">
              <a:solidFill>
                <a:schemeClr val="bg1">
                  <a:lumMod val="50000"/>
                </a:schemeClr>
              </a:solidFill>
              <a:latin typeface="Aptos" panose="020B0004020202020204" pitchFamily="34" charset="0"/>
            </a:rPr>
            <a:t>Costs less than other employment approaches</a:t>
          </a:r>
        </a:p>
      </dgm:t>
    </dgm:pt>
    <dgm:pt modelId="{A1E2D8B8-85D9-49BB-8CA3-34E47AAC75D6}" type="parTrans" cxnId="{ADE2231F-3745-4DAC-80E9-E1FB684655B7}">
      <dgm:prSet/>
      <dgm:spPr/>
      <dgm:t>
        <a:bodyPr/>
        <a:lstStyle/>
        <a:p>
          <a:endParaRPr lang="en-GB"/>
        </a:p>
      </dgm:t>
    </dgm:pt>
    <dgm:pt modelId="{D7ECF984-BE45-46A1-9531-23FC1974778F}" type="sibTrans" cxnId="{ADE2231F-3745-4DAC-80E9-E1FB684655B7}">
      <dgm:prSet/>
      <dgm:spPr/>
      <dgm:t>
        <a:bodyPr/>
        <a:lstStyle/>
        <a:p>
          <a:endParaRPr lang="en-GB"/>
        </a:p>
      </dgm:t>
    </dgm:pt>
    <dgm:pt modelId="{37383C66-FB3F-415C-B244-4D95829A4B69}" type="pres">
      <dgm:prSet presAssocID="{D4753F87-7D58-495E-B71B-3EEC091A82BB}" presName="outerComposite" presStyleCnt="0">
        <dgm:presLayoutVars>
          <dgm:chMax val="5"/>
          <dgm:dir/>
          <dgm:resizeHandles val="exact"/>
        </dgm:presLayoutVars>
      </dgm:prSet>
      <dgm:spPr/>
    </dgm:pt>
    <dgm:pt modelId="{10C51E20-CA7C-4BDD-87AD-E56860303527}" type="pres">
      <dgm:prSet presAssocID="{D4753F87-7D58-495E-B71B-3EEC091A82BB}" presName="dummyMaxCanvas" presStyleCnt="0">
        <dgm:presLayoutVars/>
      </dgm:prSet>
      <dgm:spPr/>
    </dgm:pt>
    <dgm:pt modelId="{A855A1EA-999C-43F8-A50F-E97BE17346A4}" type="pres">
      <dgm:prSet presAssocID="{D4753F87-7D58-495E-B71B-3EEC091A82BB}" presName="FourNodes_1" presStyleLbl="node1" presStyleIdx="0" presStyleCnt="4" custLinFactNeighborX="-10363" custLinFactNeighborY="8574">
        <dgm:presLayoutVars>
          <dgm:bulletEnabled val="1"/>
        </dgm:presLayoutVars>
      </dgm:prSet>
      <dgm:spPr/>
    </dgm:pt>
    <dgm:pt modelId="{70DCBC8E-42C7-4CE8-8F51-68A448B7176A}" type="pres">
      <dgm:prSet presAssocID="{D4753F87-7D58-495E-B71B-3EEC091A82BB}" presName="FourNodes_2" presStyleLbl="node1" presStyleIdx="1" presStyleCnt="4" custScaleY="94371" custLinFactNeighborX="-573" custLinFactNeighborY="5763">
        <dgm:presLayoutVars>
          <dgm:bulletEnabled val="1"/>
        </dgm:presLayoutVars>
      </dgm:prSet>
      <dgm:spPr/>
    </dgm:pt>
    <dgm:pt modelId="{5DCBF022-1E15-4AEB-B90A-A8C80BE08536}" type="pres">
      <dgm:prSet presAssocID="{D4753F87-7D58-495E-B71B-3EEC091A82BB}" presName="FourNodes_3" presStyleLbl="node1" presStyleIdx="2" presStyleCnt="4">
        <dgm:presLayoutVars>
          <dgm:bulletEnabled val="1"/>
        </dgm:presLayoutVars>
      </dgm:prSet>
      <dgm:spPr/>
    </dgm:pt>
    <dgm:pt modelId="{282ACA78-9DA9-498A-9B1F-DB94FE0B9178}" type="pres">
      <dgm:prSet presAssocID="{D4753F87-7D58-495E-B71B-3EEC091A82BB}" presName="FourNodes_4" presStyleLbl="node1" presStyleIdx="3" presStyleCnt="4" custLinFactY="11522" custLinFactNeighborX="14624" custLinFactNeighborY="100000">
        <dgm:presLayoutVars>
          <dgm:bulletEnabled val="1"/>
        </dgm:presLayoutVars>
      </dgm:prSet>
      <dgm:spPr/>
    </dgm:pt>
    <dgm:pt modelId="{F8BECE94-A09A-462A-BF3E-7AB2F8921726}" type="pres">
      <dgm:prSet presAssocID="{D4753F87-7D58-495E-B71B-3EEC091A82BB}" presName="FourConn_1-2" presStyleLbl="fgAccFollowNode1" presStyleIdx="0" presStyleCnt="3">
        <dgm:presLayoutVars>
          <dgm:bulletEnabled val="1"/>
        </dgm:presLayoutVars>
      </dgm:prSet>
      <dgm:spPr/>
    </dgm:pt>
    <dgm:pt modelId="{DAFB7013-B82F-4290-9F4E-A81CAD08351A}" type="pres">
      <dgm:prSet presAssocID="{D4753F87-7D58-495E-B71B-3EEC091A82BB}" presName="FourConn_2-3" presStyleLbl="fgAccFollowNode1" presStyleIdx="1" presStyleCnt="3">
        <dgm:presLayoutVars>
          <dgm:bulletEnabled val="1"/>
        </dgm:presLayoutVars>
      </dgm:prSet>
      <dgm:spPr/>
    </dgm:pt>
    <dgm:pt modelId="{EA8938D1-59CA-4D5D-B8D6-48C5104096AB}" type="pres">
      <dgm:prSet presAssocID="{D4753F87-7D58-495E-B71B-3EEC091A82BB}" presName="FourConn_3-4" presStyleLbl="fgAccFollowNode1" presStyleIdx="2" presStyleCnt="3">
        <dgm:presLayoutVars>
          <dgm:bulletEnabled val="1"/>
        </dgm:presLayoutVars>
      </dgm:prSet>
      <dgm:spPr/>
    </dgm:pt>
    <dgm:pt modelId="{0A9A980F-201A-4706-B51D-50C639D9BC3D}" type="pres">
      <dgm:prSet presAssocID="{D4753F87-7D58-495E-B71B-3EEC091A82BB}" presName="FourNodes_1_text" presStyleLbl="node1" presStyleIdx="3" presStyleCnt="4">
        <dgm:presLayoutVars>
          <dgm:bulletEnabled val="1"/>
        </dgm:presLayoutVars>
      </dgm:prSet>
      <dgm:spPr/>
    </dgm:pt>
    <dgm:pt modelId="{83325CD9-EDCE-4DBF-900D-6FBBCD35ED29}" type="pres">
      <dgm:prSet presAssocID="{D4753F87-7D58-495E-B71B-3EEC091A82BB}" presName="FourNodes_2_text" presStyleLbl="node1" presStyleIdx="3" presStyleCnt="4">
        <dgm:presLayoutVars>
          <dgm:bulletEnabled val="1"/>
        </dgm:presLayoutVars>
      </dgm:prSet>
      <dgm:spPr/>
    </dgm:pt>
    <dgm:pt modelId="{9E15661E-60AD-4402-8410-24C6E0D69E3B}" type="pres">
      <dgm:prSet presAssocID="{D4753F87-7D58-495E-B71B-3EEC091A82BB}" presName="FourNodes_3_text" presStyleLbl="node1" presStyleIdx="3" presStyleCnt="4">
        <dgm:presLayoutVars>
          <dgm:bulletEnabled val="1"/>
        </dgm:presLayoutVars>
      </dgm:prSet>
      <dgm:spPr/>
    </dgm:pt>
    <dgm:pt modelId="{2D2CD71F-CE0C-4023-8588-73C91023AF98}" type="pres">
      <dgm:prSet presAssocID="{D4753F87-7D58-495E-B71B-3EEC091A82BB}" presName="FourNodes_4_text" presStyleLbl="node1" presStyleIdx="3" presStyleCnt="4">
        <dgm:presLayoutVars>
          <dgm:bulletEnabled val="1"/>
        </dgm:presLayoutVars>
      </dgm:prSet>
      <dgm:spPr/>
    </dgm:pt>
  </dgm:ptLst>
  <dgm:cxnLst>
    <dgm:cxn modelId="{83DA6B06-DA5B-4E1B-A551-34555409167A}" type="presOf" srcId="{02BC57CB-1047-41E1-81DB-93EEEBA759A2}" destId="{70DCBC8E-42C7-4CE8-8F51-68A448B7176A}" srcOrd="0" destOrd="0" presId="urn:microsoft.com/office/officeart/2005/8/layout/vProcess5"/>
    <dgm:cxn modelId="{7AAB2D14-275E-4132-AAA9-E909AA6EFAFB}" type="presOf" srcId="{36F68ECB-4AAF-4CDB-8DFE-860FB949FFD1}" destId="{2D2CD71F-CE0C-4023-8588-73C91023AF98}" srcOrd="1" destOrd="0" presId="urn:microsoft.com/office/officeart/2005/8/layout/vProcess5"/>
    <dgm:cxn modelId="{ADE2231F-3745-4DAC-80E9-E1FB684655B7}" srcId="{D4753F87-7D58-495E-B71B-3EEC091A82BB}" destId="{02BC57CB-1047-41E1-81DB-93EEEBA759A2}" srcOrd="1" destOrd="0" parTransId="{A1E2D8B8-85D9-49BB-8CA3-34E47AAC75D6}" sibTransId="{D7ECF984-BE45-46A1-9531-23FC1974778F}"/>
    <dgm:cxn modelId="{6648BF29-EC59-48CE-AC9A-0A3CCC285874}" type="presOf" srcId="{C766832D-FE5B-4ECD-B4A1-96F6EE32CCAE}" destId="{5DCBF022-1E15-4AEB-B90A-A8C80BE08536}" srcOrd="0" destOrd="0" presId="urn:microsoft.com/office/officeart/2005/8/layout/vProcess5"/>
    <dgm:cxn modelId="{7ED2D62B-0319-4F84-BD01-616CE01A099E}" srcId="{D4753F87-7D58-495E-B71B-3EEC091A82BB}" destId="{C766832D-FE5B-4ECD-B4A1-96F6EE32CCAE}" srcOrd="2" destOrd="0" parTransId="{9913225A-E540-449D-B2DC-3E41271AEFE3}" sibTransId="{7AF424CB-48E8-4791-91E9-84F602223498}"/>
    <dgm:cxn modelId="{D265BB3B-76C2-4489-97EA-4FDCB22E8CB0}" srcId="{D4753F87-7D58-495E-B71B-3EEC091A82BB}" destId="{27739168-BBA0-4598-9A7A-358E1C94E02C}" srcOrd="0" destOrd="0" parTransId="{770C47E7-F21A-4210-A3CC-8E422CE878D4}" sibTransId="{AF16A7C7-1A10-46C3-88C4-09351AE6C2B0}"/>
    <dgm:cxn modelId="{0872DF4F-FF10-4B61-87DB-B7F6A612D985}" type="presOf" srcId="{AF16A7C7-1A10-46C3-88C4-09351AE6C2B0}" destId="{F8BECE94-A09A-462A-BF3E-7AB2F8921726}" srcOrd="0" destOrd="0" presId="urn:microsoft.com/office/officeart/2005/8/layout/vProcess5"/>
    <dgm:cxn modelId="{342ABA85-F71F-4D71-93D6-4F43E224FEFA}" type="presOf" srcId="{D4753F87-7D58-495E-B71B-3EEC091A82BB}" destId="{37383C66-FB3F-415C-B244-4D95829A4B69}" srcOrd="0" destOrd="0" presId="urn:microsoft.com/office/officeart/2005/8/layout/vProcess5"/>
    <dgm:cxn modelId="{303CC38C-6857-47A5-B14D-F24E6522FA72}" srcId="{D4753F87-7D58-495E-B71B-3EEC091A82BB}" destId="{36F68ECB-4AAF-4CDB-8DFE-860FB949FFD1}" srcOrd="3" destOrd="0" parTransId="{9ACC59C2-ED65-4758-8DA1-A6FD115E71A6}" sibTransId="{BE80EADA-02DA-46A1-AA6A-3E5126F037C0}"/>
    <dgm:cxn modelId="{6FB78E97-A6B2-496D-A59D-4E16DCC1E511}" type="presOf" srcId="{D7ECF984-BE45-46A1-9531-23FC1974778F}" destId="{DAFB7013-B82F-4290-9F4E-A81CAD08351A}" srcOrd="0" destOrd="0" presId="urn:microsoft.com/office/officeart/2005/8/layout/vProcess5"/>
    <dgm:cxn modelId="{D6DDEB99-014E-47D3-8E40-0F377F0AD8CA}" type="presOf" srcId="{36F68ECB-4AAF-4CDB-8DFE-860FB949FFD1}" destId="{282ACA78-9DA9-498A-9B1F-DB94FE0B9178}" srcOrd="0" destOrd="0" presId="urn:microsoft.com/office/officeart/2005/8/layout/vProcess5"/>
    <dgm:cxn modelId="{8F17EAA0-FC03-4430-BEC3-C1BA8AE810C3}" type="presOf" srcId="{02BC57CB-1047-41E1-81DB-93EEEBA759A2}" destId="{83325CD9-EDCE-4DBF-900D-6FBBCD35ED29}" srcOrd="1" destOrd="0" presId="urn:microsoft.com/office/officeart/2005/8/layout/vProcess5"/>
    <dgm:cxn modelId="{52E2F5CD-3454-4EA9-A661-62DA233EFE5D}" type="presOf" srcId="{C766832D-FE5B-4ECD-B4A1-96F6EE32CCAE}" destId="{9E15661E-60AD-4402-8410-24C6E0D69E3B}" srcOrd="1" destOrd="0" presId="urn:microsoft.com/office/officeart/2005/8/layout/vProcess5"/>
    <dgm:cxn modelId="{28F366ED-8504-47C4-B13A-EAEF595F2269}" type="presOf" srcId="{27739168-BBA0-4598-9A7A-358E1C94E02C}" destId="{0A9A980F-201A-4706-B51D-50C639D9BC3D}" srcOrd="1" destOrd="0" presId="urn:microsoft.com/office/officeart/2005/8/layout/vProcess5"/>
    <dgm:cxn modelId="{801DEBEF-8CB6-4AC7-B82B-5A2DCAEAD3E3}" type="presOf" srcId="{27739168-BBA0-4598-9A7A-358E1C94E02C}" destId="{A855A1EA-999C-43F8-A50F-E97BE17346A4}" srcOrd="0" destOrd="0" presId="urn:microsoft.com/office/officeart/2005/8/layout/vProcess5"/>
    <dgm:cxn modelId="{162503FD-B951-45DD-8BAF-BEBBBCDE8DD2}" type="presOf" srcId="{7AF424CB-48E8-4791-91E9-84F602223498}" destId="{EA8938D1-59CA-4D5D-B8D6-48C5104096AB}" srcOrd="0" destOrd="0" presId="urn:microsoft.com/office/officeart/2005/8/layout/vProcess5"/>
    <dgm:cxn modelId="{2D329ACB-7305-4281-94EB-EDE91C4397A1}" type="presParOf" srcId="{37383C66-FB3F-415C-B244-4D95829A4B69}" destId="{10C51E20-CA7C-4BDD-87AD-E56860303527}" srcOrd="0" destOrd="0" presId="urn:microsoft.com/office/officeart/2005/8/layout/vProcess5"/>
    <dgm:cxn modelId="{34AFF702-1B7A-448B-BFE3-4876D9366302}" type="presParOf" srcId="{37383C66-FB3F-415C-B244-4D95829A4B69}" destId="{A855A1EA-999C-43F8-A50F-E97BE17346A4}" srcOrd="1" destOrd="0" presId="urn:microsoft.com/office/officeart/2005/8/layout/vProcess5"/>
    <dgm:cxn modelId="{FD39A7C3-AF23-43E2-BDC1-1BEBACFE1CB1}" type="presParOf" srcId="{37383C66-FB3F-415C-B244-4D95829A4B69}" destId="{70DCBC8E-42C7-4CE8-8F51-68A448B7176A}" srcOrd="2" destOrd="0" presId="urn:microsoft.com/office/officeart/2005/8/layout/vProcess5"/>
    <dgm:cxn modelId="{C8DBC462-8D04-41F0-9547-6F45D661EF10}" type="presParOf" srcId="{37383C66-FB3F-415C-B244-4D95829A4B69}" destId="{5DCBF022-1E15-4AEB-B90A-A8C80BE08536}" srcOrd="3" destOrd="0" presId="urn:microsoft.com/office/officeart/2005/8/layout/vProcess5"/>
    <dgm:cxn modelId="{D3476B1A-296E-4D27-9FEA-756E60A912D9}" type="presParOf" srcId="{37383C66-FB3F-415C-B244-4D95829A4B69}" destId="{282ACA78-9DA9-498A-9B1F-DB94FE0B9178}" srcOrd="4" destOrd="0" presId="urn:microsoft.com/office/officeart/2005/8/layout/vProcess5"/>
    <dgm:cxn modelId="{49514306-FC1F-4B03-B6CE-4042DD752497}" type="presParOf" srcId="{37383C66-FB3F-415C-B244-4D95829A4B69}" destId="{F8BECE94-A09A-462A-BF3E-7AB2F8921726}" srcOrd="5" destOrd="0" presId="urn:microsoft.com/office/officeart/2005/8/layout/vProcess5"/>
    <dgm:cxn modelId="{8C1E8152-7410-41EB-8BCC-A4CE1F73382E}" type="presParOf" srcId="{37383C66-FB3F-415C-B244-4D95829A4B69}" destId="{DAFB7013-B82F-4290-9F4E-A81CAD08351A}" srcOrd="6" destOrd="0" presId="urn:microsoft.com/office/officeart/2005/8/layout/vProcess5"/>
    <dgm:cxn modelId="{CFB2EB90-C07D-47F8-98D6-E1DC5C823312}" type="presParOf" srcId="{37383C66-FB3F-415C-B244-4D95829A4B69}" destId="{EA8938D1-59CA-4D5D-B8D6-48C5104096AB}" srcOrd="7" destOrd="0" presId="urn:microsoft.com/office/officeart/2005/8/layout/vProcess5"/>
    <dgm:cxn modelId="{5A12274B-9390-4699-B724-450F188FBDC5}" type="presParOf" srcId="{37383C66-FB3F-415C-B244-4D95829A4B69}" destId="{0A9A980F-201A-4706-B51D-50C639D9BC3D}" srcOrd="8" destOrd="0" presId="urn:microsoft.com/office/officeart/2005/8/layout/vProcess5"/>
    <dgm:cxn modelId="{D4D6A93B-A7F8-4A21-B643-9D643C9C3BCA}" type="presParOf" srcId="{37383C66-FB3F-415C-B244-4D95829A4B69}" destId="{83325CD9-EDCE-4DBF-900D-6FBBCD35ED29}" srcOrd="9" destOrd="0" presId="urn:microsoft.com/office/officeart/2005/8/layout/vProcess5"/>
    <dgm:cxn modelId="{2A560F57-20B3-474C-A39E-622BA516731A}" type="presParOf" srcId="{37383C66-FB3F-415C-B244-4D95829A4B69}" destId="{9E15661E-60AD-4402-8410-24C6E0D69E3B}" srcOrd="10" destOrd="0" presId="urn:microsoft.com/office/officeart/2005/8/layout/vProcess5"/>
    <dgm:cxn modelId="{C7407456-DE62-4C4F-A727-C2F0DC5BC8A3}" type="presParOf" srcId="{37383C66-FB3F-415C-B244-4D95829A4B69}" destId="{2D2CD71F-CE0C-4023-8588-73C91023AF98}"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DC09AE-BB2D-4C0C-86B8-990B552254A7}" type="doc">
      <dgm:prSet loTypeId="urn:microsoft.com/office/officeart/2005/8/layout/chart3" loCatId="cycle" qsTypeId="urn:microsoft.com/office/officeart/2005/8/quickstyle/simple1" qsCatId="simple" csTypeId="urn:microsoft.com/office/officeart/2005/8/colors/accent1_2" csCatId="accent1" phldr="1"/>
      <dgm:spPr/>
    </dgm:pt>
    <dgm:pt modelId="{31F7D59E-A30F-448C-8265-C28AE7619A0E}">
      <dgm:prSet phldrT="[Text]"/>
      <dgm:spPr>
        <a:solidFill>
          <a:srgbClr val="FF0000"/>
        </a:solidFill>
      </dgm:spPr>
      <dgm:t>
        <a:bodyPr/>
        <a:lstStyle/>
        <a:p>
          <a:r>
            <a:rPr lang="en-GB" dirty="0"/>
            <a:t>Death</a:t>
          </a:r>
        </a:p>
      </dgm:t>
    </dgm:pt>
    <dgm:pt modelId="{81387AB5-2E75-497F-840B-11C5CFD751AE}" type="parTrans" cxnId="{1B7C9897-15A8-42B7-A84C-4C6D68A25514}">
      <dgm:prSet/>
      <dgm:spPr/>
      <dgm:t>
        <a:bodyPr/>
        <a:lstStyle/>
        <a:p>
          <a:endParaRPr lang="en-GB"/>
        </a:p>
      </dgm:t>
    </dgm:pt>
    <dgm:pt modelId="{7D3D98D0-CCCB-4677-BF0D-5A6BB36CEE47}" type="sibTrans" cxnId="{1B7C9897-15A8-42B7-A84C-4C6D68A25514}">
      <dgm:prSet/>
      <dgm:spPr/>
      <dgm:t>
        <a:bodyPr/>
        <a:lstStyle/>
        <a:p>
          <a:endParaRPr lang="en-GB"/>
        </a:p>
      </dgm:t>
    </dgm:pt>
    <dgm:pt modelId="{38C02F9E-C24C-4002-B92E-B6731779A163}">
      <dgm:prSet phldrT="[Text]"/>
      <dgm:spPr>
        <a:solidFill>
          <a:srgbClr val="00B050"/>
        </a:solidFill>
      </dgm:spPr>
      <dgm:t>
        <a:bodyPr/>
        <a:lstStyle/>
        <a:p>
          <a:r>
            <a:rPr lang="en-GB" dirty="0"/>
            <a:t>Leg Eaten by Bears</a:t>
          </a:r>
        </a:p>
      </dgm:t>
    </dgm:pt>
    <dgm:pt modelId="{837098DE-A7C0-4012-8330-976BB6747B33}" type="parTrans" cxnId="{1DB04A1B-CC4B-4698-8673-1A3043D6DA1A}">
      <dgm:prSet/>
      <dgm:spPr/>
      <dgm:t>
        <a:bodyPr/>
        <a:lstStyle/>
        <a:p>
          <a:endParaRPr lang="en-GB"/>
        </a:p>
      </dgm:t>
    </dgm:pt>
    <dgm:pt modelId="{00E2A69C-EABE-4BBA-81E4-4452900AB0C7}" type="sibTrans" cxnId="{1DB04A1B-CC4B-4698-8673-1A3043D6DA1A}">
      <dgm:prSet/>
      <dgm:spPr/>
      <dgm:t>
        <a:bodyPr/>
        <a:lstStyle/>
        <a:p>
          <a:endParaRPr lang="en-GB"/>
        </a:p>
      </dgm:t>
    </dgm:pt>
    <dgm:pt modelId="{A60B97C9-05CC-47D4-8292-ED3188BA5ABF}">
      <dgm:prSet phldrT="[Text]"/>
      <dgm:spPr/>
      <dgm:t>
        <a:bodyPr/>
        <a:lstStyle/>
        <a:p>
          <a:r>
            <a:rPr lang="en-GB" dirty="0"/>
            <a:t>Trump Foot Massage</a:t>
          </a:r>
        </a:p>
      </dgm:t>
    </dgm:pt>
    <dgm:pt modelId="{CA22082D-E0A3-4AEB-A2FE-3117F631052C}" type="parTrans" cxnId="{8C1BBEBD-9700-46CE-A1C9-87B806E36A53}">
      <dgm:prSet/>
      <dgm:spPr/>
      <dgm:t>
        <a:bodyPr/>
        <a:lstStyle/>
        <a:p>
          <a:endParaRPr lang="en-GB"/>
        </a:p>
      </dgm:t>
    </dgm:pt>
    <dgm:pt modelId="{72FC0C03-6D08-4812-A9CF-AB608B7F4339}" type="sibTrans" cxnId="{8C1BBEBD-9700-46CE-A1C9-87B806E36A53}">
      <dgm:prSet/>
      <dgm:spPr/>
      <dgm:t>
        <a:bodyPr/>
        <a:lstStyle/>
        <a:p>
          <a:endParaRPr lang="en-GB"/>
        </a:p>
      </dgm:t>
    </dgm:pt>
    <dgm:pt modelId="{DF6390C5-76DA-4F5F-85DA-FAE6B7708516}" type="pres">
      <dgm:prSet presAssocID="{AEDC09AE-BB2D-4C0C-86B8-990B552254A7}" presName="compositeShape" presStyleCnt="0">
        <dgm:presLayoutVars>
          <dgm:chMax val="7"/>
          <dgm:dir/>
          <dgm:resizeHandles val="exact"/>
        </dgm:presLayoutVars>
      </dgm:prSet>
      <dgm:spPr/>
    </dgm:pt>
    <dgm:pt modelId="{C0357256-01E7-4535-8915-82B396F1A2B1}" type="pres">
      <dgm:prSet presAssocID="{AEDC09AE-BB2D-4C0C-86B8-990B552254A7}" presName="wedge1" presStyleLbl="node1" presStyleIdx="0" presStyleCnt="3"/>
      <dgm:spPr/>
    </dgm:pt>
    <dgm:pt modelId="{1F8BC665-7F20-46A2-9396-582300D1D544}" type="pres">
      <dgm:prSet presAssocID="{AEDC09AE-BB2D-4C0C-86B8-990B552254A7}" presName="wedge1Tx" presStyleLbl="node1" presStyleIdx="0" presStyleCnt="3">
        <dgm:presLayoutVars>
          <dgm:chMax val="0"/>
          <dgm:chPref val="0"/>
          <dgm:bulletEnabled val="1"/>
        </dgm:presLayoutVars>
      </dgm:prSet>
      <dgm:spPr/>
    </dgm:pt>
    <dgm:pt modelId="{C0D4FD91-5103-4BB8-9819-26D6BF1E20D6}" type="pres">
      <dgm:prSet presAssocID="{AEDC09AE-BB2D-4C0C-86B8-990B552254A7}" presName="wedge2" presStyleLbl="node1" presStyleIdx="1" presStyleCnt="3"/>
      <dgm:spPr/>
    </dgm:pt>
    <dgm:pt modelId="{F18E51EB-AF05-43BA-853A-0316A090D4A0}" type="pres">
      <dgm:prSet presAssocID="{AEDC09AE-BB2D-4C0C-86B8-990B552254A7}" presName="wedge2Tx" presStyleLbl="node1" presStyleIdx="1" presStyleCnt="3">
        <dgm:presLayoutVars>
          <dgm:chMax val="0"/>
          <dgm:chPref val="0"/>
          <dgm:bulletEnabled val="1"/>
        </dgm:presLayoutVars>
      </dgm:prSet>
      <dgm:spPr/>
    </dgm:pt>
    <dgm:pt modelId="{D1A89800-C255-4464-BD0C-122574C486EA}" type="pres">
      <dgm:prSet presAssocID="{AEDC09AE-BB2D-4C0C-86B8-990B552254A7}" presName="wedge3" presStyleLbl="node1" presStyleIdx="2" presStyleCnt="3"/>
      <dgm:spPr/>
    </dgm:pt>
    <dgm:pt modelId="{4911F193-2B9B-4D35-8511-706FB0F4FDB4}" type="pres">
      <dgm:prSet presAssocID="{AEDC09AE-BB2D-4C0C-86B8-990B552254A7}" presName="wedge3Tx" presStyleLbl="node1" presStyleIdx="2" presStyleCnt="3">
        <dgm:presLayoutVars>
          <dgm:chMax val="0"/>
          <dgm:chPref val="0"/>
          <dgm:bulletEnabled val="1"/>
        </dgm:presLayoutVars>
      </dgm:prSet>
      <dgm:spPr/>
    </dgm:pt>
  </dgm:ptLst>
  <dgm:cxnLst>
    <dgm:cxn modelId="{1DB04A1B-CC4B-4698-8673-1A3043D6DA1A}" srcId="{AEDC09AE-BB2D-4C0C-86B8-990B552254A7}" destId="{38C02F9E-C24C-4002-B92E-B6731779A163}" srcOrd="1" destOrd="0" parTransId="{837098DE-A7C0-4012-8330-976BB6747B33}" sibTransId="{00E2A69C-EABE-4BBA-81E4-4452900AB0C7}"/>
    <dgm:cxn modelId="{94006024-3472-4CCD-9EED-6CDE9C7143AB}" type="presOf" srcId="{38C02F9E-C24C-4002-B92E-B6731779A163}" destId="{C0D4FD91-5103-4BB8-9819-26D6BF1E20D6}" srcOrd="0" destOrd="0" presId="urn:microsoft.com/office/officeart/2005/8/layout/chart3"/>
    <dgm:cxn modelId="{D723782E-2314-41D5-A29A-F197A65A59A3}" type="presOf" srcId="{A60B97C9-05CC-47D4-8292-ED3188BA5ABF}" destId="{D1A89800-C255-4464-BD0C-122574C486EA}" srcOrd="0" destOrd="0" presId="urn:microsoft.com/office/officeart/2005/8/layout/chart3"/>
    <dgm:cxn modelId="{BF414562-E165-47B3-9189-CA8457A4F0E2}" type="presOf" srcId="{31F7D59E-A30F-448C-8265-C28AE7619A0E}" destId="{C0357256-01E7-4535-8915-82B396F1A2B1}" srcOrd="0" destOrd="0" presId="urn:microsoft.com/office/officeart/2005/8/layout/chart3"/>
    <dgm:cxn modelId="{7BAC0E89-3ED6-4CCD-BA22-1F46E335DB3B}" type="presOf" srcId="{A60B97C9-05CC-47D4-8292-ED3188BA5ABF}" destId="{4911F193-2B9B-4D35-8511-706FB0F4FDB4}" srcOrd="1" destOrd="0" presId="urn:microsoft.com/office/officeart/2005/8/layout/chart3"/>
    <dgm:cxn modelId="{1BA9FD95-2DF4-4FF2-967A-FCBD6AC9F7EC}" type="presOf" srcId="{31F7D59E-A30F-448C-8265-C28AE7619A0E}" destId="{1F8BC665-7F20-46A2-9396-582300D1D544}" srcOrd="1" destOrd="0" presId="urn:microsoft.com/office/officeart/2005/8/layout/chart3"/>
    <dgm:cxn modelId="{1B7C9897-15A8-42B7-A84C-4C6D68A25514}" srcId="{AEDC09AE-BB2D-4C0C-86B8-990B552254A7}" destId="{31F7D59E-A30F-448C-8265-C28AE7619A0E}" srcOrd="0" destOrd="0" parTransId="{81387AB5-2E75-497F-840B-11C5CFD751AE}" sibTransId="{7D3D98D0-CCCB-4677-BF0D-5A6BB36CEE47}"/>
    <dgm:cxn modelId="{8C1BBEBD-9700-46CE-A1C9-87B806E36A53}" srcId="{AEDC09AE-BB2D-4C0C-86B8-990B552254A7}" destId="{A60B97C9-05CC-47D4-8292-ED3188BA5ABF}" srcOrd="2" destOrd="0" parTransId="{CA22082D-E0A3-4AEB-A2FE-3117F631052C}" sibTransId="{72FC0C03-6D08-4812-A9CF-AB608B7F4339}"/>
    <dgm:cxn modelId="{7165C6DA-9C27-4FE7-8B26-EF0B7EB4CF62}" type="presOf" srcId="{AEDC09AE-BB2D-4C0C-86B8-990B552254A7}" destId="{DF6390C5-76DA-4F5F-85DA-FAE6B7708516}" srcOrd="0" destOrd="0" presId="urn:microsoft.com/office/officeart/2005/8/layout/chart3"/>
    <dgm:cxn modelId="{60E0E1DA-A2B4-4578-A8AA-399B8011F6A7}" type="presOf" srcId="{38C02F9E-C24C-4002-B92E-B6731779A163}" destId="{F18E51EB-AF05-43BA-853A-0316A090D4A0}" srcOrd="1" destOrd="0" presId="urn:microsoft.com/office/officeart/2005/8/layout/chart3"/>
    <dgm:cxn modelId="{AAB4DCF7-0CE7-4920-9643-A6B0F2FC4261}" type="presParOf" srcId="{DF6390C5-76DA-4F5F-85DA-FAE6B7708516}" destId="{C0357256-01E7-4535-8915-82B396F1A2B1}" srcOrd="0" destOrd="0" presId="urn:microsoft.com/office/officeart/2005/8/layout/chart3"/>
    <dgm:cxn modelId="{E24BBB3C-4070-44A8-9FE9-6FDB2F687355}" type="presParOf" srcId="{DF6390C5-76DA-4F5F-85DA-FAE6B7708516}" destId="{1F8BC665-7F20-46A2-9396-582300D1D544}" srcOrd="1" destOrd="0" presId="urn:microsoft.com/office/officeart/2005/8/layout/chart3"/>
    <dgm:cxn modelId="{141DBE6A-7A8E-4FD9-90A4-D3600A4350C0}" type="presParOf" srcId="{DF6390C5-76DA-4F5F-85DA-FAE6B7708516}" destId="{C0D4FD91-5103-4BB8-9819-26D6BF1E20D6}" srcOrd="2" destOrd="0" presId="urn:microsoft.com/office/officeart/2005/8/layout/chart3"/>
    <dgm:cxn modelId="{21FA53D7-A9EC-4AE2-A3ED-86C341070FB2}" type="presParOf" srcId="{DF6390C5-76DA-4F5F-85DA-FAE6B7708516}" destId="{F18E51EB-AF05-43BA-853A-0316A090D4A0}" srcOrd="3" destOrd="0" presId="urn:microsoft.com/office/officeart/2005/8/layout/chart3"/>
    <dgm:cxn modelId="{93903137-FA67-405D-BBFD-0D4062408B1A}" type="presParOf" srcId="{DF6390C5-76DA-4F5F-85DA-FAE6B7708516}" destId="{D1A89800-C255-4464-BD0C-122574C486EA}" srcOrd="4" destOrd="0" presId="urn:microsoft.com/office/officeart/2005/8/layout/chart3"/>
    <dgm:cxn modelId="{53225F90-1382-45E7-9758-84B5341EDB9D}" type="presParOf" srcId="{DF6390C5-76DA-4F5F-85DA-FAE6B7708516}" destId="{4911F193-2B9B-4D35-8511-706FB0F4FDB4}" srcOrd="5" destOrd="0" presId="urn:microsoft.com/office/officeart/2005/8/layout/char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EBB0EE-9B6F-4F7A-8329-0F4817FFAB9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873770F4-52D1-4F4B-AD98-C815D0DD72EA}">
      <dgm:prSet phldrT="[Text]"/>
      <dgm:spPr/>
      <dgm:t>
        <a:bodyPr/>
        <a:lstStyle/>
        <a:p>
          <a:r>
            <a:rPr lang="en-GB" dirty="0"/>
            <a:t>Zero Practice</a:t>
          </a:r>
        </a:p>
      </dgm:t>
    </dgm:pt>
    <dgm:pt modelId="{AA8131D1-FBC1-45DD-840A-0F4C4FBA51FB}" type="parTrans" cxnId="{56929B82-E02D-46A1-B2EB-68DA75B3F2C7}">
      <dgm:prSet/>
      <dgm:spPr/>
      <dgm:t>
        <a:bodyPr/>
        <a:lstStyle/>
        <a:p>
          <a:endParaRPr lang="en-GB"/>
        </a:p>
      </dgm:t>
    </dgm:pt>
    <dgm:pt modelId="{EDE96474-CFA7-4FFE-A894-A4F85FD7537F}" type="sibTrans" cxnId="{56929B82-E02D-46A1-B2EB-68DA75B3F2C7}">
      <dgm:prSet/>
      <dgm:spPr/>
      <dgm:t>
        <a:bodyPr/>
        <a:lstStyle/>
        <a:p>
          <a:endParaRPr lang="en-GB"/>
        </a:p>
      </dgm:t>
    </dgm:pt>
    <dgm:pt modelId="{DAFB3BDB-977E-43B6-899B-2383C5294633}">
      <dgm:prSet phldrT="[Text]"/>
      <dgm:spPr/>
      <dgm:t>
        <a:bodyPr/>
        <a:lstStyle/>
        <a:p>
          <a:r>
            <a:rPr lang="en-GB" dirty="0"/>
            <a:t>Lack of Feedback</a:t>
          </a:r>
        </a:p>
      </dgm:t>
    </dgm:pt>
    <dgm:pt modelId="{6AE79CCE-F110-46F9-BE06-B74824834A44}" type="parTrans" cxnId="{0D182DD5-8884-4799-B1E3-959A7F47CA47}">
      <dgm:prSet/>
      <dgm:spPr/>
      <dgm:t>
        <a:bodyPr/>
        <a:lstStyle/>
        <a:p>
          <a:endParaRPr lang="en-GB"/>
        </a:p>
      </dgm:t>
    </dgm:pt>
    <dgm:pt modelId="{95DA6992-849D-4A4F-8F35-9967B977948D}" type="sibTrans" cxnId="{0D182DD5-8884-4799-B1E3-959A7F47CA47}">
      <dgm:prSet/>
      <dgm:spPr/>
      <dgm:t>
        <a:bodyPr/>
        <a:lstStyle/>
        <a:p>
          <a:endParaRPr lang="en-GB"/>
        </a:p>
      </dgm:t>
    </dgm:pt>
    <dgm:pt modelId="{58168204-4622-464C-AE88-CF9B02F9C9C4}">
      <dgm:prSet phldrT="[Text]"/>
      <dgm:spPr/>
      <dgm:t>
        <a:bodyPr/>
        <a:lstStyle/>
        <a:p>
          <a:r>
            <a:rPr lang="en-GB" dirty="0"/>
            <a:t>Feeling Exposed</a:t>
          </a:r>
        </a:p>
      </dgm:t>
    </dgm:pt>
    <dgm:pt modelId="{74E9AD01-C5DE-40C0-9B94-C66F107B3E2E}" type="parTrans" cxnId="{85536E38-ADCC-4C3B-A3E2-DCD926D01BD8}">
      <dgm:prSet/>
      <dgm:spPr/>
      <dgm:t>
        <a:bodyPr/>
        <a:lstStyle/>
        <a:p>
          <a:endParaRPr lang="en-GB"/>
        </a:p>
      </dgm:t>
    </dgm:pt>
    <dgm:pt modelId="{778F1E17-0F93-4A0A-BF71-29CF47417106}" type="sibTrans" cxnId="{85536E38-ADCC-4C3B-A3E2-DCD926D01BD8}">
      <dgm:prSet/>
      <dgm:spPr/>
      <dgm:t>
        <a:bodyPr/>
        <a:lstStyle/>
        <a:p>
          <a:endParaRPr lang="en-GB"/>
        </a:p>
      </dgm:t>
    </dgm:pt>
    <dgm:pt modelId="{A6B750E3-C038-4F32-8827-6D285E53F458}">
      <dgm:prSet phldrT="[Text]"/>
      <dgm:spPr/>
      <dgm:t>
        <a:bodyPr/>
        <a:lstStyle/>
        <a:p>
          <a:r>
            <a:rPr lang="en-GB" dirty="0"/>
            <a:t>Unfamiliar People</a:t>
          </a:r>
        </a:p>
      </dgm:t>
    </dgm:pt>
    <dgm:pt modelId="{584AE4F1-AAB2-4929-9EAB-A3296268DE59}" type="parTrans" cxnId="{B3D76B09-0439-4FB5-8A31-AA4CC6F22487}">
      <dgm:prSet/>
      <dgm:spPr/>
      <dgm:t>
        <a:bodyPr/>
        <a:lstStyle/>
        <a:p>
          <a:endParaRPr lang="en-GB"/>
        </a:p>
      </dgm:t>
    </dgm:pt>
    <dgm:pt modelId="{D4B911F7-0242-4B73-B726-646AB0E53903}" type="sibTrans" cxnId="{B3D76B09-0439-4FB5-8A31-AA4CC6F22487}">
      <dgm:prSet/>
      <dgm:spPr/>
      <dgm:t>
        <a:bodyPr/>
        <a:lstStyle/>
        <a:p>
          <a:endParaRPr lang="en-GB"/>
        </a:p>
      </dgm:t>
    </dgm:pt>
    <dgm:pt modelId="{AECDEF1D-E9B4-49D0-A798-3BAE9BBE23AF}">
      <dgm:prSet phldrT="[Text]"/>
      <dgm:spPr/>
      <dgm:t>
        <a:bodyPr/>
        <a:lstStyle/>
        <a:p>
          <a:r>
            <a:rPr lang="en-GB" dirty="0"/>
            <a:t>Anxiety and Stress</a:t>
          </a:r>
        </a:p>
      </dgm:t>
    </dgm:pt>
    <dgm:pt modelId="{FF41E590-B03F-48A9-B32A-43BBADACCC8D}" type="parTrans" cxnId="{84A38103-240A-4B68-9296-5626C82E92BC}">
      <dgm:prSet/>
      <dgm:spPr/>
      <dgm:t>
        <a:bodyPr/>
        <a:lstStyle/>
        <a:p>
          <a:endParaRPr lang="en-GB"/>
        </a:p>
      </dgm:t>
    </dgm:pt>
    <dgm:pt modelId="{12D51A27-F654-4EE6-9BD0-1EE88C86E65C}" type="sibTrans" cxnId="{84A38103-240A-4B68-9296-5626C82E92BC}">
      <dgm:prSet/>
      <dgm:spPr/>
      <dgm:t>
        <a:bodyPr/>
        <a:lstStyle/>
        <a:p>
          <a:endParaRPr lang="en-GB"/>
        </a:p>
      </dgm:t>
    </dgm:pt>
    <dgm:pt modelId="{CF9B0FDE-591B-4FDD-8A27-51EC61EF36C5}" type="pres">
      <dgm:prSet presAssocID="{53EBB0EE-9B6F-4F7A-8329-0F4817FFAB95}" presName="cycle" presStyleCnt="0">
        <dgm:presLayoutVars>
          <dgm:dir/>
          <dgm:resizeHandles val="exact"/>
        </dgm:presLayoutVars>
      </dgm:prSet>
      <dgm:spPr/>
    </dgm:pt>
    <dgm:pt modelId="{A1D0F950-583D-4D55-8C26-B9B8D4634A87}" type="pres">
      <dgm:prSet presAssocID="{873770F4-52D1-4F4B-AD98-C815D0DD72EA}" presName="node" presStyleLbl="node1" presStyleIdx="0" presStyleCnt="5">
        <dgm:presLayoutVars>
          <dgm:bulletEnabled val="1"/>
        </dgm:presLayoutVars>
      </dgm:prSet>
      <dgm:spPr/>
    </dgm:pt>
    <dgm:pt modelId="{2F9986F5-87E0-4184-B729-E748854F86AC}" type="pres">
      <dgm:prSet presAssocID="{EDE96474-CFA7-4FFE-A894-A4F85FD7537F}" presName="sibTrans" presStyleLbl="sibTrans2D1" presStyleIdx="0" presStyleCnt="5"/>
      <dgm:spPr/>
    </dgm:pt>
    <dgm:pt modelId="{50D6ADB9-1308-424B-B57D-A76321E9F7A5}" type="pres">
      <dgm:prSet presAssocID="{EDE96474-CFA7-4FFE-A894-A4F85FD7537F}" presName="connectorText" presStyleLbl="sibTrans2D1" presStyleIdx="0" presStyleCnt="5"/>
      <dgm:spPr/>
    </dgm:pt>
    <dgm:pt modelId="{D23699DB-99C8-4B56-B070-69BE9EB23238}" type="pres">
      <dgm:prSet presAssocID="{DAFB3BDB-977E-43B6-899B-2383C5294633}" presName="node" presStyleLbl="node1" presStyleIdx="1" presStyleCnt="5">
        <dgm:presLayoutVars>
          <dgm:bulletEnabled val="1"/>
        </dgm:presLayoutVars>
      </dgm:prSet>
      <dgm:spPr/>
    </dgm:pt>
    <dgm:pt modelId="{3D764CAD-3220-469A-982F-9E705AB9C68F}" type="pres">
      <dgm:prSet presAssocID="{95DA6992-849D-4A4F-8F35-9967B977948D}" presName="sibTrans" presStyleLbl="sibTrans2D1" presStyleIdx="1" presStyleCnt="5"/>
      <dgm:spPr/>
    </dgm:pt>
    <dgm:pt modelId="{52300A6A-A610-4A87-A099-BBFA25BD77C7}" type="pres">
      <dgm:prSet presAssocID="{95DA6992-849D-4A4F-8F35-9967B977948D}" presName="connectorText" presStyleLbl="sibTrans2D1" presStyleIdx="1" presStyleCnt="5"/>
      <dgm:spPr/>
    </dgm:pt>
    <dgm:pt modelId="{62F2C773-3E79-46F7-9F59-CD7569D1C3DB}" type="pres">
      <dgm:prSet presAssocID="{58168204-4622-464C-AE88-CF9B02F9C9C4}" presName="node" presStyleLbl="node1" presStyleIdx="2" presStyleCnt="5">
        <dgm:presLayoutVars>
          <dgm:bulletEnabled val="1"/>
        </dgm:presLayoutVars>
      </dgm:prSet>
      <dgm:spPr/>
    </dgm:pt>
    <dgm:pt modelId="{92E94087-C5F1-4B76-BA5E-0BAAB7D098D4}" type="pres">
      <dgm:prSet presAssocID="{778F1E17-0F93-4A0A-BF71-29CF47417106}" presName="sibTrans" presStyleLbl="sibTrans2D1" presStyleIdx="2" presStyleCnt="5"/>
      <dgm:spPr/>
    </dgm:pt>
    <dgm:pt modelId="{461ED5C8-68E2-4D40-9A7B-286425B603AC}" type="pres">
      <dgm:prSet presAssocID="{778F1E17-0F93-4A0A-BF71-29CF47417106}" presName="connectorText" presStyleLbl="sibTrans2D1" presStyleIdx="2" presStyleCnt="5"/>
      <dgm:spPr/>
    </dgm:pt>
    <dgm:pt modelId="{93B1D5ED-CDB2-46A4-8709-AD4A2D65C812}" type="pres">
      <dgm:prSet presAssocID="{A6B750E3-C038-4F32-8827-6D285E53F458}" presName="node" presStyleLbl="node1" presStyleIdx="3" presStyleCnt="5">
        <dgm:presLayoutVars>
          <dgm:bulletEnabled val="1"/>
        </dgm:presLayoutVars>
      </dgm:prSet>
      <dgm:spPr/>
    </dgm:pt>
    <dgm:pt modelId="{7801E415-0480-4F57-BA15-F1CF5B3ADC07}" type="pres">
      <dgm:prSet presAssocID="{D4B911F7-0242-4B73-B726-646AB0E53903}" presName="sibTrans" presStyleLbl="sibTrans2D1" presStyleIdx="3" presStyleCnt="5"/>
      <dgm:spPr/>
    </dgm:pt>
    <dgm:pt modelId="{CB0E4F3C-ABB1-4416-998D-F6D886386714}" type="pres">
      <dgm:prSet presAssocID="{D4B911F7-0242-4B73-B726-646AB0E53903}" presName="connectorText" presStyleLbl="sibTrans2D1" presStyleIdx="3" presStyleCnt="5"/>
      <dgm:spPr/>
    </dgm:pt>
    <dgm:pt modelId="{01F570C1-76DF-43D3-B348-193B1BDA0C2A}" type="pres">
      <dgm:prSet presAssocID="{AECDEF1D-E9B4-49D0-A798-3BAE9BBE23AF}" presName="node" presStyleLbl="node1" presStyleIdx="4" presStyleCnt="5">
        <dgm:presLayoutVars>
          <dgm:bulletEnabled val="1"/>
        </dgm:presLayoutVars>
      </dgm:prSet>
      <dgm:spPr/>
    </dgm:pt>
    <dgm:pt modelId="{AC9C43B7-BED3-4C2E-8DE8-E22395FE3B1C}" type="pres">
      <dgm:prSet presAssocID="{12D51A27-F654-4EE6-9BD0-1EE88C86E65C}" presName="sibTrans" presStyleLbl="sibTrans2D1" presStyleIdx="4" presStyleCnt="5"/>
      <dgm:spPr/>
    </dgm:pt>
    <dgm:pt modelId="{5B731FE3-08B4-41A0-BE53-60FB5EAEB61B}" type="pres">
      <dgm:prSet presAssocID="{12D51A27-F654-4EE6-9BD0-1EE88C86E65C}" presName="connectorText" presStyleLbl="sibTrans2D1" presStyleIdx="4" presStyleCnt="5"/>
      <dgm:spPr/>
    </dgm:pt>
  </dgm:ptLst>
  <dgm:cxnLst>
    <dgm:cxn modelId="{84A38103-240A-4B68-9296-5626C82E92BC}" srcId="{53EBB0EE-9B6F-4F7A-8329-0F4817FFAB95}" destId="{AECDEF1D-E9B4-49D0-A798-3BAE9BBE23AF}" srcOrd="4" destOrd="0" parTransId="{FF41E590-B03F-48A9-B32A-43BBADACCC8D}" sibTransId="{12D51A27-F654-4EE6-9BD0-1EE88C86E65C}"/>
    <dgm:cxn modelId="{B3D76B09-0439-4FB5-8A31-AA4CC6F22487}" srcId="{53EBB0EE-9B6F-4F7A-8329-0F4817FFAB95}" destId="{A6B750E3-C038-4F32-8827-6D285E53F458}" srcOrd="3" destOrd="0" parTransId="{584AE4F1-AAB2-4929-9EAB-A3296268DE59}" sibTransId="{D4B911F7-0242-4B73-B726-646AB0E53903}"/>
    <dgm:cxn modelId="{A0F59D11-454B-45C8-BAD6-0184CE32731F}" type="presOf" srcId="{95DA6992-849D-4A4F-8F35-9967B977948D}" destId="{3D764CAD-3220-469A-982F-9E705AB9C68F}" srcOrd="0" destOrd="0" presId="urn:microsoft.com/office/officeart/2005/8/layout/cycle2"/>
    <dgm:cxn modelId="{68B74221-D921-4D78-B83C-CF408DE8B49B}" type="presOf" srcId="{D4B911F7-0242-4B73-B726-646AB0E53903}" destId="{7801E415-0480-4F57-BA15-F1CF5B3ADC07}" srcOrd="0" destOrd="0" presId="urn:microsoft.com/office/officeart/2005/8/layout/cycle2"/>
    <dgm:cxn modelId="{A0FEBF26-664C-4F50-B20C-0435DF99146A}" type="presOf" srcId="{58168204-4622-464C-AE88-CF9B02F9C9C4}" destId="{62F2C773-3E79-46F7-9F59-CD7569D1C3DB}" srcOrd="0" destOrd="0" presId="urn:microsoft.com/office/officeart/2005/8/layout/cycle2"/>
    <dgm:cxn modelId="{B089E62B-D193-4D53-BE01-CD98581911A7}" type="presOf" srcId="{778F1E17-0F93-4A0A-BF71-29CF47417106}" destId="{92E94087-C5F1-4B76-BA5E-0BAAB7D098D4}" srcOrd="0" destOrd="0" presId="urn:microsoft.com/office/officeart/2005/8/layout/cycle2"/>
    <dgm:cxn modelId="{B8FE5837-8327-4212-8955-9A3E809A44D2}" type="presOf" srcId="{873770F4-52D1-4F4B-AD98-C815D0DD72EA}" destId="{A1D0F950-583D-4D55-8C26-B9B8D4634A87}" srcOrd="0" destOrd="0" presId="urn:microsoft.com/office/officeart/2005/8/layout/cycle2"/>
    <dgm:cxn modelId="{85536E38-ADCC-4C3B-A3E2-DCD926D01BD8}" srcId="{53EBB0EE-9B6F-4F7A-8329-0F4817FFAB95}" destId="{58168204-4622-464C-AE88-CF9B02F9C9C4}" srcOrd="2" destOrd="0" parTransId="{74E9AD01-C5DE-40C0-9B94-C66F107B3E2E}" sibTransId="{778F1E17-0F93-4A0A-BF71-29CF47417106}"/>
    <dgm:cxn modelId="{7C7BD546-F9DD-466E-AEDE-989D2396A75E}" type="presOf" srcId="{95DA6992-849D-4A4F-8F35-9967B977948D}" destId="{52300A6A-A610-4A87-A099-BBFA25BD77C7}" srcOrd="1" destOrd="0" presId="urn:microsoft.com/office/officeart/2005/8/layout/cycle2"/>
    <dgm:cxn modelId="{8CF45A59-B1AA-4359-8DD1-68D623D71DCC}" type="presOf" srcId="{AECDEF1D-E9B4-49D0-A798-3BAE9BBE23AF}" destId="{01F570C1-76DF-43D3-B348-193B1BDA0C2A}" srcOrd="0" destOrd="0" presId="urn:microsoft.com/office/officeart/2005/8/layout/cycle2"/>
    <dgm:cxn modelId="{F3515082-D572-4FDA-A89F-B9CE2573F1CF}" type="presOf" srcId="{DAFB3BDB-977E-43B6-899B-2383C5294633}" destId="{D23699DB-99C8-4B56-B070-69BE9EB23238}" srcOrd="0" destOrd="0" presId="urn:microsoft.com/office/officeart/2005/8/layout/cycle2"/>
    <dgm:cxn modelId="{56929B82-E02D-46A1-B2EB-68DA75B3F2C7}" srcId="{53EBB0EE-9B6F-4F7A-8329-0F4817FFAB95}" destId="{873770F4-52D1-4F4B-AD98-C815D0DD72EA}" srcOrd="0" destOrd="0" parTransId="{AA8131D1-FBC1-45DD-840A-0F4C4FBA51FB}" sibTransId="{EDE96474-CFA7-4FFE-A894-A4F85FD7537F}"/>
    <dgm:cxn modelId="{8ACB7195-29DC-4B1D-AB2E-1E3EDEE9B542}" type="presOf" srcId="{A6B750E3-C038-4F32-8827-6D285E53F458}" destId="{93B1D5ED-CDB2-46A4-8709-AD4A2D65C812}" srcOrd="0" destOrd="0" presId="urn:microsoft.com/office/officeart/2005/8/layout/cycle2"/>
    <dgm:cxn modelId="{B3B986A6-0005-4899-91E6-6CFE832CA9CF}" type="presOf" srcId="{12D51A27-F654-4EE6-9BD0-1EE88C86E65C}" destId="{5B731FE3-08B4-41A0-BE53-60FB5EAEB61B}" srcOrd="1" destOrd="0" presId="urn:microsoft.com/office/officeart/2005/8/layout/cycle2"/>
    <dgm:cxn modelId="{E09CD3AD-B0D4-48FE-8320-E7AC631D6B69}" type="presOf" srcId="{12D51A27-F654-4EE6-9BD0-1EE88C86E65C}" destId="{AC9C43B7-BED3-4C2E-8DE8-E22395FE3B1C}" srcOrd="0" destOrd="0" presId="urn:microsoft.com/office/officeart/2005/8/layout/cycle2"/>
    <dgm:cxn modelId="{737A5AB4-FACE-424D-977F-10C6C92CB28F}" type="presOf" srcId="{EDE96474-CFA7-4FFE-A894-A4F85FD7537F}" destId="{2F9986F5-87E0-4184-B729-E748854F86AC}" srcOrd="0" destOrd="0" presId="urn:microsoft.com/office/officeart/2005/8/layout/cycle2"/>
    <dgm:cxn modelId="{CACD7DBB-EB2E-48A0-A9E5-062D9ED2C4B6}" type="presOf" srcId="{53EBB0EE-9B6F-4F7A-8329-0F4817FFAB95}" destId="{CF9B0FDE-591B-4FDD-8A27-51EC61EF36C5}" srcOrd="0" destOrd="0" presId="urn:microsoft.com/office/officeart/2005/8/layout/cycle2"/>
    <dgm:cxn modelId="{0D182DD5-8884-4799-B1E3-959A7F47CA47}" srcId="{53EBB0EE-9B6F-4F7A-8329-0F4817FFAB95}" destId="{DAFB3BDB-977E-43B6-899B-2383C5294633}" srcOrd="1" destOrd="0" parTransId="{6AE79CCE-F110-46F9-BE06-B74824834A44}" sibTransId="{95DA6992-849D-4A4F-8F35-9967B977948D}"/>
    <dgm:cxn modelId="{6CA526D8-391B-4BA1-A664-58E53B84CCAA}" type="presOf" srcId="{D4B911F7-0242-4B73-B726-646AB0E53903}" destId="{CB0E4F3C-ABB1-4416-998D-F6D886386714}" srcOrd="1" destOrd="0" presId="urn:microsoft.com/office/officeart/2005/8/layout/cycle2"/>
    <dgm:cxn modelId="{E37A72F7-4391-4895-AC9C-51B2BD578255}" type="presOf" srcId="{EDE96474-CFA7-4FFE-A894-A4F85FD7537F}" destId="{50D6ADB9-1308-424B-B57D-A76321E9F7A5}" srcOrd="1" destOrd="0" presId="urn:microsoft.com/office/officeart/2005/8/layout/cycle2"/>
    <dgm:cxn modelId="{95460BFB-BC8B-4317-A4C1-BC55B49077E1}" type="presOf" srcId="{778F1E17-0F93-4A0A-BF71-29CF47417106}" destId="{461ED5C8-68E2-4D40-9A7B-286425B603AC}" srcOrd="1" destOrd="0" presId="urn:microsoft.com/office/officeart/2005/8/layout/cycle2"/>
    <dgm:cxn modelId="{309EC825-66F7-4033-8ABC-C5E36EE79927}" type="presParOf" srcId="{CF9B0FDE-591B-4FDD-8A27-51EC61EF36C5}" destId="{A1D0F950-583D-4D55-8C26-B9B8D4634A87}" srcOrd="0" destOrd="0" presId="urn:microsoft.com/office/officeart/2005/8/layout/cycle2"/>
    <dgm:cxn modelId="{0DAD2B1D-DF76-4815-B8B9-FF6C93CD569D}" type="presParOf" srcId="{CF9B0FDE-591B-4FDD-8A27-51EC61EF36C5}" destId="{2F9986F5-87E0-4184-B729-E748854F86AC}" srcOrd="1" destOrd="0" presId="urn:microsoft.com/office/officeart/2005/8/layout/cycle2"/>
    <dgm:cxn modelId="{B0D2824D-CBF1-41AA-9511-A1553B03DC90}" type="presParOf" srcId="{2F9986F5-87E0-4184-B729-E748854F86AC}" destId="{50D6ADB9-1308-424B-B57D-A76321E9F7A5}" srcOrd="0" destOrd="0" presId="urn:microsoft.com/office/officeart/2005/8/layout/cycle2"/>
    <dgm:cxn modelId="{46371A83-782B-4DA5-B304-E76E711EAE77}" type="presParOf" srcId="{CF9B0FDE-591B-4FDD-8A27-51EC61EF36C5}" destId="{D23699DB-99C8-4B56-B070-69BE9EB23238}" srcOrd="2" destOrd="0" presId="urn:microsoft.com/office/officeart/2005/8/layout/cycle2"/>
    <dgm:cxn modelId="{1107CF09-0B0E-40C0-87B8-B5A9C0554F5E}" type="presParOf" srcId="{CF9B0FDE-591B-4FDD-8A27-51EC61EF36C5}" destId="{3D764CAD-3220-469A-982F-9E705AB9C68F}" srcOrd="3" destOrd="0" presId="urn:microsoft.com/office/officeart/2005/8/layout/cycle2"/>
    <dgm:cxn modelId="{638871B9-6847-4C0D-B4D2-A36C96DAD4D2}" type="presParOf" srcId="{3D764CAD-3220-469A-982F-9E705AB9C68F}" destId="{52300A6A-A610-4A87-A099-BBFA25BD77C7}" srcOrd="0" destOrd="0" presId="urn:microsoft.com/office/officeart/2005/8/layout/cycle2"/>
    <dgm:cxn modelId="{FC45D5FF-0790-4C42-81BA-1981E1B49F20}" type="presParOf" srcId="{CF9B0FDE-591B-4FDD-8A27-51EC61EF36C5}" destId="{62F2C773-3E79-46F7-9F59-CD7569D1C3DB}" srcOrd="4" destOrd="0" presId="urn:microsoft.com/office/officeart/2005/8/layout/cycle2"/>
    <dgm:cxn modelId="{3A50C2E4-8F44-4AEE-A09B-F9106B6D7F8F}" type="presParOf" srcId="{CF9B0FDE-591B-4FDD-8A27-51EC61EF36C5}" destId="{92E94087-C5F1-4B76-BA5E-0BAAB7D098D4}" srcOrd="5" destOrd="0" presId="urn:microsoft.com/office/officeart/2005/8/layout/cycle2"/>
    <dgm:cxn modelId="{D8EEC836-CAA3-4A56-8F90-04E1759BCB2B}" type="presParOf" srcId="{92E94087-C5F1-4B76-BA5E-0BAAB7D098D4}" destId="{461ED5C8-68E2-4D40-9A7B-286425B603AC}" srcOrd="0" destOrd="0" presId="urn:microsoft.com/office/officeart/2005/8/layout/cycle2"/>
    <dgm:cxn modelId="{5EFD03B7-B8A3-41AF-8D93-FB82C61DA32A}" type="presParOf" srcId="{CF9B0FDE-591B-4FDD-8A27-51EC61EF36C5}" destId="{93B1D5ED-CDB2-46A4-8709-AD4A2D65C812}" srcOrd="6" destOrd="0" presId="urn:microsoft.com/office/officeart/2005/8/layout/cycle2"/>
    <dgm:cxn modelId="{29DB5610-0854-44B1-A7B1-AC08C0FBF9FC}" type="presParOf" srcId="{CF9B0FDE-591B-4FDD-8A27-51EC61EF36C5}" destId="{7801E415-0480-4F57-BA15-F1CF5B3ADC07}" srcOrd="7" destOrd="0" presId="urn:microsoft.com/office/officeart/2005/8/layout/cycle2"/>
    <dgm:cxn modelId="{D1A7C53C-36E4-4E11-96EC-F644452A334D}" type="presParOf" srcId="{7801E415-0480-4F57-BA15-F1CF5B3ADC07}" destId="{CB0E4F3C-ABB1-4416-998D-F6D886386714}" srcOrd="0" destOrd="0" presId="urn:microsoft.com/office/officeart/2005/8/layout/cycle2"/>
    <dgm:cxn modelId="{2C5D21CF-3AC9-411C-B468-08B04E107B6F}" type="presParOf" srcId="{CF9B0FDE-591B-4FDD-8A27-51EC61EF36C5}" destId="{01F570C1-76DF-43D3-B348-193B1BDA0C2A}" srcOrd="8" destOrd="0" presId="urn:microsoft.com/office/officeart/2005/8/layout/cycle2"/>
    <dgm:cxn modelId="{DC2E8CAB-A46A-4CC0-A54C-83F6688598CA}" type="presParOf" srcId="{CF9B0FDE-591B-4FDD-8A27-51EC61EF36C5}" destId="{AC9C43B7-BED3-4C2E-8DE8-E22395FE3B1C}" srcOrd="9" destOrd="0" presId="urn:microsoft.com/office/officeart/2005/8/layout/cycle2"/>
    <dgm:cxn modelId="{D21E76CB-63AE-42CD-8FB7-9BF0C59CF088}" type="presParOf" srcId="{AC9C43B7-BED3-4C2E-8DE8-E22395FE3B1C}" destId="{5B731FE3-08B4-41A0-BE53-60FB5EAEB61B}"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EBB0EE-9B6F-4F7A-8329-0F4817FFAB9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873770F4-52D1-4F4B-AD98-C815D0DD72EA}">
      <dgm:prSet phldrT="[Text]"/>
      <dgm:spPr>
        <a:solidFill>
          <a:schemeClr val="accent5">
            <a:lumMod val="75000"/>
          </a:schemeClr>
        </a:solidFill>
      </dgm:spPr>
      <dgm:t>
        <a:bodyPr/>
        <a:lstStyle/>
        <a:p>
          <a:r>
            <a:rPr lang="en-GB" dirty="0"/>
            <a:t>Regular Practice</a:t>
          </a:r>
        </a:p>
      </dgm:t>
    </dgm:pt>
    <dgm:pt modelId="{AA8131D1-FBC1-45DD-840A-0F4C4FBA51FB}" type="parTrans" cxnId="{56929B82-E02D-46A1-B2EB-68DA75B3F2C7}">
      <dgm:prSet/>
      <dgm:spPr/>
      <dgm:t>
        <a:bodyPr/>
        <a:lstStyle/>
        <a:p>
          <a:endParaRPr lang="en-GB"/>
        </a:p>
      </dgm:t>
    </dgm:pt>
    <dgm:pt modelId="{EDE96474-CFA7-4FFE-A894-A4F85FD7537F}" type="sibTrans" cxnId="{56929B82-E02D-46A1-B2EB-68DA75B3F2C7}">
      <dgm:prSet/>
      <dgm:spPr/>
      <dgm:t>
        <a:bodyPr/>
        <a:lstStyle/>
        <a:p>
          <a:endParaRPr lang="en-GB"/>
        </a:p>
      </dgm:t>
    </dgm:pt>
    <dgm:pt modelId="{DAFB3BDB-977E-43B6-899B-2383C5294633}">
      <dgm:prSet phldrT="[Text]"/>
      <dgm:spPr>
        <a:solidFill>
          <a:schemeClr val="accent5">
            <a:lumMod val="75000"/>
          </a:schemeClr>
        </a:solidFill>
      </dgm:spPr>
      <dgm:t>
        <a:bodyPr/>
        <a:lstStyle/>
        <a:p>
          <a:r>
            <a:rPr lang="en-GB" dirty="0"/>
            <a:t>Structured Feedback</a:t>
          </a:r>
        </a:p>
      </dgm:t>
    </dgm:pt>
    <dgm:pt modelId="{6AE79CCE-F110-46F9-BE06-B74824834A44}" type="parTrans" cxnId="{0D182DD5-8884-4799-B1E3-959A7F47CA47}">
      <dgm:prSet/>
      <dgm:spPr/>
      <dgm:t>
        <a:bodyPr/>
        <a:lstStyle/>
        <a:p>
          <a:endParaRPr lang="en-GB"/>
        </a:p>
      </dgm:t>
    </dgm:pt>
    <dgm:pt modelId="{95DA6992-849D-4A4F-8F35-9967B977948D}" type="sibTrans" cxnId="{0D182DD5-8884-4799-B1E3-959A7F47CA47}">
      <dgm:prSet/>
      <dgm:spPr/>
      <dgm:t>
        <a:bodyPr/>
        <a:lstStyle/>
        <a:p>
          <a:endParaRPr lang="en-GB"/>
        </a:p>
      </dgm:t>
    </dgm:pt>
    <dgm:pt modelId="{58168204-4622-464C-AE88-CF9B02F9C9C4}">
      <dgm:prSet phldrT="[Text]"/>
      <dgm:spPr>
        <a:solidFill>
          <a:schemeClr val="accent5">
            <a:lumMod val="75000"/>
          </a:schemeClr>
        </a:solidFill>
      </dgm:spPr>
      <dgm:t>
        <a:bodyPr/>
        <a:lstStyle/>
        <a:p>
          <a:r>
            <a:rPr lang="en-GB" dirty="0"/>
            <a:t>Feeling Supported</a:t>
          </a:r>
        </a:p>
      </dgm:t>
    </dgm:pt>
    <dgm:pt modelId="{74E9AD01-C5DE-40C0-9B94-C66F107B3E2E}" type="parTrans" cxnId="{85536E38-ADCC-4C3B-A3E2-DCD926D01BD8}">
      <dgm:prSet/>
      <dgm:spPr/>
      <dgm:t>
        <a:bodyPr/>
        <a:lstStyle/>
        <a:p>
          <a:endParaRPr lang="en-GB"/>
        </a:p>
      </dgm:t>
    </dgm:pt>
    <dgm:pt modelId="{778F1E17-0F93-4A0A-BF71-29CF47417106}" type="sibTrans" cxnId="{85536E38-ADCC-4C3B-A3E2-DCD926D01BD8}">
      <dgm:prSet/>
      <dgm:spPr/>
      <dgm:t>
        <a:bodyPr/>
        <a:lstStyle/>
        <a:p>
          <a:endParaRPr lang="en-GB"/>
        </a:p>
      </dgm:t>
    </dgm:pt>
    <dgm:pt modelId="{A6B750E3-C038-4F32-8827-6D285E53F458}">
      <dgm:prSet phldrT="[Text]"/>
      <dgm:spPr>
        <a:solidFill>
          <a:schemeClr val="accent5">
            <a:lumMod val="75000"/>
          </a:schemeClr>
        </a:solidFill>
      </dgm:spPr>
      <dgm:t>
        <a:bodyPr/>
        <a:lstStyle/>
        <a:p>
          <a:r>
            <a:rPr lang="en-GB" dirty="0"/>
            <a:t>Familiar Group</a:t>
          </a:r>
        </a:p>
      </dgm:t>
    </dgm:pt>
    <dgm:pt modelId="{584AE4F1-AAB2-4929-9EAB-A3296268DE59}" type="parTrans" cxnId="{B3D76B09-0439-4FB5-8A31-AA4CC6F22487}">
      <dgm:prSet/>
      <dgm:spPr/>
      <dgm:t>
        <a:bodyPr/>
        <a:lstStyle/>
        <a:p>
          <a:endParaRPr lang="en-GB"/>
        </a:p>
      </dgm:t>
    </dgm:pt>
    <dgm:pt modelId="{D4B911F7-0242-4B73-B726-646AB0E53903}" type="sibTrans" cxnId="{B3D76B09-0439-4FB5-8A31-AA4CC6F22487}">
      <dgm:prSet/>
      <dgm:spPr/>
      <dgm:t>
        <a:bodyPr/>
        <a:lstStyle/>
        <a:p>
          <a:endParaRPr lang="en-GB"/>
        </a:p>
      </dgm:t>
    </dgm:pt>
    <dgm:pt modelId="{AECDEF1D-E9B4-49D0-A798-3BAE9BBE23AF}">
      <dgm:prSet phldrT="[Text]"/>
      <dgm:spPr>
        <a:solidFill>
          <a:schemeClr val="accent5">
            <a:lumMod val="75000"/>
          </a:schemeClr>
        </a:solidFill>
      </dgm:spPr>
      <dgm:t>
        <a:bodyPr/>
        <a:lstStyle/>
        <a:p>
          <a:r>
            <a:rPr lang="en-GB" dirty="0"/>
            <a:t>Increased Confidence</a:t>
          </a:r>
        </a:p>
      </dgm:t>
    </dgm:pt>
    <dgm:pt modelId="{FF41E590-B03F-48A9-B32A-43BBADACCC8D}" type="parTrans" cxnId="{84A38103-240A-4B68-9296-5626C82E92BC}">
      <dgm:prSet/>
      <dgm:spPr/>
      <dgm:t>
        <a:bodyPr/>
        <a:lstStyle/>
        <a:p>
          <a:endParaRPr lang="en-GB"/>
        </a:p>
      </dgm:t>
    </dgm:pt>
    <dgm:pt modelId="{12D51A27-F654-4EE6-9BD0-1EE88C86E65C}" type="sibTrans" cxnId="{84A38103-240A-4B68-9296-5626C82E92BC}">
      <dgm:prSet/>
      <dgm:spPr/>
      <dgm:t>
        <a:bodyPr/>
        <a:lstStyle/>
        <a:p>
          <a:endParaRPr lang="en-GB"/>
        </a:p>
      </dgm:t>
    </dgm:pt>
    <dgm:pt modelId="{CF9B0FDE-591B-4FDD-8A27-51EC61EF36C5}" type="pres">
      <dgm:prSet presAssocID="{53EBB0EE-9B6F-4F7A-8329-0F4817FFAB95}" presName="cycle" presStyleCnt="0">
        <dgm:presLayoutVars>
          <dgm:dir/>
          <dgm:resizeHandles val="exact"/>
        </dgm:presLayoutVars>
      </dgm:prSet>
      <dgm:spPr/>
    </dgm:pt>
    <dgm:pt modelId="{A1D0F950-583D-4D55-8C26-B9B8D4634A87}" type="pres">
      <dgm:prSet presAssocID="{873770F4-52D1-4F4B-AD98-C815D0DD72EA}" presName="node" presStyleLbl="node1" presStyleIdx="0" presStyleCnt="5">
        <dgm:presLayoutVars>
          <dgm:bulletEnabled val="1"/>
        </dgm:presLayoutVars>
      </dgm:prSet>
      <dgm:spPr/>
    </dgm:pt>
    <dgm:pt modelId="{2F9986F5-87E0-4184-B729-E748854F86AC}" type="pres">
      <dgm:prSet presAssocID="{EDE96474-CFA7-4FFE-A894-A4F85FD7537F}" presName="sibTrans" presStyleLbl="sibTrans2D1" presStyleIdx="0" presStyleCnt="5"/>
      <dgm:spPr/>
    </dgm:pt>
    <dgm:pt modelId="{50D6ADB9-1308-424B-B57D-A76321E9F7A5}" type="pres">
      <dgm:prSet presAssocID="{EDE96474-CFA7-4FFE-A894-A4F85FD7537F}" presName="connectorText" presStyleLbl="sibTrans2D1" presStyleIdx="0" presStyleCnt="5"/>
      <dgm:spPr/>
    </dgm:pt>
    <dgm:pt modelId="{D23699DB-99C8-4B56-B070-69BE9EB23238}" type="pres">
      <dgm:prSet presAssocID="{DAFB3BDB-977E-43B6-899B-2383C5294633}" presName="node" presStyleLbl="node1" presStyleIdx="1" presStyleCnt="5">
        <dgm:presLayoutVars>
          <dgm:bulletEnabled val="1"/>
        </dgm:presLayoutVars>
      </dgm:prSet>
      <dgm:spPr/>
    </dgm:pt>
    <dgm:pt modelId="{3D764CAD-3220-469A-982F-9E705AB9C68F}" type="pres">
      <dgm:prSet presAssocID="{95DA6992-849D-4A4F-8F35-9967B977948D}" presName="sibTrans" presStyleLbl="sibTrans2D1" presStyleIdx="1" presStyleCnt="5"/>
      <dgm:spPr/>
    </dgm:pt>
    <dgm:pt modelId="{52300A6A-A610-4A87-A099-BBFA25BD77C7}" type="pres">
      <dgm:prSet presAssocID="{95DA6992-849D-4A4F-8F35-9967B977948D}" presName="connectorText" presStyleLbl="sibTrans2D1" presStyleIdx="1" presStyleCnt="5"/>
      <dgm:spPr/>
    </dgm:pt>
    <dgm:pt modelId="{62F2C773-3E79-46F7-9F59-CD7569D1C3DB}" type="pres">
      <dgm:prSet presAssocID="{58168204-4622-464C-AE88-CF9B02F9C9C4}" presName="node" presStyleLbl="node1" presStyleIdx="2" presStyleCnt="5">
        <dgm:presLayoutVars>
          <dgm:bulletEnabled val="1"/>
        </dgm:presLayoutVars>
      </dgm:prSet>
      <dgm:spPr/>
    </dgm:pt>
    <dgm:pt modelId="{92E94087-C5F1-4B76-BA5E-0BAAB7D098D4}" type="pres">
      <dgm:prSet presAssocID="{778F1E17-0F93-4A0A-BF71-29CF47417106}" presName="sibTrans" presStyleLbl="sibTrans2D1" presStyleIdx="2" presStyleCnt="5"/>
      <dgm:spPr/>
    </dgm:pt>
    <dgm:pt modelId="{461ED5C8-68E2-4D40-9A7B-286425B603AC}" type="pres">
      <dgm:prSet presAssocID="{778F1E17-0F93-4A0A-BF71-29CF47417106}" presName="connectorText" presStyleLbl="sibTrans2D1" presStyleIdx="2" presStyleCnt="5"/>
      <dgm:spPr/>
    </dgm:pt>
    <dgm:pt modelId="{93B1D5ED-CDB2-46A4-8709-AD4A2D65C812}" type="pres">
      <dgm:prSet presAssocID="{A6B750E3-C038-4F32-8827-6D285E53F458}" presName="node" presStyleLbl="node1" presStyleIdx="3" presStyleCnt="5">
        <dgm:presLayoutVars>
          <dgm:bulletEnabled val="1"/>
        </dgm:presLayoutVars>
      </dgm:prSet>
      <dgm:spPr/>
    </dgm:pt>
    <dgm:pt modelId="{7801E415-0480-4F57-BA15-F1CF5B3ADC07}" type="pres">
      <dgm:prSet presAssocID="{D4B911F7-0242-4B73-B726-646AB0E53903}" presName="sibTrans" presStyleLbl="sibTrans2D1" presStyleIdx="3" presStyleCnt="5"/>
      <dgm:spPr/>
    </dgm:pt>
    <dgm:pt modelId="{CB0E4F3C-ABB1-4416-998D-F6D886386714}" type="pres">
      <dgm:prSet presAssocID="{D4B911F7-0242-4B73-B726-646AB0E53903}" presName="connectorText" presStyleLbl="sibTrans2D1" presStyleIdx="3" presStyleCnt="5"/>
      <dgm:spPr/>
    </dgm:pt>
    <dgm:pt modelId="{01F570C1-76DF-43D3-B348-193B1BDA0C2A}" type="pres">
      <dgm:prSet presAssocID="{AECDEF1D-E9B4-49D0-A798-3BAE9BBE23AF}" presName="node" presStyleLbl="node1" presStyleIdx="4" presStyleCnt="5">
        <dgm:presLayoutVars>
          <dgm:bulletEnabled val="1"/>
        </dgm:presLayoutVars>
      </dgm:prSet>
      <dgm:spPr/>
    </dgm:pt>
    <dgm:pt modelId="{AC9C43B7-BED3-4C2E-8DE8-E22395FE3B1C}" type="pres">
      <dgm:prSet presAssocID="{12D51A27-F654-4EE6-9BD0-1EE88C86E65C}" presName="sibTrans" presStyleLbl="sibTrans2D1" presStyleIdx="4" presStyleCnt="5"/>
      <dgm:spPr/>
    </dgm:pt>
    <dgm:pt modelId="{5B731FE3-08B4-41A0-BE53-60FB5EAEB61B}" type="pres">
      <dgm:prSet presAssocID="{12D51A27-F654-4EE6-9BD0-1EE88C86E65C}" presName="connectorText" presStyleLbl="sibTrans2D1" presStyleIdx="4" presStyleCnt="5"/>
      <dgm:spPr/>
    </dgm:pt>
  </dgm:ptLst>
  <dgm:cxnLst>
    <dgm:cxn modelId="{84A38103-240A-4B68-9296-5626C82E92BC}" srcId="{53EBB0EE-9B6F-4F7A-8329-0F4817FFAB95}" destId="{AECDEF1D-E9B4-49D0-A798-3BAE9BBE23AF}" srcOrd="4" destOrd="0" parTransId="{FF41E590-B03F-48A9-B32A-43BBADACCC8D}" sibTransId="{12D51A27-F654-4EE6-9BD0-1EE88C86E65C}"/>
    <dgm:cxn modelId="{B3D76B09-0439-4FB5-8A31-AA4CC6F22487}" srcId="{53EBB0EE-9B6F-4F7A-8329-0F4817FFAB95}" destId="{A6B750E3-C038-4F32-8827-6D285E53F458}" srcOrd="3" destOrd="0" parTransId="{584AE4F1-AAB2-4929-9EAB-A3296268DE59}" sibTransId="{D4B911F7-0242-4B73-B726-646AB0E53903}"/>
    <dgm:cxn modelId="{A0F59D11-454B-45C8-BAD6-0184CE32731F}" type="presOf" srcId="{95DA6992-849D-4A4F-8F35-9967B977948D}" destId="{3D764CAD-3220-469A-982F-9E705AB9C68F}" srcOrd="0" destOrd="0" presId="urn:microsoft.com/office/officeart/2005/8/layout/cycle2"/>
    <dgm:cxn modelId="{68B74221-D921-4D78-B83C-CF408DE8B49B}" type="presOf" srcId="{D4B911F7-0242-4B73-B726-646AB0E53903}" destId="{7801E415-0480-4F57-BA15-F1CF5B3ADC07}" srcOrd="0" destOrd="0" presId="urn:microsoft.com/office/officeart/2005/8/layout/cycle2"/>
    <dgm:cxn modelId="{A0FEBF26-664C-4F50-B20C-0435DF99146A}" type="presOf" srcId="{58168204-4622-464C-AE88-CF9B02F9C9C4}" destId="{62F2C773-3E79-46F7-9F59-CD7569D1C3DB}" srcOrd="0" destOrd="0" presId="urn:microsoft.com/office/officeart/2005/8/layout/cycle2"/>
    <dgm:cxn modelId="{B089E62B-D193-4D53-BE01-CD98581911A7}" type="presOf" srcId="{778F1E17-0F93-4A0A-BF71-29CF47417106}" destId="{92E94087-C5F1-4B76-BA5E-0BAAB7D098D4}" srcOrd="0" destOrd="0" presId="urn:microsoft.com/office/officeart/2005/8/layout/cycle2"/>
    <dgm:cxn modelId="{B8FE5837-8327-4212-8955-9A3E809A44D2}" type="presOf" srcId="{873770F4-52D1-4F4B-AD98-C815D0DD72EA}" destId="{A1D0F950-583D-4D55-8C26-B9B8D4634A87}" srcOrd="0" destOrd="0" presId="urn:microsoft.com/office/officeart/2005/8/layout/cycle2"/>
    <dgm:cxn modelId="{85536E38-ADCC-4C3B-A3E2-DCD926D01BD8}" srcId="{53EBB0EE-9B6F-4F7A-8329-0F4817FFAB95}" destId="{58168204-4622-464C-AE88-CF9B02F9C9C4}" srcOrd="2" destOrd="0" parTransId="{74E9AD01-C5DE-40C0-9B94-C66F107B3E2E}" sibTransId="{778F1E17-0F93-4A0A-BF71-29CF47417106}"/>
    <dgm:cxn modelId="{7C7BD546-F9DD-466E-AEDE-989D2396A75E}" type="presOf" srcId="{95DA6992-849D-4A4F-8F35-9967B977948D}" destId="{52300A6A-A610-4A87-A099-BBFA25BD77C7}" srcOrd="1" destOrd="0" presId="urn:microsoft.com/office/officeart/2005/8/layout/cycle2"/>
    <dgm:cxn modelId="{8CF45A59-B1AA-4359-8DD1-68D623D71DCC}" type="presOf" srcId="{AECDEF1D-E9B4-49D0-A798-3BAE9BBE23AF}" destId="{01F570C1-76DF-43D3-B348-193B1BDA0C2A}" srcOrd="0" destOrd="0" presId="urn:microsoft.com/office/officeart/2005/8/layout/cycle2"/>
    <dgm:cxn modelId="{F3515082-D572-4FDA-A89F-B9CE2573F1CF}" type="presOf" srcId="{DAFB3BDB-977E-43B6-899B-2383C5294633}" destId="{D23699DB-99C8-4B56-B070-69BE9EB23238}" srcOrd="0" destOrd="0" presId="urn:microsoft.com/office/officeart/2005/8/layout/cycle2"/>
    <dgm:cxn modelId="{56929B82-E02D-46A1-B2EB-68DA75B3F2C7}" srcId="{53EBB0EE-9B6F-4F7A-8329-0F4817FFAB95}" destId="{873770F4-52D1-4F4B-AD98-C815D0DD72EA}" srcOrd="0" destOrd="0" parTransId="{AA8131D1-FBC1-45DD-840A-0F4C4FBA51FB}" sibTransId="{EDE96474-CFA7-4FFE-A894-A4F85FD7537F}"/>
    <dgm:cxn modelId="{8ACB7195-29DC-4B1D-AB2E-1E3EDEE9B542}" type="presOf" srcId="{A6B750E3-C038-4F32-8827-6D285E53F458}" destId="{93B1D5ED-CDB2-46A4-8709-AD4A2D65C812}" srcOrd="0" destOrd="0" presId="urn:microsoft.com/office/officeart/2005/8/layout/cycle2"/>
    <dgm:cxn modelId="{B3B986A6-0005-4899-91E6-6CFE832CA9CF}" type="presOf" srcId="{12D51A27-F654-4EE6-9BD0-1EE88C86E65C}" destId="{5B731FE3-08B4-41A0-BE53-60FB5EAEB61B}" srcOrd="1" destOrd="0" presId="urn:microsoft.com/office/officeart/2005/8/layout/cycle2"/>
    <dgm:cxn modelId="{E09CD3AD-B0D4-48FE-8320-E7AC631D6B69}" type="presOf" srcId="{12D51A27-F654-4EE6-9BD0-1EE88C86E65C}" destId="{AC9C43B7-BED3-4C2E-8DE8-E22395FE3B1C}" srcOrd="0" destOrd="0" presId="urn:microsoft.com/office/officeart/2005/8/layout/cycle2"/>
    <dgm:cxn modelId="{737A5AB4-FACE-424D-977F-10C6C92CB28F}" type="presOf" srcId="{EDE96474-CFA7-4FFE-A894-A4F85FD7537F}" destId="{2F9986F5-87E0-4184-B729-E748854F86AC}" srcOrd="0" destOrd="0" presId="urn:microsoft.com/office/officeart/2005/8/layout/cycle2"/>
    <dgm:cxn modelId="{CACD7DBB-EB2E-48A0-A9E5-062D9ED2C4B6}" type="presOf" srcId="{53EBB0EE-9B6F-4F7A-8329-0F4817FFAB95}" destId="{CF9B0FDE-591B-4FDD-8A27-51EC61EF36C5}" srcOrd="0" destOrd="0" presId="urn:microsoft.com/office/officeart/2005/8/layout/cycle2"/>
    <dgm:cxn modelId="{0D182DD5-8884-4799-B1E3-959A7F47CA47}" srcId="{53EBB0EE-9B6F-4F7A-8329-0F4817FFAB95}" destId="{DAFB3BDB-977E-43B6-899B-2383C5294633}" srcOrd="1" destOrd="0" parTransId="{6AE79CCE-F110-46F9-BE06-B74824834A44}" sibTransId="{95DA6992-849D-4A4F-8F35-9967B977948D}"/>
    <dgm:cxn modelId="{6CA526D8-391B-4BA1-A664-58E53B84CCAA}" type="presOf" srcId="{D4B911F7-0242-4B73-B726-646AB0E53903}" destId="{CB0E4F3C-ABB1-4416-998D-F6D886386714}" srcOrd="1" destOrd="0" presId="urn:microsoft.com/office/officeart/2005/8/layout/cycle2"/>
    <dgm:cxn modelId="{E37A72F7-4391-4895-AC9C-51B2BD578255}" type="presOf" srcId="{EDE96474-CFA7-4FFE-A894-A4F85FD7537F}" destId="{50D6ADB9-1308-424B-B57D-A76321E9F7A5}" srcOrd="1" destOrd="0" presId="urn:microsoft.com/office/officeart/2005/8/layout/cycle2"/>
    <dgm:cxn modelId="{95460BFB-BC8B-4317-A4C1-BC55B49077E1}" type="presOf" srcId="{778F1E17-0F93-4A0A-BF71-29CF47417106}" destId="{461ED5C8-68E2-4D40-9A7B-286425B603AC}" srcOrd="1" destOrd="0" presId="urn:microsoft.com/office/officeart/2005/8/layout/cycle2"/>
    <dgm:cxn modelId="{309EC825-66F7-4033-8ABC-C5E36EE79927}" type="presParOf" srcId="{CF9B0FDE-591B-4FDD-8A27-51EC61EF36C5}" destId="{A1D0F950-583D-4D55-8C26-B9B8D4634A87}" srcOrd="0" destOrd="0" presId="urn:microsoft.com/office/officeart/2005/8/layout/cycle2"/>
    <dgm:cxn modelId="{0DAD2B1D-DF76-4815-B8B9-FF6C93CD569D}" type="presParOf" srcId="{CF9B0FDE-591B-4FDD-8A27-51EC61EF36C5}" destId="{2F9986F5-87E0-4184-B729-E748854F86AC}" srcOrd="1" destOrd="0" presId="urn:microsoft.com/office/officeart/2005/8/layout/cycle2"/>
    <dgm:cxn modelId="{B0D2824D-CBF1-41AA-9511-A1553B03DC90}" type="presParOf" srcId="{2F9986F5-87E0-4184-B729-E748854F86AC}" destId="{50D6ADB9-1308-424B-B57D-A76321E9F7A5}" srcOrd="0" destOrd="0" presId="urn:microsoft.com/office/officeart/2005/8/layout/cycle2"/>
    <dgm:cxn modelId="{46371A83-782B-4DA5-B304-E76E711EAE77}" type="presParOf" srcId="{CF9B0FDE-591B-4FDD-8A27-51EC61EF36C5}" destId="{D23699DB-99C8-4B56-B070-69BE9EB23238}" srcOrd="2" destOrd="0" presId="urn:microsoft.com/office/officeart/2005/8/layout/cycle2"/>
    <dgm:cxn modelId="{1107CF09-0B0E-40C0-87B8-B5A9C0554F5E}" type="presParOf" srcId="{CF9B0FDE-591B-4FDD-8A27-51EC61EF36C5}" destId="{3D764CAD-3220-469A-982F-9E705AB9C68F}" srcOrd="3" destOrd="0" presId="urn:microsoft.com/office/officeart/2005/8/layout/cycle2"/>
    <dgm:cxn modelId="{638871B9-6847-4C0D-B4D2-A36C96DAD4D2}" type="presParOf" srcId="{3D764CAD-3220-469A-982F-9E705AB9C68F}" destId="{52300A6A-A610-4A87-A099-BBFA25BD77C7}" srcOrd="0" destOrd="0" presId="urn:microsoft.com/office/officeart/2005/8/layout/cycle2"/>
    <dgm:cxn modelId="{FC45D5FF-0790-4C42-81BA-1981E1B49F20}" type="presParOf" srcId="{CF9B0FDE-591B-4FDD-8A27-51EC61EF36C5}" destId="{62F2C773-3E79-46F7-9F59-CD7569D1C3DB}" srcOrd="4" destOrd="0" presId="urn:microsoft.com/office/officeart/2005/8/layout/cycle2"/>
    <dgm:cxn modelId="{3A50C2E4-8F44-4AEE-A09B-F9106B6D7F8F}" type="presParOf" srcId="{CF9B0FDE-591B-4FDD-8A27-51EC61EF36C5}" destId="{92E94087-C5F1-4B76-BA5E-0BAAB7D098D4}" srcOrd="5" destOrd="0" presId="urn:microsoft.com/office/officeart/2005/8/layout/cycle2"/>
    <dgm:cxn modelId="{D8EEC836-CAA3-4A56-8F90-04E1759BCB2B}" type="presParOf" srcId="{92E94087-C5F1-4B76-BA5E-0BAAB7D098D4}" destId="{461ED5C8-68E2-4D40-9A7B-286425B603AC}" srcOrd="0" destOrd="0" presId="urn:microsoft.com/office/officeart/2005/8/layout/cycle2"/>
    <dgm:cxn modelId="{5EFD03B7-B8A3-41AF-8D93-FB82C61DA32A}" type="presParOf" srcId="{CF9B0FDE-591B-4FDD-8A27-51EC61EF36C5}" destId="{93B1D5ED-CDB2-46A4-8709-AD4A2D65C812}" srcOrd="6" destOrd="0" presId="urn:microsoft.com/office/officeart/2005/8/layout/cycle2"/>
    <dgm:cxn modelId="{29DB5610-0854-44B1-A7B1-AC08C0FBF9FC}" type="presParOf" srcId="{CF9B0FDE-591B-4FDD-8A27-51EC61EF36C5}" destId="{7801E415-0480-4F57-BA15-F1CF5B3ADC07}" srcOrd="7" destOrd="0" presId="urn:microsoft.com/office/officeart/2005/8/layout/cycle2"/>
    <dgm:cxn modelId="{D1A7C53C-36E4-4E11-96EC-F644452A334D}" type="presParOf" srcId="{7801E415-0480-4F57-BA15-F1CF5B3ADC07}" destId="{CB0E4F3C-ABB1-4416-998D-F6D886386714}" srcOrd="0" destOrd="0" presId="urn:microsoft.com/office/officeart/2005/8/layout/cycle2"/>
    <dgm:cxn modelId="{2C5D21CF-3AC9-411C-B468-08B04E107B6F}" type="presParOf" srcId="{CF9B0FDE-591B-4FDD-8A27-51EC61EF36C5}" destId="{01F570C1-76DF-43D3-B348-193B1BDA0C2A}" srcOrd="8" destOrd="0" presId="urn:microsoft.com/office/officeart/2005/8/layout/cycle2"/>
    <dgm:cxn modelId="{DC2E8CAB-A46A-4CC0-A54C-83F6688598CA}" type="presParOf" srcId="{CF9B0FDE-591B-4FDD-8A27-51EC61EF36C5}" destId="{AC9C43B7-BED3-4C2E-8DE8-E22395FE3B1C}" srcOrd="9" destOrd="0" presId="urn:microsoft.com/office/officeart/2005/8/layout/cycle2"/>
    <dgm:cxn modelId="{D21E76CB-63AE-42CD-8FB7-9BF0C59CF088}" type="presParOf" srcId="{AC9C43B7-BED3-4C2E-8DE8-E22395FE3B1C}" destId="{5B731FE3-08B4-41A0-BE53-60FB5EAEB61B}"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8EA06F-44F0-4406-AC41-BC6DD1D68B14}" type="doc">
      <dgm:prSet loTypeId="urn:diagrams.loki3.com/VaryingWidthList" loCatId="list" qsTypeId="urn:microsoft.com/office/officeart/2005/8/quickstyle/simple1" qsCatId="simple" csTypeId="urn:microsoft.com/office/officeart/2005/8/colors/accent1_2" csCatId="accent1" phldr="1"/>
      <dgm:spPr/>
    </dgm:pt>
    <dgm:pt modelId="{1E6564FB-5BA2-4C2C-98B8-2A0EBC27CAEA}">
      <dgm:prSet phldrT="[Text]"/>
      <dgm:spPr/>
      <dgm:t>
        <a:bodyPr/>
        <a:lstStyle/>
        <a:p>
          <a:r>
            <a:rPr lang="en-GB" dirty="0"/>
            <a:t>Two Workshops Each Month</a:t>
          </a:r>
        </a:p>
      </dgm:t>
    </dgm:pt>
    <dgm:pt modelId="{1F31E5FF-36D6-4C3D-9695-E23337D5FF83}" type="parTrans" cxnId="{29F25EE1-C053-4F16-8161-A43C34E38E5D}">
      <dgm:prSet/>
      <dgm:spPr/>
      <dgm:t>
        <a:bodyPr/>
        <a:lstStyle/>
        <a:p>
          <a:endParaRPr lang="en-GB"/>
        </a:p>
      </dgm:t>
    </dgm:pt>
    <dgm:pt modelId="{561E38CC-79B7-4D19-8EEE-7093090457D7}" type="sibTrans" cxnId="{29F25EE1-C053-4F16-8161-A43C34E38E5D}">
      <dgm:prSet/>
      <dgm:spPr/>
      <dgm:t>
        <a:bodyPr/>
        <a:lstStyle/>
        <a:p>
          <a:endParaRPr lang="en-GB"/>
        </a:p>
      </dgm:t>
    </dgm:pt>
    <dgm:pt modelId="{F79D5C01-53B1-46C4-8235-A25DA5A9114C}">
      <dgm:prSet phldrT="[Text]"/>
      <dgm:spPr/>
      <dgm:t>
        <a:bodyPr/>
        <a:lstStyle/>
        <a:p>
          <a:r>
            <a:rPr lang="en-GB" dirty="0"/>
            <a:t>Impromptu and Prepared Speaking</a:t>
          </a:r>
        </a:p>
      </dgm:t>
    </dgm:pt>
    <dgm:pt modelId="{FB94C045-C814-4407-B517-F515B6744985}" type="parTrans" cxnId="{0133D82A-BFF3-48D7-BD2A-CA45516B4F7C}">
      <dgm:prSet/>
      <dgm:spPr/>
      <dgm:t>
        <a:bodyPr/>
        <a:lstStyle/>
        <a:p>
          <a:endParaRPr lang="en-GB"/>
        </a:p>
      </dgm:t>
    </dgm:pt>
    <dgm:pt modelId="{584B1EE9-0D53-4955-BA36-0EA275C6DBB5}" type="sibTrans" cxnId="{0133D82A-BFF3-48D7-BD2A-CA45516B4F7C}">
      <dgm:prSet/>
      <dgm:spPr/>
      <dgm:t>
        <a:bodyPr/>
        <a:lstStyle/>
        <a:p>
          <a:endParaRPr lang="en-GB"/>
        </a:p>
      </dgm:t>
    </dgm:pt>
    <dgm:pt modelId="{052EB528-ED64-4531-A029-CADD9E05C93B}">
      <dgm:prSet phldrT="[Text]"/>
      <dgm:spPr/>
      <dgm:t>
        <a:bodyPr/>
        <a:lstStyle/>
        <a:p>
          <a:r>
            <a:rPr lang="en-GB" dirty="0"/>
            <a:t>Concise and Positive Feedback</a:t>
          </a:r>
        </a:p>
      </dgm:t>
    </dgm:pt>
    <dgm:pt modelId="{B020CE9B-3006-4837-8933-C539C8C67658}" type="parTrans" cxnId="{71F6F730-E192-4139-B804-60F5F80A4840}">
      <dgm:prSet/>
      <dgm:spPr/>
      <dgm:t>
        <a:bodyPr/>
        <a:lstStyle/>
        <a:p>
          <a:endParaRPr lang="en-GB"/>
        </a:p>
      </dgm:t>
    </dgm:pt>
    <dgm:pt modelId="{16D16895-2F34-441A-91BA-119AD89AD49A}" type="sibTrans" cxnId="{71F6F730-E192-4139-B804-60F5F80A4840}">
      <dgm:prSet/>
      <dgm:spPr/>
      <dgm:t>
        <a:bodyPr/>
        <a:lstStyle/>
        <a:p>
          <a:endParaRPr lang="en-GB"/>
        </a:p>
      </dgm:t>
    </dgm:pt>
    <dgm:pt modelId="{FF89D3F4-B3D3-436C-BA8A-018C493CBE3C}">
      <dgm:prSet phldrT="[Text]"/>
      <dgm:spPr/>
      <dgm:t>
        <a:bodyPr/>
        <a:lstStyle/>
        <a:p>
          <a:r>
            <a:rPr lang="en-GB" dirty="0"/>
            <a:t>121s and Further Coaching Available </a:t>
          </a:r>
        </a:p>
      </dgm:t>
    </dgm:pt>
    <dgm:pt modelId="{2DD8B1C6-DF5A-4835-B106-DE78E07C3C37}" type="parTrans" cxnId="{FA7FA8EF-BF7C-4108-A93E-1E3518B9630F}">
      <dgm:prSet/>
      <dgm:spPr/>
      <dgm:t>
        <a:bodyPr/>
        <a:lstStyle/>
        <a:p>
          <a:endParaRPr lang="en-GB"/>
        </a:p>
      </dgm:t>
    </dgm:pt>
    <dgm:pt modelId="{9AA65B2C-B707-4988-B1C4-EE35E26D5915}" type="sibTrans" cxnId="{FA7FA8EF-BF7C-4108-A93E-1E3518B9630F}">
      <dgm:prSet/>
      <dgm:spPr/>
      <dgm:t>
        <a:bodyPr/>
        <a:lstStyle/>
        <a:p>
          <a:endParaRPr lang="en-GB"/>
        </a:p>
      </dgm:t>
    </dgm:pt>
    <dgm:pt modelId="{C1F0929D-6609-4493-AE77-5C7DD48A97B2}">
      <dgm:prSet phldrT="[Text]"/>
      <dgm:spPr/>
      <dgm:t>
        <a:bodyPr/>
        <a:lstStyle/>
        <a:p>
          <a:r>
            <a:rPr lang="en-GB" dirty="0"/>
            <a:t>Safe Friendly Environment</a:t>
          </a:r>
        </a:p>
      </dgm:t>
    </dgm:pt>
    <dgm:pt modelId="{AFE1ACBD-50A0-4C0A-8AE4-B24258F84139}" type="parTrans" cxnId="{5CAAB1BD-078F-4EF9-9576-D990A74C9C77}">
      <dgm:prSet/>
      <dgm:spPr/>
      <dgm:t>
        <a:bodyPr/>
        <a:lstStyle/>
        <a:p>
          <a:endParaRPr lang="en-GB"/>
        </a:p>
      </dgm:t>
    </dgm:pt>
    <dgm:pt modelId="{D5850960-7A50-4645-B0F5-3E52B7B3CECE}" type="sibTrans" cxnId="{5CAAB1BD-078F-4EF9-9576-D990A74C9C77}">
      <dgm:prSet/>
      <dgm:spPr/>
      <dgm:t>
        <a:bodyPr/>
        <a:lstStyle/>
        <a:p>
          <a:endParaRPr lang="en-GB"/>
        </a:p>
      </dgm:t>
    </dgm:pt>
    <dgm:pt modelId="{BED523FE-C397-4654-B32F-BC53A8E9E3A5}">
      <dgm:prSet phldrT="[Text]"/>
      <dgm:spPr/>
      <dgm:t>
        <a:bodyPr/>
        <a:lstStyle/>
        <a:p>
          <a:r>
            <a:rPr lang="en-GB" dirty="0"/>
            <a:t>R.E.A.L Values</a:t>
          </a:r>
        </a:p>
      </dgm:t>
    </dgm:pt>
    <dgm:pt modelId="{C295FB6A-E329-4C1A-AA41-C1ACB36C7BC7}" type="parTrans" cxnId="{961F7B39-A86B-4EBF-8A87-D8065A3CDD4C}">
      <dgm:prSet/>
      <dgm:spPr/>
      <dgm:t>
        <a:bodyPr/>
        <a:lstStyle/>
        <a:p>
          <a:endParaRPr lang="en-GB"/>
        </a:p>
      </dgm:t>
    </dgm:pt>
    <dgm:pt modelId="{91CD2FAF-0DFD-45DC-A6BC-6425757FBAF0}" type="sibTrans" cxnId="{961F7B39-A86B-4EBF-8A87-D8065A3CDD4C}">
      <dgm:prSet/>
      <dgm:spPr/>
      <dgm:t>
        <a:bodyPr/>
        <a:lstStyle/>
        <a:p>
          <a:endParaRPr lang="en-GB"/>
        </a:p>
      </dgm:t>
    </dgm:pt>
    <dgm:pt modelId="{7554BC96-8468-47E5-88C4-CD3A33C6B5D5}" type="pres">
      <dgm:prSet presAssocID="{6B8EA06F-44F0-4406-AC41-BC6DD1D68B14}" presName="Name0" presStyleCnt="0">
        <dgm:presLayoutVars>
          <dgm:resizeHandles/>
        </dgm:presLayoutVars>
      </dgm:prSet>
      <dgm:spPr/>
    </dgm:pt>
    <dgm:pt modelId="{B54F167A-EDF8-49BC-AE81-6BFD3BC3025A}" type="pres">
      <dgm:prSet presAssocID="{C1F0929D-6609-4493-AE77-5C7DD48A97B2}" presName="text" presStyleLbl="node1" presStyleIdx="0" presStyleCnt="6">
        <dgm:presLayoutVars>
          <dgm:bulletEnabled val="1"/>
        </dgm:presLayoutVars>
      </dgm:prSet>
      <dgm:spPr/>
    </dgm:pt>
    <dgm:pt modelId="{C8862419-6ABB-4C09-AD4C-E95EA4BE8AAE}" type="pres">
      <dgm:prSet presAssocID="{D5850960-7A50-4645-B0F5-3E52B7B3CECE}" presName="space" presStyleCnt="0"/>
      <dgm:spPr/>
    </dgm:pt>
    <dgm:pt modelId="{17EC870C-59FE-4F85-929D-20C68DC2E24E}" type="pres">
      <dgm:prSet presAssocID="{BED523FE-C397-4654-B32F-BC53A8E9E3A5}" presName="text" presStyleLbl="node1" presStyleIdx="1" presStyleCnt="6">
        <dgm:presLayoutVars>
          <dgm:bulletEnabled val="1"/>
        </dgm:presLayoutVars>
      </dgm:prSet>
      <dgm:spPr/>
    </dgm:pt>
    <dgm:pt modelId="{E53BF895-9275-4E44-989B-3B0FB5DE428D}" type="pres">
      <dgm:prSet presAssocID="{91CD2FAF-0DFD-45DC-A6BC-6425757FBAF0}" presName="space" presStyleCnt="0"/>
      <dgm:spPr/>
    </dgm:pt>
    <dgm:pt modelId="{4F278A0C-FFAC-4B74-945A-D3BB183A0DED}" type="pres">
      <dgm:prSet presAssocID="{1E6564FB-5BA2-4C2C-98B8-2A0EBC27CAEA}" presName="text" presStyleLbl="node1" presStyleIdx="2" presStyleCnt="6">
        <dgm:presLayoutVars>
          <dgm:bulletEnabled val="1"/>
        </dgm:presLayoutVars>
      </dgm:prSet>
      <dgm:spPr/>
    </dgm:pt>
    <dgm:pt modelId="{9B1C47E1-E180-4831-B31E-A16B2A68A04A}" type="pres">
      <dgm:prSet presAssocID="{561E38CC-79B7-4D19-8EEE-7093090457D7}" presName="space" presStyleCnt="0"/>
      <dgm:spPr/>
    </dgm:pt>
    <dgm:pt modelId="{690E9791-DC31-476D-8DAD-69F73DC6A0C3}" type="pres">
      <dgm:prSet presAssocID="{F79D5C01-53B1-46C4-8235-A25DA5A9114C}" presName="text" presStyleLbl="node1" presStyleIdx="3" presStyleCnt="6">
        <dgm:presLayoutVars>
          <dgm:bulletEnabled val="1"/>
        </dgm:presLayoutVars>
      </dgm:prSet>
      <dgm:spPr/>
    </dgm:pt>
    <dgm:pt modelId="{88FDADE7-5BA3-4FB0-B7FD-007622808E06}" type="pres">
      <dgm:prSet presAssocID="{584B1EE9-0D53-4955-BA36-0EA275C6DBB5}" presName="space" presStyleCnt="0"/>
      <dgm:spPr/>
    </dgm:pt>
    <dgm:pt modelId="{05A0B684-D636-4739-8170-940FA59D27CC}" type="pres">
      <dgm:prSet presAssocID="{052EB528-ED64-4531-A029-CADD9E05C93B}" presName="text" presStyleLbl="node1" presStyleIdx="4" presStyleCnt="6">
        <dgm:presLayoutVars>
          <dgm:bulletEnabled val="1"/>
        </dgm:presLayoutVars>
      </dgm:prSet>
      <dgm:spPr/>
    </dgm:pt>
    <dgm:pt modelId="{4083D789-B244-43A5-B461-2E31998BD351}" type="pres">
      <dgm:prSet presAssocID="{16D16895-2F34-441A-91BA-119AD89AD49A}" presName="space" presStyleCnt="0"/>
      <dgm:spPr/>
    </dgm:pt>
    <dgm:pt modelId="{18715882-7A96-4DD8-9B91-C884F21B83F7}" type="pres">
      <dgm:prSet presAssocID="{FF89D3F4-B3D3-436C-BA8A-018C493CBE3C}" presName="text" presStyleLbl="node1" presStyleIdx="5" presStyleCnt="6">
        <dgm:presLayoutVars>
          <dgm:bulletEnabled val="1"/>
        </dgm:presLayoutVars>
      </dgm:prSet>
      <dgm:spPr/>
    </dgm:pt>
  </dgm:ptLst>
  <dgm:cxnLst>
    <dgm:cxn modelId="{5A11B603-4CD2-41C7-9CC3-B32B642CCEB9}" type="presOf" srcId="{C1F0929D-6609-4493-AE77-5C7DD48A97B2}" destId="{B54F167A-EDF8-49BC-AE81-6BFD3BC3025A}" srcOrd="0" destOrd="0" presId="urn:diagrams.loki3.com/VaryingWidthList"/>
    <dgm:cxn modelId="{93F9DC1F-9EE1-4936-80EE-2A1436D8ACFC}" type="presOf" srcId="{BED523FE-C397-4654-B32F-BC53A8E9E3A5}" destId="{17EC870C-59FE-4F85-929D-20C68DC2E24E}" srcOrd="0" destOrd="0" presId="urn:diagrams.loki3.com/VaryingWidthList"/>
    <dgm:cxn modelId="{B5460922-C99A-413D-AEF6-D6743BB9C6EF}" type="presOf" srcId="{052EB528-ED64-4531-A029-CADD9E05C93B}" destId="{05A0B684-D636-4739-8170-940FA59D27CC}" srcOrd="0" destOrd="0" presId="urn:diagrams.loki3.com/VaryingWidthList"/>
    <dgm:cxn modelId="{1997D02A-6D9F-49AC-A2C3-6635EBE54828}" type="presOf" srcId="{FF89D3F4-B3D3-436C-BA8A-018C493CBE3C}" destId="{18715882-7A96-4DD8-9B91-C884F21B83F7}" srcOrd="0" destOrd="0" presId="urn:diagrams.loki3.com/VaryingWidthList"/>
    <dgm:cxn modelId="{0133D82A-BFF3-48D7-BD2A-CA45516B4F7C}" srcId="{6B8EA06F-44F0-4406-AC41-BC6DD1D68B14}" destId="{F79D5C01-53B1-46C4-8235-A25DA5A9114C}" srcOrd="3" destOrd="0" parTransId="{FB94C045-C814-4407-B517-F515B6744985}" sibTransId="{584B1EE9-0D53-4955-BA36-0EA275C6DBB5}"/>
    <dgm:cxn modelId="{71F6F730-E192-4139-B804-60F5F80A4840}" srcId="{6B8EA06F-44F0-4406-AC41-BC6DD1D68B14}" destId="{052EB528-ED64-4531-A029-CADD9E05C93B}" srcOrd="4" destOrd="0" parTransId="{B020CE9B-3006-4837-8933-C539C8C67658}" sibTransId="{16D16895-2F34-441A-91BA-119AD89AD49A}"/>
    <dgm:cxn modelId="{BBA66738-F94F-4635-908E-F66B739D3DE4}" type="presOf" srcId="{F79D5C01-53B1-46C4-8235-A25DA5A9114C}" destId="{690E9791-DC31-476D-8DAD-69F73DC6A0C3}" srcOrd="0" destOrd="0" presId="urn:diagrams.loki3.com/VaryingWidthList"/>
    <dgm:cxn modelId="{961F7B39-A86B-4EBF-8A87-D8065A3CDD4C}" srcId="{6B8EA06F-44F0-4406-AC41-BC6DD1D68B14}" destId="{BED523FE-C397-4654-B32F-BC53A8E9E3A5}" srcOrd="1" destOrd="0" parTransId="{C295FB6A-E329-4C1A-AA41-C1ACB36C7BC7}" sibTransId="{91CD2FAF-0DFD-45DC-A6BC-6425757FBAF0}"/>
    <dgm:cxn modelId="{FB45FF3E-56CC-4484-8D1E-92E24007A50A}" type="presOf" srcId="{6B8EA06F-44F0-4406-AC41-BC6DD1D68B14}" destId="{7554BC96-8468-47E5-88C4-CD3A33C6B5D5}" srcOrd="0" destOrd="0" presId="urn:diagrams.loki3.com/VaryingWidthList"/>
    <dgm:cxn modelId="{5CAAB1BD-078F-4EF9-9576-D990A74C9C77}" srcId="{6B8EA06F-44F0-4406-AC41-BC6DD1D68B14}" destId="{C1F0929D-6609-4493-AE77-5C7DD48A97B2}" srcOrd="0" destOrd="0" parTransId="{AFE1ACBD-50A0-4C0A-8AE4-B24258F84139}" sibTransId="{D5850960-7A50-4645-B0F5-3E52B7B3CECE}"/>
    <dgm:cxn modelId="{29F25EE1-C053-4F16-8161-A43C34E38E5D}" srcId="{6B8EA06F-44F0-4406-AC41-BC6DD1D68B14}" destId="{1E6564FB-5BA2-4C2C-98B8-2A0EBC27CAEA}" srcOrd="2" destOrd="0" parTransId="{1F31E5FF-36D6-4C3D-9695-E23337D5FF83}" sibTransId="{561E38CC-79B7-4D19-8EEE-7093090457D7}"/>
    <dgm:cxn modelId="{39309FED-7F5D-4BB7-B623-C068E2CD27F7}" type="presOf" srcId="{1E6564FB-5BA2-4C2C-98B8-2A0EBC27CAEA}" destId="{4F278A0C-FFAC-4B74-945A-D3BB183A0DED}" srcOrd="0" destOrd="0" presId="urn:diagrams.loki3.com/VaryingWidthList"/>
    <dgm:cxn modelId="{FA7FA8EF-BF7C-4108-A93E-1E3518B9630F}" srcId="{6B8EA06F-44F0-4406-AC41-BC6DD1D68B14}" destId="{FF89D3F4-B3D3-436C-BA8A-018C493CBE3C}" srcOrd="5" destOrd="0" parTransId="{2DD8B1C6-DF5A-4835-B106-DE78E07C3C37}" sibTransId="{9AA65B2C-B707-4988-B1C4-EE35E26D5915}"/>
    <dgm:cxn modelId="{57A585E6-95B7-4565-ABB1-285D98DC4779}" type="presParOf" srcId="{7554BC96-8468-47E5-88C4-CD3A33C6B5D5}" destId="{B54F167A-EDF8-49BC-AE81-6BFD3BC3025A}" srcOrd="0" destOrd="0" presId="urn:diagrams.loki3.com/VaryingWidthList"/>
    <dgm:cxn modelId="{DB1B786F-163F-4928-B8D9-E5E17734D718}" type="presParOf" srcId="{7554BC96-8468-47E5-88C4-CD3A33C6B5D5}" destId="{C8862419-6ABB-4C09-AD4C-E95EA4BE8AAE}" srcOrd="1" destOrd="0" presId="urn:diagrams.loki3.com/VaryingWidthList"/>
    <dgm:cxn modelId="{1154776A-8A0D-4808-B31A-B7113C1B4911}" type="presParOf" srcId="{7554BC96-8468-47E5-88C4-CD3A33C6B5D5}" destId="{17EC870C-59FE-4F85-929D-20C68DC2E24E}" srcOrd="2" destOrd="0" presId="urn:diagrams.loki3.com/VaryingWidthList"/>
    <dgm:cxn modelId="{BC45AE7A-6FF8-47EF-AE3B-CA042D84B036}" type="presParOf" srcId="{7554BC96-8468-47E5-88C4-CD3A33C6B5D5}" destId="{E53BF895-9275-4E44-989B-3B0FB5DE428D}" srcOrd="3" destOrd="0" presId="urn:diagrams.loki3.com/VaryingWidthList"/>
    <dgm:cxn modelId="{535BE379-E21A-4610-B30C-79AD62D0DE60}" type="presParOf" srcId="{7554BC96-8468-47E5-88C4-CD3A33C6B5D5}" destId="{4F278A0C-FFAC-4B74-945A-D3BB183A0DED}" srcOrd="4" destOrd="0" presId="urn:diagrams.loki3.com/VaryingWidthList"/>
    <dgm:cxn modelId="{A7777E0F-8D8C-4700-9772-7E00D854788B}" type="presParOf" srcId="{7554BC96-8468-47E5-88C4-CD3A33C6B5D5}" destId="{9B1C47E1-E180-4831-B31E-A16B2A68A04A}" srcOrd="5" destOrd="0" presId="urn:diagrams.loki3.com/VaryingWidthList"/>
    <dgm:cxn modelId="{4F543A05-B5D2-4F9C-86A9-F32F2402C212}" type="presParOf" srcId="{7554BC96-8468-47E5-88C4-CD3A33C6B5D5}" destId="{690E9791-DC31-476D-8DAD-69F73DC6A0C3}" srcOrd="6" destOrd="0" presId="urn:diagrams.loki3.com/VaryingWidthList"/>
    <dgm:cxn modelId="{D2E98CA4-3B34-4413-8FFD-216B1AB9823A}" type="presParOf" srcId="{7554BC96-8468-47E5-88C4-CD3A33C6B5D5}" destId="{88FDADE7-5BA3-4FB0-B7FD-007622808E06}" srcOrd="7" destOrd="0" presId="urn:diagrams.loki3.com/VaryingWidthList"/>
    <dgm:cxn modelId="{872ED49B-06E0-4144-8D3B-E4979CA48C3E}" type="presParOf" srcId="{7554BC96-8468-47E5-88C4-CD3A33C6B5D5}" destId="{05A0B684-D636-4739-8170-940FA59D27CC}" srcOrd="8" destOrd="0" presId="urn:diagrams.loki3.com/VaryingWidthList"/>
    <dgm:cxn modelId="{1B0DC621-1ABB-49B5-92FF-0B3CAC2400E7}" type="presParOf" srcId="{7554BC96-8468-47E5-88C4-CD3A33C6B5D5}" destId="{4083D789-B244-43A5-B461-2E31998BD351}" srcOrd="9" destOrd="0" presId="urn:diagrams.loki3.com/VaryingWidthList"/>
    <dgm:cxn modelId="{EA4DABBB-24C6-4789-98EE-7FC764DA8D78}" type="presParOf" srcId="{7554BC96-8468-47E5-88C4-CD3A33C6B5D5}" destId="{18715882-7A96-4DD8-9B91-C884F21B83F7}" srcOrd="10"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DC644F-B9B2-4D19-87FD-86FECF8FCF80}"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591230A-5F50-4DEA-8CEE-CC46494226D2}">
      <dgm:prSet custT="1"/>
      <dgm:spPr/>
      <dgm:t>
        <a:bodyPr/>
        <a:lstStyle/>
        <a:p>
          <a:pPr>
            <a:lnSpc>
              <a:spcPct val="100000"/>
            </a:lnSpc>
            <a:defRPr cap="all"/>
          </a:pPr>
          <a:r>
            <a:rPr lang="en-GB" sz="2000" dirty="0"/>
            <a:t>Helping people retain or return to employment was one of the core objectives of IAPT when it was developed in 2008</a:t>
          </a:r>
          <a:r>
            <a:rPr lang="en-GB" sz="1400" dirty="0"/>
            <a:t>. </a:t>
          </a:r>
          <a:endParaRPr lang="en-US" sz="1400" dirty="0"/>
        </a:p>
      </dgm:t>
    </dgm:pt>
    <dgm:pt modelId="{1C12C9C4-8AA1-4C6F-BD97-AEE693B273DB}" type="parTrans" cxnId="{A8278890-AFA5-4547-805E-946F2EB901DF}">
      <dgm:prSet/>
      <dgm:spPr/>
      <dgm:t>
        <a:bodyPr/>
        <a:lstStyle/>
        <a:p>
          <a:endParaRPr lang="en-US"/>
        </a:p>
      </dgm:t>
    </dgm:pt>
    <dgm:pt modelId="{CF77B38D-2E95-4617-A384-C9AC9C4ACA89}" type="sibTrans" cxnId="{A8278890-AFA5-4547-805E-946F2EB901DF}">
      <dgm:prSet/>
      <dgm:spPr/>
      <dgm:t>
        <a:bodyPr/>
        <a:lstStyle/>
        <a:p>
          <a:pPr>
            <a:lnSpc>
              <a:spcPct val="100000"/>
            </a:lnSpc>
          </a:pPr>
          <a:endParaRPr lang="en-US"/>
        </a:p>
      </dgm:t>
    </dgm:pt>
    <dgm:pt modelId="{01A38AF1-0E87-459B-B871-1C896C3F6E57}">
      <dgm:prSet custT="1"/>
      <dgm:spPr/>
      <dgm:t>
        <a:bodyPr/>
        <a:lstStyle/>
        <a:p>
          <a:pPr>
            <a:lnSpc>
              <a:spcPct val="100000"/>
            </a:lnSpc>
            <a:defRPr cap="all"/>
          </a:pPr>
          <a:r>
            <a:rPr lang="en-GB" sz="2000" dirty="0"/>
            <a:t>2017 a pilot was undertaken by Lets Talk-Wellbeing in Leicestershire County and Rutland with the aim to integrate IAPT, healthcare and employment support</a:t>
          </a:r>
          <a:r>
            <a:rPr lang="en-GB" sz="1400" dirty="0"/>
            <a:t>. </a:t>
          </a:r>
          <a:endParaRPr lang="en-US" sz="1400" dirty="0"/>
        </a:p>
      </dgm:t>
    </dgm:pt>
    <dgm:pt modelId="{6AF1BCDE-F4E9-4A3C-B8AB-962708B448AD}" type="parTrans" cxnId="{CC0997E0-0005-4A16-B81F-BD295029E432}">
      <dgm:prSet/>
      <dgm:spPr/>
      <dgm:t>
        <a:bodyPr/>
        <a:lstStyle/>
        <a:p>
          <a:endParaRPr lang="en-US"/>
        </a:p>
      </dgm:t>
    </dgm:pt>
    <dgm:pt modelId="{7EA530F7-929F-4454-B78F-57B60CE815F9}" type="sibTrans" cxnId="{CC0997E0-0005-4A16-B81F-BD295029E432}">
      <dgm:prSet/>
      <dgm:spPr/>
      <dgm:t>
        <a:bodyPr/>
        <a:lstStyle/>
        <a:p>
          <a:pPr>
            <a:lnSpc>
              <a:spcPct val="100000"/>
            </a:lnSpc>
          </a:pPr>
          <a:endParaRPr lang="en-US"/>
        </a:p>
      </dgm:t>
    </dgm:pt>
    <dgm:pt modelId="{D630FA19-620C-4295-8239-F81069792AB3}">
      <dgm:prSet custT="1"/>
      <dgm:spPr/>
      <dgm:t>
        <a:bodyPr/>
        <a:lstStyle/>
        <a:p>
          <a:pPr>
            <a:lnSpc>
              <a:spcPct val="100000"/>
            </a:lnSpc>
            <a:defRPr cap="all"/>
          </a:pPr>
          <a:r>
            <a:rPr lang="en-GB" sz="2000" dirty="0"/>
            <a:t>The objectives were to provide early intervention and timely support to help avoid long term unemployment for people. </a:t>
          </a:r>
          <a:endParaRPr lang="en-US" sz="2000" dirty="0"/>
        </a:p>
      </dgm:t>
    </dgm:pt>
    <dgm:pt modelId="{209260C6-1C91-47E3-B922-14B7D2B1F9B5}" type="parTrans" cxnId="{5123A17C-7B83-448E-9447-ED9D65EB608F}">
      <dgm:prSet/>
      <dgm:spPr/>
      <dgm:t>
        <a:bodyPr/>
        <a:lstStyle/>
        <a:p>
          <a:endParaRPr lang="en-US"/>
        </a:p>
      </dgm:t>
    </dgm:pt>
    <dgm:pt modelId="{28BC40A1-8661-4965-8AFE-2407490BD816}" type="sibTrans" cxnId="{5123A17C-7B83-448E-9447-ED9D65EB608F}">
      <dgm:prSet/>
      <dgm:spPr/>
      <dgm:t>
        <a:bodyPr/>
        <a:lstStyle/>
        <a:p>
          <a:pPr>
            <a:lnSpc>
              <a:spcPct val="100000"/>
            </a:lnSpc>
          </a:pPr>
          <a:endParaRPr lang="en-US"/>
        </a:p>
      </dgm:t>
    </dgm:pt>
    <dgm:pt modelId="{03CD5862-47C0-4FBE-BE98-C89DD24A61B1}">
      <dgm:prSet custT="1"/>
      <dgm:spPr/>
      <dgm:t>
        <a:bodyPr/>
        <a:lstStyle/>
        <a:p>
          <a:pPr>
            <a:lnSpc>
              <a:spcPct val="100000"/>
            </a:lnSpc>
            <a:defRPr cap="all"/>
          </a:pPr>
          <a:r>
            <a:rPr lang="en-GB" sz="2000" dirty="0"/>
            <a:t>Link between being in work and achieving improved health outcomes</a:t>
          </a:r>
          <a:r>
            <a:rPr lang="en-GB" sz="1400" dirty="0"/>
            <a:t>.</a:t>
          </a:r>
          <a:endParaRPr lang="en-US" sz="1400" dirty="0"/>
        </a:p>
      </dgm:t>
    </dgm:pt>
    <dgm:pt modelId="{8BE13577-3964-4411-896E-518DAA0ECE3C}" type="parTrans" cxnId="{0A61B9B2-25F5-431E-9B82-911FD319AAC6}">
      <dgm:prSet/>
      <dgm:spPr/>
      <dgm:t>
        <a:bodyPr/>
        <a:lstStyle/>
        <a:p>
          <a:endParaRPr lang="en-US"/>
        </a:p>
      </dgm:t>
    </dgm:pt>
    <dgm:pt modelId="{459F078E-9BD4-45E2-A7CA-A5E0DA94388A}" type="sibTrans" cxnId="{0A61B9B2-25F5-431E-9B82-911FD319AAC6}">
      <dgm:prSet/>
      <dgm:spPr/>
      <dgm:t>
        <a:bodyPr/>
        <a:lstStyle/>
        <a:p>
          <a:pPr>
            <a:lnSpc>
              <a:spcPct val="100000"/>
            </a:lnSpc>
          </a:pPr>
          <a:endParaRPr lang="en-US"/>
        </a:p>
      </dgm:t>
    </dgm:pt>
    <dgm:pt modelId="{77421104-5062-4248-9CF8-799048BD4520}">
      <dgm:prSet/>
      <dgm:spPr/>
      <dgm:t>
        <a:bodyPr/>
        <a:lstStyle/>
        <a:p>
          <a:pPr>
            <a:lnSpc>
              <a:spcPct val="100000"/>
            </a:lnSpc>
            <a:defRPr cap="all"/>
          </a:pPr>
          <a:r>
            <a:rPr lang="en-GB" dirty="0"/>
            <a:t>Current national integrated EA role out - nearly all NHS Talking Therapies services across the country are engaged with this</a:t>
          </a:r>
          <a:endParaRPr lang="en-US" dirty="0"/>
        </a:p>
      </dgm:t>
    </dgm:pt>
    <dgm:pt modelId="{A3D30ED9-7BD7-4852-9A4D-1B6DC1CE7B5E}" type="parTrans" cxnId="{76CF1581-BAEE-42A4-9D91-3C2A89E8044B}">
      <dgm:prSet/>
      <dgm:spPr/>
      <dgm:t>
        <a:bodyPr/>
        <a:lstStyle/>
        <a:p>
          <a:endParaRPr lang="en-US"/>
        </a:p>
      </dgm:t>
    </dgm:pt>
    <dgm:pt modelId="{E1998C18-FB8B-4FC0-8459-9D3EAA5565C3}" type="sibTrans" cxnId="{76CF1581-BAEE-42A4-9D91-3C2A89E8044B}">
      <dgm:prSet/>
      <dgm:spPr/>
      <dgm:t>
        <a:bodyPr/>
        <a:lstStyle/>
        <a:p>
          <a:endParaRPr lang="en-US"/>
        </a:p>
      </dgm:t>
    </dgm:pt>
    <dgm:pt modelId="{D82A9ABD-5FFA-4529-B102-4A6F7471CEDD}" type="pres">
      <dgm:prSet presAssocID="{A1DC644F-B9B2-4D19-87FD-86FECF8FCF80}" presName="root" presStyleCnt="0">
        <dgm:presLayoutVars>
          <dgm:dir/>
          <dgm:resizeHandles val="exact"/>
        </dgm:presLayoutVars>
      </dgm:prSet>
      <dgm:spPr/>
    </dgm:pt>
    <dgm:pt modelId="{FD59A89E-BDD3-4193-8411-A01B81E24918}" type="pres">
      <dgm:prSet presAssocID="{A591230A-5F50-4DEA-8CEE-CC46494226D2}" presName="compNode" presStyleCnt="0"/>
      <dgm:spPr/>
    </dgm:pt>
    <dgm:pt modelId="{A1312B96-59CB-4C93-B84E-4BC05DFD66F1}" type="pres">
      <dgm:prSet presAssocID="{A591230A-5F50-4DEA-8CEE-CC46494226D2}" presName="iconBgRect" presStyleLbl="bgShp" presStyleIdx="0" presStyleCnt="5"/>
      <dgm:spPr>
        <a:solidFill>
          <a:schemeClr val="accent5">
            <a:lumMod val="75000"/>
          </a:schemeClr>
        </a:solidFill>
      </dgm:spPr>
    </dgm:pt>
    <dgm:pt modelId="{062DF187-0709-44B9-BF10-3AE9DE6F64A3}" type="pres">
      <dgm:prSet presAssocID="{A591230A-5F50-4DEA-8CEE-CC46494226D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Brainstorm"/>
        </a:ext>
      </dgm:extLst>
    </dgm:pt>
    <dgm:pt modelId="{85A5C891-A1AF-49CC-A3D8-178B0F6099A3}" type="pres">
      <dgm:prSet presAssocID="{A591230A-5F50-4DEA-8CEE-CC46494226D2}" presName="spaceRect" presStyleCnt="0"/>
      <dgm:spPr/>
    </dgm:pt>
    <dgm:pt modelId="{2609CCBA-96E5-4D80-A30A-3A091DD3B32F}" type="pres">
      <dgm:prSet presAssocID="{A591230A-5F50-4DEA-8CEE-CC46494226D2}" presName="textRect" presStyleLbl="revTx" presStyleIdx="0" presStyleCnt="5">
        <dgm:presLayoutVars>
          <dgm:chMax val="1"/>
          <dgm:chPref val="1"/>
        </dgm:presLayoutVars>
      </dgm:prSet>
      <dgm:spPr/>
    </dgm:pt>
    <dgm:pt modelId="{B2BB85B2-34DB-4F04-AB1F-8917270A9845}" type="pres">
      <dgm:prSet presAssocID="{CF77B38D-2E95-4617-A384-C9AC9C4ACA89}" presName="sibTrans" presStyleCnt="0"/>
      <dgm:spPr/>
    </dgm:pt>
    <dgm:pt modelId="{12D86EA4-09E6-4007-97AF-640B3E2413EC}" type="pres">
      <dgm:prSet presAssocID="{01A38AF1-0E87-459B-B871-1C896C3F6E57}" presName="compNode" presStyleCnt="0"/>
      <dgm:spPr/>
    </dgm:pt>
    <dgm:pt modelId="{D18B4DD5-A29D-46FB-83CA-E2C215343EA6}" type="pres">
      <dgm:prSet presAssocID="{01A38AF1-0E87-459B-B871-1C896C3F6E57}" presName="iconBgRect" presStyleLbl="bgShp" presStyleIdx="1" presStyleCnt="5" custLinFactNeighborX="1388" custLinFactNeighborY="4792"/>
      <dgm:spPr/>
    </dgm:pt>
    <dgm:pt modelId="{0AB55DFA-3EFE-490D-A36F-E4178F82FF8C}" type="pres">
      <dgm:prSet presAssocID="{01A38AF1-0E87-459B-B871-1C896C3F6E5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ard Room"/>
        </a:ext>
      </dgm:extLst>
    </dgm:pt>
    <dgm:pt modelId="{6085B658-A043-4C3D-8D41-4A8288623071}" type="pres">
      <dgm:prSet presAssocID="{01A38AF1-0E87-459B-B871-1C896C3F6E57}" presName="spaceRect" presStyleCnt="0"/>
      <dgm:spPr/>
    </dgm:pt>
    <dgm:pt modelId="{8B45260D-4FE8-4D8C-ACBE-EE60DFFB278C}" type="pres">
      <dgm:prSet presAssocID="{01A38AF1-0E87-459B-B871-1C896C3F6E57}" presName="textRect" presStyleLbl="revTx" presStyleIdx="1" presStyleCnt="5">
        <dgm:presLayoutVars>
          <dgm:chMax val="1"/>
          <dgm:chPref val="1"/>
        </dgm:presLayoutVars>
      </dgm:prSet>
      <dgm:spPr/>
    </dgm:pt>
    <dgm:pt modelId="{BBC0A46E-6EF2-45CF-B58A-E3BE77DC50B6}" type="pres">
      <dgm:prSet presAssocID="{7EA530F7-929F-4454-B78F-57B60CE815F9}" presName="sibTrans" presStyleCnt="0"/>
      <dgm:spPr/>
    </dgm:pt>
    <dgm:pt modelId="{CE95E225-D393-4D91-A569-16FFCE1983DE}" type="pres">
      <dgm:prSet presAssocID="{D630FA19-620C-4295-8239-F81069792AB3}" presName="compNode" presStyleCnt="0"/>
      <dgm:spPr/>
    </dgm:pt>
    <dgm:pt modelId="{0F979624-1DE1-4BE7-BDCD-C41C4FA5C8FD}" type="pres">
      <dgm:prSet presAssocID="{D630FA19-620C-4295-8239-F81069792AB3}" presName="iconBgRect" presStyleLbl="bgShp" presStyleIdx="2" presStyleCnt="5" custLinFactNeighborX="-18"/>
      <dgm:spPr/>
    </dgm:pt>
    <dgm:pt modelId="{F096580C-BC5C-49E2-8D42-91E71471267F}" type="pres">
      <dgm:prSet presAssocID="{D630FA19-620C-4295-8239-F81069792AB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llseye"/>
        </a:ext>
      </dgm:extLst>
    </dgm:pt>
    <dgm:pt modelId="{CAB2AB8B-5F30-4F3C-B3F3-B78CAE038F42}" type="pres">
      <dgm:prSet presAssocID="{D630FA19-620C-4295-8239-F81069792AB3}" presName="spaceRect" presStyleCnt="0"/>
      <dgm:spPr/>
    </dgm:pt>
    <dgm:pt modelId="{759530D3-4144-4ED4-BEE0-1754919D6AFA}" type="pres">
      <dgm:prSet presAssocID="{D630FA19-620C-4295-8239-F81069792AB3}" presName="textRect" presStyleLbl="revTx" presStyleIdx="2" presStyleCnt="5" custLinFactNeighborX="1393" custLinFactNeighborY="-892">
        <dgm:presLayoutVars>
          <dgm:chMax val="1"/>
          <dgm:chPref val="1"/>
        </dgm:presLayoutVars>
      </dgm:prSet>
      <dgm:spPr/>
    </dgm:pt>
    <dgm:pt modelId="{3277CAAF-7BB9-4987-9E74-D8634AF4F6F4}" type="pres">
      <dgm:prSet presAssocID="{28BC40A1-8661-4965-8AFE-2407490BD816}" presName="sibTrans" presStyleCnt="0"/>
      <dgm:spPr/>
    </dgm:pt>
    <dgm:pt modelId="{9B253FC3-5BA3-4FA1-B39A-7F7161D80785}" type="pres">
      <dgm:prSet presAssocID="{03CD5862-47C0-4FBE-BE98-C89DD24A61B1}" presName="compNode" presStyleCnt="0"/>
      <dgm:spPr/>
    </dgm:pt>
    <dgm:pt modelId="{05CA1DED-1F3C-40CD-A13A-D49BF072BE76}" type="pres">
      <dgm:prSet presAssocID="{03CD5862-47C0-4FBE-BE98-C89DD24A61B1}" presName="iconBgRect" presStyleLbl="bgShp" presStyleIdx="3" presStyleCnt="5"/>
      <dgm:spPr/>
    </dgm:pt>
    <dgm:pt modelId="{CD3D8246-7AF8-4612-930F-5748623018FB}" type="pres">
      <dgm:prSet presAssocID="{03CD5862-47C0-4FBE-BE98-C89DD24A61B1}" presName="iconRect" presStyleLbl="node1" presStyleIdx="3" presStyleCnt="5" custLinFactNeighborX="-545" custLinFactNeighborY="-9933"/>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nk"/>
        </a:ext>
      </dgm:extLst>
    </dgm:pt>
    <dgm:pt modelId="{0731DDEE-5AEF-45EB-991E-0CB2E9341DF7}" type="pres">
      <dgm:prSet presAssocID="{03CD5862-47C0-4FBE-BE98-C89DD24A61B1}" presName="spaceRect" presStyleCnt="0"/>
      <dgm:spPr/>
    </dgm:pt>
    <dgm:pt modelId="{4AB21840-0127-45BF-B5A9-BF442F7B5C8E}" type="pres">
      <dgm:prSet presAssocID="{03CD5862-47C0-4FBE-BE98-C89DD24A61B1}" presName="textRect" presStyleLbl="revTx" presStyleIdx="3" presStyleCnt="5">
        <dgm:presLayoutVars>
          <dgm:chMax val="1"/>
          <dgm:chPref val="1"/>
        </dgm:presLayoutVars>
      </dgm:prSet>
      <dgm:spPr/>
    </dgm:pt>
    <dgm:pt modelId="{8617D60B-28E7-4800-9248-88D8432753BF}" type="pres">
      <dgm:prSet presAssocID="{459F078E-9BD4-45E2-A7CA-A5E0DA94388A}" presName="sibTrans" presStyleCnt="0"/>
      <dgm:spPr/>
    </dgm:pt>
    <dgm:pt modelId="{75823D37-5839-4942-835C-5BC4AB8FB2A4}" type="pres">
      <dgm:prSet presAssocID="{77421104-5062-4248-9CF8-799048BD4520}" presName="compNode" presStyleCnt="0"/>
      <dgm:spPr/>
    </dgm:pt>
    <dgm:pt modelId="{B9722C7E-58E6-4382-A577-6E0EE235976A}" type="pres">
      <dgm:prSet presAssocID="{77421104-5062-4248-9CF8-799048BD4520}" presName="iconBgRect" presStyleLbl="bgShp" presStyleIdx="4" presStyleCnt="5"/>
      <dgm:spPr/>
    </dgm:pt>
    <dgm:pt modelId="{DF7AEE54-18C5-42A7-91DA-E56931A31A7F}" type="pres">
      <dgm:prSet presAssocID="{77421104-5062-4248-9CF8-799048BD4520}" presName="iconRect" presStyleLbl="node1" presStyleIdx="4" presStyleCnt="5" custLinFactNeighborY="-9933"/>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roup"/>
        </a:ext>
      </dgm:extLst>
    </dgm:pt>
    <dgm:pt modelId="{1DB0E43C-9A0B-483F-8CBE-F0D74E973D23}" type="pres">
      <dgm:prSet presAssocID="{77421104-5062-4248-9CF8-799048BD4520}" presName="spaceRect" presStyleCnt="0"/>
      <dgm:spPr/>
    </dgm:pt>
    <dgm:pt modelId="{89A47FC7-5DBF-425F-9CA8-AD707E2FD937}" type="pres">
      <dgm:prSet presAssocID="{77421104-5062-4248-9CF8-799048BD4520}" presName="textRect" presStyleLbl="revTx" presStyleIdx="4" presStyleCnt="5">
        <dgm:presLayoutVars>
          <dgm:chMax val="1"/>
          <dgm:chPref val="1"/>
        </dgm:presLayoutVars>
      </dgm:prSet>
      <dgm:spPr/>
    </dgm:pt>
  </dgm:ptLst>
  <dgm:cxnLst>
    <dgm:cxn modelId="{E5CB4725-DA56-4C4C-8BBF-CB648449430E}" type="presOf" srcId="{01A38AF1-0E87-459B-B871-1C896C3F6E57}" destId="{8B45260D-4FE8-4D8C-ACBE-EE60DFFB278C}" srcOrd="0" destOrd="0" presId="urn:microsoft.com/office/officeart/2018/5/layout/IconCircleLabelList"/>
    <dgm:cxn modelId="{7FE8B532-FC45-43BC-8EEE-126AF313604C}" type="presOf" srcId="{77421104-5062-4248-9CF8-799048BD4520}" destId="{89A47FC7-5DBF-425F-9CA8-AD707E2FD937}" srcOrd="0" destOrd="0" presId="urn:microsoft.com/office/officeart/2018/5/layout/IconCircleLabelList"/>
    <dgm:cxn modelId="{E467FE5C-E3E2-4E5A-ABAB-DD38A5C3A225}" type="presOf" srcId="{A591230A-5F50-4DEA-8CEE-CC46494226D2}" destId="{2609CCBA-96E5-4D80-A30A-3A091DD3B32F}" srcOrd="0" destOrd="0" presId="urn:microsoft.com/office/officeart/2018/5/layout/IconCircleLabelList"/>
    <dgm:cxn modelId="{31BF9262-C02E-4F61-BD87-1C489BF407DC}" type="presOf" srcId="{A1DC644F-B9B2-4D19-87FD-86FECF8FCF80}" destId="{D82A9ABD-5FFA-4529-B102-4A6F7471CEDD}" srcOrd="0" destOrd="0" presId="urn:microsoft.com/office/officeart/2018/5/layout/IconCircleLabelList"/>
    <dgm:cxn modelId="{5123A17C-7B83-448E-9447-ED9D65EB608F}" srcId="{A1DC644F-B9B2-4D19-87FD-86FECF8FCF80}" destId="{D630FA19-620C-4295-8239-F81069792AB3}" srcOrd="2" destOrd="0" parTransId="{209260C6-1C91-47E3-B922-14B7D2B1F9B5}" sibTransId="{28BC40A1-8661-4965-8AFE-2407490BD816}"/>
    <dgm:cxn modelId="{76CF1581-BAEE-42A4-9D91-3C2A89E8044B}" srcId="{A1DC644F-B9B2-4D19-87FD-86FECF8FCF80}" destId="{77421104-5062-4248-9CF8-799048BD4520}" srcOrd="4" destOrd="0" parTransId="{A3D30ED9-7BD7-4852-9A4D-1B6DC1CE7B5E}" sibTransId="{E1998C18-FB8B-4FC0-8459-9D3EAA5565C3}"/>
    <dgm:cxn modelId="{A8278890-AFA5-4547-805E-946F2EB901DF}" srcId="{A1DC644F-B9B2-4D19-87FD-86FECF8FCF80}" destId="{A591230A-5F50-4DEA-8CEE-CC46494226D2}" srcOrd="0" destOrd="0" parTransId="{1C12C9C4-8AA1-4C6F-BD97-AEE693B273DB}" sibTransId="{CF77B38D-2E95-4617-A384-C9AC9C4ACA89}"/>
    <dgm:cxn modelId="{FD8ED995-44D6-491E-8700-6FD71D6A5343}" type="presOf" srcId="{03CD5862-47C0-4FBE-BE98-C89DD24A61B1}" destId="{4AB21840-0127-45BF-B5A9-BF442F7B5C8E}" srcOrd="0" destOrd="0" presId="urn:microsoft.com/office/officeart/2018/5/layout/IconCircleLabelList"/>
    <dgm:cxn modelId="{0A61B9B2-25F5-431E-9B82-911FD319AAC6}" srcId="{A1DC644F-B9B2-4D19-87FD-86FECF8FCF80}" destId="{03CD5862-47C0-4FBE-BE98-C89DD24A61B1}" srcOrd="3" destOrd="0" parTransId="{8BE13577-3964-4411-896E-518DAA0ECE3C}" sibTransId="{459F078E-9BD4-45E2-A7CA-A5E0DA94388A}"/>
    <dgm:cxn modelId="{77DE33DD-168B-48FD-9B9E-7B7AFCD5D926}" type="presOf" srcId="{D630FA19-620C-4295-8239-F81069792AB3}" destId="{759530D3-4144-4ED4-BEE0-1754919D6AFA}" srcOrd="0" destOrd="0" presId="urn:microsoft.com/office/officeart/2018/5/layout/IconCircleLabelList"/>
    <dgm:cxn modelId="{CC0997E0-0005-4A16-B81F-BD295029E432}" srcId="{A1DC644F-B9B2-4D19-87FD-86FECF8FCF80}" destId="{01A38AF1-0E87-459B-B871-1C896C3F6E57}" srcOrd="1" destOrd="0" parTransId="{6AF1BCDE-F4E9-4A3C-B8AB-962708B448AD}" sibTransId="{7EA530F7-929F-4454-B78F-57B60CE815F9}"/>
    <dgm:cxn modelId="{ED50D5D3-7D7D-4672-9361-5A28A5122A66}" type="presParOf" srcId="{D82A9ABD-5FFA-4529-B102-4A6F7471CEDD}" destId="{FD59A89E-BDD3-4193-8411-A01B81E24918}" srcOrd="0" destOrd="0" presId="urn:microsoft.com/office/officeart/2018/5/layout/IconCircleLabelList"/>
    <dgm:cxn modelId="{D9D22472-BD73-4B2E-B3C3-D0C604FB0CE9}" type="presParOf" srcId="{FD59A89E-BDD3-4193-8411-A01B81E24918}" destId="{A1312B96-59CB-4C93-B84E-4BC05DFD66F1}" srcOrd="0" destOrd="0" presId="urn:microsoft.com/office/officeart/2018/5/layout/IconCircleLabelList"/>
    <dgm:cxn modelId="{E2C50FA6-7711-47E0-864F-E33021A59E42}" type="presParOf" srcId="{FD59A89E-BDD3-4193-8411-A01B81E24918}" destId="{062DF187-0709-44B9-BF10-3AE9DE6F64A3}" srcOrd="1" destOrd="0" presId="urn:microsoft.com/office/officeart/2018/5/layout/IconCircleLabelList"/>
    <dgm:cxn modelId="{DDBF224D-FB6F-4E05-BE25-1F45E9DA85FE}" type="presParOf" srcId="{FD59A89E-BDD3-4193-8411-A01B81E24918}" destId="{85A5C891-A1AF-49CC-A3D8-178B0F6099A3}" srcOrd="2" destOrd="0" presId="urn:microsoft.com/office/officeart/2018/5/layout/IconCircleLabelList"/>
    <dgm:cxn modelId="{440D5C4E-867B-4D73-8FA6-2FEFAFFE8A90}" type="presParOf" srcId="{FD59A89E-BDD3-4193-8411-A01B81E24918}" destId="{2609CCBA-96E5-4D80-A30A-3A091DD3B32F}" srcOrd="3" destOrd="0" presId="urn:microsoft.com/office/officeart/2018/5/layout/IconCircleLabelList"/>
    <dgm:cxn modelId="{77121B56-82C8-411D-8EE0-57A8FE06E4D8}" type="presParOf" srcId="{D82A9ABD-5FFA-4529-B102-4A6F7471CEDD}" destId="{B2BB85B2-34DB-4F04-AB1F-8917270A9845}" srcOrd="1" destOrd="0" presId="urn:microsoft.com/office/officeart/2018/5/layout/IconCircleLabelList"/>
    <dgm:cxn modelId="{6FAA7E16-51F3-4CE8-84C7-CB6DB1C4308C}" type="presParOf" srcId="{D82A9ABD-5FFA-4529-B102-4A6F7471CEDD}" destId="{12D86EA4-09E6-4007-97AF-640B3E2413EC}" srcOrd="2" destOrd="0" presId="urn:microsoft.com/office/officeart/2018/5/layout/IconCircleLabelList"/>
    <dgm:cxn modelId="{27F76E6B-E97C-4083-B395-13FD022B1925}" type="presParOf" srcId="{12D86EA4-09E6-4007-97AF-640B3E2413EC}" destId="{D18B4DD5-A29D-46FB-83CA-E2C215343EA6}" srcOrd="0" destOrd="0" presId="urn:microsoft.com/office/officeart/2018/5/layout/IconCircleLabelList"/>
    <dgm:cxn modelId="{877571A8-8614-4322-8C9E-D5BAB7DE2592}" type="presParOf" srcId="{12D86EA4-09E6-4007-97AF-640B3E2413EC}" destId="{0AB55DFA-3EFE-490D-A36F-E4178F82FF8C}" srcOrd="1" destOrd="0" presId="urn:microsoft.com/office/officeart/2018/5/layout/IconCircleLabelList"/>
    <dgm:cxn modelId="{A47E55D3-EB77-472E-9C17-B96811E7AE65}" type="presParOf" srcId="{12D86EA4-09E6-4007-97AF-640B3E2413EC}" destId="{6085B658-A043-4C3D-8D41-4A8288623071}" srcOrd="2" destOrd="0" presId="urn:microsoft.com/office/officeart/2018/5/layout/IconCircleLabelList"/>
    <dgm:cxn modelId="{424276EC-1F7E-4D85-B7AE-F64E91C660FE}" type="presParOf" srcId="{12D86EA4-09E6-4007-97AF-640B3E2413EC}" destId="{8B45260D-4FE8-4D8C-ACBE-EE60DFFB278C}" srcOrd="3" destOrd="0" presId="urn:microsoft.com/office/officeart/2018/5/layout/IconCircleLabelList"/>
    <dgm:cxn modelId="{0C09CB8F-DA7D-4203-A4BF-F70670B2F332}" type="presParOf" srcId="{D82A9ABD-5FFA-4529-B102-4A6F7471CEDD}" destId="{BBC0A46E-6EF2-45CF-B58A-E3BE77DC50B6}" srcOrd="3" destOrd="0" presId="urn:microsoft.com/office/officeart/2018/5/layout/IconCircleLabelList"/>
    <dgm:cxn modelId="{3B832979-6C37-43DB-AA5C-DD30BC8D3993}" type="presParOf" srcId="{D82A9ABD-5FFA-4529-B102-4A6F7471CEDD}" destId="{CE95E225-D393-4D91-A569-16FFCE1983DE}" srcOrd="4" destOrd="0" presId="urn:microsoft.com/office/officeart/2018/5/layout/IconCircleLabelList"/>
    <dgm:cxn modelId="{CE77FFC2-A1A7-4125-8FB2-DB9B898B35D9}" type="presParOf" srcId="{CE95E225-D393-4D91-A569-16FFCE1983DE}" destId="{0F979624-1DE1-4BE7-BDCD-C41C4FA5C8FD}" srcOrd="0" destOrd="0" presId="urn:microsoft.com/office/officeart/2018/5/layout/IconCircleLabelList"/>
    <dgm:cxn modelId="{62DA82B6-400D-4AD8-911E-97A44BBCB530}" type="presParOf" srcId="{CE95E225-D393-4D91-A569-16FFCE1983DE}" destId="{F096580C-BC5C-49E2-8D42-91E71471267F}" srcOrd="1" destOrd="0" presId="urn:microsoft.com/office/officeart/2018/5/layout/IconCircleLabelList"/>
    <dgm:cxn modelId="{13637A84-62A7-4ABD-998D-B120A34EBC59}" type="presParOf" srcId="{CE95E225-D393-4D91-A569-16FFCE1983DE}" destId="{CAB2AB8B-5F30-4F3C-B3F3-B78CAE038F42}" srcOrd="2" destOrd="0" presId="urn:microsoft.com/office/officeart/2018/5/layout/IconCircleLabelList"/>
    <dgm:cxn modelId="{00B5DD31-6BAE-4FEE-B826-171444056A73}" type="presParOf" srcId="{CE95E225-D393-4D91-A569-16FFCE1983DE}" destId="{759530D3-4144-4ED4-BEE0-1754919D6AFA}" srcOrd="3" destOrd="0" presId="urn:microsoft.com/office/officeart/2018/5/layout/IconCircleLabelList"/>
    <dgm:cxn modelId="{E474E0C8-1C83-4F27-B1DB-BB7217F4F871}" type="presParOf" srcId="{D82A9ABD-5FFA-4529-B102-4A6F7471CEDD}" destId="{3277CAAF-7BB9-4987-9E74-D8634AF4F6F4}" srcOrd="5" destOrd="0" presId="urn:microsoft.com/office/officeart/2018/5/layout/IconCircleLabelList"/>
    <dgm:cxn modelId="{6C60030B-67D9-494C-B3C2-6D15961F6210}" type="presParOf" srcId="{D82A9ABD-5FFA-4529-B102-4A6F7471CEDD}" destId="{9B253FC3-5BA3-4FA1-B39A-7F7161D80785}" srcOrd="6" destOrd="0" presId="urn:microsoft.com/office/officeart/2018/5/layout/IconCircleLabelList"/>
    <dgm:cxn modelId="{28CBDE67-373F-4F05-867A-D2BD0440CA1E}" type="presParOf" srcId="{9B253FC3-5BA3-4FA1-B39A-7F7161D80785}" destId="{05CA1DED-1F3C-40CD-A13A-D49BF072BE76}" srcOrd="0" destOrd="0" presId="urn:microsoft.com/office/officeart/2018/5/layout/IconCircleLabelList"/>
    <dgm:cxn modelId="{ED60725D-82CD-43B0-A087-2CC26E45C46B}" type="presParOf" srcId="{9B253FC3-5BA3-4FA1-B39A-7F7161D80785}" destId="{CD3D8246-7AF8-4612-930F-5748623018FB}" srcOrd="1" destOrd="0" presId="urn:microsoft.com/office/officeart/2018/5/layout/IconCircleLabelList"/>
    <dgm:cxn modelId="{D72F2E71-C615-4135-B597-09950B245FAD}" type="presParOf" srcId="{9B253FC3-5BA3-4FA1-B39A-7F7161D80785}" destId="{0731DDEE-5AEF-45EB-991E-0CB2E9341DF7}" srcOrd="2" destOrd="0" presId="urn:microsoft.com/office/officeart/2018/5/layout/IconCircleLabelList"/>
    <dgm:cxn modelId="{BBA5BEAD-B0B6-4915-897F-648951EB59D4}" type="presParOf" srcId="{9B253FC3-5BA3-4FA1-B39A-7F7161D80785}" destId="{4AB21840-0127-45BF-B5A9-BF442F7B5C8E}" srcOrd="3" destOrd="0" presId="urn:microsoft.com/office/officeart/2018/5/layout/IconCircleLabelList"/>
    <dgm:cxn modelId="{B65ACDBC-842E-423C-95D1-3E4F6762B26D}" type="presParOf" srcId="{D82A9ABD-5FFA-4529-B102-4A6F7471CEDD}" destId="{8617D60B-28E7-4800-9248-88D8432753BF}" srcOrd="7" destOrd="0" presId="urn:microsoft.com/office/officeart/2018/5/layout/IconCircleLabelList"/>
    <dgm:cxn modelId="{FF63FFD1-B0F7-4E28-BF48-591A4D024CC4}" type="presParOf" srcId="{D82A9ABD-5FFA-4529-B102-4A6F7471CEDD}" destId="{75823D37-5839-4942-835C-5BC4AB8FB2A4}" srcOrd="8" destOrd="0" presId="urn:microsoft.com/office/officeart/2018/5/layout/IconCircleLabelList"/>
    <dgm:cxn modelId="{B18345E5-13ED-45A6-9AF1-6E529236B16C}" type="presParOf" srcId="{75823D37-5839-4942-835C-5BC4AB8FB2A4}" destId="{B9722C7E-58E6-4382-A577-6E0EE235976A}" srcOrd="0" destOrd="0" presId="urn:microsoft.com/office/officeart/2018/5/layout/IconCircleLabelList"/>
    <dgm:cxn modelId="{E001511B-F8EF-47C1-8A01-D22B455C2D88}" type="presParOf" srcId="{75823D37-5839-4942-835C-5BC4AB8FB2A4}" destId="{DF7AEE54-18C5-42A7-91DA-E56931A31A7F}" srcOrd="1" destOrd="0" presId="urn:microsoft.com/office/officeart/2018/5/layout/IconCircleLabelList"/>
    <dgm:cxn modelId="{2D6DCA90-802C-4328-81E4-1E101218CDA1}" type="presParOf" srcId="{75823D37-5839-4942-835C-5BC4AB8FB2A4}" destId="{1DB0E43C-9A0B-483F-8CBE-F0D74E973D23}" srcOrd="2" destOrd="0" presId="urn:microsoft.com/office/officeart/2018/5/layout/IconCircleLabelList"/>
    <dgm:cxn modelId="{C81D2B5B-1134-4147-B08D-4A2477CCE4C3}" type="presParOf" srcId="{75823D37-5839-4942-835C-5BC4AB8FB2A4}" destId="{89A47FC7-5DBF-425F-9CA8-AD707E2FD937}" srcOrd="3" destOrd="0" presId="urn:microsoft.com/office/officeart/2018/5/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5A1EA-999C-43F8-A50F-E97BE17346A4}">
      <dsp:nvSpPr>
        <dsp:cNvPr id="0" name=""/>
        <dsp:cNvSpPr/>
      </dsp:nvSpPr>
      <dsp:spPr>
        <a:xfrm>
          <a:off x="0" y="82078"/>
          <a:ext cx="6269126" cy="957294"/>
        </a:xfrm>
        <a:prstGeom prst="roundRect">
          <a:avLst>
            <a:gd name="adj" fmla="val 10000"/>
          </a:avLst>
        </a:prstGeom>
        <a:gradFill rotWithShape="0">
          <a:gsLst>
            <a:gs pos="0">
              <a:schemeClr val="accent6">
                <a:shade val="80000"/>
                <a:hueOff val="0"/>
                <a:satOff val="0"/>
                <a:lumOff val="0"/>
                <a:alphaOff val="0"/>
                <a:satMod val="103000"/>
                <a:lumMod val="102000"/>
                <a:tint val="94000"/>
              </a:schemeClr>
            </a:gs>
            <a:gs pos="50000">
              <a:schemeClr val="accent6">
                <a:shade val="80000"/>
                <a:hueOff val="0"/>
                <a:satOff val="0"/>
                <a:lumOff val="0"/>
                <a:alphaOff val="0"/>
                <a:satMod val="110000"/>
                <a:lumMod val="100000"/>
                <a:shade val="100000"/>
              </a:schemeClr>
            </a:gs>
            <a:gs pos="100000">
              <a:schemeClr val="accent6">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chemeClr val="bg1">
                  <a:lumMod val="50000"/>
                </a:schemeClr>
              </a:solidFill>
              <a:latin typeface="Aptos" panose="020B0004020202020204" pitchFamily="34" charset="0"/>
            </a:rPr>
            <a:t>Twice as likely to secure employment (55%-28%) and work for significantly longer</a:t>
          </a:r>
        </a:p>
      </dsp:txBody>
      <dsp:txXfrm>
        <a:off x="28038" y="110116"/>
        <a:ext cx="5155240" cy="901218"/>
      </dsp:txXfrm>
    </dsp:sp>
    <dsp:sp modelId="{70DCBC8E-42C7-4CE8-8F51-68A448B7176A}">
      <dsp:nvSpPr>
        <dsp:cNvPr id="0" name=""/>
        <dsp:cNvSpPr/>
      </dsp:nvSpPr>
      <dsp:spPr>
        <a:xfrm>
          <a:off x="489117" y="1213459"/>
          <a:ext cx="6269126" cy="903408"/>
        </a:xfrm>
        <a:prstGeom prst="roundRect">
          <a:avLst>
            <a:gd name="adj" fmla="val 10000"/>
          </a:avLst>
        </a:prstGeom>
        <a:gradFill rotWithShape="0">
          <a:gsLst>
            <a:gs pos="0">
              <a:schemeClr val="accent6">
                <a:shade val="80000"/>
                <a:hueOff val="107093"/>
                <a:satOff val="-4303"/>
                <a:lumOff val="9209"/>
                <a:alphaOff val="0"/>
                <a:satMod val="103000"/>
                <a:lumMod val="102000"/>
                <a:tint val="94000"/>
              </a:schemeClr>
            </a:gs>
            <a:gs pos="50000">
              <a:schemeClr val="accent6">
                <a:shade val="80000"/>
                <a:hueOff val="107093"/>
                <a:satOff val="-4303"/>
                <a:lumOff val="9209"/>
                <a:alphaOff val="0"/>
                <a:satMod val="110000"/>
                <a:lumMod val="100000"/>
                <a:shade val="100000"/>
              </a:schemeClr>
            </a:gs>
            <a:gs pos="100000">
              <a:schemeClr val="accent6">
                <a:shade val="80000"/>
                <a:hueOff val="107093"/>
                <a:satOff val="-4303"/>
                <a:lumOff val="920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chemeClr val="bg1">
                  <a:lumMod val="50000"/>
                </a:schemeClr>
              </a:solidFill>
              <a:latin typeface="Aptos" panose="020B0004020202020204" pitchFamily="34" charset="0"/>
            </a:rPr>
            <a:t>Costs less than other employment approaches</a:t>
          </a:r>
        </a:p>
      </dsp:txBody>
      <dsp:txXfrm>
        <a:off x="515577" y="1239919"/>
        <a:ext cx="5068925" cy="850488"/>
      </dsp:txXfrm>
    </dsp:sp>
    <dsp:sp modelId="{5DCBF022-1E15-4AEB-B90A-A8C80BE08536}">
      <dsp:nvSpPr>
        <dsp:cNvPr id="0" name=""/>
        <dsp:cNvSpPr/>
      </dsp:nvSpPr>
      <dsp:spPr>
        <a:xfrm>
          <a:off x="1042242" y="2262695"/>
          <a:ext cx="6269126" cy="957294"/>
        </a:xfrm>
        <a:prstGeom prst="roundRect">
          <a:avLst>
            <a:gd name="adj" fmla="val 10000"/>
          </a:avLst>
        </a:prstGeom>
        <a:gradFill rotWithShape="0">
          <a:gsLst>
            <a:gs pos="0">
              <a:schemeClr val="accent6">
                <a:shade val="80000"/>
                <a:hueOff val="214187"/>
                <a:satOff val="-8606"/>
                <a:lumOff val="18419"/>
                <a:alphaOff val="0"/>
                <a:satMod val="103000"/>
                <a:lumMod val="102000"/>
                <a:tint val="94000"/>
              </a:schemeClr>
            </a:gs>
            <a:gs pos="50000">
              <a:schemeClr val="accent6">
                <a:shade val="80000"/>
                <a:hueOff val="214187"/>
                <a:satOff val="-8606"/>
                <a:lumOff val="18419"/>
                <a:alphaOff val="0"/>
                <a:satMod val="110000"/>
                <a:lumMod val="100000"/>
                <a:shade val="100000"/>
              </a:schemeClr>
            </a:gs>
            <a:gs pos="100000">
              <a:schemeClr val="accent6">
                <a:shade val="80000"/>
                <a:hueOff val="214187"/>
                <a:satOff val="-8606"/>
                <a:lumOff val="1841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chemeClr val="bg1">
                  <a:lumMod val="50000"/>
                </a:schemeClr>
              </a:solidFill>
              <a:latin typeface="Aptos" panose="020B0004020202020204" pitchFamily="34" charset="0"/>
            </a:rPr>
            <a:t>Individuals who gained employment experience are less likely to get hospitalised</a:t>
          </a:r>
        </a:p>
      </dsp:txBody>
      <dsp:txXfrm>
        <a:off x="1070280" y="2290733"/>
        <a:ext cx="5073606" cy="901218"/>
      </dsp:txXfrm>
    </dsp:sp>
    <dsp:sp modelId="{282ACA78-9DA9-498A-9B1F-DB94FE0B9178}">
      <dsp:nvSpPr>
        <dsp:cNvPr id="0" name=""/>
        <dsp:cNvSpPr/>
      </dsp:nvSpPr>
      <dsp:spPr>
        <a:xfrm>
          <a:off x="1567281" y="3394043"/>
          <a:ext cx="6269126" cy="957294"/>
        </a:xfrm>
        <a:prstGeom prst="roundRect">
          <a:avLst>
            <a:gd name="adj" fmla="val 10000"/>
          </a:avLst>
        </a:prstGeom>
        <a:gradFill rotWithShape="0">
          <a:gsLst>
            <a:gs pos="0">
              <a:schemeClr val="accent6">
                <a:shade val="80000"/>
                <a:hueOff val="321280"/>
                <a:satOff val="-12909"/>
                <a:lumOff val="27628"/>
                <a:alphaOff val="0"/>
                <a:satMod val="103000"/>
                <a:lumMod val="102000"/>
                <a:tint val="94000"/>
              </a:schemeClr>
            </a:gs>
            <a:gs pos="50000">
              <a:schemeClr val="accent6">
                <a:shade val="80000"/>
                <a:hueOff val="321280"/>
                <a:satOff val="-12909"/>
                <a:lumOff val="27628"/>
                <a:alphaOff val="0"/>
                <a:satMod val="110000"/>
                <a:lumMod val="100000"/>
                <a:shade val="100000"/>
              </a:schemeClr>
            </a:gs>
            <a:gs pos="100000">
              <a:schemeClr val="accent6">
                <a:shade val="80000"/>
                <a:hueOff val="321280"/>
                <a:satOff val="-12909"/>
                <a:lumOff val="27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solidFill>
                <a:schemeClr val="bg1">
                  <a:lumMod val="50000"/>
                </a:schemeClr>
              </a:solidFill>
              <a:latin typeface="Aptos" panose="020B0004020202020204" pitchFamily="34" charset="0"/>
            </a:rPr>
            <a:t>Individuals who secured employment have less dependency on services, showed improvement in mental wellbeing, and a reduction in substance misuse</a:t>
          </a:r>
        </a:p>
      </dsp:txBody>
      <dsp:txXfrm>
        <a:off x="1595319" y="3422081"/>
        <a:ext cx="5065769" cy="901218"/>
      </dsp:txXfrm>
    </dsp:sp>
    <dsp:sp modelId="{F8BECE94-A09A-462A-BF3E-7AB2F8921726}">
      <dsp:nvSpPr>
        <dsp:cNvPr id="0" name=""/>
        <dsp:cNvSpPr/>
      </dsp:nvSpPr>
      <dsp:spPr>
        <a:xfrm>
          <a:off x="5646885" y="733200"/>
          <a:ext cx="622241" cy="622241"/>
        </a:xfrm>
        <a:prstGeom prst="downArrow">
          <a:avLst>
            <a:gd name="adj1" fmla="val 55000"/>
            <a:gd name="adj2" fmla="val 45000"/>
          </a:avLst>
        </a:prstGeom>
        <a:solidFill>
          <a:schemeClr val="accent6">
            <a:alpha val="90000"/>
            <a:tint val="40000"/>
            <a:hueOff val="0"/>
            <a:satOff val="0"/>
            <a:lumOff val="0"/>
            <a:alphaOff val="0"/>
          </a:schemeClr>
        </a:solidFill>
        <a:ln w="6350" cap="flat" cmpd="sng" algn="ctr">
          <a:solidFill>
            <a:schemeClr val="accent6">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5786889" y="733200"/>
        <a:ext cx="342233" cy="468236"/>
      </dsp:txXfrm>
    </dsp:sp>
    <dsp:sp modelId="{DAFB7013-B82F-4290-9F4E-A81CAD08351A}">
      <dsp:nvSpPr>
        <dsp:cNvPr id="0" name=""/>
        <dsp:cNvSpPr/>
      </dsp:nvSpPr>
      <dsp:spPr>
        <a:xfrm>
          <a:off x="6171924" y="1864548"/>
          <a:ext cx="622241" cy="622241"/>
        </a:xfrm>
        <a:prstGeom prst="downArrow">
          <a:avLst>
            <a:gd name="adj1" fmla="val 55000"/>
            <a:gd name="adj2" fmla="val 45000"/>
          </a:avLst>
        </a:prstGeom>
        <a:solidFill>
          <a:schemeClr val="accent6">
            <a:alpha val="90000"/>
            <a:tint val="40000"/>
            <a:hueOff val="0"/>
            <a:satOff val="0"/>
            <a:lumOff val="0"/>
            <a:alphaOff val="0"/>
          </a:schemeClr>
        </a:solidFill>
        <a:ln w="6350" cap="flat" cmpd="sng" algn="ctr">
          <a:solidFill>
            <a:schemeClr val="accent6">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6311928" y="1864548"/>
        <a:ext cx="342233" cy="468236"/>
      </dsp:txXfrm>
    </dsp:sp>
    <dsp:sp modelId="{EA8938D1-59CA-4D5D-B8D6-48C5104096AB}">
      <dsp:nvSpPr>
        <dsp:cNvPr id="0" name=""/>
        <dsp:cNvSpPr/>
      </dsp:nvSpPr>
      <dsp:spPr>
        <a:xfrm>
          <a:off x="6689127" y="2995896"/>
          <a:ext cx="622241" cy="622241"/>
        </a:xfrm>
        <a:prstGeom prst="downArrow">
          <a:avLst>
            <a:gd name="adj1" fmla="val 55000"/>
            <a:gd name="adj2" fmla="val 45000"/>
          </a:avLst>
        </a:prstGeom>
        <a:solidFill>
          <a:schemeClr val="accent6">
            <a:alpha val="90000"/>
            <a:tint val="40000"/>
            <a:hueOff val="0"/>
            <a:satOff val="0"/>
            <a:lumOff val="0"/>
            <a:alphaOff val="0"/>
          </a:schemeClr>
        </a:solidFill>
        <a:ln w="6350" cap="flat" cmpd="sng" algn="ctr">
          <a:solidFill>
            <a:schemeClr val="accent6">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6829131" y="2995896"/>
        <a:ext cx="342233" cy="468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57256-01E7-4535-8915-82B396F1A2B1}">
      <dsp:nvSpPr>
        <dsp:cNvPr id="0" name=""/>
        <dsp:cNvSpPr/>
      </dsp:nvSpPr>
      <dsp:spPr>
        <a:xfrm>
          <a:off x="1905474" y="365760"/>
          <a:ext cx="4551680" cy="4551680"/>
        </a:xfrm>
        <a:prstGeom prst="pie">
          <a:avLst>
            <a:gd name="adj1" fmla="val 16200000"/>
            <a:gd name="adj2" fmla="val 1800000"/>
          </a:avLst>
        </a:prstGeom>
        <a:solidFill>
          <a:srgbClr val="FF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GB" sz="3000" kern="1200" dirty="0"/>
            <a:t>Death</a:t>
          </a:r>
        </a:p>
      </dsp:txBody>
      <dsp:txXfrm>
        <a:off x="4380179" y="1205653"/>
        <a:ext cx="1544320" cy="1517226"/>
      </dsp:txXfrm>
    </dsp:sp>
    <dsp:sp modelId="{C0D4FD91-5103-4BB8-9819-26D6BF1E20D6}">
      <dsp:nvSpPr>
        <dsp:cNvPr id="0" name=""/>
        <dsp:cNvSpPr/>
      </dsp:nvSpPr>
      <dsp:spPr>
        <a:xfrm>
          <a:off x="1670845" y="501226"/>
          <a:ext cx="4551680" cy="4551680"/>
        </a:xfrm>
        <a:prstGeom prst="pie">
          <a:avLst>
            <a:gd name="adj1" fmla="val 1800000"/>
            <a:gd name="adj2" fmla="val 9000000"/>
          </a:avLst>
        </a:prstGeom>
        <a:solidFill>
          <a:srgbClr val="00B05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GB" sz="3000" kern="1200" dirty="0"/>
            <a:t>Leg Eaten by Bears</a:t>
          </a:r>
        </a:p>
      </dsp:txBody>
      <dsp:txXfrm>
        <a:off x="2917139" y="3373120"/>
        <a:ext cx="2059093" cy="1408853"/>
      </dsp:txXfrm>
    </dsp:sp>
    <dsp:sp modelId="{D1A89800-C255-4464-BD0C-122574C486EA}">
      <dsp:nvSpPr>
        <dsp:cNvPr id="0" name=""/>
        <dsp:cNvSpPr/>
      </dsp:nvSpPr>
      <dsp:spPr>
        <a:xfrm>
          <a:off x="1670845" y="501226"/>
          <a:ext cx="4551680" cy="4551680"/>
        </a:xfrm>
        <a:prstGeom prst="pie">
          <a:avLst>
            <a:gd name="adj1" fmla="val 900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GB" sz="3000" kern="1200" dirty="0"/>
            <a:t>Trump Foot Massage</a:t>
          </a:r>
        </a:p>
      </dsp:txBody>
      <dsp:txXfrm>
        <a:off x="2158525" y="1395306"/>
        <a:ext cx="1544320" cy="15172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0F950-583D-4D55-8C26-B9B8D4634A87}">
      <dsp:nvSpPr>
        <dsp:cNvPr id="0" name=""/>
        <dsp:cNvSpPr/>
      </dsp:nvSpPr>
      <dsp:spPr>
        <a:xfrm>
          <a:off x="3892468" y="1178"/>
          <a:ext cx="2081121" cy="208112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Zero Practice</a:t>
          </a:r>
        </a:p>
      </dsp:txBody>
      <dsp:txXfrm>
        <a:off x="4197241" y="305951"/>
        <a:ext cx="1471575" cy="1471575"/>
      </dsp:txXfrm>
    </dsp:sp>
    <dsp:sp modelId="{2F9986F5-87E0-4184-B729-E748854F86AC}">
      <dsp:nvSpPr>
        <dsp:cNvPr id="0" name=""/>
        <dsp:cNvSpPr/>
      </dsp:nvSpPr>
      <dsp:spPr>
        <a:xfrm rot="2160000">
          <a:off x="5907692" y="1599469"/>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p>
      </dsp:txBody>
      <dsp:txXfrm>
        <a:off x="5923526" y="1691213"/>
        <a:ext cx="386900" cy="421426"/>
      </dsp:txXfrm>
    </dsp:sp>
    <dsp:sp modelId="{D23699DB-99C8-4B56-B070-69BE9EB23238}">
      <dsp:nvSpPr>
        <dsp:cNvPr id="0" name=""/>
        <dsp:cNvSpPr/>
      </dsp:nvSpPr>
      <dsp:spPr>
        <a:xfrm>
          <a:off x="6419820" y="1837407"/>
          <a:ext cx="2081121" cy="208112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Lack of Feedback</a:t>
          </a:r>
        </a:p>
      </dsp:txBody>
      <dsp:txXfrm>
        <a:off x="6724593" y="2142180"/>
        <a:ext cx="1471575" cy="1471575"/>
      </dsp:txXfrm>
    </dsp:sp>
    <dsp:sp modelId="{3D764CAD-3220-469A-982F-9E705AB9C68F}">
      <dsp:nvSpPr>
        <dsp:cNvPr id="0" name=""/>
        <dsp:cNvSpPr/>
      </dsp:nvSpPr>
      <dsp:spPr>
        <a:xfrm rot="6480000">
          <a:off x="6706176" y="3997441"/>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p>
      </dsp:txBody>
      <dsp:txXfrm rot="10800000">
        <a:off x="6814703" y="4059068"/>
        <a:ext cx="386900" cy="421426"/>
      </dsp:txXfrm>
    </dsp:sp>
    <dsp:sp modelId="{62F2C773-3E79-46F7-9F59-CD7569D1C3DB}">
      <dsp:nvSpPr>
        <dsp:cNvPr id="0" name=""/>
        <dsp:cNvSpPr/>
      </dsp:nvSpPr>
      <dsp:spPr>
        <a:xfrm>
          <a:off x="5454457" y="4808487"/>
          <a:ext cx="2081121" cy="208112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Feeling Exposed</a:t>
          </a:r>
        </a:p>
      </dsp:txBody>
      <dsp:txXfrm>
        <a:off x="5759230" y="5113260"/>
        <a:ext cx="1471575" cy="1471575"/>
      </dsp:txXfrm>
    </dsp:sp>
    <dsp:sp modelId="{92E94087-C5F1-4B76-BA5E-0BAAB7D098D4}">
      <dsp:nvSpPr>
        <dsp:cNvPr id="0" name=""/>
        <dsp:cNvSpPr/>
      </dsp:nvSpPr>
      <dsp:spPr>
        <a:xfrm rot="10800000">
          <a:off x="4672314" y="5497859"/>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p>
      </dsp:txBody>
      <dsp:txXfrm rot="10800000">
        <a:off x="4838128" y="5638335"/>
        <a:ext cx="386900" cy="421426"/>
      </dsp:txXfrm>
    </dsp:sp>
    <dsp:sp modelId="{93B1D5ED-CDB2-46A4-8709-AD4A2D65C812}">
      <dsp:nvSpPr>
        <dsp:cNvPr id="0" name=""/>
        <dsp:cNvSpPr/>
      </dsp:nvSpPr>
      <dsp:spPr>
        <a:xfrm>
          <a:off x="2330478" y="4808487"/>
          <a:ext cx="2081121" cy="208112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Unfamiliar People</a:t>
          </a:r>
        </a:p>
      </dsp:txBody>
      <dsp:txXfrm>
        <a:off x="2635251" y="5113260"/>
        <a:ext cx="1471575" cy="1471575"/>
      </dsp:txXfrm>
    </dsp:sp>
    <dsp:sp modelId="{7801E415-0480-4F57-BA15-F1CF5B3ADC07}">
      <dsp:nvSpPr>
        <dsp:cNvPr id="0" name=""/>
        <dsp:cNvSpPr/>
      </dsp:nvSpPr>
      <dsp:spPr>
        <a:xfrm rot="15120000">
          <a:off x="2616835" y="4027196"/>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p>
      </dsp:txBody>
      <dsp:txXfrm rot="10800000">
        <a:off x="2725362" y="4246521"/>
        <a:ext cx="386900" cy="421426"/>
      </dsp:txXfrm>
    </dsp:sp>
    <dsp:sp modelId="{01F570C1-76DF-43D3-B348-193B1BDA0C2A}">
      <dsp:nvSpPr>
        <dsp:cNvPr id="0" name=""/>
        <dsp:cNvSpPr/>
      </dsp:nvSpPr>
      <dsp:spPr>
        <a:xfrm>
          <a:off x="1365116" y="1837407"/>
          <a:ext cx="2081121" cy="208112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Anxiety and Stress</a:t>
          </a:r>
        </a:p>
      </dsp:txBody>
      <dsp:txXfrm>
        <a:off x="1669889" y="2142180"/>
        <a:ext cx="1471575" cy="1471575"/>
      </dsp:txXfrm>
    </dsp:sp>
    <dsp:sp modelId="{AC9C43B7-BED3-4C2E-8DE8-E22395FE3B1C}">
      <dsp:nvSpPr>
        <dsp:cNvPr id="0" name=""/>
        <dsp:cNvSpPr/>
      </dsp:nvSpPr>
      <dsp:spPr>
        <a:xfrm rot="19440000">
          <a:off x="3380340" y="1617859"/>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p>
      </dsp:txBody>
      <dsp:txXfrm>
        <a:off x="3396174" y="1807067"/>
        <a:ext cx="386900" cy="4214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0F950-583D-4D55-8C26-B9B8D4634A87}">
      <dsp:nvSpPr>
        <dsp:cNvPr id="0" name=""/>
        <dsp:cNvSpPr/>
      </dsp:nvSpPr>
      <dsp:spPr>
        <a:xfrm>
          <a:off x="3892468" y="1178"/>
          <a:ext cx="2081121" cy="2081121"/>
        </a:xfrm>
        <a:prstGeom prst="ellipse">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Regular Practice</a:t>
          </a:r>
        </a:p>
      </dsp:txBody>
      <dsp:txXfrm>
        <a:off x="4197241" y="305951"/>
        <a:ext cx="1471575" cy="1471575"/>
      </dsp:txXfrm>
    </dsp:sp>
    <dsp:sp modelId="{2F9986F5-87E0-4184-B729-E748854F86AC}">
      <dsp:nvSpPr>
        <dsp:cNvPr id="0" name=""/>
        <dsp:cNvSpPr/>
      </dsp:nvSpPr>
      <dsp:spPr>
        <a:xfrm rot="2160000">
          <a:off x="5907692" y="1599469"/>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5923526" y="1691213"/>
        <a:ext cx="386900" cy="421426"/>
      </dsp:txXfrm>
    </dsp:sp>
    <dsp:sp modelId="{D23699DB-99C8-4B56-B070-69BE9EB23238}">
      <dsp:nvSpPr>
        <dsp:cNvPr id="0" name=""/>
        <dsp:cNvSpPr/>
      </dsp:nvSpPr>
      <dsp:spPr>
        <a:xfrm>
          <a:off x="6419820" y="1837407"/>
          <a:ext cx="2081121" cy="2081121"/>
        </a:xfrm>
        <a:prstGeom prst="ellipse">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Structured Feedback</a:t>
          </a:r>
        </a:p>
      </dsp:txBody>
      <dsp:txXfrm>
        <a:off x="6724593" y="2142180"/>
        <a:ext cx="1471575" cy="1471575"/>
      </dsp:txXfrm>
    </dsp:sp>
    <dsp:sp modelId="{3D764CAD-3220-469A-982F-9E705AB9C68F}">
      <dsp:nvSpPr>
        <dsp:cNvPr id="0" name=""/>
        <dsp:cNvSpPr/>
      </dsp:nvSpPr>
      <dsp:spPr>
        <a:xfrm rot="6480000">
          <a:off x="6706176" y="3997441"/>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rot="10800000">
        <a:off x="6814703" y="4059068"/>
        <a:ext cx="386900" cy="421426"/>
      </dsp:txXfrm>
    </dsp:sp>
    <dsp:sp modelId="{62F2C773-3E79-46F7-9F59-CD7569D1C3DB}">
      <dsp:nvSpPr>
        <dsp:cNvPr id="0" name=""/>
        <dsp:cNvSpPr/>
      </dsp:nvSpPr>
      <dsp:spPr>
        <a:xfrm>
          <a:off x="5454457" y="4808487"/>
          <a:ext cx="2081121" cy="2081121"/>
        </a:xfrm>
        <a:prstGeom prst="ellipse">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Feeling Supported</a:t>
          </a:r>
        </a:p>
      </dsp:txBody>
      <dsp:txXfrm>
        <a:off x="5759230" y="5113260"/>
        <a:ext cx="1471575" cy="1471575"/>
      </dsp:txXfrm>
    </dsp:sp>
    <dsp:sp modelId="{92E94087-C5F1-4B76-BA5E-0BAAB7D098D4}">
      <dsp:nvSpPr>
        <dsp:cNvPr id="0" name=""/>
        <dsp:cNvSpPr/>
      </dsp:nvSpPr>
      <dsp:spPr>
        <a:xfrm rot="10800000">
          <a:off x="4672314" y="5497859"/>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rot="10800000">
        <a:off x="4838128" y="5638335"/>
        <a:ext cx="386900" cy="421426"/>
      </dsp:txXfrm>
    </dsp:sp>
    <dsp:sp modelId="{93B1D5ED-CDB2-46A4-8709-AD4A2D65C812}">
      <dsp:nvSpPr>
        <dsp:cNvPr id="0" name=""/>
        <dsp:cNvSpPr/>
      </dsp:nvSpPr>
      <dsp:spPr>
        <a:xfrm>
          <a:off x="2330478" y="4808487"/>
          <a:ext cx="2081121" cy="2081121"/>
        </a:xfrm>
        <a:prstGeom prst="ellipse">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Familiar Group</a:t>
          </a:r>
        </a:p>
      </dsp:txBody>
      <dsp:txXfrm>
        <a:off x="2635251" y="5113260"/>
        <a:ext cx="1471575" cy="1471575"/>
      </dsp:txXfrm>
    </dsp:sp>
    <dsp:sp modelId="{7801E415-0480-4F57-BA15-F1CF5B3ADC07}">
      <dsp:nvSpPr>
        <dsp:cNvPr id="0" name=""/>
        <dsp:cNvSpPr/>
      </dsp:nvSpPr>
      <dsp:spPr>
        <a:xfrm rot="15120000">
          <a:off x="2616835" y="4027196"/>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rot="10800000">
        <a:off x="2725362" y="4246521"/>
        <a:ext cx="386900" cy="421426"/>
      </dsp:txXfrm>
    </dsp:sp>
    <dsp:sp modelId="{01F570C1-76DF-43D3-B348-193B1BDA0C2A}">
      <dsp:nvSpPr>
        <dsp:cNvPr id="0" name=""/>
        <dsp:cNvSpPr/>
      </dsp:nvSpPr>
      <dsp:spPr>
        <a:xfrm>
          <a:off x="1365116" y="1837407"/>
          <a:ext cx="2081121" cy="2081121"/>
        </a:xfrm>
        <a:prstGeom prst="ellipse">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Increased Confidence</a:t>
          </a:r>
        </a:p>
      </dsp:txBody>
      <dsp:txXfrm>
        <a:off x="1669889" y="2142180"/>
        <a:ext cx="1471575" cy="1471575"/>
      </dsp:txXfrm>
    </dsp:sp>
    <dsp:sp modelId="{AC9C43B7-BED3-4C2E-8DE8-E22395FE3B1C}">
      <dsp:nvSpPr>
        <dsp:cNvPr id="0" name=""/>
        <dsp:cNvSpPr/>
      </dsp:nvSpPr>
      <dsp:spPr>
        <a:xfrm rot="19440000">
          <a:off x="3380340" y="1617859"/>
          <a:ext cx="552714" cy="702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3396174" y="1807067"/>
        <a:ext cx="386900" cy="4214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4F167A-EDF8-49BC-AE81-6BFD3BC3025A}">
      <dsp:nvSpPr>
        <dsp:cNvPr id="0" name=""/>
        <dsp:cNvSpPr/>
      </dsp:nvSpPr>
      <dsp:spPr>
        <a:xfrm>
          <a:off x="1093999" y="1488"/>
          <a:ext cx="5940000" cy="8665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GB" sz="3900" kern="1200" dirty="0"/>
            <a:t>Safe Friendly Environment</a:t>
          </a:r>
        </a:p>
      </dsp:txBody>
      <dsp:txXfrm>
        <a:off x="1093999" y="1488"/>
        <a:ext cx="5940000" cy="866510"/>
      </dsp:txXfrm>
    </dsp:sp>
    <dsp:sp modelId="{17EC870C-59FE-4F85-929D-20C68DC2E24E}">
      <dsp:nvSpPr>
        <dsp:cNvPr id="0" name=""/>
        <dsp:cNvSpPr/>
      </dsp:nvSpPr>
      <dsp:spPr>
        <a:xfrm>
          <a:off x="2399000" y="911324"/>
          <a:ext cx="3330000" cy="8665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GB" sz="3900" kern="1200" dirty="0"/>
            <a:t>R.E.A.L Values</a:t>
          </a:r>
        </a:p>
      </dsp:txBody>
      <dsp:txXfrm>
        <a:off x="2399000" y="911324"/>
        <a:ext cx="3330000" cy="866510"/>
      </dsp:txXfrm>
    </dsp:sp>
    <dsp:sp modelId="{4F278A0C-FFAC-4B74-945A-D3BB183A0DED}">
      <dsp:nvSpPr>
        <dsp:cNvPr id="0" name=""/>
        <dsp:cNvSpPr/>
      </dsp:nvSpPr>
      <dsp:spPr>
        <a:xfrm>
          <a:off x="913999" y="1821160"/>
          <a:ext cx="6300000" cy="8665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GB" sz="3900" kern="1200" dirty="0"/>
            <a:t>Two Workshops Each Month</a:t>
          </a:r>
        </a:p>
      </dsp:txBody>
      <dsp:txXfrm>
        <a:off x="913999" y="1821160"/>
        <a:ext cx="6300000" cy="866510"/>
      </dsp:txXfrm>
    </dsp:sp>
    <dsp:sp modelId="{690E9791-DC31-476D-8DAD-69F73DC6A0C3}">
      <dsp:nvSpPr>
        <dsp:cNvPr id="0" name=""/>
        <dsp:cNvSpPr/>
      </dsp:nvSpPr>
      <dsp:spPr>
        <a:xfrm>
          <a:off x="193999" y="2730996"/>
          <a:ext cx="7740000" cy="8665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GB" sz="3900" kern="1200" dirty="0"/>
            <a:t>Impromptu and Prepared Speaking</a:t>
          </a:r>
        </a:p>
      </dsp:txBody>
      <dsp:txXfrm>
        <a:off x="193999" y="2730996"/>
        <a:ext cx="7740000" cy="866510"/>
      </dsp:txXfrm>
    </dsp:sp>
    <dsp:sp modelId="{05A0B684-D636-4739-8170-940FA59D27CC}">
      <dsp:nvSpPr>
        <dsp:cNvPr id="0" name=""/>
        <dsp:cNvSpPr/>
      </dsp:nvSpPr>
      <dsp:spPr>
        <a:xfrm>
          <a:off x="643999" y="3640832"/>
          <a:ext cx="6840000" cy="8665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GB" sz="3900" kern="1200" dirty="0"/>
            <a:t>Concise and Positive Feedback</a:t>
          </a:r>
        </a:p>
      </dsp:txBody>
      <dsp:txXfrm>
        <a:off x="643999" y="3640832"/>
        <a:ext cx="6840000" cy="866510"/>
      </dsp:txXfrm>
    </dsp:sp>
    <dsp:sp modelId="{18715882-7A96-4DD8-9B91-C884F21B83F7}">
      <dsp:nvSpPr>
        <dsp:cNvPr id="0" name=""/>
        <dsp:cNvSpPr/>
      </dsp:nvSpPr>
      <dsp:spPr>
        <a:xfrm>
          <a:off x="13999" y="4550668"/>
          <a:ext cx="8100000" cy="8665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GB" sz="3900" kern="1200" dirty="0"/>
            <a:t>121s and Further Coaching Available </a:t>
          </a:r>
        </a:p>
      </dsp:txBody>
      <dsp:txXfrm>
        <a:off x="13999" y="4550668"/>
        <a:ext cx="8100000" cy="8665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312B96-59CB-4C93-B84E-4BC05DFD66F1}">
      <dsp:nvSpPr>
        <dsp:cNvPr id="0" name=""/>
        <dsp:cNvSpPr/>
      </dsp:nvSpPr>
      <dsp:spPr>
        <a:xfrm>
          <a:off x="1356483" y="743"/>
          <a:ext cx="778464" cy="778464"/>
        </a:xfrm>
        <a:prstGeom prst="ellipse">
          <a:avLst/>
        </a:prstGeom>
        <a:solidFill>
          <a:schemeClr val="accent5">
            <a:lumMod val="75000"/>
          </a:schemeClr>
        </a:solidFill>
        <a:ln>
          <a:noFill/>
        </a:ln>
        <a:effectLst/>
      </dsp:spPr>
      <dsp:style>
        <a:lnRef idx="0">
          <a:scrgbClr r="0" g="0" b="0"/>
        </a:lnRef>
        <a:fillRef idx="1">
          <a:scrgbClr r="0" g="0" b="0"/>
        </a:fillRef>
        <a:effectRef idx="0">
          <a:scrgbClr r="0" g="0" b="0"/>
        </a:effectRef>
        <a:fontRef idx="minor"/>
      </dsp:style>
    </dsp:sp>
    <dsp:sp modelId="{062DF187-0709-44B9-BF10-3AE9DE6F64A3}">
      <dsp:nvSpPr>
        <dsp:cNvPr id="0" name=""/>
        <dsp:cNvSpPr/>
      </dsp:nvSpPr>
      <dsp:spPr>
        <a:xfrm>
          <a:off x="1522386" y="166645"/>
          <a:ext cx="446660" cy="4466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09CCBA-96E5-4D80-A30A-3A091DD3B32F}">
      <dsp:nvSpPr>
        <dsp:cNvPr id="0" name=""/>
        <dsp:cNvSpPr/>
      </dsp:nvSpPr>
      <dsp:spPr>
        <a:xfrm>
          <a:off x="1107630" y="1021680"/>
          <a:ext cx="1276171" cy="3120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GB" sz="2000" kern="1200" dirty="0"/>
            <a:t>Helping people retain or return to employment was one of the core objectives of IAPT when it was developed in 2008</a:t>
          </a:r>
          <a:r>
            <a:rPr lang="en-GB" sz="1400" kern="1200" dirty="0"/>
            <a:t>. </a:t>
          </a:r>
          <a:endParaRPr lang="en-US" sz="1400" kern="1200" dirty="0"/>
        </a:p>
      </dsp:txBody>
      <dsp:txXfrm>
        <a:off x="1107630" y="1021680"/>
        <a:ext cx="1276171" cy="3120950"/>
      </dsp:txXfrm>
    </dsp:sp>
    <dsp:sp modelId="{D18B4DD5-A29D-46FB-83CA-E2C215343EA6}">
      <dsp:nvSpPr>
        <dsp:cNvPr id="0" name=""/>
        <dsp:cNvSpPr/>
      </dsp:nvSpPr>
      <dsp:spPr>
        <a:xfrm>
          <a:off x="2866790" y="38047"/>
          <a:ext cx="778464" cy="77846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B55DFA-3EFE-490D-A36F-E4178F82FF8C}">
      <dsp:nvSpPr>
        <dsp:cNvPr id="0" name=""/>
        <dsp:cNvSpPr/>
      </dsp:nvSpPr>
      <dsp:spPr>
        <a:xfrm>
          <a:off x="3021887" y="166645"/>
          <a:ext cx="446660" cy="4466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45260D-4FE8-4D8C-ACBE-EE60DFFB278C}">
      <dsp:nvSpPr>
        <dsp:cNvPr id="0" name=""/>
        <dsp:cNvSpPr/>
      </dsp:nvSpPr>
      <dsp:spPr>
        <a:xfrm>
          <a:off x="2607132" y="1021680"/>
          <a:ext cx="1276171" cy="3120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GB" sz="2000" kern="1200" dirty="0"/>
            <a:t>2017 a pilot was undertaken by Lets Talk-Wellbeing in Leicestershire County and Rutland with the aim to integrate IAPT, healthcare and employment support</a:t>
          </a:r>
          <a:r>
            <a:rPr lang="en-GB" sz="1400" kern="1200" dirty="0"/>
            <a:t>. </a:t>
          </a:r>
          <a:endParaRPr lang="en-US" sz="1400" kern="1200" dirty="0"/>
        </a:p>
      </dsp:txBody>
      <dsp:txXfrm>
        <a:off x="2607132" y="1021680"/>
        <a:ext cx="1276171" cy="3120950"/>
      </dsp:txXfrm>
    </dsp:sp>
    <dsp:sp modelId="{0F979624-1DE1-4BE7-BDCD-C41C4FA5C8FD}">
      <dsp:nvSpPr>
        <dsp:cNvPr id="0" name=""/>
        <dsp:cNvSpPr/>
      </dsp:nvSpPr>
      <dsp:spPr>
        <a:xfrm>
          <a:off x="4355347" y="743"/>
          <a:ext cx="778464" cy="77846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6580C-BC5C-49E2-8D42-91E71471267F}">
      <dsp:nvSpPr>
        <dsp:cNvPr id="0" name=""/>
        <dsp:cNvSpPr/>
      </dsp:nvSpPr>
      <dsp:spPr>
        <a:xfrm>
          <a:off x="4521389" y="166645"/>
          <a:ext cx="446660" cy="4466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9530D3-4144-4ED4-BEE0-1754919D6AFA}">
      <dsp:nvSpPr>
        <dsp:cNvPr id="0" name=""/>
        <dsp:cNvSpPr/>
      </dsp:nvSpPr>
      <dsp:spPr>
        <a:xfrm>
          <a:off x="4124411" y="993842"/>
          <a:ext cx="1276171" cy="3120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GB" sz="2000" kern="1200" dirty="0"/>
            <a:t>The objectives were to provide early intervention and timely support to help avoid long term unemployment for people. </a:t>
          </a:r>
          <a:endParaRPr lang="en-US" sz="2000" kern="1200" dirty="0"/>
        </a:p>
      </dsp:txBody>
      <dsp:txXfrm>
        <a:off x="4124411" y="993842"/>
        <a:ext cx="1276171" cy="3120950"/>
      </dsp:txXfrm>
    </dsp:sp>
    <dsp:sp modelId="{05CA1DED-1F3C-40CD-A13A-D49BF072BE76}">
      <dsp:nvSpPr>
        <dsp:cNvPr id="0" name=""/>
        <dsp:cNvSpPr/>
      </dsp:nvSpPr>
      <dsp:spPr>
        <a:xfrm>
          <a:off x="5854989" y="743"/>
          <a:ext cx="778464" cy="77846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3D8246-7AF8-4612-930F-5748623018FB}">
      <dsp:nvSpPr>
        <dsp:cNvPr id="0" name=""/>
        <dsp:cNvSpPr/>
      </dsp:nvSpPr>
      <dsp:spPr>
        <a:xfrm>
          <a:off x="6018457" y="122279"/>
          <a:ext cx="446660" cy="4466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B21840-0127-45BF-B5A9-BF442F7B5C8E}">
      <dsp:nvSpPr>
        <dsp:cNvPr id="0" name=""/>
        <dsp:cNvSpPr/>
      </dsp:nvSpPr>
      <dsp:spPr>
        <a:xfrm>
          <a:off x="5606136" y="1021680"/>
          <a:ext cx="1276171" cy="3120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GB" sz="2000" kern="1200" dirty="0"/>
            <a:t>Link between being in work and achieving improved health outcomes</a:t>
          </a:r>
          <a:r>
            <a:rPr lang="en-GB" sz="1400" kern="1200" dirty="0"/>
            <a:t>.</a:t>
          </a:r>
          <a:endParaRPr lang="en-US" sz="1400" kern="1200" dirty="0"/>
        </a:p>
      </dsp:txBody>
      <dsp:txXfrm>
        <a:off x="5606136" y="1021680"/>
        <a:ext cx="1276171" cy="3120950"/>
      </dsp:txXfrm>
    </dsp:sp>
    <dsp:sp modelId="{B9722C7E-58E6-4382-A577-6E0EE235976A}">
      <dsp:nvSpPr>
        <dsp:cNvPr id="0" name=""/>
        <dsp:cNvSpPr/>
      </dsp:nvSpPr>
      <dsp:spPr>
        <a:xfrm>
          <a:off x="7354491" y="743"/>
          <a:ext cx="778464" cy="778464"/>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7AEE54-18C5-42A7-91DA-E56931A31A7F}">
      <dsp:nvSpPr>
        <dsp:cNvPr id="0" name=""/>
        <dsp:cNvSpPr/>
      </dsp:nvSpPr>
      <dsp:spPr>
        <a:xfrm>
          <a:off x="7520393" y="122279"/>
          <a:ext cx="446660" cy="44666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A47FC7-5DBF-425F-9CA8-AD707E2FD937}">
      <dsp:nvSpPr>
        <dsp:cNvPr id="0" name=""/>
        <dsp:cNvSpPr/>
      </dsp:nvSpPr>
      <dsp:spPr>
        <a:xfrm>
          <a:off x="7105637" y="1021680"/>
          <a:ext cx="1276171" cy="3120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GB" sz="1600" kern="1200" dirty="0"/>
            <a:t>Current national integrated EA role out - nearly all NHS Talking Therapies services across the country are engaged with this</a:t>
          </a:r>
          <a:endParaRPr lang="en-US" sz="1600" kern="1200" dirty="0"/>
        </a:p>
      </dsp:txBody>
      <dsp:txXfrm>
        <a:off x="7105637" y="1021680"/>
        <a:ext cx="1276171" cy="312095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1C7C07-06FD-4B40-944B-15B76B616CD7}" type="datetimeFigureOut">
              <a:rPr lang="en-GB" smtClean="0"/>
              <a:t>14/05/2025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7CDC7-6A57-414A-8134-1E50D3EF67F9}" type="slidenum">
              <a:rPr lang="en-GB" smtClean="0"/>
              <a:t>‹#›</a:t>
            </a:fld>
            <a:endParaRPr lang="en-GB"/>
          </a:p>
        </p:txBody>
      </p:sp>
    </p:spTree>
    <p:extLst>
      <p:ext uri="{BB962C8B-B14F-4D97-AF65-F5344CB8AC3E}">
        <p14:creationId xmlns:p14="http://schemas.microsoft.com/office/powerpoint/2010/main" val="2620250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1</a:t>
            </a:fld>
            <a:endParaRPr lang="en-GB"/>
          </a:p>
        </p:txBody>
      </p:sp>
    </p:spTree>
    <p:extLst>
      <p:ext uri="{BB962C8B-B14F-4D97-AF65-F5344CB8AC3E}">
        <p14:creationId xmlns:p14="http://schemas.microsoft.com/office/powerpoint/2010/main" val="3393312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2</a:t>
            </a:fld>
            <a:endParaRPr lang="en-GB"/>
          </a:p>
        </p:txBody>
      </p:sp>
    </p:spTree>
    <p:extLst>
      <p:ext uri="{BB962C8B-B14F-4D97-AF65-F5344CB8AC3E}">
        <p14:creationId xmlns:p14="http://schemas.microsoft.com/office/powerpoint/2010/main" val="978234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CBE1A-9CE2-0E66-5A63-80AAC5CEF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D03FD-A6C9-20FE-44BC-4C142C4E46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ED720-10C4-51F8-EC9B-B67FD3F867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D978DB1-9797-F33F-B238-FF7B3BD5D653}"/>
              </a:ext>
            </a:extLst>
          </p:cNvPr>
          <p:cNvSpPr>
            <a:spLocks noGrp="1"/>
          </p:cNvSpPr>
          <p:nvPr>
            <p:ph type="sldNum" sz="quarter" idx="5"/>
          </p:nvPr>
        </p:nvSpPr>
        <p:spPr/>
        <p:txBody>
          <a:bodyPr/>
          <a:lstStyle/>
          <a:p>
            <a:fld id="{0907CDC7-6A57-414A-8134-1E50D3EF67F9}" type="slidenum">
              <a:rPr lang="en-GB" smtClean="0"/>
              <a:t>4</a:t>
            </a:fld>
            <a:endParaRPr lang="en-GB"/>
          </a:p>
        </p:txBody>
      </p:sp>
    </p:spTree>
    <p:extLst>
      <p:ext uri="{BB962C8B-B14F-4D97-AF65-F5344CB8AC3E}">
        <p14:creationId xmlns:p14="http://schemas.microsoft.com/office/powerpoint/2010/main" val="1650115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I work as an Employment Specialist for Likewise Sheffield drug and alcohol recovery service. I am here today to introduce the services of Likewise including the IPS Employability Support Programme that helps clients find meaningful employment as a part of their recovery journey.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622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At Likewise our professional teams follow a person-centred approach to work with clients to plan their own recovery journey from drugs and/or alcohol. Depending on the client’s need, we offer fast track or longer-term support. We also have teams who work with clients who are rough-sleepers and difficult to engage due to other personal circumstances.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Every client works with a dedicated recovery navigator and can access one-to-one support, health &amp; wellbeing checks and support, harm reduction advice, substitute medication for certain substances, and detox either within the community or at a rehabilitation centre.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We also offer support for family members and friends of our clients.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3221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With our partner Project 6, we offer group sessions at our Recovery Hub. There is a diverse daily timetable of groups, classes, and activities for those who are newly in recovery. This way our service-users can build connections with a supportive recovery community. </a:t>
            </a:r>
          </a:p>
          <a:p>
            <a:endParaRPr lang="en-GB" sz="18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dirty="0">
                <a:effectLst/>
                <a:latin typeface="Aptos" panose="020B0004020202020204" pitchFamily="34" charset="0"/>
                <a:ea typeface="Aptos" panose="020B0004020202020204" pitchFamily="34" charset="0"/>
                <a:cs typeface="Times New Roman" panose="02020603050405020304" pitchFamily="18" charset="0"/>
              </a:rPr>
              <a:t>The Recovery Hub also offers Structured Recovery Programme, opportunities for volunteering and the Ambassador’s Programme. Participating in this programme often leads to securing employment at Likewise. Many of my colleagues have joined the organisation this way and bring invaluable lived experience which allows us all to provide better support for our clients.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9199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IPS stands for Individual Placement Support. It is a supported employment model that helps people for whom substance misuse presents a barrier to employment. </a:t>
            </a:r>
          </a:p>
          <a:p>
            <a:endParaRPr lang="en-GB" sz="18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dirty="0">
                <a:effectLst/>
                <a:latin typeface="Aptos" panose="020B0004020202020204" pitchFamily="34" charset="0"/>
                <a:ea typeface="Aptos" panose="020B0004020202020204" pitchFamily="34" charset="0"/>
                <a:cs typeface="Times New Roman" panose="02020603050405020304" pitchFamily="18" charset="0"/>
              </a:rPr>
              <a:t>The core idea of IPS is that employment is treatment and a huge step towards recovery. The IPS model uses a tailored approach to support clients overcome their barriers to employment. </a:t>
            </a:r>
          </a:p>
          <a:p>
            <a:endParaRPr lang="en-GB" sz="18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dirty="0">
                <a:effectLst/>
                <a:latin typeface="Aptos" panose="020B0004020202020204" pitchFamily="34" charset="0"/>
                <a:ea typeface="Aptos" panose="020B0004020202020204" pitchFamily="34" charset="0"/>
                <a:cs typeface="Times New Roman" panose="02020603050405020304" pitchFamily="18" charset="0"/>
              </a:rPr>
              <a:t>It does this by multidisciplinary work and support, where Employment Specialists are integrated into the clinical teams. </a:t>
            </a:r>
          </a:p>
          <a:p>
            <a:r>
              <a:rPr lang="en-GB" sz="1800" dirty="0">
                <a:effectLst/>
                <a:latin typeface="Aptos" panose="020B0004020202020204" pitchFamily="34" charset="0"/>
                <a:ea typeface="Aptos" panose="020B0004020202020204" pitchFamily="34" charset="0"/>
                <a:cs typeface="Times New Roman" panose="02020603050405020304" pitchFamily="18" charset="0"/>
              </a:rPr>
              <a:t>Appointments can take place at our office at </a:t>
            </a:r>
            <a:r>
              <a:rPr lang="en-GB" sz="1800" dirty="0" err="1">
                <a:effectLst/>
                <a:latin typeface="Aptos" panose="020B0004020202020204" pitchFamily="34" charset="0"/>
                <a:ea typeface="Aptos" panose="020B0004020202020204" pitchFamily="34" charset="0"/>
                <a:cs typeface="Times New Roman" panose="02020603050405020304" pitchFamily="18" charset="0"/>
              </a:rPr>
              <a:t>Shalesmoor</a:t>
            </a:r>
            <a:r>
              <a:rPr lang="en-GB" sz="1800" dirty="0">
                <a:effectLst/>
                <a:latin typeface="Aptos" panose="020B0004020202020204" pitchFamily="34" charset="0"/>
                <a:ea typeface="Aptos" panose="020B0004020202020204" pitchFamily="34" charset="0"/>
                <a:cs typeface="Times New Roman" panose="02020603050405020304" pitchFamily="18" charset="0"/>
              </a:rPr>
              <a:t> or out in the community.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839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IPS is built on 8 principles. In line with these 8 principles, we help clients find competitive, paid employment. We do this by building on existing skills and short qualifications where necessary. </a:t>
            </a:r>
          </a:p>
          <a:p>
            <a:pPr marL="342900" lvl="0" indent="-342900">
              <a:lnSpc>
                <a:spcPct val="115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We can support clients who are already accessing our recovery services. This is the only piece of eligibility criteria we have. Other than that, everyone who wants our support is eligible.</a:t>
            </a:r>
          </a:p>
          <a:p>
            <a:pPr marL="342900" lvl="0" indent="-342900">
              <a:lnSpc>
                <a:spcPct val="115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As Employment Specialists, we find out about each of our clients’ strengths, passions and work preferences, and we do the job search in line with these, rather than what is easily available.</a:t>
            </a:r>
          </a:p>
          <a:p>
            <a:pPr marL="342900" lvl="0" indent="-342900">
              <a:lnSpc>
                <a:spcPct val="115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IPS service is a place and train model, meaning that the job search is rapid, we aim to place our clients into work as soon as possible and focus on the training later, as a part of the in-work support. This way, we can keep up the motivation of our clients to get back into employment and continue their recovery journey. </a:t>
            </a:r>
          </a:p>
          <a:p>
            <a:pPr marL="342900" lvl="0" indent="-342900">
              <a:lnSpc>
                <a:spcPct val="115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Our IPS team is located with the clinical and recovery teams at Portland House, we work as a multidisciplinary team allowing our clients to receive specialist advice regarding health, recovery and employment. </a:t>
            </a:r>
          </a:p>
          <a:p>
            <a:pPr marL="342900" lvl="0" indent="-342900">
              <a:lnSpc>
                <a:spcPct val="115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Once our clients start working, we offer individualised in-work support to both employee and employer. This way we can ensure that our clients sustain employment and that any employer concerns are resolved. </a:t>
            </a:r>
          </a:p>
          <a:p>
            <a:pPr marL="342900" lvl="0" indent="-342900">
              <a:lnSpc>
                <a:spcPct val="115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As a part of our support service, we complete better off calculations, discuss with clients how working affects their benefits and signpost to specialist benefits advice. We work closely with the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JobCentre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We have a work coach on our premises every Tuesday, he sees clients who need further advice, and I deliver a drop-in session at Cavendish Court every other Wednesday, where I engage with people who want to get back into work, but substance misuse presents a barrier to employment. </a:t>
            </a:r>
          </a:p>
          <a:p>
            <a:pPr marL="342900" lvl="0" indent="-342900">
              <a:lnSpc>
                <a:spcPct val="115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And lastly, we work with local employers, conduct employer engagement to learn more about local recruitment needs and create suitable job matches.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53798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Studies have shown that clients who have been supported on an IPS programme are twice as likely to secure employment and work as other people. </a:t>
            </a:r>
          </a:p>
          <a:p>
            <a:endParaRPr lang="en-GB" sz="18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dirty="0">
                <a:effectLst/>
                <a:latin typeface="Aptos" panose="020B0004020202020204" pitchFamily="34" charset="0"/>
                <a:ea typeface="Aptos" panose="020B0004020202020204" pitchFamily="34" charset="0"/>
                <a:cs typeface="Times New Roman" panose="02020603050405020304" pitchFamily="18" charset="0"/>
              </a:rPr>
              <a:t>IPS clients also stay in work for significantly longer. </a:t>
            </a:r>
          </a:p>
          <a:p>
            <a:r>
              <a:rPr lang="en-GB" sz="1800" dirty="0">
                <a:effectLst/>
                <a:latin typeface="Aptos" panose="020B0004020202020204" pitchFamily="34" charset="0"/>
                <a:ea typeface="Aptos" panose="020B0004020202020204" pitchFamily="34" charset="0"/>
                <a:cs typeface="Times New Roman" panose="02020603050405020304" pitchFamily="18" charset="0"/>
              </a:rPr>
              <a:t>IPS costs less than other employment approaches.</a:t>
            </a:r>
          </a:p>
          <a:p>
            <a:r>
              <a:rPr lang="en-GB" sz="18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dirty="0">
                <a:effectLst/>
                <a:latin typeface="Aptos" panose="020B0004020202020204" pitchFamily="34" charset="0"/>
                <a:ea typeface="Aptos" panose="020B0004020202020204" pitchFamily="34" charset="0"/>
                <a:cs typeface="Times New Roman" panose="02020603050405020304" pitchFamily="18" charset="0"/>
              </a:rPr>
              <a:t>Individuals who gained employment experience are less likely to get hospitalised, have less dependency on services and showed improvement in mental wellbeing as well as a reduction in substance use.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2574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As Employment Specialists we work with small caseloads, a maximum of 20 people per E.S. so that we can focus on providing tailored support to our clients following the IPS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We promote the IPS employability support within the service so that recovery navigators make referrals.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We complete better-off calculations and a vocational profile, based on which we make an action plan with the client.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We conduct employer engagement, place clients into preferred jobs and offer ongoing in-work support.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3780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We work closely with local employers to create suitable job matches. We do this by prioritising face-to-face employer engagement. We attend local job fairs to liaise with employers and get a better understanding of their recruitment needs.</a:t>
            </a:r>
          </a:p>
          <a:p>
            <a:r>
              <a:rPr lang="en-GB" sz="1800" dirty="0">
                <a:effectLst/>
                <a:latin typeface="Aptos" panose="020B0004020202020204" pitchFamily="34" charset="0"/>
                <a:ea typeface="Aptos" panose="020B0004020202020204" pitchFamily="34" charset="0"/>
                <a:cs typeface="Times New Roman" panose="02020603050405020304" pitchFamily="18" charset="0"/>
              </a:rPr>
              <a:t> </a:t>
            </a:r>
          </a:p>
          <a:p>
            <a:r>
              <a:rPr lang="en-GB" sz="1800" dirty="0">
                <a:effectLst/>
                <a:latin typeface="Aptos" panose="020B0004020202020204" pitchFamily="34" charset="0"/>
                <a:ea typeface="Aptos" panose="020B0004020202020204" pitchFamily="34" charset="0"/>
                <a:cs typeface="Times New Roman" panose="02020603050405020304" pitchFamily="18" charset="0"/>
              </a:rPr>
              <a:t>Due to the face-to-face engagement, we can also tap into the hidden job market and find vacancies for our clients that are not advertised online. As Employment Specialists, we offer tailored support for clients, place them into roles with supportive employers, assist with personal information such as criminal record and health condition disclosure, risk and trigger management. </a:t>
            </a:r>
          </a:p>
          <a:p>
            <a:endParaRPr lang="en-GB" sz="18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dirty="0">
                <a:effectLst/>
                <a:latin typeface="Aptos" panose="020B0004020202020204" pitchFamily="34" charset="0"/>
                <a:ea typeface="Aptos" panose="020B0004020202020204" pitchFamily="34" charset="0"/>
                <a:cs typeface="Times New Roman" panose="02020603050405020304" pitchFamily="18" charset="0"/>
              </a:rPr>
              <a:t>We also support the employers, manage any concerns they may have, provide education, and ultimately reduce the stigma around substance misuse.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6265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As a part of the IPS employability support service, Employment Specialists provide in-work support for both employee and employer. The goal is to help our clients settle in at their new job, so that they can sustain employment. </a:t>
            </a:r>
          </a:p>
          <a:p>
            <a:endParaRPr lang="en-GB" sz="18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dirty="0">
                <a:effectLst/>
                <a:latin typeface="Aptos" panose="020B0004020202020204" pitchFamily="34" charset="0"/>
                <a:ea typeface="Aptos" panose="020B0004020202020204" pitchFamily="34" charset="0"/>
                <a:cs typeface="Times New Roman" panose="02020603050405020304" pitchFamily="18" charset="0"/>
              </a:rPr>
              <a:t>We offer support with reasonable adjustments at the workplace, serve as a point of contact for both employers and clients in case of any concerns. We discuss potential triggers with clients and support them to manage these effectively without relapsing. </a:t>
            </a:r>
          </a:p>
          <a:p>
            <a:endParaRPr lang="en-GB" sz="18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dirty="0">
                <a:effectLst/>
                <a:latin typeface="Aptos" panose="020B0004020202020204" pitchFamily="34" charset="0"/>
                <a:ea typeface="Aptos" panose="020B0004020202020204" pitchFamily="34" charset="0"/>
                <a:cs typeface="Times New Roman" panose="02020603050405020304" pitchFamily="18" charset="0"/>
              </a:rPr>
              <a:t>And as mentioned previously, we provide education and support to employers how to deal with substance misuse and how to support employees in recovery to stay in work.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9514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And last but not least, some of the several benefits of IPS. This type of employability support challenges the stigma around substance misuse and mental health conditions and promotes a more inclusive society.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Employment gives purpose to clients and a structure to their day. It reduces isolation and promotes greater social contact.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It gives hope, direction and supports the person’s recovery journey.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It contributes to the identity of the client, it gives financial independence, improves the quality of life and ultimately gives the person an opportunity to change their lives.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5CBEDA-1A06-4495-A0E6-E79D016D68E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437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04124-A7EF-ABBC-6B5B-E6C46253C3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A04237-E060-AE3D-3F21-DE829CF36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93E15-B2BC-6C25-2FE0-8BF2EAF3A8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5F0B4E6-E71B-4BCD-3E71-C2714552D786}"/>
              </a:ext>
            </a:extLst>
          </p:cNvPr>
          <p:cNvSpPr>
            <a:spLocks noGrp="1"/>
          </p:cNvSpPr>
          <p:nvPr>
            <p:ph type="sldNum" sz="quarter" idx="5"/>
          </p:nvPr>
        </p:nvSpPr>
        <p:spPr/>
        <p:txBody>
          <a:bodyPr/>
          <a:lstStyle/>
          <a:p>
            <a:fld id="{0907CDC7-6A57-414A-8134-1E50D3EF67F9}" type="slidenum">
              <a:rPr lang="en-GB" smtClean="0"/>
              <a:t>17</a:t>
            </a:fld>
            <a:endParaRPr lang="en-GB"/>
          </a:p>
        </p:txBody>
      </p:sp>
    </p:spTree>
    <p:extLst>
      <p:ext uri="{BB962C8B-B14F-4D97-AF65-F5344CB8AC3E}">
        <p14:creationId xmlns:p14="http://schemas.microsoft.com/office/powerpoint/2010/main" val="2353982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3BE98-52D3-05C6-D06C-E19BA513A6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9F985-0AAF-0744-AF73-897F0F247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96A814-18F0-F77F-AA4D-F36EB94B84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23F108F-A615-7778-8D39-B24D079EF9E3}"/>
              </a:ext>
            </a:extLst>
          </p:cNvPr>
          <p:cNvSpPr>
            <a:spLocks noGrp="1"/>
          </p:cNvSpPr>
          <p:nvPr>
            <p:ph type="sldNum" sz="quarter" idx="5"/>
          </p:nvPr>
        </p:nvSpPr>
        <p:spPr/>
        <p:txBody>
          <a:bodyPr/>
          <a:lstStyle/>
          <a:p>
            <a:fld id="{0907CDC7-6A57-414A-8134-1E50D3EF67F9}" type="slidenum">
              <a:rPr lang="en-GB" smtClean="0"/>
              <a:t>18</a:t>
            </a:fld>
            <a:endParaRPr lang="en-GB"/>
          </a:p>
        </p:txBody>
      </p:sp>
    </p:spTree>
    <p:extLst>
      <p:ext uri="{BB962C8B-B14F-4D97-AF65-F5344CB8AC3E}">
        <p14:creationId xmlns:p14="http://schemas.microsoft.com/office/powerpoint/2010/main" val="684751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A2FB7-8B24-B97E-6504-E854055AF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5C8CF2-158F-E3EF-FECA-30B498B017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EC7C40-6EC6-457E-6E66-75954E7EBA1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C45C999-9B9E-18A2-FCA6-59AE463C9CE3}"/>
              </a:ext>
            </a:extLst>
          </p:cNvPr>
          <p:cNvSpPr>
            <a:spLocks noGrp="1"/>
          </p:cNvSpPr>
          <p:nvPr>
            <p:ph type="sldNum" sz="quarter" idx="5"/>
          </p:nvPr>
        </p:nvSpPr>
        <p:spPr/>
        <p:txBody>
          <a:bodyPr/>
          <a:lstStyle/>
          <a:p>
            <a:fld id="{0907CDC7-6A57-414A-8134-1E50D3EF67F9}" type="slidenum">
              <a:rPr lang="en-GB" smtClean="0"/>
              <a:t>19</a:t>
            </a:fld>
            <a:endParaRPr lang="en-GB"/>
          </a:p>
        </p:txBody>
      </p:sp>
    </p:spTree>
    <p:extLst>
      <p:ext uri="{BB962C8B-B14F-4D97-AF65-F5344CB8AC3E}">
        <p14:creationId xmlns:p14="http://schemas.microsoft.com/office/powerpoint/2010/main" val="2099857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B44C4-E6C3-8C3A-D1CE-91FD4C0E3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D7836-B602-F0BD-3ADB-A0BE147B7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C57A11-474B-B73B-0FC1-5DCEA7596C3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A0796FD-F301-A0D1-2599-639A205A7D9D}"/>
              </a:ext>
            </a:extLst>
          </p:cNvPr>
          <p:cNvSpPr>
            <a:spLocks noGrp="1"/>
          </p:cNvSpPr>
          <p:nvPr>
            <p:ph type="sldNum" sz="quarter" idx="5"/>
          </p:nvPr>
        </p:nvSpPr>
        <p:spPr/>
        <p:txBody>
          <a:bodyPr/>
          <a:lstStyle/>
          <a:p>
            <a:fld id="{0907CDC7-6A57-414A-8134-1E50D3EF67F9}" type="slidenum">
              <a:rPr lang="en-GB" smtClean="0"/>
              <a:t>20</a:t>
            </a:fld>
            <a:endParaRPr lang="en-GB"/>
          </a:p>
        </p:txBody>
      </p:sp>
    </p:spTree>
    <p:extLst>
      <p:ext uri="{BB962C8B-B14F-4D97-AF65-F5344CB8AC3E}">
        <p14:creationId xmlns:p14="http://schemas.microsoft.com/office/powerpoint/2010/main" val="3604464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21</a:t>
            </a:fld>
            <a:endParaRPr lang="en-GB"/>
          </a:p>
        </p:txBody>
      </p:sp>
    </p:spTree>
    <p:extLst>
      <p:ext uri="{BB962C8B-B14F-4D97-AF65-F5344CB8AC3E}">
        <p14:creationId xmlns:p14="http://schemas.microsoft.com/office/powerpoint/2010/main" val="70536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22</a:t>
            </a:fld>
            <a:endParaRPr lang="en-GB"/>
          </a:p>
        </p:txBody>
      </p:sp>
    </p:spTree>
    <p:extLst>
      <p:ext uri="{BB962C8B-B14F-4D97-AF65-F5344CB8AC3E}">
        <p14:creationId xmlns:p14="http://schemas.microsoft.com/office/powerpoint/2010/main" val="3577163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AAA29-365B-346E-AF42-DBEBADDC66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25066-F748-76FB-BA6F-86A42272B7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E772D5-58AC-80E6-CD0E-49ECA8ED1A7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0771BC4-B4FD-7DAF-5598-743B5FABAF2B}"/>
              </a:ext>
            </a:extLst>
          </p:cNvPr>
          <p:cNvSpPr>
            <a:spLocks noGrp="1"/>
          </p:cNvSpPr>
          <p:nvPr>
            <p:ph type="sldNum" sz="quarter" idx="5"/>
          </p:nvPr>
        </p:nvSpPr>
        <p:spPr/>
        <p:txBody>
          <a:bodyPr/>
          <a:lstStyle/>
          <a:p>
            <a:fld id="{0907CDC7-6A57-414A-8134-1E50D3EF67F9}" type="slidenum">
              <a:rPr lang="en-GB" smtClean="0"/>
              <a:t>23</a:t>
            </a:fld>
            <a:endParaRPr lang="en-GB"/>
          </a:p>
        </p:txBody>
      </p:sp>
    </p:spTree>
    <p:extLst>
      <p:ext uri="{BB962C8B-B14F-4D97-AF65-F5344CB8AC3E}">
        <p14:creationId xmlns:p14="http://schemas.microsoft.com/office/powerpoint/2010/main" val="180546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7B6BC-6A02-DC8A-AF8F-EF1226F429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F8497-6C22-421A-8D9B-5330B9712B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C9999E-C25E-7626-8EC1-D7DE121A88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05FA34-AC80-2465-C94B-74B6EDD8E55E}"/>
              </a:ext>
            </a:extLst>
          </p:cNvPr>
          <p:cNvSpPr>
            <a:spLocks noGrp="1"/>
          </p:cNvSpPr>
          <p:nvPr>
            <p:ph type="sldNum" sz="quarter" idx="5"/>
          </p:nvPr>
        </p:nvSpPr>
        <p:spPr/>
        <p:txBody>
          <a:bodyPr/>
          <a:lstStyle/>
          <a:p>
            <a:fld id="{0907CDC7-6A57-414A-8134-1E50D3EF67F9}" type="slidenum">
              <a:rPr lang="en-GB" smtClean="0"/>
              <a:t>30</a:t>
            </a:fld>
            <a:endParaRPr lang="en-GB"/>
          </a:p>
        </p:txBody>
      </p:sp>
    </p:spTree>
    <p:extLst>
      <p:ext uri="{BB962C8B-B14F-4D97-AF65-F5344CB8AC3E}">
        <p14:creationId xmlns:p14="http://schemas.microsoft.com/office/powerpoint/2010/main" val="2653432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47D01-3382-270E-4D6A-D0A7782BC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BF872-0757-015D-5864-864B11CDDB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246F1-410B-788E-1B2C-D84B07A467F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42091A5-A36E-FC97-A256-8397D6294152}"/>
              </a:ext>
            </a:extLst>
          </p:cNvPr>
          <p:cNvSpPr>
            <a:spLocks noGrp="1"/>
          </p:cNvSpPr>
          <p:nvPr>
            <p:ph type="sldNum" sz="quarter" idx="5"/>
          </p:nvPr>
        </p:nvSpPr>
        <p:spPr/>
        <p:txBody>
          <a:bodyPr/>
          <a:lstStyle/>
          <a:p>
            <a:fld id="{0907CDC7-6A57-414A-8134-1E50D3EF67F9}" type="slidenum">
              <a:rPr lang="en-GB" smtClean="0"/>
              <a:t>31</a:t>
            </a:fld>
            <a:endParaRPr lang="en-GB"/>
          </a:p>
        </p:txBody>
      </p:sp>
    </p:spTree>
    <p:extLst>
      <p:ext uri="{BB962C8B-B14F-4D97-AF65-F5344CB8AC3E}">
        <p14:creationId xmlns:p14="http://schemas.microsoft.com/office/powerpoint/2010/main" val="3806731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8CC3B-BE0C-C1E5-9C9F-D47EF6B9AB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CC13E7-C035-107E-7614-28431AD87E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FE508-102A-5AA0-2639-95F4E5BF4A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4FE4E32-DACE-84C8-9BED-F7EE9609652A}"/>
              </a:ext>
            </a:extLst>
          </p:cNvPr>
          <p:cNvSpPr>
            <a:spLocks noGrp="1"/>
          </p:cNvSpPr>
          <p:nvPr>
            <p:ph type="sldNum" sz="quarter" idx="5"/>
          </p:nvPr>
        </p:nvSpPr>
        <p:spPr/>
        <p:txBody>
          <a:bodyPr/>
          <a:lstStyle/>
          <a:p>
            <a:fld id="{0907CDC7-6A57-414A-8134-1E50D3EF67F9}" type="slidenum">
              <a:rPr lang="en-GB" smtClean="0"/>
              <a:t>32</a:t>
            </a:fld>
            <a:endParaRPr lang="en-GB"/>
          </a:p>
        </p:txBody>
      </p:sp>
    </p:spTree>
    <p:extLst>
      <p:ext uri="{BB962C8B-B14F-4D97-AF65-F5344CB8AC3E}">
        <p14:creationId xmlns:p14="http://schemas.microsoft.com/office/powerpoint/2010/main" val="641906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0078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7443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Sheffield ‘buy in’ to the benefits of employment support since 2009 – the roll out gives an opportunity to hugely expand this  - out of work support, wider/comprehensive service promotion, full integration.</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97648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Include that Emma and Lydia started in Oct 23 – set the service up so it was integrated.</a:t>
            </a:r>
            <a:endParaRPr lang="en-GB" dirty="0">
              <a:ea typeface="Calibri"/>
              <a:cs typeface="Calibri"/>
            </a:endParaRPr>
          </a:p>
          <a:p>
            <a:r>
              <a:rPr lang="en-GB" dirty="0">
                <a:cs typeface="Calibri"/>
              </a:rPr>
              <a:t>3 x EA’s started in March 24</a:t>
            </a:r>
            <a:endParaRPr lang="en-GB" dirty="0">
              <a:ea typeface="Calibri"/>
              <a:cs typeface="Calibri"/>
            </a:endParaRPr>
          </a:p>
          <a:p>
            <a:r>
              <a:rPr lang="en-GB" dirty="0">
                <a:cs typeface="Calibri"/>
              </a:rPr>
              <a:t>5 x EA’s started in June 24</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0048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Set up of our service</a:t>
            </a:r>
            <a:endParaRPr lang="en-GB" dirty="0">
              <a:ea typeface="Calibri"/>
              <a:cs typeface="Calibri"/>
            </a:endParaRPr>
          </a:p>
          <a:p>
            <a:r>
              <a:rPr lang="en-GB" dirty="0"/>
              <a:t>Integrated within STT</a:t>
            </a:r>
            <a:endParaRPr lang="en-GB" dirty="0">
              <a:ea typeface="Calibri"/>
              <a:cs typeface="Calibri"/>
            </a:endParaRPr>
          </a:p>
          <a:p>
            <a:r>
              <a:rPr lang="en-GB" dirty="0"/>
              <a:t>Staff are part of clinical teams</a:t>
            </a:r>
            <a:endParaRPr lang="en-GB" dirty="0">
              <a:ea typeface="Calibri"/>
              <a:cs typeface="Calibri"/>
            </a:endParaRPr>
          </a:p>
          <a:p>
            <a:r>
              <a:rPr lang="en-GB" dirty="0"/>
              <a:t>Shared clinical data recording system</a:t>
            </a:r>
            <a:endParaRPr lang="en-GB" dirty="0">
              <a:ea typeface="Calibri"/>
              <a:cs typeface="Calibri"/>
            </a:endParaRPr>
          </a:p>
          <a:p>
            <a:r>
              <a:rPr lang="en-GB" dirty="0"/>
              <a:t>Regular conversations between therapists and EA’s</a:t>
            </a:r>
            <a:endParaRPr lang="en-GB" dirty="0">
              <a:ea typeface="Calibri"/>
              <a:cs typeface="Calibri"/>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248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555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Health and wellbeing pathways</a:t>
            </a:r>
          </a:p>
          <a:p>
            <a:r>
              <a:rPr lang="en-US" dirty="0"/>
              <a:t>Asthma</a:t>
            </a:r>
          </a:p>
          <a:p>
            <a:r>
              <a:rPr lang="en-US" dirty="0"/>
              <a:t>Cancer (following successful treatment)</a:t>
            </a:r>
          </a:p>
          <a:p>
            <a:r>
              <a:rPr lang="en-US" dirty="0"/>
              <a:t>Cardiac Conditions(i.e. stable angina; heart failure, atrial fibrillation, cardiac event 12 weeks post-event &amp; following cardiac rehab)</a:t>
            </a:r>
          </a:p>
          <a:p>
            <a:r>
              <a:rPr lang="en-US" dirty="0"/>
              <a:t>CFS/ME and fatigue</a:t>
            </a:r>
          </a:p>
          <a:p>
            <a:r>
              <a:rPr lang="en-US" dirty="0"/>
              <a:t>Chronic pain (MSK)</a:t>
            </a:r>
          </a:p>
          <a:p>
            <a:r>
              <a:rPr lang="en-US" dirty="0"/>
              <a:t>COPD</a:t>
            </a:r>
          </a:p>
          <a:p>
            <a:r>
              <a:rPr lang="en-US" dirty="0"/>
              <a:t>Diabetes (Types 1 and 2)</a:t>
            </a:r>
          </a:p>
          <a:p>
            <a:r>
              <a:rPr lang="en-US" dirty="0"/>
              <a:t>Health anxiety (i.e. Hypochondriasis)</a:t>
            </a:r>
          </a:p>
          <a:p>
            <a:r>
              <a:rPr lang="en-US" dirty="0"/>
              <a:t>Irritable Bowel Syndrome</a:t>
            </a:r>
          </a:p>
          <a:p>
            <a:r>
              <a:rPr lang="en-US" dirty="0"/>
              <a:t>Long Covid*</a:t>
            </a:r>
          </a:p>
          <a:p>
            <a:r>
              <a:rPr lang="en-US" dirty="0"/>
              <a:t>PPS – common symptoms (</a:t>
            </a:r>
            <a:r>
              <a:rPr lang="en-US" dirty="0" err="1"/>
              <a:t>eg</a:t>
            </a:r>
            <a:r>
              <a:rPr lang="en-US" dirty="0"/>
              <a:t>:  pain in the joints/ muscles/chest, tiredness/ fatigue, numbness and tingling sensations, headaches, heart palpitations, stomach problems including unexplained pain, feeling bloated).</a:t>
            </a:r>
          </a:p>
          <a:p>
            <a:r>
              <a:rPr lang="en-US" dirty="0"/>
              <a:t>Skin conditions  </a:t>
            </a:r>
          </a:p>
          <a:p>
            <a:r>
              <a:rPr lang="en-US" dirty="0"/>
              <a:t>Tinnitus*</a:t>
            </a:r>
          </a:p>
          <a:p>
            <a:endParaRPr lang="en-US" dirty="0"/>
          </a:p>
          <a:p>
            <a:endParaRPr lang="en-US" dirty="0"/>
          </a:p>
          <a:p>
            <a:r>
              <a:rPr lang="en-US" dirty="0"/>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 3 -Also some therapists are trained in Interpersonal Therapy (IPT), Eye Movement Desensitisation and Reprocessing (EMDR), Narrative Exposure Therapy (NET), Couples Therapy for Depression (CTfD)</a:t>
            </a:r>
          </a:p>
          <a:p>
            <a:endParaRPr lang="en-US"/>
          </a:p>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Previously known as IAPT</a:t>
            </a:r>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04945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emma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1439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Emma?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6478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Final questions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F1EECC-3B9C-4C3A-BB66-8EE520161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16630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1CF82-CBBD-F34B-7B0F-5ECFA5555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5F74B-C250-5322-46AE-7216AE69CB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AC98F6-E8D7-9202-AD4F-D6E5B65187A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B39F73-CF65-4D3E-710F-2328DF02D7A6}"/>
              </a:ext>
            </a:extLst>
          </p:cNvPr>
          <p:cNvSpPr>
            <a:spLocks noGrp="1"/>
          </p:cNvSpPr>
          <p:nvPr>
            <p:ph type="sldNum" sz="quarter" idx="5"/>
          </p:nvPr>
        </p:nvSpPr>
        <p:spPr/>
        <p:txBody>
          <a:bodyPr/>
          <a:lstStyle/>
          <a:p>
            <a:fld id="{0907CDC7-6A57-414A-8134-1E50D3EF67F9}" type="slidenum">
              <a:rPr lang="en-GB" smtClean="0"/>
              <a:t>47</a:t>
            </a:fld>
            <a:endParaRPr lang="en-GB"/>
          </a:p>
        </p:txBody>
      </p:sp>
    </p:spTree>
    <p:extLst>
      <p:ext uri="{BB962C8B-B14F-4D97-AF65-F5344CB8AC3E}">
        <p14:creationId xmlns:p14="http://schemas.microsoft.com/office/powerpoint/2010/main" val="4268310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48</a:t>
            </a:fld>
            <a:endParaRPr lang="en-GB"/>
          </a:p>
        </p:txBody>
      </p:sp>
    </p:spTree>
    <p:extLst>
      <p:ext uri="{BB962C8B-B14F-4D97-AF65-F5344CB8AC3E}">
        <p14:creationId xmlns:p14="http://schemas.microsoft.com/office/powerpoint/2010/main" val="866847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36A64-CA60-38BE-0428-902216B269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C171EFC-5BAE-614C-A5C4-4F619CB231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A23CB87-567E-5B42-DF4C-866C0460BB7B}"/>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5" name="Footer Placeholder 4">
            <a:extLst>
              <a:ext uri="{FF2B5EF4-FFF2-40B4-BE49-F238E27FC236}">
                <a16:creationId xmlns:a16="http://schemas.microsoft.com/office/drawing/2014/main" id="{7963AABA-AFA9-5558-F4EC-90C63078BF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E7D760-7F56-ABCC-E37D-3E20F07EBD92}"/>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64058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631A6-BFE0-8137-D061-75333B3E08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1E87BB-B52C-C7E1-2D7F-45CD2F7B7E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0CF27F-196B-8DA6-4033-027477A0C2C5}"/>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5" name="Footer Placeholder 4">
            <a:extLst>
              <a:ext uri="{FF2B5EF4-FFF2-40B4-BE49-F238E27FC236}">
                <a16:creationId xmlns:a16="http://schemas.microsoft.com/office/drawing/2014/main" id="{EFF26E29-20FD-72B5-552C-0815E253FD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5CC277-F055-3C08-BC1D-F253ED850AAF}"/>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734826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80937-5735-65E1-A774-40F53ADA7C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F71891A-0534-A5F3-B141-CF3561F69D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75051D-056F-FB63-2BFD-504BDCE6BE3E}"/>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5" name="Footer Placeholder 4">
            <a:extLst>
              <a:ext uri="{FF2B5EF4-FFF2-40B4-BE49-F238E27FC236}">
                <a16:creationId xmlns:a16="http://schemas.microsoft.com/office/drawing/2014/main" id="{B4B45675-D62D-7FB9-B26E-9D3FF66E64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A5CA9A-33E8-6861-D77F-961460A45CC8}"/>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130563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748-2435-A408-AC01-1C07C71FA7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5DD748-8E32-8446-0DAA-E6AE4287F6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6008330-B4FB-5D9E-1756-6AE29BE47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EC142A7-9834-B2FD-F2D5-A620C7F88265}"/>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6" name="Footer Placeholder 5">
            <a:extLst>
              <a:ext uri="{FF2B5EF4-FFF2-40B4-BE49-F238E27FC236}">
                <a16:creationId xmlns:a16="http://schemas.microsoft.com/office/drawing/2014/main" id="{A7FDD670-38C0-D70B-4C54-C24E303762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3B64F8-C613-EBFA-B459-FF060BC201CE}"/>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3980029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099ED-298F-2B8E-F929-6DE9E2B7071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BE49E1-94C0-980F-070F-528128E24B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F90ACF-1C26-BFBD-7111-86112EB444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E01803-8D1C-693D-DF12-B00118E881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2283A6-82A0-6FCB-4A1C-AC3673001D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5E529D5-894C-ECD1-7B80-3102AA478FF8}"/>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8" name="Footer Placeholder 7">
            <a:extLst>
              <a:ext uri="{FF2B5EF4-FFF2-40B4-BE49-F238E27FC236}">
                <a16:creationId xmlns:a16="http://schemas.microsoft.com/office/drawing/2014/main" id="{1B8E2821-A319-B971-37C8-BF021EC4594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BCDC432-3DD1-FD3F-8C7C-74F09307A92C}"/>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683875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811D-C2FB-2D28-B16C-0B5E5B7391B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D5630E-CFAA-0B4C-7DB1-7B218CF4E251}"/>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4" name="Footer Placeholder 3">
            <a:extLst>
              <a:ext uri="{FF2B5EF4-FFF2-40B4-BE49-F238E27FC236}">
                <a16:creationId xmlns:a16="http://schemas.microsoft.com/office/drawing/2014/main" id="{0155DA0B-629D-5485-AF9E-8CF00A08748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FB1EBE3-4172-A474-8D91-DB22D40A5AC6}"/>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909898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AFA98F-7BD4-6955-42CD-81B9A0882A00}"/>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3" name="Footer Placeholder 2">
            <a:extLst>
              <a:ext uri="{FF2B5EF4-FFF2-40B4-BE49-F238E27FC236}">
                <a16:creationId xmlns:a16="http://schemas.microsoft.com/office/drawing/2014/main" id="{C2E9E338-A0BC-A400-B67B-807478BD24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5C73F48-8C04-B376-EB53-01D5EAF11742}"/>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8746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E4DDB-8279-5384-95A4-B5B77CB640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28D1A1F-DAC4-D6C9-7D96-72072655AF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6D4B2ED-3D69-030E-9BDD-29C7B1FED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FA8AAB-7CD2-0881-6350-1B72C1AC2724}"/>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6" name="Footer Placeholder 5">
            <a:extLst>
              <a:ext uri="{FF2B5EF4-FFF2-40B4-BE49-F238E27FC236}">
                <a16:creationId xmlns:a16="http://schemas.microsoft.com/office/drawing/2014/main" id="{657E0D62-927A-32FD-990F-2AAB1DB222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28470D-218E-69F3-64E5-CE0F77DB620C}"/>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512435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7404A-A4A8-6D78-DF14-722A8933A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2D59CB-2051-6C48-1600-8CFEE32903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91E0974-9749-4208-5AAD-67B30A224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B34064-B833-990D-0070-2164648A2691}"/>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6" name="Footer Placeholder 5">
            <a:extLst>
              <a:ext uri="{FF2B5EF4-FFF2-40B4-BE49-F238E27FC236}">
                <a16:creationId xmlns:a16="http://schemas.microsoft.com/office/drawing/2014/main" id="{8F030628-E8BD-4E19-3131-D7324F1349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EA5352-2099-AB36-77C2-1802DA56C00B}"/>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499479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0B084-4A71-8D60-DD22-AAFE8E1722C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B7BBDC-959A-3E98-D581-FF5EC742A8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4C23DD-B0A7-6CF0-EED2-8F6F4BCDFBD1}"/>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5" name="Footer Placeholder 4">
            <a:extLst>
              <a:ext uri="{FF2B5EF4-FFF2-40B4-BE49-F238E27FC236}">
                <a16:creationId xmlns:a16="http://schemas.microsoft.com/office/drawing/2014/main" id="{2D2B7AD8-DAD5-BEC3-9AD6-DF1BEFB47B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2EED6D-E804-6573-8874-977D7821E420}"/>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1149032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19D9BB-60BB-0841-68AF-5CB7E9DD7B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F0E0A4-B45D-0F8A-0AE3-15348F52B8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7FF65B-B234-BD28-A1B0-DA766FBFCE39}"/>
              </a:ext>
            </a:extLst>
          </p:cNvPr>
          <p:cNvSpPr>
            <a:spLocks noGrp="1"/>
          </p:cNvSpPr>
          <p:nvPr>
            <p:ph type="dt" sz="half" idx="10"/>
          </p:nvPr>
        </p:nvSpPr>
        <p:spPr/>
        <p:txBody>
          <a:bodyPr/>
          <a:lstStyle/>
          <a:p>
            <a:fld id="{E455C85B-A723-485B-80E6-BC30001F9FC7}" type="datetimeFigureOut">
              <a:rPr lang="en-GB" smtClean="0"/>
              <a:t>14/05/2025</a:t>
            </a:fld>
            <a:endParaRPr lang="en-GB"/>
          </a:p>
        </p:txBody>
      </p:sp>
      <p:sp>
        <p:nvSpPr>
          <p:cNvPr id="5" name="Footer Placeholder 4">
            <a:extLst>
              <a:ext uri="{FF2B5EF4-FFF2-40B4-BE49-F238E27FC236}">
                <a16:creationId xmlns:a16="http://schemas.microsoft.com/office/drawing/2014/main" id="{1D4C2A8C-6F02-EBC6-8BBE-8B64DBC87F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98674A-65C0-6EE6-3CB0-E16D3B236902}"/>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3419178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bg>
      <p:bgPr>
        <a:gradFill rotWithShape="0">
          <a:gsLst>
            <a:gs pos="0">
              <a:schemeClr val="accent1"/>
            </a:gs>
            <a:gs pos="100000">
              <a:schemeClr val="accent2"/>
            </a:gs>
          </a:gsLst>
          <a:lin ang="18900000" scaled="1"/>
        </a:gradFill>
        <a:effectLst/>
      </p:bgPr>
    </p:bg>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DDF3D4E6-CFF9-FC44-921F-E9DF1F7B7BA9}"/>
              </a:ext>
            </a:extLst>
          </p:cNvPr>
          <p:cNvSpPr>
            <a:spLocks/>
          </p:cNvSpPr>
          <p:nvPr/>
        </p:nvSpPr>
        <p:spPr bwMode="auto">
          <a:xfrm>
            <a:off x="0" y="4856163"/>
            <a:ext cx="5503333" cy="647700"/>
          </a:xfrm>
          <a:custGeom>
            <a:avLst/>
            <a:gdLst>
              <a:gd name="T0" fmla="*/ 0 w 2601"/>
              <a:gd name="T1" fmla="*/ 0 h 547"/>
              <a:gd name="T2" fmla="*/ 4127500 w 2601"/>
              <a:gd name="T3" fmla="*/ 11841 h 547"/>
              <a:gd name="T4" fmla="*/ 3941834 w 2601"/>
              <a:gd name="T5" fmla="*/ 647700 h 547"/>
              <a:gd name="T6" fmla="*/ 0 w 2601"/>
              <a:gd name="T7" fmla="*/ 645332 h 547"/>
              <a:gd name="T8" fmla="*/ 0 w 2601"/>
              <a:gd name="T9" fmla="*/ 0 h 5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547">
                <a:moveTo>
                  <a:pt x="0" y="0"/>
                </a:moveTo>
                <a:lnTo>
                  <a:pt x="2601" y="10"/>
                </a:lnTo>
                <a:lnTo>
                  <a:pt x="2484" y="547"/>
                </a:lnTo>
                <a:lnTo>
                  <a:pt x="0" y="545"/>
                </a:lnTo>
                <a:lnTo>
                  <a:pt x="0" y="0"/>
                </a:lnTo>
                <a:close/>
              </a:path>
            </a:pathLst>
          </a:custGeom>
          <a:solidFill>
            <a:schemeClr val="bg1">
              <a:alpha val="79999"/>
            </a:schemeClr>
          </a:solidFill>
          <a:ln>
            <a:noFill/>
          </a:ln>
          <a:extLst>
            <a:ext uri="{91240B29-F687-4F45-9708-019B960494DF}">
              <a14:hiddenLine xmlns:a14="http://schemas.microsoft.com/office/drawing/2010/main" w="9525">
                <a:solidFill>
                  <a:schemeClr val="folHlink"/>
                </a:solidFill>
                <a:round/>
                <a:headEnd/>
                <a:tailEnd/>
              </a14:hiddenLine>
            </a:ext>
          </a:extLst>
        </p:spPr>
        <p:txBody>
          <a:bodyPr wrap="none" anchor="ctr"/>
          <a:lstStyle/>
          <a:p>
            <a:endParaRPr lang="en-US" dirty="0"/>
          </a:p>
        </p:txBody>
      </p:sp>
      <p:sp>
        <p:nvSpPr>
          <p:cNvPr id="1189894" name="Rectangle 6"/>
          <p:cNvSpPr>
            <a:spLocks noGrp="1" noChangeArrowheads="1"/>
          </p:cNvSpPr>
          <p:nvPr>
            <p:ph type="subTitle" idx="1"/>
          </p:nvPr>
        </p:nvSpPr>
        <p:spPr>
          <a:xfrm>
            <a:off x="336551" y="4887913"/>
            <a:ext cx="4800600" cy="577850"/>
          </a:xfrm>
          <a:prstGeom prst="rect">
            <a:avLst/>
          </a:prstGeom>
        </p:spPr>
        <p:txBody>
          <a:bodyPr anchor="ctr"/>
          <a:lstStyle>
            <a:lvl1pPr marL="0" indent="0">
              <a:spcAft>
                <a:spcPct val="0"/>
              </a:spcAft>
              <a:buFont typeface="Arial" pitchFamily="34" charset="0"/>
              <a:buNone/>
              <a:defRPr sz="2000" i="1"/>
            </a:lvl1pPr>
          </a:lstStyle>
          <a:p>
            <a:pPr lvl="0"/>
            <a:r>
              <a:rPr lang="en-US" altLang="en-US" noProof="0"/>
              <a:t>Click to edit Master subtitle style</a:t>
            </a:r>
            <a:endParaRPr lang="en-GB" altLang="en-US" noProof="0"/>
          </a:p>
        </p:txBody>
      </p:sp>
      <p:sp>
        <p:nvSpPr>
          <p:cNvPr id="1189896" name="Rectangle 8"/>
          <p:cNvSpPr>
            <a:spLocks noGrp="1" noChangeArrowheads="1"/>
          </p:cNvSpPr>
          <p:nvPr>
            <p:ph type="ctrTitle"/>
          </p:nvPr>
        </p:nvSpPr>
        <p:spPr>
          <a:xfrm>
            <a:off x="336553" y="1636713"/>
            <a:ext cx="10534649" cy="2387600"/>
          </a:xfrm>
          <a:prstGeom prst="rect">
            <a:avLst/>
          </a:prstGeom>
        </p:spPr>
        <p:txBody>
          <a:bodyPr/>
          <a:lstStyle>
            <a:lvl1pPr>
              <a:lnSpc>
                <a:spcPct val="95000"/>
              </a:lnSpc>
              <a:defRPr>
                <a:solidFill>
                  <a:schemeClr val="bg1"/>
                </a:solidFill>
              </a:defRPr>
            </a:lvl1pPr>
          </a:lstStyle>
          <a:p>
            <a:pPr lvl="0"/>
            <a:r>
              <a:rPr lang="en-US" altLang="en-US" noProof="0"/>
              <a:t>Click to edit Master title style</a:t>
            </a:r>
            <a:endParaRPr lang="en-GB" altLang="en-US" noProof="0"/>
          </a:p>
        </p:txBody>
      </p:sp>
      <p:pic>
        <p:nvPicPr>
          <p:cNvPr id="3" name="Picture 2">
            <a:extLst>
              <a:ext uri="{FF2B5EF4-FFF2-40B4-BE49-F238E27FC236}">
                <a16:creationId xmlns:a16="http://schemas.microsoft.com/office/drawing/2014/main" id="{314FF0C0-ABE2-E54A-9214-D323452A29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1" y="-11793"/>
            <a:ext cx="12310328" cy="6924559"/>
          </a:xfrm>
          <a:prstGeom prst="rect">
            <a:avLst/>
          </a:prstGeom>
        </p:spPr>
      </p:pic>
    </p:spTree>
    <p:extLst>
      <p:ext uri="{BB962C8B-B14F-4D97-AF65-F5344CB8AC3E}">
        <p14:creationId xmlns:p14="http://schemas.microsoft.com/office/powerpoint/2010/main" val="1419198772"/>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1135" y="1593852"/>
            <a:ext cx="10993967" cy="471487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346D65A7-8616-494A-8CD9-0CA8D111C6F1}"/>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C89035BD-8894-45C0-8BE3-9777EBBA5A59}" type="slidenum">
              <a:rPr lang="en-GB" altLang="en-US" smtClean="0"/>
              <a:pPr/>
              <a:t>‹#›</a:t>
            </a:fld>
            <a:endParaRPr lang="en-GB" altLang="en-US" dirty="0"/>
          </a:p>
        </p:txBody>
      </p:sp>
      <p:sp>
        <p:nvSpPr>
          <p:cNvPr id="5" name="Rectangle 3">
            <a:extLst>
              <a:ext uri="{FF2B5EF4-FFF2-40B4-BE49-F238E27FC236}">
                <a16:creationId xmlns:a16="http://schemas.microsoft.com/office/drawing/2014/main" id="{1ADC28F1-3F2B-1343-A90B-C2D56A8AF514}"/>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159216871"/>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2">
            <a:extLst>
              <a:ext uri="{FF2B5EF4-FFF2-40B4-BE49-F238E27FC236}">
                <a16:creationId xmlns:a16="http://schemas.microsoft.com/office/drawing/2014/main" id="{43C5E5FB-D4E5-2547-85EE-A76ADDF20DBD}"/>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1BA96ED1-229E-4F23-9407-0EBEDD5F3FD7}" type="slidenum">
              <a:rPr lang="en-GB" altLang="en-US" smtClean="0"/>
              <a:pPr/>
              <a:t>‹#›</a:t>
            </a:fld>
            <a:endParaRPr lang="en-GB" altLang="en-US" dirty="0"/>
          </a:p>
        </p:txBody>
      </p:sp>
      <p:sp>
        <p:nvSpPr>
          <p:cNvPr id="5" name="Rectangle 3">
            <a:extLst>
              <a:ext uri="{FF2B5EF4-FFF2-40B4-BE49-F238E27FC236}">
                <a16:creationId xmlns:a16="http://schemas.microsoft.com/office/drawing/2014/main" id="{0486BCD0-6512-634A-A4A1-22AA9BEE6064}"/>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719928079"/>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01133" y="1593852"/>
            <a:ext cx="5395384" cy="47148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9719" y="1593852"/>
            <a:ext cx="5395383" cy="47148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
            <a:extLst>
              <a:ext uri="{FF2B5EF4-FFF2-40B4-BE49-F238E27FC236}">
                <a16:creationId xmlns:a16="http://schemas.microsoft.com/office/drawing/2014/main" id="{2A0ADFC8-E57D-E443-AA9E-62052A84B0EF}"/>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9284EBA5-D526-4C9A-9BB8-9AFEA6D305A0}" type="slidenum">
              <a:rPr lang="en-GB" altLang="en-US" smtClean="0"/>
              <a:pPr/>
              <a:t>‹#›</a:t>
            </a:fld>
            <a:endParaRPr lang="en-GB" altLang="en-US" dirty="0"/>
          </a:p>
        </p:txBody>
      </p:sp>
      <p:sp>
        <p:nvSpPr>
          <p:cNvPr id="6" name="Rectangle 3">
            <a:extLst>
              <a:ext uri="{FF2B5EF4-FFF2-40B4-BE49-F238E27FC236}">
                <a16:creationId xmlns:a16="http://schemas.microsoft.com/office/drawing/2014/main" id="{3331F972-D97B-E74E-8C5B-30A0CFD10A8D}"/>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626728633"/>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
            <a:extLst>
              <a:ext uri="{FF2B5EF4-FFF2-40B4-BE49-F238E27FC236}">
                <a16:creationId xmlns:a16="http://schemas.microsoft.com/office/drawing/2014/main" id="{B1703A46-3486-9544-895D-5F0282FFABEA}"/>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50E6DAC-9677-4CD5-9E30-4AFB9FB2C697}" type="slidenum">
              <a:rPr lang="en-GB" altLang="en-US" smtClean="0"/>
              <a:pPr/>
              <a:t>‹#›</a:t>
            </a:fld>
            <a:endParaRPr lang="en-GB" altLang="en-US" dirty="0"/>
          </a:p>
        </p:txBody>
      </p:sp>
      <p:sp>
        <p:nvSpPr>
          <p:cNvPr id="8" name="Rectangle 3">
            <a:extLst>
              <a:ext uri="{FF2B5EF4-FFF2-40B4-BE49-F238E27FC236}">
                <a16:creationId xmlns:a16="http://schemas.microsoft.com/office/drawing/2014/main" id="{2960BF45-6D05-5B4C-BA45-724D0172FA60}"/>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34301081"/>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6095DD22-6179-D244-9932-A06DC821F817}"/>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BCAAC725-C4CC-4644-8174-30894402AFBB}" type="slidenum">
              <a:rPr lang="en-GB" altLang="en-US" smtClean="0"/>
              <a:pPr/>
              <a:t>‹#›</a:t>
            </a:fld>
            <a:endParaRPr lang="en-GB" altLang="en-US" dirty="0"/>
          </a:p>
        </p:txBody>
      </p:sp>
      <p:sp>
        <p:nvSpPr>
          <p:cNvPr id="4" name="Footer Placeholder 3">
            <a:extLst>
              <a:ext uri="{FF2B5EF4-FFF2-40B4-BE49-F238E27FC236}">
                <a16:creationId xmlns:a16="http://schemas.microsoft.com/office/drawing/2014/main" id="{BC24BE57-6117-154C-97B3-523D9AE57360}"/>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869614431"/>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DEF3789-E815-4D46-B822-E26181C0E49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A979A761-14E5-4D82-A55A-D7B6477D5913}" type="slidenum">
              <a:rPr lang="en-GB" altLang="en-US" smtClean="0"/>
              <a:pPr/>
              <a:t>‹#›</a:t>
            </a:fld>
            <a:endParaRPr lang="en-GB" altLang="en-US" dirty="0"/>
          </a:p>
        </p:txBody>
      </p:sp>
      <p:sp>
        <p:nvSpPr>
          <p:cNvPr id="3" name="Rectangle 3">
            <a:extLst>
              <a:ext uri="{FF2B5EF4-FFF2-40B4-BE49-F238E27FC236}">
                <a16:creationId xmlns:a16="http://schemas.microsoft.com/office/drawing/2014/main" id="{A9832ED5-D087-6048-92EB-D4ED1371AE5C}"/>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372122614"/>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2">
            <a:extLst>
              <a:ext uri="{FF2B5EF4-FFF2-40B4-BE49-F238E27FC236}">
                <a16:creationId xmlns:a16="http://schemas.microsoft.com/office/drawing/2014/main" id="{19DE6AC3-80AF-D446-9D7A-9A9796266CA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923E6CF-379A-49EA-9D5E-60361BC32686}" type="slidenum">
              <a:rPr lang="en-GB" altLang="en-US" smtClean="0"/>
              <a:pPr/>
              <a:t>‹#›</a:t>
            </a:fld>
            <a:endParaRPr lang="en-GB" altLang="en-US" dirty="0"/>
          </a:p>
        </p:txBody>
      </p:sp>
      <p:sp>
        <p:nvSpPr>
          <p:cNvPr id="6" name="Rectangle 3">
            <a:extLst>
              <a:ext uri="{FF2B5EF4-FFF2-40B4-BE49-F238E27FC236}">
                <a16:creationId xmlns:a16="http://schemas.microsoft.com/office/drawing/2014/main" id="{ED9313F8-3609-F44F-8D2B-E741582E2D7D}"/>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139928343"/>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2">
            <a:extLst>
              <a:ext uri="{FF2B5EF4-FFF2-40B4-BE49-F238E27FC236}">
                <a16:creationId xmlns:a16="http://schemas.microsoft.com/office/drawing/2014/main" id="{682F43CA-3A74-A64C-A54B-FD2DD40279F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0EE9378-2C54-4CD4-A4FD-190FFF0D45F3}" type="slidenum">
              <a:rPr lang="en-GB" altLang="en-US" smtClean="0"/>
              <a:pPr/>
              <a:t>‹#›</a:t>
            </a:fld>
            <a:endParaRPr lang="en-GB" altLang="en-US" dirty="0"/>
          </a:p>
        </p:txBody>
      </p:sp>
      <p:sp>
        <p:nvSpPr>
          <p:cNvPr id="6" name="Rectangle 3">
            <a:extLst>
              <a:ext uri="{FF2B5EF4-FFF2-40B4-BE49-F238E27FC236}">
                <a16:creationId xmlns:a16="http://schemas.microsoft.com/office/drawing/2014/main" id="{E144D7BD-4233-354B-A49D-28A6D8852EA1}"/>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4158298517"/>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01135" y="1593852"/>
            <a:ext cx="10993967" cy="471487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49729A8D-51D3-E449-9424-58159E83D289}"/>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D9EDAFC6-719C-47EE-8DDF-40FD4C0C3DE6}" type="slidenum">
              <a:rPr lang="en-GB" altLang="en-US" smtClean="0"/>
              <a:pPr/>
              <a:t>‹#›</a:t>
            </a:fld>
            <a:endParaRPr lang="en-GB" altLang="en-US" dirty="0"/>
          </a:p>
        </p:txBody>
      </p:sp>
      <p:sp>
        <p:nvSpPr>
          <p:cNvPr id="5" name="Rectangle 3">
            <a:extLst>
              <a:ext uri="{FF2B5EF4-FFF2-40B4-BE49-F238E27FC236}">
                <a16:creationId xmlns:a16="http://schemas.microsoft.com/office/drawing/2014/main" id="{A95472B4-AF83-624F-AB26-6CCAA5BF7349}"/>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677678497"/>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5552" y="179391"/>
            <a:ext cx="2749549" cy="6129337"/>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96901" y="179391"/>
            <a:ext cx="8045451" cy="612933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6D4AD9A3-F1B6-B54F-B744-55CB50B9773D}"/>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39D33CE8-EB5D-4ADC-904F-7C22F18927FB}" type="slidenum">
              <a:rPr lang="en-GB" altLang="en-US" smtClean="0"/>
              <a:pPr/>
              <a:t>‹#›</a:t>
            </a:fld>
            <a:endParaRPr lang="en-GB" altLang="en-US" dirty="0"/>
          </a:p>
        </p:txBody>
      </p:sp>
      <p:sp>
        <p:nvSpPr>
          <p:cNvPr id="5" name="Rectangle 3">
            <a:extLst>
              <a:ext uri="{FF2B5EF4-FFF2-40B4-BE49-F238E27FC236}">
                <a16:creationId xmlns:a16="http://schemas.microsoft.com/office/drawing/2014/main" id="{BFFF8EAC-BB4B-3546-AF07-CF0944ED9A1A}"/>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330391839"/>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Slide Number Placeholder 5"/>
          <p:cNvSpPr txBox="1">
            <a:spLocks/>
          </p:cNvSpPr>
          <p:nvPr userDrawn="1"/>
        </p:nvSpPr>
        <p:spPr>
          <a:xfrm>
            <a:off x="0" y="6539963"/>
            <a:ext cx="1919816" cy="385762"/>
          </a:xfrm>
          <a:prstGeom prst="rect">
            <a:avLst/>
          </a:prstGeom>
        </p:spPr>
        <p:txBody>
          <a:bodyPr vert="horz" lIns="68580" tIns="34290" rIns="68580" bIns="34290" rtlCol="0" anchor="ctr"/>
          <a:lstStyle>
            <a:defPPr>
              <a:defRPr lang="en-US"/>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l">
              <a:defRPr/>
            </a:pPr>
            <a:fld id="{10ACA95C-735F-4032-92CE-36DCE996E65B}" type="slidenum">
              <a:rPr lang="en-GB" sz="900" smtClean="0">
                <a:solidFill>
                  <a:schemeClr val="bg1"/>
                </a:solidFill>
              </a:rPr>
              <a:pPr algn="l">
                <a:defRPr/>
              </a:pPr>
              <a:t>‹#›</a:t>
            </a:fld>
            <a:endParaRPr lang="en-GB" sz="900" dirty="0">
              <a:solidFill>
                <a:schemeClr val="bg1"/>
              </a:solidFill>
            </a:endParaRPr>
          </a:p>
        </p:txBody>
      </p:sp>
      <p:pic>
        <p:nvPicPr>
          <p:cNvPr id="10" name="Picture 9">
            <a:extLst>
              <a:ext uri="{FF2B5EF4-FFF2-40B4-BE49-F238E27FC236}">
                <a16:creationId xmlns:a16="http://schemas.microsoft.com/office/drawing/2014/main" id="{C15700C1-3D2B-40E0-9E00-805BB6BA86CC}"/>
              </a:ext>
            </a:extLst>
          </p:cNvPr>
          <p:cNvPicPr>
            <a:picLocks noChangeAspect="1"/>
          </p:cNvPicPr>
          <p:nvPr userDrawn="1"/>
        </p:nvPicPr>
        <p:blipFill>
          <a:blip r:embed="rId2"/>
          <a:stretch>
            <a:fillRect/>
          </a:stretch>
        </p:blipFill>
        <p:spPr>
          <a:xfrm>
            <a:off x="4151784" y="1844828"/>
            <a:ext cx="3517120" cy="1336505"/>
          </a:xfrm>
          <a:prstGeom prst="rect">
            <a:avLst/>
          </a:prstGeom>
        </p:spPr>
      </p:pic>
    </p:spTree>
    <p:extLst>
      <p:ext uri="{BB962C8B-B14F-4D97-AF65-F5344CB8AC3E}">
        <p14:creationId xmlns:p14="http://schemas.microsoft.com/office/powerpoint/2010/main" val="3176576797"/>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ick poll">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5"/>
            <a:ext cx="2844800" cy="365125"/>
          </a:xfrm>
          <a:prstGeom prst="rect">
            <a:avLst/>
          </a:prstGeom>
        </p:spPr>
        <p:txBody>
          <a:bodyPr/>
          <a:lstStyle/>
          <a:p>
            <a:pPr>
              <a:defRPr/>
            </a:pPr>
            <a:fld id="{CE8A636F-2C69-4670-9086-040A51FCCA79}" type="datetimeFigureOut">
              <a:rPr lang="en-US" smtClean="0"/>
              <a:pPr>
                <a:defRPr/>
              </a:pPr>
              <a:t>5/14/2025</a:t>
            </a:fld>
            <a:endParaRPr lang="en-GB" dirty="0"/>
          </a:p>
        </p:txBody>
      </p:sp>
      <p:sp>
        <p:nvSpPr>
          <p:cNvPr id="4" name="Footer Placeholder 3"/>
          <p:cNvSpPr>
            <a:spLocks noGrp="1"/>
          </p:cNvSpPr>
          <p:nvPr>
            <p:ph type="ftr" sz="quarter" idx="11"/>
          </p:nvPr>
        </p:nvSpPr>
        <p:spPr>
          <a:xfrm>
            <a:off x="4165600" y="6356355"/>
            <a:ext cx="3860800" cy="365125"/>
          </a:xfrm>
          <a:prstGeom prst="rect">
            <a:avLst/>
          </a:prstGeom>
        </p:spPr>
        <p:txBody>
          <a:bodyPr/>
          <a:lstStyle/>
          <a:p>
            <a:pPr>
              <a:defRPr/>
            </a:pPr>
            <a:endParaRPr lang="en-GB" dirty="0"/>
          </a:p>
        </p:txBody>
      </p:sp>
      <p:sp>
        <p:nvSpPr>
          <p:cNvPr id="5" name="Slide Number Placeholder 4"/>
          <p:cNvSpPr>
            <a:spLocks noGrp="1"/>
          </p:cNvSpPr>
          <p:nvPr>
            <p:ph type="sldNum" sz="quarter" idx="12"/>
          </p:nvPr>
        </p:nvSpPr>
        <p:spPr>
          <a:xfrm>
            <a:off x="8737600" y="6356355"/>
            <a:ext cx="2844800" cy="365125"/>
          </a:xfrm>
          <a:prstGeom prst="rect">
            <a:avLst/>
          </a:prstGeom>
        </p:spPr>
        <p:txBody>
          <a:bodyPr/>
          <a:lstStyle/>
          <a:p>
            <a:pPr>
              <a:defRPr/>
            </a:pPr>
            <a:fld id="{4A351D12-6E18-45AD-A2DA-BC05C7C04AAA}" type="slidenum">
              <a:rPr lang="en-GB" smtClean="0"/>
              <a:pPr>
                <a:defRPr/>
              </a:pPr>
              <a:t>‹#›</a:t>
            </a:fld>
            <a:endParaRPr lang="en-GB" dirty="0"/>
          </a:p>
        </p:txBody>
      </p:sp>
      <p:pic>
        <p:nvPicPr>
          <p:cNvPr id="8" name="Picture 7" descr="A picture containing drawing, plate&#10;&#10;Description automatically generated">
            <a:extLst>
              <a:ext uri="{FF2B5EF4-FFF2-40B4-BE49-F238E27FC236}">
                <a16:creationId xmlns:a16="http://schemas.microsoft.com/office/drawing/2014/main" id="{8A67C279-A139-4B30-9502-344C73BCDE5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4943872" y="404664"/>
            <a:ext cx="2304256" cy="1352550"/>
          </a:xfrm>
          <a:prstGeom prst="rect">
            <a:avLst/>
          </a:prstGeom>
        </p:spPr>
      </p:pic>
      <p:pic>
        <p:nvPicPr>
          <p:cNvPr id="10" name="Picture 9" descr="A picture containing drawing, plate&#10;&#10;Description automatically generated">
            <a:extLst>
              <a:ext uri="{FF2B5EF4-FFF2-40B4-BE49-F238E27FC236}">
                <a16:creationId xmlns:a16="http://schemas.microsoft.com/office/drawing/2014/main" id="{50BB6382-3E77-4862-86A4-36BF69114A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1487488" y="404664"/>
            <a:ext cx="2304256" cy="1352550"/>
          </a:xfrm>
          <a:prstGeom prst="rect">
            <a:avLst/>
          </a:prstGeom>
        </p:spPr>
      </p:pic>
      <p:pic>
        <p:nvPicPr>
          <p:cNvPr id="11" name="Picture 10" descr="A picture containing drawing, plate&#10;&#10;Description automatically generated">
            <a:extLst>
              <a:ext uri="{FF2B5EF4-FFF2-40B4-BE49-F238E27FC236}">
                <a16:creationId xmlns:a16="http://schemas.microsoft.com/office/drawing/2014/main" id="{7194201A-04EE-4AC1-B32B-D23F5766B25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8400256" y="404664"/>
            <a:ext cx="2304256" cy="1352550"/>
          </a:xfrm>
          <a:prstGeom prst="rect">
            <a:avLst/>
          </a:prstGeom>
        </p:spPr>
      </p:pic>
      <p:sp>
        <p:nvSpPr>
          <p:cNvPr id="13" name="Content Placeholder 22">
            <a:extLst>
              <a:ext uri="{FF2B5EF4-FFF2-40B4-BE49-F238E27FC236}">
                <a16:creationId xmlns:a16="http://schemas.microsoft.com/office/drawing/2014/main" id="{A04B1BB7-5745-41F6-B8F4-250C5C5D7E3E}"/>
              </a:ext>
            </a:extLst>
          </p:cNvPr>
          <p:cNvSpPr>
            <a:spLocks noGrp="1"/>
          </p:cNvSpPr>
          <p:nvPr>
            <p:ph sz="quarter" idx="13"/>
          </p:nvPr>
        </p:nvSpPr>
        <p:spPr>
          <a:xfrm>
            <a:off x="814919" y="2132856"/>
            <a:ext cx="10562167" cy="3672408"/>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54625063"/>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ast Question">
    <p:bg>
      <p:bgPr>
        <a:solidFill>
          <a:schemeClr val="bg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fld id="{3A179CD6-B113-454F-B402-A1BA9B2CBE4F}" type="datetimeFigureOut">
              <a:rPr lang="en-US"/>
              <a:pPr>
                <a:defRPr/>
              </a:pPr>
              <a:t>5/14/2025</a:t>
            </a:fld>
            <a:endParaRPr lang="en-GB" dirty="0"/>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GB" dirty="0"/>
          </a:p>
        </p:txBody>
      </p:sp>
      <p:sp>
        <p:nvSpPr>
          <p:cNvPr id="5" name="Title 1"/>
          <p:cNvSpPr>
            <a:spLocks noGrp="1"/>
          </p:cNvSpPr>
          <p:nvPr>
            <p:ph type="title"/>
          </p:nvPr>
        </p:nvSpPr>
        <p:spPr>
          <a:xfrm>
            <a:off x="609600" y="116632"/>
            <a:ext cx="10972800" cy="980728"/>
          </a:xfrm>
          <a:prstGeom prst="rect">
            <a:avLst/>
          </a:prstGeom>
        </p:spPr>
        <p:txBody>
          <a:bodyPr/>
          <a:lstStyle>
            <a:lvl1pPr>
              <a:defRPr>
                <a:solidFill>
                  <a:srgbClr val="008217"/>
                </a:solidFill>
              </a:defRPr>
            </a:lvl1pPr>
          </a:lstStyle>
          <a:p>
            <a:r>
              <a:rPr lang="en-GB" dirty="0"/>
              <a:t>Cast your votes</a:t>
            </a:r>
          </a:p>
        </p:txBody>
      </p:sp>
      <p:sp>
        <p:nvSpPr>
          <p:cNvPr id="4" name="Rounded Rectangle 3"/>
          <p:cNvSpPr/>
          <p:nvPr userDrawn="1"/>
        </p:nvSpPr>
        <p:spPr>
          <a:xfrm>
            <a:off x="609600" y="1124744"/>
            <a:ext cx="10972800" cy="136815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ounded Rectangle 11"/>
          <p:cNvSpPr/>
          <p:nvPr userDrawn="1"/>
        </p:nvSpPr>
        <p:spPr>
          <a:xfrm>
            <a:off x="621825" y="277238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ounded Rectangle 12"/>
          <p:cNvSpPr/>
          <p:nvPr userDrawn="1"/>
        </p:nvSpPr>
        <p:spPr>
          <a:xfrm>
            <a:off x="6490057" y="277238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ounded Rectangle 13"/>
          <p:cNvSpPr/>
          <p:nvPr userDrawn="1"/>
        </p:nvSpPr>
        <p:spPr>
          <a:xfrm>
            <a:off x="613957" y="4492522"/>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ounded Rectangle 14"/>
          <p:cNvSpPr/>
          <p:nvPr userDrawn="1"/>
        </p:nvSpPr>
        <p:spPr>
          <a:xfrm>
            <a:off x="6490057" y="450529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Content Placeholder 22"/>
          <p:cNvSpPr>
            <a:spLocks noGrp="1"/>
          </p:cNvSpPr>
          <p:nvPr>
            <p:ph sz="quarter" idx="12"/>
          </p:nvPr>
        </p:nvSpPr>
        <p:spPr>
          <a:xfrm>
            <a:off x="814921" y="1268415"/>
            <a:ext cx="1056216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Content Placeholder 22"/>
          <p:cNvSpPr>
            <a:spLocks noGrp="1"/>
          </p:cNvSpPr>
          <p:nvPr>
            <p:ph sz="quarter" idx="13"/>
          </p:nvPr>
        </p:nvSpPr>
        <p:spPr>
          <a:xfrm>
            <a:off x="814920" y="2897176"/>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5" name="Content Placeholder 22"/>
          <p:cNvSpPr>
            <a:spLocks noGrp="1"/>
          </p:cNvSpPr>
          <p:nvPr>
            <p:ph sz="quarter" idx="14"/>
          </p:nvPr>
        </p:nvSpPr>
        <p:spPr>
          <a:xfrm>
            <a:off x="6730620" y="2897175"/>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Content Placeholder 22"/>
          <p:cNvSpPr>
            <a:spLocks noGrp="1"/>
          </p:cNvSpPr>
          <p:nvPr>
            <p:ph sz="quarter" idx="15"/>
          </p:nvPr>
        </p:nvSpPr>
        <p:spPr>
          <a:xfrm>
            <a:off x="854520" y="4599502"/>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ontent Placeholder 22"/>
          <p:cNvSpPr>
            <a:spLocks noGrp="1"/>
          </p:cNvSpPr>
          <p:nvPr>
            <p:ph sz="quarter" idx="16"/>
          </p:nvPr>
        </p:nvSpPr>
        <p:spPr>
          <a:xfrm>
            <a:off x="6754096" y="4599502"/>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10824051"/>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st Answer">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fld id="{3A179CD6-B113-454F-B402-A1BA9B2CBE4F}" type="datetimeFigureOut">
              <a:rPr lang="en-US"/>
              <a:pPr>
                <a:defRPr/>
              </a:pPr>
              <a:t>5/14/2025</a:t>
            </a:fld>
            <a:endParaRPr lang="en-GB" dirty="0"/>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GB" dirty="0"/>
          </a:p>
        </p:txBody>
      </p:sp>
      <p:sp>
        <p:nvSpPr>
          <p:cNvPr id="7" name="TextBox 6"/>
          <p:cNvSpPr txBox="1"/>
          <p:nvPr userDrawn="1"/>
        </p:nvSpPr>
        <p:spPr>
          <a:xfrm>
            <a:off x="431371" y="260652"/>
            <a:ext cx="3724096" cy="507831"/>
          </a:xfrm>
          <a:prstGeom prst="rect">
            <a:avLst/>
          </a:prstGeom>
          <a:noFill/>
        </p:spPr>
        <p:txBody>
          <a:bodyPr wrap="none" rtlCol="0">
            <a:spAutoFit/>
          </a:bodyPr>
          <a:lstStyle/>
          <a:p>
            <a:r>
              <a:rPr lang="en-GB" sz="2700" dirty="0">
                <a:solidFill>
                  <a:srgbClr val="ED2D8B"/>
                </a:solidFill>
                <a:effectLst>
                  <a:outerShdw blurRad="38100" dist="38100" dir="2700000" algn="tl">
                    <a:srgbClr val="000000">
                      <a:alpha val="43137"/>
                    </a:srgbClr>
                  </a:outerShdw>
                </a:effectLst>
              </a:rPr>
              <a:t>And the answer is......</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3395"/>
          <a:stretch/>
        </p:blipFill>
        <p:spPr>
          <a:xfrm>
            <a:off x="2970128" y="1188669"/>
            <a:ext cx="6251749" cy="4328564"/>
          </a:xfrm>
          <a:prstGeom prst="rect">
            <a:avLst/>
          </a:prstGeom>
          <a:effectLst>
            <a:reflection blurRad="6350" stA="50000" endA="300" endPos="55000" dir="5400000" sy="-100000" algn="bl" rotWithShape="0"/>
          </a:effectLst>
        </p:spPr>
      </p:pic>
    </p:spTree>
    <p:extLst>
      <p:ext uri="{BB962C8B-B14F-4D97-AF65-F5344CB8AC3E}">
        <p14:creationId xmlns:p14="http://schemas.microsoft.com/office/powerpoint/2010/main" val="1058476113"/>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860E-9590-4589-86F2-47F0EE6585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95CF2E-4093-410A-89C2-7E5AC84BF1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26B9B94-9BAF-4FE3-BB33-EFD8E35A2FCE}"/>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5" name="Footer Placeholder 4">
            <a:extLst>
              <a:ext uri="{FF2B5EF4-FFF2-40B4-BE49-F238E27FC236}">
                <a16:creationId xmlns:a16="http://schemas.microsoft.com/office/drawing/2014/main" id="{4FB3EE2B-8923-4D93-B29E-7979FB29B8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F79AA6-6835-4A34-9AC7-09C45BB23FA3}"/>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276095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F3703-DF92-4D14-8E7E-649E9AD195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8125B4-F784-4A7A-ADE3-25E60F8A26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C656A5-80F8-473F-80F5-9CB6A9A65322}"/>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5" name="Footer Placeholder 4">
            <a:extLst>
              <a:ext uri="{FF2B5EF4-FFF2-40B4-BE49-F238E27FC236}">
                <a16:creationId xmlns:a16="http://schemas.microsoft.com/office/drawing/2014/main" id="{84BEE107-8F61-40F8-8923-0F77D5D825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38EDE0-A0AB-4B00-ACDE-E2CDACFFFFE9}"/>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67269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7D9E-BC6F-46B7-BF41-4B09AF4BD7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2663C1-7DB7-4507-B595-602B1A4EFA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22510F-DBAA-4097-8F0A-386B8E1E5654}"/>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5" name="Footer Placeholder 4">
            <a:extLst>
              <a:ext uri="{FF2B5EF4-FFF2-40B4-BE49-F238E27FC236}">
                <a16:creationId xmlns:a16="http://schemas.microsoft.com/office/drawing/2014/main" id="{370BB010-FBA4-4D46-81B7-58435D8446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ABB2AE-6B10-4C06-9168-8F4F303BB88B}"/>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409762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E9D6-041B-4719-AA6A-47E38ECA5F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F2F5AB-9DA9-4FC5-B3ED-1FEF860BF8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7B218F2-20CC-4FAD-AE97-22A94B5AB1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3817A13-C2C8-40A5-AC6C-D951E4937C8D}"/>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6" name="Footer Placeholder 5">
            <a:extLst>
              <a:ext uri="{FF2B5EF4-FFF2-40B4-BE49-F238E27FC236}">
                <a16:creationId xmlns:a16="http://schemas.microsoft.com/office/drawing/2014/main" id="{CC958B20-CE13-4B87-B88B-40508ACDA8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FABBE9-6E5F-4C3D-AB94-95CFBC36860B}"/>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27484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A0C3B-F3ED-4810-ABF8-995957102C5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8FFFDC-4D7F-4848-9A82-C811E9E6FD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4664DE-AFB1-483B-9B09-F5FD228AAD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516844F-E76C-4928-9234-C2627D239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7A2840-E863-4290-BDD6-9E1AE48A8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C5E5C9C-5EFD-4618-8A7D-153D1FC67D6C}"/>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8" name="Footer Placeholder 7">
            <a:extLst>
              <a:ext uri="{FF2B5EF4-FFF2-40B4-BE49-F238E27FC236}">
                <a16:creationId xmlns:a16="http://schemas.microsoft.com/office/drawing/2014/main" id="{E1A424D2-024A-4342-A2E8-B41D7EA5100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881BA3-7F76-43BA-BEBA-AF7F2BED8202}"/>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407522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D5DE4-60AE-43E7-B2C0-96F8392E39A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DB446B4-DCB2-4589-A21B-4D8D1EF8739E}"/>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4" name="Footer Placeholder 3">
            <a:extLst>
              <a:ext uri="{FF2B5EF4-FFF2-40B4-BE49-F238E27FC236}">
                <a16:creationId xmlns:a16="http://schemas.microsoft.com/office/drawing/2014/main" id="{86F8713B-8346-4EC1-8EBC-1B3A6D354C4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78C8765-7897-40E8-B63A-DC91DEC95111}"/>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1439723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B52F75-0245-4194-9E0E-34453DDC8069}"/>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3" name="Footer Placeholder 2">
            <a:extLst>
              <a:ext uri="{FF2B5EF4-FFF2-40B4-BE49-F238E27FC236}">
                <a16:creationId xmlns:a16="http://schemas.microsoft.com/office/drawing/2014/main" id="{D997D84B-F119-4C50-924C-7BB76BCB3DC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99C5D47-CEB7-4C5B-AAB8-F3799E8A3EA2}"/>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191460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1EE3C-F1CA-4FA7-8C25-A0AD00288F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79A724-A462-4661-9B97-538E36E1CB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65ADE0E-2FCB-4FED-AC4E-962D991B1D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89FADB-4C20-49B9-BE1C-E515D93DF8FA}"/>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6" name="Footer Placeholder 5">
            <a:extLst>
              <a:ext uri="{FF2B5EF4-FFF2-40B4-BE49-F238E27FC236}">
                <a16:creationId xmlns:a16="http://schemas.microsoft.com/office/drawing/2014/main" id="{4BAAF9B4-4854-4062-9FBC-A05669494E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3BF535-34D4-4C78-B3F2-ACA028DD0B3C}"/>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34058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11B12-E48D-4C77-9968-58188D6E52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EBC8236-3D76-400B-B8EA-CB13670F3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47F0572F-133A-4844-B3F5-41C6FE6A23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1D629C-C475-49A9-8949-0E07B3FE2C19}"/>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6" name="Footer Placeholder 5">
            <a:extLst>
              <a:ext uri="{FF2B5EF4-FFF2-40B4-BE49-F238E27FC236}">
                <a16:creationId xmlns:a16="http://schemas.microsoft.com/office/drawing/2014/main" id="{DF7EFAE8-C627-48B2-BF19-67CAEA4954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CF8228-463A-4315-9AAE-3DBD17EE7ED5}"/>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685534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CE2A-F3EA-4B92-8AD9-0E2A13F9534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7EF6F9-C421-4C2E-88F2-058218464E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63C0D-F3AD-4E9E-9747-7F102B6DB040}"/>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5" name="Footer Placeholder 4">
            <a:extLst>
              <a:ext uri="{FF2B5EF4-FFF2-40B4-BE49-F238E27FC236}">
                <a16:creationId xmlns:a16="http://schemas.microsoft.com/office/drawing/2014/main" id="{5C89726F-7418-4646-A0E5-EDEB47A094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9BE45C-7AEA-4CD5-B924-66369A23BBB9}"/>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532304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36871E-4C96-4586-91A1-43EB04FB8F8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E2D29E2-8D2E-4305-BA63-E750619E36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F8B4AB-4E3B-429D-A96A-CF36E220E6C8}"/>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5" name="Footer Placeholder 4">
            <a:extLst>
              <a:ext uri="{FF2B5EF4-FFF2-40B4-BE49-F238E27FC236}">
                <a16:creationId xmlns:a16="http://schemas.microsoft.com/office/drawing/2014/main" id="{AA8C807E-06AC-4579-A254-3A5B7EFC30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9E7C7E-586F-4E2F-9E2A-3716470AA4F4}"/>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81653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Content and Image Widescreen">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FE15470-0935-4222-B89E-A9540AAACA47}"/>
              </a:ext>
            </a:extLst>
          </p:cNvPr>
          <p:cNvSpPr>
            <a:spLocks noGrp="1"/>
          </p:cNvSpPr>
          <p:nvPr>
            <p:ph type="pic" sz="quarter" idx="14" hasCustomPrompt="1"/>
          </p:nvPr>
        </p:nvSpPr>
        <p:spPr>
          <a:xfrm>
            <a:off x="8112125" y="0"/>
            <a:ext cx="4079875" cy="6858000"/>
          </a:xfrm>
          <a:solidFill>
            <a:schemeClr val="accent1"/>
          </a:solidFill>
        </p:spPr>
        <p:txBody>
          <a:bodyPr bIns="792000" anchor="ctr" anchorCtr="0">
            <a:normAutofit/>
          </a:bodyPr>
          <a:lstStyle>
            <a:lvl1pPr marL="0" indent="0" algn="ctr">
              <a:buNone/>
              <a:defRPr sz="2000"/>
            </a:lvl1pPr>
          </a:lstStyle>
          <a:p>
            <a:r>
              <a:rPr lang="en-GB" dirty="0"/>
              <a:t>Image area</a:t>
            </a:r>
          </a:p>
        </p:txBody>
      </p:sp>
      <p:sp>
        <p:nvSpPr>
          <p:cNvPr id="4" name="Date Placeholder 3">
            <a:extLst>
              <a:ext uri="{FF2B5EF4-FFF2-40B4-BE49-F238E27FC236}">
                <a16:creationId xmlns:a16="http://schemas.microsoft.com/office/drawing/2014/main" id="{F66E1848-71B6-4919-9828-5FCC447A508F}"/>
              </a:ext>
            </a:extLst>
          </p:cNvPr>
          <p:cNvSpPr>
            <a:spLocks noGrp="1"/>
          </p:cNvSpPr>
          <p:nvPr>
            <p:ph type="dt" sz="half" idx="10"/>
          </p:nvPr>
        </p:nvSpPr>
        <p:spPr/>
        <p:txBody>
          <a:bodyPr/>
          <a:lstStyle/>
          <a:p>
            <a:fld id="{3F284A73-18FE-4DC3-9F75-01F514195CD4}" type="datetimeFigureOut">
              <a:rPr lang="en-GB" smtClean="0"/>
              <a:t>14/05/2025</a:t>
            </a:fld>
            <a:endParaRPr lang="en-GB"/>
          </a:p>
        </p:txBody>
      </p:sp>
      <p:sp>
        <p:nvSpPr>
          <p:cNvPr id="5" name="Footer Placeholder 4">
            <a:extLst>
              <a:ext uri="{FF2B5EF4-FFF2-40B4-BE49-F238E27FC236}">
                <a16:creationId xmlns:a16="http://schemas.microsoft.com/office/drawing/2014/main" id="{6867183A-73F1-49AF-B52B-56FC106B9F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B05D4F-FEAE-4D71-B0A9-BAEBF87C54A8}"/>
              </a:ext>
            </a:extLst>
          </p:cNvPr>
          <p:cNvSpPr>
            <a:spLocks noGrp="1"/>
          </p:cNvSpPr>
          <p:nvPr>
            <p:ph type="sldNum" sz="quarter" idx="12"/>
          </p:nvPr>
        </p:nvSpPr>
        <p:spPr/>
        <p:txBody>
          <a:bodyPr/>
          <a:lstStyle/>
          <a:p>
            <a:fld id="{17AD692F-AFEA-40BA-B28C-08A896F6BB5B}" type="slidenum">
              <a:rPr lang="en-GB" smtClean="0"/>
              <a:t>‹#›</a:t>
            </a:fld>
            <a:endParaRPr lang="en-GB"/>
          </a:p>
        </p:txBody>
      </p:sp>
      <p:sp>
        <p:nvSpPr>
          <p:cNvPr id="8" name="Text Placeholder 2">
            <a:extLst>
              <a:ext uri="{FF2B5EF4-FFF2-40B4-BE49-F238E27FC236}">
                <a16:creationId xmlns:a16="http://schemas.microsoft.com/office/drawing/2014/main" id="{C941EFB9-8510-402F-B9DC-B73A7257C54A}"/>
              </a:ext>
            </a:extLst>
          </p:cNvPr>
          <p:cNvSpPr>
            <a:spLocks noGrp="1"/>
          </p:cNvSpPr>
          <p:nvPr>
            <p:ph idx="13" hasCustomPrompt="1"/>
          </p:nvPr>
        </p:nvSpPr>
        <p:spPr>
          <a:xfrm>
            <a:off x="371476" y="1665287"/>
            <a:ext cx="7416000" cy="4500000"/>
          </a:xfrm>
          <a:prstGeom prst="rect">
            <a:avLst/>
          </a:prstGeom>
        </p:spPr>
        <p:txBody>
          <a:bodyPr vert="horz" lIns="0" tIns="0" rIns="0" bIns="0" rtlCol="0">
            <a:noAutofit/>
          </a:bodyPr>
          <a:lstStyle>
            <a:lvl1pPr marL="0" indent="0">
              <a:buNone/>
              <a:defRPr sz="2000">
                <a:solidFill>
                  <a:schemeClr val="bg2"/>
                </a:solidFill>
              </a:defRPr>
            </a:lvl1pPr>
          </a:lstStyle>
          <a:p>
            <a:pPr lvl="0"/>
            <a:r>
              <a:rPr lang="en-GB" dirty="0"/>
              <a:t>Body text goes here</a:t>
            </a:r>
          </a:p>
        </p:txBody>
      </p:sp>
      <p:sp>
        <p:nvSpPr>
          <p:cNvPr id="9" name="Text Placeholder 2">
            <a:extLst>
              <a:ext uri="{FF2B5EF4-FFF2-40B4-BE49-F238E27FC236}">
                <a16:creationId xmlns:a16="http://schemas.microsoft.com/office/drawing/2014/main" id="{DDD14C96-E0DB-4F3C-9CE8-EE3A418567E7}"/>
              </a:ext>
            </a:extLst>
          </p:cNvPr>
          <p:cNvSpPr>
            <a:spLocks noGrp="1"/>
          </p:cNvSpPr>
          <p:nvPr>
            <p:ph type="body" sz="quarter" idx="15" hasCustomPrompt="1"/>
          </p:nvPr>
        </p:nvSpPr>
        <p:spPr>
          <a:xfrm>
            <a:off x="371475" y="441325"/>
            <a:ext cx="7416001" cy="461665"/>
          </a:xfrm>
        </p:spPr>
        <p:txBody>
          <a:bodyPr wrap="square">
            <a:spAutoFit/>
          </a:bodyPr>
          <a:lstStyle>
            <a:lvl1pPr marL="0" indent="0">
              <a:spcAft>
                <a:spcPts val="0"/>
              </a:spcAft>
              <a:buNone/>
              <a:defRPr sz="3000">
                <a:solidFill>
                  <a:schemeClr val="bg2"/>
                </a:solidFill>
              </a:defRPr>
            </a:lvl1pPr>
          </a:lstStyle>
          <a:p>
            <a:pPr lvl="0"/>
            <a:r>
              <a:rPr lang="en-US" dirty="0"/>
              <a:t>Slide title goes here</a:t>
            </a:r>
            <a:endParaRPr lang="en-GB" dirty="0"/>
          </a:p>
        </p:txBody>
      </p:sp>
    </p:spTree>
    <p:extLst>
      <p:ext uri="{BB962C8B-B14F-4D97-AF65-F5344CB8AC3E}">
        <p14:creationId xmlns:p14="http://schemas.microsoft.com/office/powerpoint/2010/main" val="97729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Divider Image Widescreen">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B9AD3A2-DAD0-481E-BC17-8A7BA6232556}"/>
              </a:ext>
            </a:extLst>
          </p:cNvPr>
          <p:cNvSpPr>
            <a:spLocks noGrp="1"/>
          </p:cNvSpPr>
          <p:nvPr>
            <p:ph type="pic" sz="quarter" idx="16"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2782204 h 6858000"/>
              <a:gd name="connsiteX3" fmla="*/ 8116204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2782204"/>
                </a:lnTo>
                <a:lnTo>
                  <a:pt x="8116204" y="6858000"/>
                </a:lnTo>
                <a:lnTo>
                  <a:pt x="0" y="6858000"/>
                </a:lnTo>
                <a:close/>
              </a:path>
            </a:pathLst>
          </a:custGeom>
          <a:solidFill>
            <a:schemeClr val="accent5">
              <a:lumMod val="20000"/>
              <a:lumOff val="80000"/>
            </a:schemeClr>
          </a:solidFill>
        </p:spPr>
        <p:txBody>
          <a:bodyPr wrap="square" tIns="972000" anchor="ctr" anchorCtr="0">
            <a:noAutofit/>
          </a:bodyPr>
          <a:lstStyle>
            <a:lvl1pPr marL="0" indent="0" algn="ctr">
              <a:buNone/>
              <a:defRPr sz="2000">
                <a:solidFill>
                  <a:schemeClr val="tx1"/>
                </a:solidFill>
              </a:defRPr>
            </a:lvl1pPr>
          </a:lstStyle>
          <a:p>
            <a:r>
              <a:rPr lang="en-GB" dirty="0"/>
              <a:t>Image area</a:t>
            </a:r>
          </a:p>
        </p:txBody>
      </p:sp>
      <p:sp>
        <p:nvSpPr>
          <p:cNvPr id="10" name="Text Placeholder 9">
            <a:extLst>
              <a:ext uri="{FF2B5EF4-FFF2-40B4-BE49-F238E27FC236}">
                <a16:creationId xmlns:a16="http://schemas.microsoft.com/office/drawing/2014/main" id="{2E88FB9A-EA59-4A30-B2E2-4B98B151473B}"/>
              </a:ext>
            </a:extLst>
          </p:cNvPr>
          <p:cNvSpPr>
            <a:spLocks noGrp="1"/>
          </p:cNvSpPr>
          <p:nvPr>
            <p:ph type="body" sz="quarter" idx="14" hasCustomPrompt="1"/>
          </p:nvPr>
        </p:nvSpPr>
        <p:spPr>
          <a:xfrm>
            <a:off x="371475" y="2325548"/>
            <a:ext cx="11449050" cy="1103452"/>
          </a:xfrm>
        </p:spPr>
        <p:txBody>
          <a:bodyPr>
            <a:noAutofit/>
          </a:bodyPr>
          <a:lstStyle>
            <a:lvl1pPr marL="0" indent="0">
              <a:spcAft>
                <a:spcPts val="0"/>
              </a:spcAft>
              <a:buNone/>
              <a:defRPr sz="3500">
                <a:solidFill>
                  <a:schemeClr val="bg1"/>
                </a:solidFill>
              </a:defRPr>
            </a:lvl1pPr>
          </a:lstStyle>
          <a:p>
            <a:pPr lvl="0"/>
            <a:r>
              <a:rPr lang="en-US" dirty="0"/>
              <a:t>Presentation title goes here</a:t>
            </a:r>
          </a:p>
        </p:txBody>
      </p:sp>
      <p:sp>
        <p:nvSpPr>
          <p:cNvPr id="12" name="Text Placeholder 11">
            <a:extLst>
              <a:ext uri="{FF2B5EF4-FFF2-40B4-BE49-F238E27FC236}">
                <a16:creationId xmlns:a16="http://schemas.microsoft.com/office/drawing/2014/main" id="{49774053-DAF3-4F40-A1D6-DE2E0EDE8AB8}"/>
              </a:ext>
            </a:extLst>
          </p:cNvPr>
          <p:cNvSpPr>
            <a:spLocks noGrp="1"/>
          </p:cNvSpPr>
          <p:nvPr>
            <p:ph type="body" sz="quarter" idx="15" hasCustomPrompt="1"/>
          </p:nvPr>
        </p:nvSpPr>
        <p:spPr>
          <a:xfrm>
            <a:off x="371475" y="3768426"/>
            <a:ext cx="5724525" cy="432000"/>
          </a:xfrm>
        </p:spPr>
        <p:txBody>
          <a:bodyPr>
            <a:noAutofit/>
          </a:bodyPr>
          <a:lstStyle>
            <a:lvl1pPr marL="0" indent="0">
              <a:buNone/>
              <a:defRPr sz="1800">
                <a:solidFill>
                  <a:schemeClr val="bg1"/>
                </a:solidFill>
              </a:defRPr>
            </a:lvl1pPr>
          </a:lstStyle>
          <a:p>
            <a:pPr lvl="0"/>
            <a:r>
              <a:rPr lang="en-US" dirty="0"/>
              <a:t>Date</a:t>
            </a:r>
            <a:endParaRPr lang="en-GB" dirty="0"/>
          </a:p>
        </p:txBody>
      </p:sp>
    </p:spTree>
    <p:extLst>
      <p:ext uri="{BB962C8B-B14F-4D97-AF65-F5344CB8AC3E}">
        <p14:creationId xmlns:p14="http://schemas.microsoft.com/office/powerpoint/2010/main" val="156516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04F3C-7A30-7437-8C21-F306FCFCE4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374C1F4-DB5B-7A3F-F3CA-1A388D5345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5" name="Picture 4" descr="A red arrow pointing to the right&#10;&#10;Description automatically generated">
            <a:extLst>
              <a:ext uri="{FF2B5EF4-FFF2-40B4-BE49-F238E27FC236}">
                <a16:creationId xmlns:a16="http://schemas.microsoft.com/office/drawing/2014/main" id="{C6057D14-47BB-5B16-5965-9D57FB84A7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2484" y="3159420"/>
            <a:ext cx="2557699" cy="3616448"/>
          </a:xfrm>
          <a:prstGeom prst="rect">
            <a:avLst/>
          </a:prstGeom>
        </p:spPr>
      </p:pic>
    </p:spTree>
    <p:extLst>
      <p:ext uri="{BB962C8B-B14F-4D97-AF65-F5344CB8AC3E}">
        <p14:creationId xmlns:p14="http://schemas.microsoft.com/office/powerpoint/2010/main" val="4283633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44B7B-F81B-0045-2F1C-7012499487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7A6620-09B4-E931-C1C1-B15A9E4B1E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95247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B1B9F-AAF5-0E8B-5686-E1D7FFE7D9B7}"/>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48007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886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844BD-B615-4349-2DBC-7D17159DEFBA}"/>
              </a:ext>
            </a:extLst>
          </p:cNvPr>
          <p:cNvSpPr>
            <a:spLocks noGrp="1"/>
          </p:cNvSpPr>
          <p:nvPr>
            <p:ph type="ctrTitle"/>
          </p:nvPr>
        </p:nvSpPr>
        <p:spPr>
          <a:xfrm>
            <a:off x="1524000" y="1122363"/>
            <a:ext cx="8211349" cy="2387600"/>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E9DFFBB4-2464-FC3B-C345-84C04FE9D941}"/>
              </a:ext>
            </a:extLst>
          </p:cNvPr>
          <p:cNvSpPr>
            <a:spLocks noGrp="1"/>
          </p:cNvSpPr>
          <p:nvPr>
            <p:ph type="subTitle" idx="1"/>
          </p:nvPr>
        </p:nvSpPr>
        <p:spPr>
          <a:xfrm>
            <a:off x="1524000" y="3602038"/>
            <a:ext cx="821134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4" name="Picture 3" descr="A red line with an arrow&#10;&#10;Description automatically generated">
            <a:extLst>
              <a:ext uri="{FF2B5EF4-FFF2-40B4-BE49-F238E27FC236}">
                <a16:creationId xmlns:a16="http://schemas.microsoft.com/office/drawing/2014/main" id="{9D6E30CC-D006-3FE3-18EA-121710C99F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84814" y="4045785"/>
            <a:ext cx="2836206" cy="2005879"/>
          </a:xfrm>
          <a:prstGeom prst="rect">
            <a:avLst/>
          </a:prstGeom>
        </p:spPr>
      </p:pic>
    </p:spTree>
    <p:extLst>
      <p:ext uri="{BB962C8B-B14F-4D97-AF65-F5344CB8AC3E}">
        <p14:creationId xmlns:p14="http://schemas.microsoft.com/office/powerpoint/2010/main" val="1173591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3DA9C-3D91-FFC4-2C0D-67F67CD585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BC2B93-AE51-ABE8-BEAC-910211DEC6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53423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CC9D0-F633-2803-F0D4-3BC528A2FA0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17971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0541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29351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2750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405787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86380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173821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90811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12904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250462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t>Click icon to add picture</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59477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097935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87817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E9634-9316-8151-F1D5-0AA7D55E91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095B5D6-D805-7B82-B7F1-CF09329232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5A9741E-E413-10C3-9CAF-1F3B59EE893F}"/>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5" name="Footer Placeholder 4">
            <a:extLst>
              <a:ext uri="{FF2B5EF4-FFF2-40B4-BE49-F238E27FC236}">
                <a16:creationId xmlns:a16="http://schemas.microsoft.com/office/drawing/2014/main" id="{83120FBD-C9C5-A345-3B08-D8E527D4EF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66E771-81E5-8A8F-6FB4-EA9A808CECAE}"/>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37319658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7FE35-3B1E-0451-C6AC-C4FBF2F5B5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1A1A9B1-E363-B725-895B-B9F4DEDE37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B32E1C-802E-1EB9-867D-DC365BA310E9}"/>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5" name="Footer Placeholder 4">
            <a:extLst>
              <a:ext uri="{FF2B5EF4-FFF2-40B4-BE49-F238E27FC236}">
                <a16:creationId xmlns:a16="http://schemas.microsoft.com/office/drawing/2014/main" id="{9DD15A44-6BC9-200F-93CD-908E467C0C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6F1E79-98F9-D05B-247B-CC487A1F4BFD}"/>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2628247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3FFED-B62A-9232-7184-FD491FECE6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69B92F3-CBBA-F736-779C-7751F46031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86E9D3-ED6C-4E88-95B6-5EC88BF719B4}"/>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5" name="Footer Placeholder 4">
            <a:extLst>
              <a:ext uri="{FF2B5EF4-FFF2-40B4-BE49-F238E27FC236}">
                <a16:creationId xmlns:a16="http://schemas.microsoft.com/office/drawing/2014/main" id="{6CAE8C1A-BC65-FDAF-4DF7-C7E94706AC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C80909-42AF-17E1-55BC-2A641ED33784}"/>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39709393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2CFAE-D4DD-672A-7D63-46E8B4A371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1102919-98C2-2903-8E9D-4AF07EC579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CE9C770-4AA8-EC86-412F-4327191C0A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F839B3-D187-689E-AD10-DB9FF2610B52}"/>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6" name="Footer Placeholder 5">
            <a:extLst>
              <a:ext uri="{FF2B5EF4-FFF2-40B4-BE49-F238E27FC236}">
                <a16:creationId xmlns:a16="http://schemas.microsoft.com/office/drawing/2014/main" id="{D5DE6AA6-5290-7BC4-6CF6-9663BAAE82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EB3DC0-A116-F720-0374-2D9C788D8E2D}"/>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19668660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68D15-EB96-0846-FA88-0A54649774A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4BC0C3-B16B-5D7F-72B2-4C860A48A2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428B16-7570-9CAD-D522-F6E7BF0675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2389D5D-7DAA-6189-9FF3-39FCEEACC7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905CD5-EED4-B59B-DBBF-CCD8AF15AB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27B6360-C8AE-3BE9-F067-6A655914D2D2}"/>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8" name="Footer Placeholder 7">
            <a:extLst>
              <a:ext uri="{FF2B5EF4-FFF2-40B4-BE49-F238E27FC236}">
                <a16:creationId xmlns:a16="http://schemas.microsoft.com/office/drawing/2014/main" id="{24BA399B-E01B-1916-433B-5B54B5B5BB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925D97A-BD4A-FADA-46E1-8C214563C058}"/>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7046723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8950B-AC2E-CE18-680C-12E6C4EDEC2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54D4231-9948-4C0E-2DD4-87810FB99286}"/>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4" name="Footer Placeholder 3">
            <a:extLst>
              <a:ext uri="{FF2B5EF4-FFF2-40B4-BE49-F238E27FC236}">
                <a16:creationId xmlns:a16="http://schemas.microsoft.com/office/drawing/2014/main" id="{D0EE70A8-0F1C-B4DE-2066-7A9E0CCEF25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169EEB8-6050-7DE3-D98B-55B707FDB710}"/>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28782141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24EA04-0A1A-1D71-66F4-A077DEA44378}"/>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3" name="Footer Placeholder 2">
            <a:extLst>
              <a:ext uri="{FF2B5EF4-FFF2-40B4-BE49-F238E27FC236}">
                <a16:creationId xmlns:a16="http://schemas.microsoft.com/office/drawing/2014/main" id="{6E4D0116-2317-F989-D953-C727F273513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7DA14C9-5202-607A-A406-A8B2CAEEDC7D}"/>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31593647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4ECF8-F2F2-C739-2E9C-D470CFFDAB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7E7FF6-7A72-B33A-504B-B315249BA4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075FB0-E9AD-5D73-5ECE-0381CB8A72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B5DDB4-BA93-CF5C-7640-2660DD0D5BC2}"/>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6" name="Footer Placeholder 5">
            <a:extLst>
              <a:ext uri="{FF2B5EF4-FFF2-40B4-BE49-F238E27FC236}">
                <a16:creationId xmlns:a16="http://schemas.microsoft.com/office/drawing/2014/main" id="{2EE37DD2-29F0-E225-DD2E-C3FABA8FE0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D9DA21-0671-112F-4EA4-04DB567CD91D}"/>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3549484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9BA44-DF90-BED7-614A-836FF60227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F0B4114-7674-F103-0381-FD4D67005F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9F4597C-6773-F691-E61D-0E0B95F0B1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741B6E-EA4D-ADD9-F618-9FD2153527AA}"/>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6" name="Footer Placeholder 5">
            <a:extLst>
              <a:ext uri="{FF2B5EF4-FFF2-40B4-BE49-F238E27FC236}">
                <a16:creationId xmlns:a16="http://schemas.microsoft.com/office/drawing/2014/main" id="{CF5D7668-BC03-AE93-69DF-399D52173E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C7DD344-3FFA-2A46-E998-C38759968FEC}"/>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23525866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3E3FD-F7F2-C2C7-9F6B-8936EE12134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11F8C5-0435-6658-A3E6-63005EBA60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2100F1-6645-3B3F-9A9C-9E76FCA09D88}"/>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5" name="Footer Placeholder 4">
            <a:extLst>
              <a:ext uri="{FF2B5EF4-FFF2-40B4-BE49-F238E27FC236}">
                <a16:creationId xmlns:a16="http://schemas.microsoft.com/office/drawing/2014/main" id="{BF69C33F-05AE-6E97-268D-6977D6F52C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6D1EBF-AC09-F4A0-087F-D48C7EECA280}"/>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17684331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DFDF35-354D-CFA0-D627-DCC0146F051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E71918-6FA9-7D1C-C4FC-3312715B9D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527A40-4C23-D2BA-8451-F1EDE7E17423}"/>
              </a:ext>
            </a:extLst>
          </p:cNvPr>
          <p:cNvSpPr>
            <a:spLocks noGrp="1"/>
          </p:cNvSpPr>
          <p:nvPr>
            <p:ph type="dt" sz="half" idx="10"/>
          </p:nvPr>
        </p:nvSpPr>
        <p:spPr/>
        <p:txBody>
          <a:bodyPr/>
          <a:lstStyle/>
          <a:p>
            <a:fld id="{2B312F06-39F9-4AB6-9D8E-152DC0F82273}" type="datetimeFigureOut">
              <a:rPr lang="en-GB" smtClean="0"/>
              <a:t>14/05/2025</a:t>
            </a:fld>
            <a:endParaRPr lang="en-GB"/>
          </a:p>
        </p:txBody>
      </p:sp>
      <p:sp>
        <p:nvSpPr>
          <p:cNvPr id="5" name="Footer Placeholder 4">
            <a:extLst>
              <a:ext uri="{FF2B5EF4-FFF2-40B4-BE49-F238E27FC236}">
                <a16:creationId xmlns:a16="http://schemas.microsoft.com/office/drawing/2014/main" id="{E3D33B0B-8C3C-AE17-4E03-EB51A0EE08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263D7F-47D9-487B-7989-7C7939ECF1F3}"/>
              </a:ext>
            </a:extLst>
          </p:cNvPr>
          <p:cNvSpPr>
            <a:spLocks noGrp="1"/>
          </p:cNvSpPr>
          <p:nvPr>
            <p:ph type="sldNum" sz="quarter" idx="12"/>
          </p:nvPr>
        </p:nvSpPr>
        <p:spPr/>
        <p:txBody>
          <a:bodyPr/>
          <a:lstStyle/>
          <a:p>
            <a:fld id="{721E3B24-D175-40D2-933D-07FC797817CA}" type="slidenum">
              <a:rPr lang="en-GB" smtClean="0"/>
              <a:t>‹#›</a:t>
            </a:fld>
            <a:endParaRPr lang="en-GB"/>
          </a:p>
        </p:txBody>
      </p:sp>
    </p:spTree>
    <p:extLst>
      <p:ext uri="{BB962C8B-B14F-4D97-AF65-F5344CB8AC3E}">
        <p14:creationId xmlns:p14="http://schemas.microsoft.com/office/powerpoint/2010/main" val="612976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jp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6.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image" Target="../media/image7.png"/><Relationship Id="rId5" Type="http://schemas.openxmlformats.org/officeDocument/2006/relationships/theme" Target="../theme/theme4.xml"/><Relationship Id="rId4"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image" Target="../media/image9.png"/><Relationship Id="rId5" Type="http://schemas.openxmlformats.org/officeDocument/2006/relationships/theme" Target="../theme/theme5.xml"/><Relationship Id="rId4"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0F8594-70D0-0F44-12DF-A43F576EF7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97178E-601C-D05B-A7BE-492EAA88B3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10F9C4-0C95-B2A9-EA99-30022DA66C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5C85B-A723-485B-80E6-BC30001F9FC7}" type="datetimeFigureOut">
              <a:rPr lang="en-GB" smtClean="0"/>
              <a:t>14/05/2025</a:t>
            </a:fld>
            <a:endParaRPr lang="en-GB"/>
          </a:p>
        </p:txBody>
      </p:sp>
      <p:sp>
        <p:nvSpPr>
          <p:cNvPr id="5" name="Footer Placeholder 4">
            <a:extLst>
              <a:ext uri="{FF2B5EF4-FFF2-40B4-BE49-F238E27FC236}">
                <a16:creationId xmlns:a16="http://schemas.microsoft.com/office/drawing/2014/main" id="{AC39DF56-DB21-6C4D-5ABF-BBA5331727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1100A4A-12C8-0C9A-BB44-2F083FACFC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AE887-3B7E-4D60-A88B-F49688539FCC}" type="slidenum">
              <a:rPr lang="en-GB" smtClean="0"/>
              <a:t>‹#›</a:t>
            </a:fld>
            <a:endParaRPr lang="en-GB"/>
          </a:p>
        </p:txBody>
      </p:sp>
    </p:spTree>
    <p:extLst>
      <p:ext uri="{BB962C8B-B14F-4D97-AF65-F5344CB8AC3E}">
        <p14:creationId xmlns:p14="http://schemas.microsoft.com/office/powerpoint/2010/main" val="2997599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F12301-C637-114D-A09E-61E245729E6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666" y="1"/>
            <a:ext cx="12236668" cy="6883126"/>
          </a:xfrm>
          <a:prstGeom prst="rect">
            <a:avLst/>
          </a:prstGeom>
        </p:spPr>
      </p:pic>
    </p:spTree>
    <p:extLst>
      <p:ext uri="{BB962C8B-B14F-4D97-AF65-F5344CB8AC3E}">
        <p14:creationId xmlns:p14="http://schemas.microsoft.com/office/powerpoint/2010/main" val="36270023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transition spd="med">
    <p:fade/>
  </p:transition>
  <p:hf hdr="0" dt="0"/>
  <p:txStyles>
    <p:titleStyle>
      <a:lvl1pPr algn="l" rtl="0" eaLnBrk="1" fontAlgn="base" hangingPunct="1">
        <a:lnSpc>
          <a:spcPct val="85000"/>
        </a:lnSpc>
        <a:spcBef>
          <a:spcPct val="0"/>
        </a:spcBef>
        <a:spcAft>
          <a:spcPct val="0"/>
        </a:spcAft>
        <a:defRPr sz="2800" i="1">
          <a:solidFill>
            <a:schemeClr val="tx1"/>
          </a:solidFill>
          <a:latin typeface="+mj-lt"/>
          <a:ea typeface="+mj-ea"/>
          <a:cs typeface="+mj-cs"/>
        </a:defRPr>
      </a:lvl1pPr>
      <a:lvl2pPr algn="l" rtl="0" eaLnBrk="1" fontAlgn="base" hangingPunct="1">
        <a:lnSpc>
          <a:spcPct val="85000"/>
        </a:lnSpc>
        <a:spcBef>
          <a:spcPct val="0"/>
        </a:spcBef>
        <a:spcAft>
          <a:spcPct val="0"/>
        </a:spcAft>
        <a:defRPr sz="2800" i="1">
          <a:solidFill>
            <a:schemeClr val="tx1"/>
          </a:solidFill>
          <a:latin typeface="Arial" pitchFamily="34" charset="0"/>
        </a:defRPr>
      </a:lvl2pPr>
      <a:lvl3pPr algn="l" rtl="0" eaLnBrk="1" fontAlgn="base" hangingPunct="1">
        <a:lnSpc>
          <a:spcPct val="85000"/>
        </a:lnSpc>
        <a:spcBef>
          <a:spcPct val="0"/>
        </a:spcBef>
        <a:spcAft>
          <a:spcPct val="0"/>
        </a:spcAft>
        <a:defRPr sz="2800" i="1">
          <a:solidFill>
            <a:schemeClr val="tx1"/>
          </a:solidFill>
          <a:latin typeface="Arial" pitchFamily="34" charset="0"/>
        </a:defRPr>
      </a:lvl3pPr>
      <a:lvl4pPr algn="l" rtl="0" eaLnBrk="1" fontAlgn="base" hangingPunct="1">
        <a:lnSpc>
          <a:spcPct val="85000"/>
        </a:lnSpc>
        <a:spcBef>
          <a:spcPct val="0"/>
        </a:spcBef>
        <a:spcAft>
          <a:spcPct val="0"/>
        </a:spcAft>
        <a:defRPr sz="2800" i="1">
          <a:solidFill>
            <a:schemeClr val="tx1"/>
          </a:solidFill>
          <a:latin typeface="Arial" pitchFamily="34" charset="0"/>
        </a:defRPr>
      </a:lvl4pPr>
      <a:lvl5pPr algn="l" rtl="0" eaLnBrk="1" fontAlgn="base" hangingPunct="1">
        <a:lnSpc>
          <a:spcPct val="85000"/>
        </a:lnSpc>
        <a:spcBef>
          <a:spcPct val="0"/>
        </a:spcBef>
        <a:spcAft>
          <a:spcPct val="0"/>
        </a:spcAft>
        <a:defRPr sz="2800" i="1">
          <a:solidFill>
            <a:schemeClr val="tx1"/>
          </a:solidFill>
          <a:latin typeface="Arial" pitchFamily="34" charset="0"/>
        </a:defRPr>
      </a:lvl5pPr>
      <a:lvl6pPr marL="457200" algn="l" rtl="0" eaLnBrk="1" fontAlgn="base" hangingPunct="1">
        <a:lnSpc>
          <a:spcPct val="85000"/>
        </a:lnSpc>
        <a:spcBef>
          <a:spcPct val="0"/>
        </a:spcBef>
        <a:spcAft>
          <a:spcPct val="0"/>
        </a:spcAft>
        <a:defRPr sz="2800" i="1">
          <a:solidFill>
            <a:schemeClr val="tx1"/>
          </a:solidFill>
          <a:latin typeface="Arial" pitchFamily="34" charset="0"/>
        </a:defRPr>
      </a:lvl6pPr>
      <a:lvl7pPr marL="914400" algn="l" rtl="0" eaLnBrk="1" fontAlgn="base" hangingPunct="1">
        <a:lnSpc>
          <a:spcPct val="85000"/>
        </a:lnSpc>
        <a:spcBef>
          <a:spcPct val="0"/>
        </a:spcBef>
        <a:spcAft>
          <a:spcPct val="0"/>
        </a:spcAft>
        <a:defRPr sz="2800" i="1">
          <a:solidFill>
            <a:schemeClr val="tx1"/>
          </a:solidFill>
          <a:latin typeface="Arial" pitchFamily="34" charset="0"/>
        </a:defRPr>
      </a:lvl7pPr>
      <a:lvl8pPr marL="1371600" algn="l" rtl="0" eaLnBrk="1" fontAlgn="base" hangingPunct="1">
        <a:lnSpc>
          <a:spcPct val="85000"/>
        </a:lnSpc>
        <a:spcBef>
          <a:spcPct val="0"/>
        </a:spcBef>
        <a:spcAft>
          <a:spcPct val="0"/>
        </a:spcAft>
        <a:defRPr sz="2800" i="1">
          <a:solidFill>
            <a:schemeClr val="tx1"/>
          </a:solidFill>
          <a:latin typeface="Arial" pitchFamily="34" charset="0"/>
        </a:defRPr>
      </a:lvl8pPr>
      <a:lvl9pPr marL="1828800" algn="l" rtl="0" eaLnBrk="1" fontAlgn="base" hangingPunct="1">
        <a:lnSpc>
          <a:spcPct val="85000"/>
        </a:lnSpc>
        <a:spcBef>
          <a:spcPct val="0"/>
        </a:spcBef>
        <a:spcAft>
          <a:spcPct val="0"/>
        </a:spcAft>
        <a:defRPr sz="2800" i="1">
          <a:solidFill>
            <a:schemeClr val="tx1"/>
          </a:solidFill>
          <a:latin typeface="Arial" pitchFamily="34" charset="0"/>
        </a:defRPr>
      </a:lvl9pPr>
    </p:titleStyle>
    <p:bodyStyle>
      <a:lvl1pPr marL="179388" indent="-179388" algn="l" rtl="0" eaLnBrk="1" fontAlgn="base" hangingPunct="1">
        <a:spcBef>
          <a:spcPct val="0"/>
        </a:spcBef>
        <a:spcAft>
          <a:spcPct val="60000"/>
        </a:spcAft>
        <a:buClr>
          <a:schemeClr val="tx1"/>
        </a:buClr>
        <a:buFont typeface="Arial" panose="020B0604020202020204" pitchFamily="34" charset="0"/>
        <a:buChar char="•"/>
        <a:defRPr>
          <a:solidFill>
            <a:schemeClr val="accent1"/>
          </a:solidFill>
          <a:latin typeface="+mn-lt"/>
          <a:ea typeface="+mn-ea"/>
          <a:cs typeface="+mn-cs"/>
        </a:defRPr>
      </a:lvl1pPr>
      <a:lvl2pPr marL="546100" indent="-187325" algn="l" rtl="0" eaLnBrk="1" fontAlgn="base" hangingPunct="1">
        <a:spcBef>
          <a:spcPct val="0"/>
        </a:spcBef>
        <a:spcAft>
          <a:spcPct val="60000"/>
        </a:spcAft>
        <a:buFont typeface="Arial" panose="020B0604020202020204" pitchFamily="34" charset="0"/>
        <a:buChar char="–"/>
        <a:defRPr>
          <a:solidFill>
            <a:schemeClr val="accent1"/>
          </a:solidFill>
          <a:latin typeface="+mn-lt"/>
          <a:ea typeface="+mn-ea"/>
        </a:defRPr>
      </a:lvl2pPr>
      <a:lvl3pPr marL="906463" indent="-180975" algn="l" rtl="0" eaLnBrk="1" fontAlgn="base" hangingPunct="1">
        <a:spcBef>
          <a:spcPct val="0"/>
        </a:spcBef>
        <a:spcAft>
          <a:spcPct val="60000"/>
        </a:spcAft>
        <a:buChar char="•"/>
        <a:defRPr>
          <a:solidFill>
            <a:schemeClr val="accent1"/>
          </a:solidFill>
          <a:latin typeface="+mn-lt"/>
          <a:ea typeface="+mn-ea"/>
        </a:defRPr>
      </a:lvl3pPr>
      <a:lvl4pPr marL="1266825" indent="-180975" algn="l" rtl="0" eaLnBrk="1" fontAlgn="base" hangingPunct="1">
        <a:spcBef>
          <a:spcPct val="0"/>
        </a:spcBef>
        <a:spcAft>
          <a:spcPct val="60000"/>
        </a:spcAft>
        <a:buFont typeface="Arial" panose="020B0604020202020204" pitchFamily="34" charset="0"/>
        <a:buChar char="–"/>
        <a:defRPr>
          <a:solidFill>
            <a:schemeClr val="accent1"/>
          </a:solidFill>
          <a:latin typeface="+mn-lt"/>
          <a:ea typeface="+mn-ea"/>
        </a:defRPr>
      </a:lvl4pPr>
      <a:lvl5pPr marL="1625600" indent="-179388" algn="l" rtl="0" eaLnBrk="1" fontAlgn="base" hangingPunct="1">
        <a:spcBef>
          <a:spcPct val="0"/>
        </a:spcBef>
        <a:spcAft>
          <a:spcPct val="60000"/>
        </a:spcAft>
        <a:buChar char="»"/>
        <a:defRPr>
          <a:solidFill>
            <a:schemeClr val="accent1"/>
          </a:solidFill>
          <a:latin typeface="+mn-lt"/>
          <a:ea typeface="+mn-ea"/>
        </a:defRPr>
      </a:lvl5pPr>
      <a:lvl6pPr marL="2082800" indent="-179388" algn="l" rtl="0" eaLnBrk="1" fontAlgn="base" hangingPunct="1">
        <a:spcBef>
          <a:spcPct val="0"/>
        </a:spcBef>
        <a:spcAft>
          <a:spcPct val="60000"/>
        </a:spcAft>
        <a:buChar char="»"/>
        <a:defRPr>
          <a:solidFill>
            <a:schemeClr val="accent1"/>
          </a:solidFill>
          <a:latin typeface="+mn-lt"/>
          <a:ea typeface="+mn-ea"/>
        </a:defRPr>
      </a:lvl6pPr>
      <a:lvl7pPr marL="2540000" indent="-179388" algn="l" rtl="0" eaLnBrk="1" fontAlgn="base" hangingPunct="1">
        <a:spcBef>
          <a:spcPct val="0"/>
        </a:spcBef>
        <a:spcAft>
          <a:spcPct val="60000"/>
        </a:spcAft>
        <a:buChar char="»"/>
        <a:defRPr>
          <a:solidFill>
            <a:schemeClr val="accent1"/>
          </a:solidFill>
          <a:latin typeface="+mn-lt"/>
          <a:ea typeface="+mn-ea"/>
        </a:defRPr>
      </a:lvl7pPr>
      <a:lvl8pPr marL="2997200" indent="-179388" algn="l" rtl="0" eaLnBrk="1" fontAlgn="base" hangingPunct="1">
        <a:spcBef>
          <a:spcPct val="0"/>
        </a:spcBef>
        <a:spcAft>
          <a:spcPct val="60000"/>
        </a:spcAft>
        <a:buChar char="»"/>
        <a:defRPr>
          <a:solidFill>
            <a:schemeClr val="accent1"/>
          </a:solidFill>
          <a:latin typeface="+mn-lt"/>
          <a:ea typeface="+mn-ea"/>
        </a:defRPr>
      </a:lvl8pPr>
      <a:lvl9pPr marL="3454400" indent="-179388" algn="l" rtl="0" eaLnBrk="1" fontAlgn="base" hangingPunct="1">
        <a:spcBef>
          <a:spcPct val="0"/>
        </a:spcBef>
        <a:spcAft>
          <a:spcPct val="60000"/>
        </a:spcAft>
        <a:buChar char="»"/>
        <a:defRPr>
          <a:solidFill>
            <a:schemeClr val="accent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02A04704-4718-43A5-AA79-4FF02EF67FA2}"/>
              </a:ext>
            </a:extLst>
          </p:cNvPr>
          <p:cNvSpPr>
            <a:spLocks noChangeAspect="1"/>
          </p:cNvSpPr>
          <p:nvPr/>
        </p:nvSpPr>
        <p:spPr>
          <a:xfrm flipH="1">
            <a:off x="8791073" y="3461153"/>
            <a:ext cx="3400926" cy="3400926"/>
          </a:xfrm>
          <a:prstGeom prst="rtTriangle">
            <a:avLst/>
          </a:prstGeom>
          <a:solidFill>
            <a:srgbClr val="3BB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pic>
        <p:nvPicPr>
          <p:cNvPr id="10" name="Picture 9">
            <a:extLst>
              <a:ext uri="{FF2B5EF4-FFF2-40B4-BE49-F238E27FC236}">
                <a16:creationId xmlns:a16="http://schemas.microsoft.com/office/drawing/2014/main" id="{C86A5950-1875-4D00-B15E-65D155CA8F4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982564" y="5963820"/>
            <a:ext cx="2087516" cy="785059"/>
          </a:xfrm>
          <a:prstGeom prst="rect">
            <a:avLst/>
          </a:prstGeom>
        </p:spPr>
      </p:pic>
      <p:sp>
        <p:nvSpPr>
          <p:cNvPr id="2" name="Title Placeholder 1">
            <a:extLst>
              <a:ext uri="{FF2B5EF4-FFF2-40B4-BE49-F238E27FC236}">
                <a16:creationId xmlns:a16="http://schemas.microsoft.com/office/drawing/2014/main" id="{BF3BD07C-8997-4CEF-9DB1-063FE36536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0646923-D847-462E-B526-915D6D6E59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308B5F89-3236-430A-BC83-093895EB8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84A73-18FE-4DC3-9F75-01F514195CD4}" type="datetimeFigureOut">
              <a:rPr lang="en-GB" smtClean="0"/>
              <a:t>14/05/2025</a:t>
            </a:fld>
            <a:endParaRPr lang="en-GB"/>
          </a:p>
        </p:txBody>
      </p:sp>
      <p:sp>
        <p:nvSpPr>
          <p:cNvPr id="5" name="Footer Placeholder 4">
            <a:extLst>
              <a:ext uri="{FF2B5EF4-FFF2-40B4-BE49-F238E27FC236}">
                <a16:creationId xmlns:a16="http://schemas.microsoft.com/office/drawing/2014/main" id="{6A1F0B2F-F10A-4881-974B-8C50050B85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7646EF-F01E-496E-AE4F-F4E7EDB782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AD692F-AFEA-40BA-B28C-08A896F6BB5B}" type="slidenum">
              <a:rPr lang="en-GB" smtClean="0"/>
              <a:t>‹#›</a:t>
            </a:fld>
            <a:endParaRPr lang="en-GB"/>
          </a:p>
        </p:txBody>
      </p:sp>
    </p:spTree>
    <p:extLst>
      <p:ext uri="{BB962C8B-B14F-4D97-AF65-F5344CB8AC3E}">
        <p14:creationId xmlns:p14="http://schemas.microsoft.com/office/powerpoint/2010/main" val="316794677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rgbClr val="29B9D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9B9D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9B9D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9B9D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9B9D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9B9D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ACEE19-C727-9D61-4587-D8399579FF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B8C19BB9-7D0E-9E67-C0E1-CFF8372229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descr="A close up of orange letters&#10;&#10;Description automatically generated">
            <a:extLst>
              <a:ext uri="{FF2B5EF4-FFF2-40B4-BE49-F238E27FC236}">
                <a16:creationId xmlns:a16="http://schemas.microsoft.com/office/drawing/2014/main" id="{AD38E13F-CD58-B437-C8C5-F76E69E4E92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819796" y="486561"/>
            <a:ext cx="1936674" cy="1218034"/>
          </a:xfrm>
          <a:prstGeom prst="rect">
            <a:avLst/>
          </a:prstGeom>
        </p:spPr>
      </p:pic>
    </p:spTree>
    <p:extLst>
      <p:ext uri="{BB962C8B-B14F-4D97-AF65-F5344CB8AC3E}">
        <p14:creationId xmlns:p14="http://schemas.microsoft.com/office/powerpoint/2010/main" val="444504563"/>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8A9AA6-3527-53F7-05CA-DD93715DAC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9DC053A-EC72-9804-2CDF-060E6F5867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lack background with white text&#10;&#10;Description automatically generated">
            <a:extLst>
              <a:ext uri="{FF2B5EF4-FFF2-40B4-BE49-F238E27FC236}">
                <a16:creationId xmlns:a16="http://schemas.microsoft.com/office/drawing/2014/main" id="{D14DDF8E-C9A0-9D8A-C66A-6E94380E50E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823508" y="478751"/>
            <a:ext cx="1921080" cy="1211937"/>
          </a:xfrm>
          <a:prstGeom prst="rect">
            <a:avLst/>
          </a:prstGeom>
        </p:spPr>
      </p:pic>
    </p:spTree>
    <p:extLst>
      <p:ext uri="{BB962C8B-B14F-4D97-AF65-F5344CB8AC3E}">
        <p14:creationId xmlns:p14="http://schemas.microsoft.com/office/powerpoint/2010/main" val="2396487837"/>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b="1" kern="1200">
          <a:solidFill>
            <a:schemeClr val="bg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5/14/2025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12698327"/>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D7A184-E24F-6469-3BF8-115C56D940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EC3A1FB-930A-6264-77B0-90B0314282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AEE242-C75C-AC78-A8DC-F086BF3205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312F06-39F9-4AB6-9D8E-152DC0F82273}" type="datetimeFigureOut">
              <a:rPr lang="en-GB" smtClean="0"/>
              <a:t>14/05/2025</a:t>
            </a:fld>
            <a:endParaRPr lang="en-GB"/>
          </a:p>
        </p:txBody>
      </p:sp>
      <p:sp>
        <p:nvSpPr>
          <p:cNvPr id="5" name="Footer Placeholder 4">
            <a:extLst>
              <a:ext uri="{FF2B5EF4-FFF2-40B4-BE49-F238E27FC236}">
                <a16:creationId xmlns:a16="http://schemas.microsoft.com/office/drawing/2014/main" id="{5CE902CD-A440-6DCF-1657-52EA17A651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B89DD1A-8AB2-BD37-C1A3-AC538EFE74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1E3B24-D175-40D2-933D-07FC797817CA}" type="slidenum">
              <a:rPr lang="en-GB" smtClean="0"/>
              <a:t>‹#›</a:t>
            </a:fld>
            <a:endParaRPr lang="en-GB"/>
          </a:p>
        </p:txBody>
      </p:sp>
    </p:spTree>
    <p:extLst>
      <p:ext uri="{BB962C8B-B14F-4D97-AF65-F5344CB8AC3E}">
        <p14:creationId xmlns:p14="http://schemas.microsoft.com/office/powerpoint/2010/main" val="1869810616"/>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mailto:Ebillingham@adullam.org.uk" TargetMode="External"/><Relationship Id="rId2" Type="http://schemas.openxmlformats.org/officeDocument/2006/relationships/image" Target="../media/image15.png"/><Relationship Id="rId1" Type="http://schemas.openxmlformats.org/officeDocument/2006/relationships/slideLayout" Target="../slideLayouts/slideLayout6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4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2" Type="http://schemas.openxmlformats.org/officeDocument/2006/relationships/hyperlink" Target="mailto:Julia.Ertl@likewisesheffield.org.uk" TargetMode="Externa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2.xml"/><Relationship Id="rId6" Type="http://schemas.openxmlformats.org/officeDocument/2006/relationships/image" Target="../media/image34.png"/><Relationship Id="rId5" Type="http://schemas.openxmlformats.org/officeDocument/2006/relationships/image" Target="../media/image12.jp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9.xml"/></Relationships>
</file>

<file path=ppt/slides/_rels/slide2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6.png"/><Relationship Id="rId7" Type="http://schemas.openxmlformats.org/officeDocument/2006/relationships/diagramColors" Target="../diagrams/colors2.xml"/><Relationship Id="rId2" Type="http://schemas.openxmlformats.org/officeDocument/2006/relationships/image" Target="../media/image35.png"/><Relationship Id="rId1" Type="http://schemas.openxmlformats.org/officeDocument/2006/relationships/slideLayout" Target="../slideLayouts/slideLayout5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6.png"/><Relationship Id="rId7" Type="http://schemas.openxmlformats.org/officeDocument/2006/relationships/diagramColors" Target="../diagrams/colors3.xml"/><Relationship Id="rId2" Type="http://schemas.openxmlformats.org/officeDocument/2006/relationships/image" Target="../media/image35.png"/><Relationship Id="rId1" Type="http://schemas.openxmlformats.org/officeDocument/2006/relationships/slideLayout" Target="../slideLayouts/slideLayout5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6.png"/><Relationship Id="rId7" Type="http://schemas.openxmlformats.org/officeDocument/2006/relationships/diagramColors" Target="../diagrams/colors4.xml"/><Relationship Id="rId2" Type="http://schemas.openxmlformats.org/officeDocument/2006/relationships/image" Target="../media/image35.png"/><Relationship Id="rId1" Type="http://schemas.openxmlformats.org/officeDocument/2006/relationships/slideLayout" Target="../slideLayouts/slideLayout59.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6.png"/><Relationship Id="rId7" Type="http://schemas.openxmlformats.org/officeDocument/2006/relationships/diagramColors" Target="../diagrams/colors5.xml"/><Relationship Id="rId2" Type="http://schemas.openxmlformats.org/officeDocument/2006/relationships/image" Target="../media/image35.png"/><Relationship Id="rId1" Type="http://schemas.openxmlformats.org/officeDocument/2006/relationships/slideLayout" Target="../slideLayouts/slideLayout59.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9.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3.xml"/><Relationship Id="rId6" Type="http://schemas.openxmlformats.org/officeDocument/2006/relationships/image" Target="../media/image38.png"/><Relationship Id="rId5" Type="http://schemas.openxmlformats.org/officeDocument/2006/relationships/image" Target="../media/image12.jp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40.png"/><Relationship Id="rId2" Type="http://schemas.openxmlformats.org/officeDocument/2006/relationships/slideLayout" Target="../slideLayouts/slideLayout1.xml"/><Relationship Id="rId1" Type="http://schemas.openxmlformats.org/officeDocument/2006/relationships/themeOverride" Target="../theme/themeOverride4.xml"/><Relationship Id="rId6" Type="http://schemas.openxmlformats.org/officeDocument/2006/relationships/image" Target="../media/image39.png"/><Relationship Id="rId5" Type="http://schemas.openxmlformats.org/officeDocument/2006/relationships/image" Target="../media/image12.jp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hemeOverride" Target="../theme/themeOverride5.xml"/><Relationship Id="rId6" Type="http://schemas.openxmlformats.org/officeDocument/2006/relationships/image" Target="../media/image41.png"/><Relationship Id="rId5" Type="http://schemas.openxmlformats.org/officeDocument/2006/relationships/image" Target="../media/image12.jp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54.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54.xml"/><Relationship Id="rId5" Type="http://schemas.openxmlformats.org/officeDocument/2006/relationships/image" Target="../media/image43.png"/><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42.jpeg"/><Relationship Id="rId7" Type="http://schemas.openxmlformats.org/officeDocument/2006/relationships/diagramQuickStyle" Target="../diagrams/quickStyle6.xml"/><Relationship Id="rId2" Type="http://schemas.openxmlformats.org/officeDocument/2006/relationships/notesSlide" Target="../notesSlides/notesSlide26.xml"/><Relationship Id="rId1" Type="http://schemas.openxmlformats.org/officeDocument/2006/relationships/slideLayout" Target="../slideLayouts/slideLayout54.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43.png"/><Relationship Id="rId9" Type="http://schemas.microsoft.com/office/2007/relationships/diagramDrawing" Target="../diagrams/drawing6.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49.xml"/><Relationship Id="rId5" Type="http://schemas.openxmlformats.org/officeDocument/2006/relationships/image" Target="../media/image43.png"/><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54.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9.xml"/><Relationship Id="rId1" Type="http://schemas.openxmlformats.org/officeDocument/2006/relationships/slideLayout" Target="../slideLayouts/slideLayout49.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54.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svg"/></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1.xml"/><Relationship Id="rId1" Type="http://schemas.openxmlformats.org/officeDocument/2006/relationships/slideLayout" Target="../slideLayouts/slideLayout54.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54.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svg"/></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54.xml"/><Relationship Id="rId5" Type="http://schemas.openxmlformats.org/officeDocument/2006/relationships/image" Target="../media/image60.jpeg"/><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hyperlink" Target="https://iaptsheffield.nhs.uk/" TargetMode="External"/><Relationship Id="rId7"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54.xml"/><Relationship Id="rId6" Type="http://schemas.openxmlformats.org/officeDocument/2006/relationships/image" Target="../media/image58.jpeg"/><Relationship Id="rId5" Type="http://schemas.openxmlformats.org/officeDocument/2006/relationships/image" Target="../media/image57.svg"/><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5.xml"/><Relationship Id="rId1" Type="http://schemas.openxmlformats.org/officeDocument/2006/relationships/slideLayout" Target="../slideLayouts/slideLayout48.xml"/><Relationship Id="rId4" Type="http://schemas.openxmlformats.org/officeDocument/2006/relationships/image" Target="../media/image62.png"/></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6.xml"/><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49.xml"/><Relationship Id="rId5" Type="http://schemas.openxmlformats.org/officeDocument/2006/relationships/image" Target="../media/image63.jpeg"/><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pic>
        <p:nvPicPr>
          <p:cNvPr id="1026" name="Picture 2">
            <a:extLst>
              <a:ext uri="{FF2B5EF4-FFF2-40B4-BE49-F238E27FC236}">
                <a16:creationId xmlns:a16="http://schemas.microsoft.com/office/drawing/2014/main" id="{FCA954B0-490A-35A1-0D83-7E7077437B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3490" y="4283068"/>
            <a:ext cx="2395324" cy="23547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unnocks Teacake x 36 - WDS Group">
            <a:extLst>
              <a:ext uri="{FF2B5EF4-FFF2-40B4-BE49-F238E27FC236}">
                <a16:creationId xmlns:a16="http://schemas.microsoft.com/office/drawing/2014/main" id="{5A56E897-876B-C939-6530-D4A4CD72E3A6}"/>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778" b="89778" l="5333" r="92889">
                        <a14:foregroundMark x1="92444" y1="49333" x2="92889" y2="52444"/>
                        <a14:foregroundMark x1="9333" y1="37333" x2="9333" y2="37333"/>
                        <a14:foregroundMark x1="5333" y1="38222" x2="5333" y2="38222"/>
                        <a14:foregroundMark x1="8889" y1="30667" x2="8889" y2="30667"/>
                        <a14:foregroundMark x1="16444" y1="29333" x2="16444" y2="29333"/>
                        <a14:foregroundMark x1="23556" y1="28000" x2="23556" y2="28000"/>
                        <a14:foregroundMark x1="28444" y1="28000" x2="28889" y2="28000"/>
                        <a14:backgroundMark x1="95556" y1="57778" x2="95556" y2="57778"/>
                      </a14:backgroundRemoval>
                    </a14:imgEffect>
                  </a14:imgLayer>
                </a14:imgProps>
              </a:ext>
              <a:ext uri="{28A0092B-C50C-407E-A947-70E740481C1C}">
                <a14:useLocalDpi xmlns:a14="http://schemas.microsoft.com/office/drawing/2010/main" val="0"/>
              </a:ext>
            </a:extLst>
          </a:blip>
          <a:srcRect/>
          <a:stretch>
            <a:fillRect/>
          </a:stretch>
        </p:blipFill>
        <p:spPr bwMode="auto">
          <a:xfrm>
            <a:off x="173699" y="2835068"/>
            <a:ext cx="4659557" cy="465955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531DFBB-BAD9-3719-CAAD-17AB3C38D0F0}"/>
              </a:ext>
            </a:extLst>
          </p:cNvPr>
          <p:cNvSpPr txBox="1"/>
          <p:nvPr/>
        </p:nvSpPr>
        <p:spPr>
          <a:xfrm>
            <a:off x="1856013" y="1497478"/>
            <a:ext cx="8011706" cy="2677656"/>
          </a:xfrm>
          <a:prstGeom prst="rect">
            <a:avLst/>
          </a:prstGeom>
          <a:noFill/>
        </p:spPr>
        <p:txBody>
          <a:bodyPr wrap="square" rtlCol="0">
            <a:spAutoFit/>
          </a:bodyPr>
          <a:lstStyle/>
          <a:p>
            <a:pPr algn="ctr"/>
            <a:r>
              <a:rPr lang="en-GB" sz="8000" dirty="0">
                <a:solidFill>
                  <a:schemeClr val="bg1"/>
                </a:solidFill>
                <a:latin typeface="Bahnschrift SemiBold SemiConden" panose="020B0502040204020203" pitchFamily="34" charset="0"/>
              </a:rPr>
              <a:t>Teacake Club </a:t>
            </a:r>
            <a:br>
              <a:rPr lang="en-GB" sz="8000" dirty="0">
                <a:solidFill>
                  <a:schemeClr val="bg1"/>
                </a:solidFill>
                <a:latin typeface="Bahnschrift SemiBold SemiConden" panose="020B0502040204020203" pitchFamily="34" charset="0"/>
              </a:rPr>
            </a:br>
            <a:r>
              <a:rPr lang="en-GB" sz="8000" dirty="0">
                <a:solidFill>
                  <a:schemeClr val="bg1"/>
                </a:solidFill>
                <a:latin typeface="Bahnschrift SemiBold SemiConden" panose="020B0502040204020203" pitchFamily="34" charset="0"/>
              </a:rPr>
              <a:t> </a:t>
            </a:r>
            <a:r>
              <a:rPr lang="en-GB" sz="8800" dirty="0">
                <a:solidFill>
                  <a:schemeClr val="bg1"/>
                </a:solidFill>
                <a:latin typeface="Bahnschrift SemiBold SemiConden" panose="020B0502040204020203" pitchFamily="34" charset="0"/>
              </a:rPr>
              <a:t>Spring 2025 </a:t>
            </a:r>
            <a:endParaRPr lang="en-GB" sz="8000" dirty="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1181944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5531DFBB-BAD9-3719-CAAD-17AB3C38D0F0}"/>
              </a:ext>
            </a:extLst>
          </p:cNvPr>
          <p:cNvSpPr txBox="1"/>
          <p:nvPr/>
        </p:nvSpPr>
        <p:spPr>
          <a:xfrm>
            <a:off x="1116090" y="1757317"/>
            <a:ext cx="9731723" cy="4339650"/>
          </a:xfrm>
          <a:prstGeom prst="rect">
            <a:avLst/>
          </a:prstGeom>
          <a:noFill/>
        </p:spPr>
        <p:txBody>
          <a:bodyPr wrap="square" rtlCol="0">
            <a:spAutoFit/>
          </a:bodyPr>
          <a:lstStyle/>
          <a:p>
            <a:pPr algn="ctr"/>
            <a:r>
              <a:rPr lang="en-GB" sz="13800" dirty="0">
                <a:solidFill>
                  <a:schemeClr val="bg1"/>
                </a:solidFill>
                <a:latin typeface="Bahnschrift SemiBold SemiConden" panose="020B0502040204020203" pitchFamily="34" charset="0"/>
              </a:rPr>
              <a:t>Welcome !</a:t>
            </a:r>
            <a:br>
              <a:rPr lang="en-GB" sz="13800" dirty="0">
                <a:solidFill>
                  <a:schemeClr val="bg1"/>
                </a:solidFill>
                <a:latin typeface="Bahnschrift SemiBold SemiConden" panose="020B0502040204020203" pitchFamily="34" charset="0"/>
              </a:rPr>
            </a:br>
            <a:endParaRPr lang="en-GB" sz="13800" dirty="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4137699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6C5102-3FEE-F869-62D9-E9A80738034B}"/>
              </a:ext>
            </a:extLst>
          </p:cNvPr>
          <p:cNvPicPr>
            <a:picLocks noChangeAspect="1"/>
          </p:cNvPicPr>
          <p:nvPr/>
        </p:nvPicPr>
        <p:blipFill>
          <a:blip r:embed="rId2"/>
          <a:stretch>
            <a:fillRect/>
          </a:stretch>
        </p:blipFill>
        <p:spPr>
          <a:xfrm>
            <a:off x="2005830" y="852145"/>
            <a:ext cx="7523116" cy="1786283"/>
          </a:xfrm>
          <a:prstGeom prst="rect">
            <a:avLst/>
          </a:prstGeom>
        </p:spPr>
      </p:pic>
      <p:sp>
        <p:nvSpPr>
          <p:cNvPr id="3" name="Text Placeholder 2">
            <a:extLst>
              <a:ext uri="{FF2B5EF4-FFF2-40B4-BE49-F238E27FC236}">
                <a16:creationId xmlns:a16="http://schemas.microsoft.com/office/drawing/2014/main" id="{A73EB3AA-311A-7AB5-1D76-EEEADD0BC22C}"/>
              </a:ext>
            </a:extLst>
          </p:cNvPr>
          <p:cNvSpPr>
            <a:spLocks noGrp="1"/>
          </p:cNvSpPr>
          <p:nvPr>
            <p:ph type="body" idx="1"/>
          </p:nvPr>
        </p:nvSpPr>
        <p:spPr>
          <a:xfrm>
            <a:off x="831850" y="3076573"/>
            <a:ext cx="10515600" cy="1500187"/>
          </a:xfrm>
        </p:spPr>
        <p:txBody>
          <a:bodyPr>
            <a:noAutofit/>
          </a:bodyPr>
          <a:lstStyle/>
          <a:p>
            <a:pPr algn="ctr"/>
            <a:r>
              <a:rPr lang="en-GB" sz="6000" dirty="0">
                <a:solidFill>
                  <a:schemeClr val="bg1"/>
                </a:solidFill>
              </a:rPr>
              <a:t>Emma Billingham</a:t>
            </a:r>
          </a:p>
          <a:p>
            <a:pPr algn="ctr"/>
            <a:r>
              <a:rPr lang="en-GB" sz="3600" dirty="0">
                <a:solidFill>
                  <a:schemeClr val="bg1"/>
                </a:solidFill>
              </a:rPr>
              <a:t>Team Leader</a:t>
            </a:r>
          </a:p>
          <a:p>
            <a:pPr algn="ctr"/>
            <a:r>
              <a:rPr lang="en-GB" sz="6000" dirty="0">
                <a:solidFill>
                  <a:schemeClr val="accent2"/>
                </a:solidFill>
                <a:hlinkClick r:id="rId3">
                  <a:extLst>
                    <a:ext uri="{A12FA001-AC4F-418D-AE19-62706E023703}">
                      <ahyp:hlinkClr xmlns:ahyp="http://schemas.microsoft.com/office/drawing/2018/hyperlinkcolor" val="tx"/>
                    </a:ext>
                  </a:extLst>
                </a:hlinkClick>
              </a:rPr>
              <a:t>Ebillingham@adullam.org.uk</a:t>
            </a:r>
            <a:endParaRPr lang="en-GB" sz="6000" dirty="0">
              <a:solidFill>
                <a:schemeClr val="accent2"/>
              </a:solidFill>
            </a:endParaRPr>
          </a:p>
          <a:p>
            <a:pPr algn="ctr"/>
            <a:r>
              <a:rPr lang="en-GB" sz="6000" dirty="0">
                <a:solidFill>
                  <a:schemeClr val="bg1"/>
                </a:solidFill>
              </a:rPr>
              <a:t>0800 2545 248</a:t>
            </a:r>
          </a:p>
        </p:txBody>
      </p:sp>
    </p:spTree>
    <p:extLst>
      <p:ext uri="{BB962C8B-B14F-4D97-AF65-F5344CB8AC3E}">
        <p14:creationId xmlns:p14="http://schemas.microsoft.com/office/powerpoint/2010/main" val="3038596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50306-8939-80E6-4AA0-DA611BDE13E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1D86019-80AF-269E-C208-8E136F4EC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ECAC7176-A541-8A45-CBEE-5AD731E2BD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F0538A09-455A-923D-4D5D-9D66F323D379}"/>
              </a:ext>
            </a:extLst>
          </p:cNvPr>
          <p:cNvSpPr txBox="1"/>
          <p:nvPr/>
        </p:nvSpPr>
        <p:spPr>
          <a:xfrm>
            <a:off x="89639" y="1169050"/>
            <a:ext cx="8011706" cy="4124206"/>
          </a:xfrm>
          <a:prstGeom prst="rect">
            <a:avLst/>
          </a:prstGeom>
          <a:noFill/>
        </p:spPr>
        <p:txBody>
          <a:bodyPr wrap="square" rtlCol="0">
            <a:spAutoFit/>
          </a:bodyPr>
          <a:lstStyle/>
          <a:p>
            <a:pPr algn="ctr"/>
            <a:r>
              <a:rPr lang="en-GB" sz="7200" b="1" dirty="0">
                <a:solidFill>
                  <a:schemeClr val="bg1"/>
                </a:solidFill>
                <a:latin typeface="Bahnschrift SemiBold SemiConden" panose="020B0502040204020203" pitchFamily="34" charset="0"/>
              </a:rPr>
              <a:t>Julia Ertl</a:t>
            </a:r>
            <a:br>
              <a:rPr lang="en-GB" sz="7200" b="1" dirty="0">
                <a:solidFill>
                  <a:schemeClr val="bg1"/>
                </a:solidFill>
                <a:latin typeface="Bahnschrift SemiBold SemiConden" panose="020B0502040204020203" pitchFamily="34" charset="0"/>
              </a:rPr>
            </a:br>
            <a:r>
              <a:rPr lang="en-GB" sz="2800" dirty="0">
                <a:solidFill>
                  <a:srgbClr val="000000"/>
                </a:solidFill>
              </a:rPr>
              <a:t>Employment Specialist </a:t>
            </a:r>
          </a:p>
          <a:p>
            <a:pPr algn="ctr"/>
            <a:br>
              <a:rPr lang="en-GB" sz="96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pic>
        <p:nvPicPr>
          <p:cNvPr id="10" name="Picture 9">
            <a:extLst>
              <a:ext uri="{FF2B5EF4-FFF2-40B4-BE49-F238E27FC236}">
                <a16:creationId xmlns:a16="http://schemas.microsoft.com/office/drawing/2014/main" id="{25941568-8894-84D4-FB8A-B3C038ED23E2}"/>
              </a:ext>
            </a:extLst>
          </p:cNvPr>
          <p:cNvPicPr>
            <a:picLocks noChangeAspect="1"/>
          </p:cNvPicPr>
          <p:nvPr/>
        </p:nvPicPr>
        <p:blipFill>
          <a:blip r:embed="rId5"/>
          <a:stretch>
            <a:fillRect/>
          </a:stretch>
        </p:blipFill>
        <p:spPr>
          <a:xfrm>
            <a:off x="1430775" y="2903098"/>
            <a:ext cx="5819111" cy="3559208"/>
          </a:xfrm>
          <a:prstGeom prst="rect">
            <a:avLst/>
          </a:prstGeom>
        </p:spPr>
      </p:pic>
    </p:spTree>
    <p:extLst>
      <p:ext uri="{BB962C8B-B14F-4D97-AF65-F5344CB8AC3E}">
        <p14:creationId xmlns:p14="http://schemas.microsoft.com/office/powerpoint/2010/main" val="3126607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997FA-35A8-F599-84BA-B850B26FFA1B}"/>
              </a:ext>
            </a:extLst>
          </p:cNvPr>
          <p:cNvSpPr>
            <a:spLocks noGrp="1"/>
          </p:cNvSpPr>
          <p:nvPr>
            <p:ph type="ctrTitle"/>
          </p:nvPr>
        </p:nvSpPr>
        <p:spPr>
          <a:xfrm>
            <a:off x="1524000" y="1041400"/>
            <a:ext cx="9144000" cy="2387600"/>
          </a:xfrm>
        </p:spPr>
        <p:txBody>
          <a:bodyPr>
            <a:normAutofit/>
          </a:bodyPr>
          <a:lstStyle/>
          <a:p>
            <a:r>
              <a:rPr lang="en-GB" sz="4400" b="1" dirty="0">
                <a:latin typeface="Arial" panose="020B0604020202020204" pitchFamily="34" charset="0"/>
                <a:cs typeface="Arial" panose="020B0604020202020204" pitchFamily="34" charset="0"/>
              </a:rPr>
              <a:t>Likewise Sheffield – Drug and Alcohol Recovery Service</a:t>
            </a:r>
          </a:p>
        </p:txBody>
      </p:sp>
      <p:sp>
        <p:nvSpPr>
          <p:cNvPr id="6" name="Subtitle 5">
            <a:extLst>
              <a:ext uri="{FF2B5EF4-FFF2-40B4-BE49-F238E27FC236}">
                <a16:creationId xmlns:a16="http://schemas.microsoft.com/office/drawing/2014/main" id="{E1925456-0ADE-0502-1BA7-046D7354BE64}"/>
              </a:ext>
            </a:extLst>
          </p:cNvPr>
          <p:cNvSpPr>
            <a:spLocks noGrp="1"/>
          </p:cNvSpPr>
          <p:nvPr>
            <p:ph type="subTitle" idx="1"/>
          </p:nvPr>
        </p:nvSpPr>
        <p:spPr/>
        <p:txBody>
          <a:bodyPr/>
          <a:lstStyle/>
          <a:p>
            <a:r>
              <a:rPr lang="en-GB" dirty="0">
                <a:latin typeface="Aptos" panose="020B0004020202020204" pitchFamily="34" charset="0"/>
              </a:rPr>
              <a:t>Julia Ertl – Employment Specialist</a:t>
            </a:r>
          </a:p>
        </p:txBody>
      </p:sp>
    </p:spTree>
    <p:extLst>
      <p:ext uri="{BB962C8B-B14F-4D97-AF65-F5344CB8AC3E}">
        <p14:creationId xmlns:p14="http://schemas.microsoft.com/office/powerpoint/2010/main" val="4179754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CF596-CF31-DECB-A569-CF97537B8B5F}"/>
              </a:ext>
            </a:extLst>
          </p:cNvPr>
          <p:cNvSpPr>
            <a:spLocks noGrp="1"/>
          </p:cNvSpPr>
          <p:nvPr>
            <p:ph type="title"/>
          </p:nvPr>
        </p:nvSpPr>
        <p:spPr>
          <a:xfrm>
            <a:off x="288588" y="160844"/>
            <a:ext cx="10515600" cy="1325563"/>
          </a:xfrm>
        </p:spPr>
        <p:txBody>
          <a:bodyPr/>
          <a:lstStyle/>
          <a:p>
            <a:r>
              <a:rPr lang="en-GB" dirty="0"/>
              <a:t>What we offer: </a:t>
            </a:r>
          </a:p>
        </p:txBody>
      </p:sp>
      <p:sp>
        <p:nvSpPr>
          <p:cNvPr id="3" name="Content Placeholder 2">
            <a:extLst>
              <a:ext uri="{FF2B5EF4-FFF2-40B4-BE49-F238E27FC236}">
                <a16:creationId xmlns:a16="http://schemas.microsoft.com/office/drawing/2014/main" id="{012743E6-C36C-8932-B2E6-FF0931487394}"/>
              </a:ext>
            </a:extLst>
          </p:cNvPr>
          <p:cNvSpPr>
            <a:spLocks noGrp="1"/>
          </p:cNvSpPr>
          <p:nvPr>
            <p:ph idx="1"/>
          </p:nvPr>
        </p:nvSpPr>
        <p:spPr>
          <a:xfrm>
            <a:off x="390729" y="1486407"/>
            <a:ext cx="3568428" cy="3816418"/>
          </a:xfrm>
        </p:spPr>
        <p:txBody>
          <a:bodyPr>
            <a:normAutofit fontScale="77500" lnSpcReduction="20000"/>
          </a:bodyPr>
          <a:lstStyle/>
          <a:p>
            <a:r>
              <a:rPr lang="en-GB" b="1" i="0" dirty="0">
                <a:effectLst/>
                <a:latin typeface="Aptos" panose="020B0004020202020204" pitchFamily="34" charset="0"/>
              </a:rPr>
              <a:t>Our experienced and professional teams work with individuals to plan their own recovery journey from drugs and/or alcohol. </a:t>
            </a:r>
            <a:endParaRPr lang="en-GB" b="1" dirty="0">
              <a:latin typeface="Aptos" panose="020B0004020202020204" pitchFamily="34" charset="0"/>
            </a:endParaRPr>
          </a:p>
          <a:p>
            <a:r>
              <a:rPr lang="en-GB" b="1" i="0" dirty="0">
                <a:effectLst/>
                <a:latin typeface="Aptos" panose="020B0004020202020204" pitchFamily="34" charset="0"/>
              </a:rPr>
              <a:t>This might be fast track or longer-term recovery work. </a:t>
            </a:r>
          </a:p>
          <a:p>
            <a:r>
              <a:rPr lang="en-GB" b="1" i="0" dirty="0">
                <a:effectLst/>
                <a:latin typeface="Aptos" panose="020B0004020202020204" pitchFamily="34" charset="0"/>
              </a:rPr>
              <a:t>Everyone is allocated a dedicated key worker to support them throughout their treatment.</a:t>
            </a:r>
            <a:endParaRPr lang="en-GB" dirty="0">
              <a:latin typeface="Aptos" panose="020B0004020202020204" pitchFamily="34" charset="0"/>
            </a:endParaRPr>
          </a:p>
        </p:txBody>
      </p:sp>
      <p:sp>
        <p:nvSpPr>
          <p:cNvPr id="5" name="TextBox 4">
            <a:extLst>
              <a:ext uri="{FF2B5EF4-FFF2-40B4-BE49-F238E27FC236}">
                <a16:creationId xmlns:a16="http://schemas.microsoft.com/office/drawing/2014/main" id="{C4E969B1-E279-9936-7848-C73CC1A7ADA7}"/>
              </a:ext>
            </a:extLst>
          </p:cNvPr>
          <p:cNvSpPr txBox="1"/>
          <p:nvPr/>
        </p:nvSpPr>
        <p:spPr>
          <a:xfrm>
            <a:off x="4230721" y="1504065"/>
            <a:ext cx="3730557"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The services we offer people coming into treatment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One-to-one support in recovery when appropriate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Health and wellbeing checks, health screenings, blood testing and vaccinations from our medical team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Support for family members and friends with our weekly Concerned Others Drop-in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Support with reducing the harm of drugs and overdose prevention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Substitute medication for certain drugs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Detox within the community/at home or at a rehab centre</a:t>
            </a:r>
          </a:p>
        </p:txBody>
      </p:sp>
      <p:pic>
        <p:nvPicPr>
          <p:cNvPr id="7" name="Picture 6" descr="A screenshot of a social media post&#10;&#10;Description automatically generated">
            <a:extLst>
              <a:ext uri="{FF2B5EF4-FFF2-40B4-BE49-F238E27FC236}">
                <a16:creationId xmlns:a16="http://schemas.microsoft.com/office/drawing/2014/main" id="{85BA886A-5152-98BE-C250-1AD6BA4B57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0340" y="1934369"/>
            <a:ext cx="3286328" cy="4648009"/>
          </a:xfrm>
          <a:prstGeom prst="rect">
            <a:avLst/>
          </a:prstGeom>
        </p:spPr>
      </p:pic>
    </p:spTree>
    <p:extLst>
      <p:ext uri="{BB962C8B-B14F-4D97-AF65-F5344CB8AC3E}">
        <p14:creationId xmlns:p14="http://schemas.microsoft.com/office/powerpoint/2010/main" val="4013997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4469056-D581-421C-80DD-CCE96ECB3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uclid Circular B Medium"/>
              <a:ea typeface="+mn-ea"/>
              <a:cs typeface="+mn-cs"/>
            </a:endParaRPr>
          </a:p>
        </p:txBody>
      </p:sp>
      <p:sp>
        <p:nvSpPr>
          <p:cNvPr id="2" name="Title 1">
            <a:extLst>
              <a:ext uri="{FF2B5EF4-FFF2-40B4-BE49-F238E27FC236}">
                <a16:creationId xmlns:a16="http://schemas.microsoft.com/office/drawing/2014/main" id="{17995953-0C75-C2EC-D639-09D981BFB349}"/>
              </a:ext>
            </a:extLst>
          </p:cNvPr>
          <p:cNvSpPr>
            <a:spLocks noGrp="1"/>
          </p:cNvSpPr>
          <p:nvPr>
            <p:ph type="title"/>
          </p:nvPr>
        </p:nvSpPr>
        <p:spPr>
          <a:xfrm>
            <a:off x="630936" y="381000"/>
            <a:ext cx="3475383" cy="1968373"/>
          </a:xfrm>
        </p:spPr>
        <p:txBody>
          <a:bodyPr vert="horz" lIns="91440" tIns="45720" rIns="91440" bIns="45720" rtlCol="0" anchor="ctr">
            <a:normAutofit/>
          </a:bodyPr>
          <a:lstStyle/>
          <a:p>
            <a:r>
              <a:rPr lang="en-US" dirty="0">
                <a:latin typeface="+mj-lt"/>
                <a:cs typeface="+mj-cs"/>
              </a:rPr>
              <a:t>What we offer: Recovery Hub</a:t>
            </a:r>
          </a:p>
        </p:txBody>
      </p:sp>
      <p:sp>
        <p:nvSpPr>
          <p:cNvPr id="23" name="sketch line">
            <a:extLst>
              <a:ext uri="{FF2B5EF4-FFF2-40B4-BE49-F238E27FC236}">
                <a16:creationId xmlns:a16="http://schemas.microsoft.com/office/drawing/2014/main" id="{276A54DD-7E68-43B8-A73D-2B9A1AE31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353312"/>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uclid Circular B Medium"/>
              <a:ea typeface="+mn-ea"/>
              <a:cs typeface="+mn-cs"/>
            </a:endParaRPr>
          </a:p>
        </p:txBody>
      </p:sp>
      <p:sp>
        <p:nvSpPr>
          <p:cNvPr id="5" name="TextBox 4">
            <a:extLst>
              <a:ext uri="{FF2B5EF4-FFF2-40B4-BE49-F238E27FC236}">
                <a16:creationId xmlns:a16="http://schemas.microsoft.com/office/drawing/2014/main" id="{11A98E20-905B-6179-CA62-76B7E340B14B}"/>
              </a:ext>
            </a:extLst>
          </p:cNvPr>
          <p:cNvSpPr txBox="1"/>
          <p:nvPr/>
        </p:nvSpPr>
        <p:spPr>
          <a:xfrm>
            <a:off x="4594613" y="381000"/>
            <a:ext cx="6966451" cy="1968373"/>
          </a:xfrm>
          <a:prstGeom prst="rect">
            <a:avLst/>
          </a:prstGeom>
        </p:spPr>
        <p:txBody>
          <a:bodyPr vert="horz" lIns="91440" tIns="45720" rIns="91440" bIns="45720" rtlCol="0" anchor="ctr">
            <a:normAutofit/>
          </a:bodyPr>
          <a:lstStyle/>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With our partner, Project 6, we offer a diverse daily timetable of  groups, classes and activities for those who are newly in recovery.</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Structured Recovery </a:t>
            </a:r>
            <a:r>
              <a:rPr kumimoji="0" lang="en-US" sz="1600" b="0" i="0" u="none" strike="noStrike" kern="1200" cap="none" spc="0" normalizeH="0" baseline="0" noProof="0" dirty="0" err="1">
                <a:ln>
                  <a:noFill/>
                </a:ln>
                <a:solidFill>
                  <a:prstClr val="white"/>
                </a:solidFill>
                <a:effectLst/>
                <a:uLnTx/>
                <a:uFillTx/>
                <a:latin typeface="Aptos" panose="020B0004020202020204" pitchFamily="34" charset="0"/>
                <a:ea typeface="+mn-ea"/>
                <a:cs typeface="+mn-cs"/>
              </a:rPr>
              <a:t>Programme</a:t>
            </a:r>
            <a:r>
              <a:rPr kumimoji="0" lang="en-US"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 and other type of recovery groups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Wellbeing groups and activities from arts and crafts to outdoor activities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Build connections within a supportive recovery community</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Volunteering and Ambassador’s </a:t>
            </a:r>
            <a:r>
              <a:rPr kumimoji="0" lang="en-US" sz="1600" b="0" i="0" u="none" strike="noStrike" kern="1200" cap="none" spc="0" normalizeH="0" baseline="0" noProof="0" dirty="0" err="1">
                <a:ln>
                  <a:noFill/>
                </a:ln>
                <a:solidFill>
                  <a:prstClr val="white"/>
                </a:solidFill>
                <a:effectLst/>
                <a:uLnTx/>
                <a:uFillTx/>
                <a:latin typeface="Aptos" panose="020B0004020202020204" pitchFamily="34" charset="0"/>
                <a:ea typeface="+mn-ea"/>
                <a:cs typeface="+mn-cs"/>
              </a:rPr>
              <a:t>Programme</a:t>
            </a:r>
            <a:endParaRPr kumimoji="0" lang="en-US"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endParaRPr>
          </a:p>
        </p:txBody>
      </p:sp>
      <p:pic>
        <p:nvPicPr>
          <p:cNvPr id="11" name="Picture 10" descr="A screenshot of a calendar&#10;&#10;Description automatically generated">
            <a:extLst>
              <a:ext uri="{FF2B5EF4-FFF2-40B4-BE49-F238E27FC236}">
                <a16:creationId xmlns:a16="http://schemas.microsoft.com/office/drawing/2014/main" id="{5E1D798C-21E1-1AC5-3FE4-AA3D985FCD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845" y="2610545"/>
            <a:ext cx="2553566" cy="3609280"/>
          </a:xfrm>
          <a:prstGeom prst="rect">
            <a:avLst/>
          </a:prstGeom>
        </p:spPr>
      </p:pic>
      <p:pic>
        <p:nvPicPr>
          <p:cNvPr id="10" name="Content Placeholder 9" descr="A poster for a group of people&#10;&#10;Description automatically generated">
            <a:extLst>
              <a:ext uri="{FF2B5EF4-FFF2-40B4-BE49-F238E27FC236}">
                <a16:creationId xmlns:a16="http://schemas.microsoft.com/office/drawing/2014/main" id="{1CC497F5-8046-E39D-9EC6-3939D327C62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318077" y="2610545"/>
            <a:ext cx="2553566" cy="3609280"/>
          </a:xfrm>
          <a:prstGeom prst="rect">
            <a:avLst/>
          </a:prstGeom>
        </p:spPr>
      </p:pic>
      <p:pic>
        <p:nvPicPr>
          <p:cNvPr id="14" name="Picture 13" descr="A poster of a person's life cycle&#10;&#10;Description automatically generated">
            <a:extLst>
              <a:ext uri="{FF2B5EF4-FFF2-40B4-BE49-F238E27FC236}">
                <a16:creationId xmlns:a16="http://schemas.microsoft.com/office/drawing/2014/main" id="{7E89FFD4-B309-69B8-15D6-9F6D3415E7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6453" y="2610545"/>
            <a:ext cx="2553566" cy="3609280"/>
          </a:xfrm>
          <a:prstGeom prst="rect">
            <a:avLst/>
          </a:prstGeom>
        </p:spPr>
      </p:pic>
      <p:pic>
        <p:nvPicPr>
          <p:cNvPr id="16" name="Picture 15" descr="A poster for a program&#10;&#10;Description automatically generated">
            <a:extLst>
              <a:ext uri="{FF2B5EF4-FFF2-40B4-BE49-F238E27FC236}">
                <a16:creationId xmlns:a16="http://schemas.microsoft.com/office/drawing/2014/main" id="{CCCC7CD4-E39F-8377-DA70-831A539E96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9589" y="2610545"/>
            <a:ext cx="2553566" cy="3609280"/>
          </a:xfrm>
          <a:prstGeom prst="rect">
            <a:avLst/>
          </a:prstGeom>
        </p:spPr>
      </p:pic>
    </p:spTree>
    <p:extLst>
      <p:ext uri="{BB962C8B-B14F-4D97-AF65-F5344CB8AC3E}">
        <p14:creationId xmlns:p14="http://schemas.microsoft.com/office/powerpoint/2010/main" val="3632403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E512D-8A73-F871-6600-B31A6B830BC8}"/>
              </a:ext>
            </a:extLst>
          </p:cNvPr>
          <p:cNvSpPr>
            <a:spLocks noGrp="1"/>
          </p:cNvSpPr>
          <p:nvPr>
            <p:ph type="title"/>
          </p:nvPr>
        </p:nvSpPr>
        <p:spPr/>
        <p:txBody>
          <a:bodyPr/>
          <a:lstStyle/>
          <a:p>
            <a:r>
              <a:rPr lang="en-GB" dirty="0"/>
              <a:t>What we offer: IPS</a:t>
            </a:r>
          </a:p>
        </p:txBody>
      </p:sp>
      <p:sp>
        <p:nvSpPr>
          <p:cNvPr id="3" name="Content Placeholder 2">
            <a:extLst>
              <a:ext uri="{FF2B5EF4-FFF2-40B4-BE49-F238E27FC236}">
                <a16:creationId xmlns:a16="http://schemas.microsoft.com/office/drawing/2014/main" id="{7B1A9110-B301-12D2-692A-72F6D252BC8B}"/>
              </a:ext>
            </a:extLst>
          </p:cNvPr>
          <p:cNvSpPr>
            <a:spLocks noGrp="1"/>
          </p:cNvSpPr>
          <p:nvPr>
            <p:ph idx="1"/>
          </p:nvPr>
        </p:nvSpPr>
        <p:spPr>
          <a:xfrm>
            <a:off x="838200" y="1825625"/>
            <a:ext cx="9954232" cy="4351338"/>
          </a:xfrm>
        </p:spPr>
        <p:txBody>
          <a:bodyPr>
            <a:normAutofit/>
          </a:bodyPr>
          <a:lstStyle/>
          <a:p>
            <a:pPr marL="0" indent="0">
              <a:buNone/>
            </a:pPr>
            <a:r>
              <a:rPr lang="en-GB" b="1" dirty="0">
                <a:latin typeface="Aptos" panose="020B0004020202020204" pitchFamily="34" charset="0"/>
              </a:rPr>
              <a:t>What is IPS?</a:t>
            </a:r>
          </a:p>
          <a:p>
            <a:r>
              <a:rPr lang="en-GB" sz="2400" dirty="0">
                <a:latin typeface="Aptos" panose="020B0004020202020204" pitchFamily="34" charset="0"/>
              </a:rPr>
              <a:t>A supported employment model that helps people with substance misuse disorder to seek and retain competitive employment​</a:t>
            </a:r>
          </a:p>
          <a:p>
            <a:r>
              <a:rPr lang="en-GB" sz="2400" dirty="0">
                <a:latin typeface="Aptos" panose="020B0004020202020204" pitchFamily="34" charset="0"/>
              </a:rPr>
              <a:t>Based on the philosophy that employment is treatment and a huge step towards sustaining recovery​</a:t>
            </a:r>
          </a:p>
          <a:p>
            <a:r>
              <a:rPr lang="en-GB" sz="2400" dirty="0">
                <a:latin typeface="Aptos" panose="020B0004020202020204" pitchFamily="34" charset="0"/>
              </a:rPr>
              <a:t>Integrates Employment Specialists into clinical teams​</a:t>
            </a:r>
          </a:p>
          <a:p>
            <a:r>
              <a:rPr lang="en-GB" sz="2400" dirty="0">
                <a:latin typeface="Aptos" panose="020B0004020202020204" pitchFamily="34" charset="0"/>
              </a:rPr>
              <a:t>Uses a tailored approach to support individuals overcome their barriers to employment​</a:t>
            </a:r>
          </a:p>
        </p:txBody>
      </p:sp>
      <p:pic>
        <p:nvPicPr>
          <p:cNvPr id="4" name="Content Placeholder 4" descr="A red painted arch on a black background&#10;&#10;Description automatically generated">
            <a:extLst>
              <a:ext uri="{FF2B5EF4-FFF2-40B4-BE49-F238E27FC236}">
                <a16:creationId xmlns:a16="http://schemas.microsoft.com/office/drawing/2014/main" id="{A0A55DFC-4449-B448-FC86-C326EF7BD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2432" y="3568574"/>
            <a:ext cx="994184" cy="2924301"/>
          </a:xfrm>
          <a:prstGeom prst="rect">
            <a:avLst/>
          </a:prstGeom>
        </p:spPr>
      </p:pic>
    </p:spTree>
    <p:extLst>
      <p:ext uri="{BB962C8B-B14F-4D97-AF65-F5344CB8AC3E}">
        <p14:creationId xmlns:p14="http://schemas.microsoft.com/office/powerpoint/2010/main" val="1378033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B75FA-67EF-0579-52DC-66DA3D1629C1}"/>
              </a:ext>
            </a:extLst>
          </p:cNvPr>
          <p:cNvSpPr>
            <a:spLocks noGrp="1"/>
          </p:cNvSpPr>
          <p:nvPr>
            <p:ph type="title"/>
          </p:nvPr>
        </p:nvSpPr>
        <p:spPr/>
        <p:txBody>
          <a:bodyPr/>
          <a:lstStyle/>
          <a:p>
            <a:r>
              <a:rPr lang="en-GB" dirty="0"/>
              <a:t>What we offer: IPS</a:t>
            </a:r>
          </a:p>
        </p:txBody>
      </p:sp>
      <p:sp>
        <p:nvSpPr>
          <p:cNvPr id="3" name="Content Placeholder 2">
            <a:extLst>
              <a:ext uri="{FF2B5EF4-FFF2-40B4-BE49-F238E27FC236}">
                <a16:creationId xmlns:a16="http://schemas.microsoft.com/office/drawing/2014/main" id="{75B379EA-8615-7DC4-7E30-64305BB3B38A}"/>
              </a:ext>
            </a:extLst>
          </p:cNvPr>
          <p:cNvSpPr>
            <a:spLocks noGrp="1"/>
          </p:cNvSpPr>
          <p:nvPr>
            <p:ph idx="1"/>
          </p:nvPr>
        </p:nvSpPr>
        <p:spPr/>
        <p:txBody>
          <a:bodyPr>
            <a:normAutofit/>
          </a:bodyPr>
          <a:lstStyle/>
          <a:p>
            <a:pPr marL="0" indent="0">
              <a:buNone/>
            </a:pPr>
            <a:r>
              <a:rPr lang="en-GB" b="1" dirty="0">
                <a:latin typeface="Aptos" panose="020B0004020202020204" pitchFamily="34" charset="0"/>
              </a:rPr>
              <a:t>The 8 principles of IPS</a:t>
            </a:r>
          </a:p>
          <a:p>
            <a:pPr marL="0" indent="0">
              <a:buNone/>
            </a:pPr>
            <a:r>
              <a:rPr lang="en-GB" sz="2000" dirty="0">
                <a:latin typeface="Aptos" panose="020B0004020202020204" pitchFamily="34" charset="0"/>
              </a:rPr>
              <a:t>1. Competitive employment is the primary goal.</a:t>
            </a:r>
          </a:p>
          <a:p>
            <a:pPr marL="0" indent="0">
              <a:buNone/>
            </a:pPr>
            <a:r>
              <a:rPr lang="en-GB" sz="2000" dirty="0">
                <a:latin typeface="Aptos" panose="020B0004020202020204" pitchFamily="34" charset="0"/>
              </a:rPr>
              <a:t>2. Everyone who wants it is eligible for employment support.</a:t>
            </a:r>
          </a:p>
          <a:p>
            <a:pPr marL="0" indent="0">
              <a:buNone/>
            </a:pPr>
            <a:r>
              <a:rPr lang="en-GB" sz="2000" dirty="0">
                <a:latin typeface="Aptos" panose="020B0004020202020204" pitchFamily="34" charset="0"/>
              </a:rPr>
              <a:t>3. Job search is in line with individual preferences and strengths.</a:t>
            </a:r>
          </a:p>
          <a:p>
            <a:pPr marL="0" indent="0">
              <a:buNone/>
            </a:pPr>
            <a:r>
              <a:rPr lang="en-GB" sz="2000" dirty="0">
                <a:latin typeface="Aptos" panose="020B0004020202020204" pitchFamily="34" charset="0"/>
              </a:rPr>
              <a:t>4. Job search is rapid – it begins within four weeks.</a:t>
            </a:r>
          </a:p>
          <a:p>
            <a:pPr marL="0" indent="0">
              <a:buNone/>
            </a:pPr>
            <a:r>
              <a:rPr lang="en-GB" sz="2000" dirty="0">
                <a:latin typeface="Aptos" panose="020B0004020202020204" pitchFamily="34" charset="0"/>
              </a:rPr>
              <a:t>5. Employment specialist and clinical teams work and are located together.</a:t>
            </a:r>
          </a:p>
          <a:p>
            <a:pPr marL="0" indent="0">
              <a:buNone/>
            </a:pPr>
            <a:r>
              <a:rPr lang="en-GB" sz="2000" dirty="0">
                <a:latin typeface="Aptos" panose="020B0004020202020204" pitchFamily="34" charset="0"/>
              </a:rPr>
              <a:t>6. Support is time-unlimited and individualised to both the employee and the employer.</a:t>
            </a:r>
          </a:p>
          <a:p>
            <a:pPr marL="0" indent="0">
              <a:buNone/>
            </a:pPr>
            <a:r>
              <a:rPr lang="en-GB" sz="2000" dirty="0">
                <a:latin typeface="Aptos" panose="020B0004020202020204" pitchFamily="34" charset="0"/>
              </a:rPr>
              <a:t>7. Welfare benefits advice and information is available.</a:t>
            </a:r>
          </a:p>
          <a:p>
            <a:pPr marL="0" indent="0">
              <a:buNone/>
            </a:pPr>
            <a:r>
              <a:rPr lang="en-GB" sz="2000" dirty="0">
                <a:latin typeface="Aptos" panose="020B0004020202020204" pitchFamily="34" charset="0"/>
              </a:rPr>
              <a:t>8. Jobs are developed with local employers.</a:t>
            </a:r>
          </a:p>
          <a:p>
            <a:pPr marL="0" indent="0">
              <a:buNone/>
            </a:pPr>
            <a:endParaRPr lang="en-GB" dirty="0">
              <a:latin typeface="Aptos" panose="020B0004020202020204" pitchFamily="34" charset="0"/>
            </a:endParaRPr>
          </a:p>
        </p:txBody>
      </p:sp>
      <p:pic>
        <p:nvPicPr>
          <p:cNvPr id="4" name="Picture 3" descr="A red square and square shapes drawn on a black background&#10;&#10;Description automatically generated">
            <a:extLst>
              <a:ext uri="{FF2B5EF4-FFF2-40B4-BE49-F238E27FC236}">
                <a16:creationId xmlns:a16="http://schemas.microsoft.com/office/drawing/2014/main" id="{9B1F4745-919A-E81E-F509-5F7E22DA4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5554" y="4946660"/>
            <a:ext cx="2242267" cy="1667872"/>
          </a:xfrm>
          <a:prstGeom prst="rect">
            <a:avLst/>
          </a:prstGeom>
        </p:spPr>
      </p:pic>
    </p:spTree>
    <p:extLst>
      <p:ext uri="{BB962C8B-B14F-4D97-AF65-F5344CB8AC3E}">
        <p14:creationId xmlns:p14="http://schemas.microsoft.com/office/powerpoint/2010/main" val="658612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ECAFA-E941-596A-52CE-74B490B7F427}"/>
              </a:ext>
            </a:extLst>
          </p:cNvPr>
          <p:cNvSpPr>
            <a:spLocks noGrp="1"/>
          </p:cNvSpPr>
          <p:nvPr>
            <p:ph type="title"/>
          </p:nvPr>
        </p:nvSpPr>
        <p:spPr/>
        <p:txBody>
          <a:bodyPr/>
          <a:lstStyle/>
          <a:p>
            <a:r>
              <a:rPr lang="en-GB" dirty="0"/>
              <a:t>What we offer: IPS</a:t>
            </a:r>
          </a:p>
        </p:txBody>
      </p:sp>
      <p:sp>
        <p:nvSpPr>
          <p:cNvPr id="3" name="Content Placeholder 2">
            <a:extLst>
              <a:ext uri="{FF2B5EF4-FFF2-40B4-BE49-F238E27FC236}">
                <a16:creationId xmlns:a16="http://schemas.microsoft.com/office/drawing/2014/main" id="{3379E8AE-AD58-371E-84C4-D4DECFC51A7C}"/>
              </a:ext>
            </a:extLst>
          </p:cNvPr>
          <p:cNvSpPr>
            <a:spLocks noGrp="1"/>
          </p:cNvSpPr>
          <p:nvPr>
            <p:ph idx="1"/>
          </p:nvPr>
        </p:nvSpPr>
        <p:spPr>
          <a:xfrm>
            <a:off x="838200" y="1587881"/>
            <a:ext cx="10515600" cy="4351338"/>
          </a:xfrm>
        </p:spPr>
        <p:txBody>
          <a:bodyPr/>
          <a:lstStyle/>
          <a:p>
            <a:pPr marL="0" indent="0">
              <a:buNone/>
            </a:pPr>
            <a:r>
              <a:rPr lang="en-GB" b="1" dirty="0">
                <a:latin typeface="Aptos" panose="020B0004020202020204" pitchFamily="34" charset="0"/>
              </a:rPr>
              <a:t>Evidence</a:t>
            </a:r>
          </a:p>
          <a:p>
            <a:pPr marL="0" indent="0">
              <a:buNone/>
            </a:pPr>
            <a:endParaRPr lang="en-GB" b="1" dirty="0">
              <a:latin typeface="Aptos" panose="020B0004020202020204" pitchFamily="34" charset="0"/>
            </a:endParaRPr>
          </a:p>
        </p:txBody>
      </p:sp>
      <p:graphicFrame>
        <p:nvGraphicFramePr>
          <p:cNvPr id="4" name="Diagram 3">
            <a:extLst>
              <a:ext uri="{FF2B5EF4-FFF2-40B4-BE49-F238E27FC236}">
                <a16:creationId xmlns:a16="http://schemas.microsoft.com/office/drawing/2014/main" id="{A898DD44-17FF-425D-AA14-AA95A2C6ECF8}"/>
              </a:ext>
            </a:extLst>
          </p:cNvPr>
          <p:cNvGraphicFramePr/>
          <p:nvPr/>
        </p:nvGraphicFramePr>
        <p:xfrm>
          <a:off x="2679192" y="1921446"/>
          <a:ext cx="7836408"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red lines on a black background&#10;&#10;Description automatically generated">
            <a:extLst>
              <a:ext uri="{FF2B5EF4-FFF2-40B4-BE49-F238E27FC236}">
                <a16:creationId xmlns:a16="http://schemas.microsoft.com/office/drawing/2014/main" id="{4709A643-2D34-463E-B088-3F935C175E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1015" y="5194800"/>
            <a:ext cx="1870705" cy="1077983"/>
          </a:xfrm>
          <a:prstGeom prst="rect">
            <a:avLst/>
          </a:prstGeom>
        </p:spPr>
      </p:pic>
    </p:spTree>
    <p:extLst>
      <p:ext uri="{BB962C8B-B14F-4D97-AF65-F5344CB8AC3E}">
        <p14:creationId xmlns:p14="http://schemas.microsoft.com/office/powerpoint/2010/main" val="1973624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F799-3EBD-B189-C46F-E4C358E04D81}"/>
              </a:ext>
            </a:extLst>
          </p:cNvPr>
          <p:cNvSpPr>
            <a:spLocks noGrp="1"/>
          </p:cNvSpPr>
          <p:nvPr>
            <p:ph type="title"/>
          </p:nvPr>
        </p:nvSpPr>
        <p:spPr/>
        <p:txBody>
          <a:bodyPr/>
          <a:lstStyle/>
          <a:p>
            <a:r>
              <a:rPr lang="en-GB" dirty="0"/>
              <a:t>What we offer: IPS</a:t>
            </a:r>
          </a:p>
        </p:txBody>
      </p:sp>
      <p:grpSp>
        <p:nvGrpSpPr>
          <p:cNvPr id="14" name="Group 13">
            <a:extLst>
              <a:ext uri="{FF2B5EF4-FFF2-40B4-BE49-F238E27FC236}">
                <a16:creationId xmlns:a16="http://schemas.microsoft.com/office/drawing/2014/main" id="{BBBFAE9D-37F3-D8E4-B691-E68DF91925D9}"/>
              </a:ext>
            </a:extLst>
          </p:cNvPr>
          <p:cNvGrpSpPr/>
          <p:nvPr/>
        </p:nvGrpSpPr>
        <p:grpSpPr>
          <a:xfrm>
            <a:off x="365265" y="1825625"/>
            <a:ext cx="11461473" cy="4351338"/>
            <a:chOff x="365265" y="1825625"/>
            <a:chExt cx="11461473" cy="4351338"/>
          </a:xfrm>
        </p:grpSpPr>
        <p:sp>
          <p:nvSpPr>
            <p:cNvPr id="6" name="Arrow: Right 5">
              <a:extLst>
                <a:ext uri="{FF2B5EF4-FFF2-40B4-BE49-F238E27FC236}">
                  <a16:creationId xmlns:a16="http://schemas.microsoft.com/office/drawing/2014/main" id="{C409D1B5-33A4-342D-2616-1F1B66106E46}"/>
                </a:ext>
              </a:extLst>
            </p:cNvPr>
            <p:cNvSpPr/>
            <p:nvPr/>
          </p:nvSpPr>
          <p:spPr>
            <a:xfrm>
              <a:off x="1626869" y="1825625"/>
              <a:ext cx="8938260" cy="4351338"/>
            </a:xfrm>
            <a:prstGeom prst="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6B002B">
                    <a:hueOff val="0"/>
                    <a:satOff val="0"/>
                    <a:lumOff val="0"/>
                    <a:alphaOff val="0"/>
                  </a:srgbClr>
                </a:solidFill>
                <a:effectLst/>
                <a:uLnTx/>
                <a:uFillTx/>
                <a:latin typeface="Euclid Circular B Medium"/>
                <a:ea typeface="+mn-ea"/>
                <a:cs typeface="+mn-cs"/>
              </a:endParaRPr>
            </a:p>
          </p:txBody>
        </p:sp>
        <p:sp>
          <p:nvSpPr>
            <p:cNvPr id="7" name="Freeform: Shape 6">
              <a:extLst>
                <a:ext uri="{FF2B5EF4-FFF2-40B4-BE49-F238E27FC236}">
                  <a16:creationId xmlns:a16="http://schemas.microsoft.com/office/drawing/2014/main" id="{924590E9-BB72-4230-05EF-2E543A0A3BD8}"/>
                </a:ext>
              </a:extLst>
            </p:cNvPr>
            <p:cNvSpPr/>
            <p:nvPr/>
          </p:nvSpPr>
          <p:spPr>
            <a:xfrm>
              <a:off x="365265" y="3429006"/>
              <a:ext cx="1324269" cy="900000"/>
            </a:xfrm>
            <a:custGeom>
              <a:avLst/>
              <a:gdLst>
                <a:gd name="connsiteX0" fmla="*/ 0 w 1324269"/>
                <a:gd name="connsiteY0" fmla="*/ 117616 h 705682"/>
                <a:gd name="connsiteX1" fmla="*/ 117616 w 1324269"/>
                <a:gd name="connsiteY1" fmla="*/ 0 h 705682"/>
                <a:gd name="connsiteX2" fmla="*/ 1206653 w 1324269"/>
                <a:gd name="connsiteY2" fmla="*/ 0 h 705682"/>
                <a:gd name="connsiteX3" fmla="*/ 1324269 w 1324269"/>
                <a:gd name="connsiteY3" fmla="*/ 117616 h 705682"/>
                <a:gd name="connsiteX4" fmla="*/ 1324269 w 1324269"/>
                <a:gd name="connsiteY4" fmla="*/ 588066 h 705682"/>
                <a:gd name="connsiteX5" fmla="*/ 1206653 w 1324269"/>
                <a:gd name="connsiteY5" fmla="*/ 705682 h 705682"/>
                <a:gd name="connsiteX6" fmla="*/ 117616 w 1324269"/>
                <a:gd name="connsiteY6" fmla="*/ 705682 h 705682"/>
                <a:gd name="connsiteX7" fmla="*/ 0 w 1324269"/>
                <a:gd name="connsiteY7" fmla="*/ 588066 h 705682"/>
                <a:gd name="connsiteX8" fmla="*/ 0 w 1324269"/>
                <a:gd name="connsiteY8" fmla="*/ 117616 h 7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269" h="705682">
                  <a:moveTo>
                    <a:pt x="0" y="117616"/>
                  </a:moveTo>
                  <a:cubicBezTo>
                    <a:pt x="0" y="52658"/>
                    <a:pt x="52658" y="0"/>
                    <a:pt x="117616" y="0"/>
                  </a:cubicBezTo>
                  <a:lnTo>
                    <a:pt x="1206653" y="0"/>
                  </a:lnTo>
                  <a:cubicBezTo>
                    <a:pt x="1271611" y="0"/>
                    <a:pt x="1324269" y="52658"/>
                    <a:pt x="1324269" y="117616"/>
                  </a:cubicBezTo>
                  <a:lnTo>
                    <a:pt x="1324269" y="588066"/>
                  </a:lnTo>
                  <a:cubicBezTo>
                    <a:pt x="1324269" y="653024"/>
                    <a:pt x="1271611" y="705682"/>
                    <a:pt x="1206653" y="705682"/>
                  </a:cubicBezTo>
                  <a:lnTo>
                    <a:pt x="117616" y="705682"/>
                  </a:lnTo>
                  <a:cubicBezTo>
                    <a:pt x="52658" y="705682"/>
                    <a:pt x="0" y="653024"/>
                    <a:pt x="0" y="588066"/>
                  </a:cubicBezTo>
                  <a:lnTo>
                    <a:pt x="0" y="11761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409" tIns="95409" rIns="95409" bIns="95409"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Referrals, Outreach</a:t>
              </a:r>
            </a:p>
          </p:txBody>
        </p:sp>
        <p:sp>
          <p:nvSpPr>
            <p:cNvPr id="8" name="Freeform: Shape 7">
              <a:extLst>
                <a:ext uri="{FF2B5EF4-FFF2-40B4-BE49-F238E27FC236}">
                  <a16:creationId xmlns:a16="http://schemas.microsoft.com/office/drawing/2014/main" id="{7A72FE84-E432-41FB-FD94-BE59499704EC}"/>
                </a:ext>
              </a:extLst>
            </p:cNvPr>
            <p:cNvSpPr/>
            <p:nvPr/>
          </p:nvSpPr>
          <p:spPr>
            <a:xfrm>
              <a:off x="2054799" y="3429006"/>
              <a:ext cx="1324269" cy="900000"/>
            </a:xfrm>
            <a:custGeom>
              <a:avLst/>
              <a:gdLst>
                <a:gd name="connsiteX0" fmla="*/ 0 w 1324269"/>
                <a:gd name="connsiteY0" fmla="*/ 117616 h 705682"/>
                <a:gd name="connsiteX1" fmla="*/ 117616 w 1324269"/>
                <a:gd name="connsiteY1" fmla="*/ 0 h 705682"/>
                <a:gd name="connsiteX2" fmla="*/ 1206653 w 1324269"/>
                <a:gd name="connsiteY2" fmla="*/ 0 h 705682"/>
                <a:gd name="connsiteX3" fmla="*/ 1324269 w 1324269"/>
                <a:gd name="connsiteY3" fmla="*/ 117616 h 705682"/>
                <a:gd name="connsiteX4" fmla="*/ 1324269 w 1324269"/>
                <a:gd name="connsiteY4" fmla="*/ 588066 h 705682"/>
                <a:gd name="connsiteX5" fmla="*/ 1206653 w 1324269"/>
                <a:gd name="connsiteY5" fmla="*/ 705682 h 705682"/>
                <a:gd name="connsiteX6" fmla="*/ 117616 w 1324269"/>
                <a:gd name="connsiteY6" fmla="*/ 705682 h 705682"/>
                <a:gd name="connsiteX7" fmla="*/ 0 w 1324269"/>
                <a:gd name="connsiteY7" fmla="*/ 588066 h 705682"/>
                <a:gd name="connsiteX8" fmla="*/ 0 w 1324269"/>
                <a:gd name="connsiteY8" fmla="*/ 117616 h 7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269" h="705682">
                  <a:moveTo>
                    <a:pt x="0" y="117616"/>
                  </a:moveTo>
                  <a:cubicBezTo>
                    <a:pt x="0" y="52658"/>
                    <a:pt x="52658" y="0"/>
                    <a:pt x="117616" y="0"/>
                  </a:cubicBezTo>
                  <a:lnTo>
                    <a:pt x="1206653" y="0"/>
                  </a:lnTo>
                  <a:cubicBezTo>
                    <a:pt x="1271611" y="0"/>
                    <a:pt x="1324269" y="52658"/>
                    <a:pt x="1324269" y="117616"/>
                  </a:cubicBezTo>
                  <a:lnTo>
                    <a:pt x="1324269" y="588066"/>
                  </a:lnTo>
                  <a:cubicBezTo>
                    <a:pt x="1324269" y="653024"/>
                    <a:pt x="1271611" y="705682"/>
                    <a:pt x="1206653" y="705682"/>
                  </a:cubicBezTo>
                  <a:lnTo>
                    <a:pt x="117616" y="705682"/>
                  </a:lnTo>
                  <a:cubicBezTo>
                    <a:pt x="52658" y="705682"/>
                    <a:pt x="0" y="653024"/>
                    <a:pt x="0" y="588066"/>
                  </a:cubicBezTo>
                  <a:lnTo>
                    <a:pt x="0" y="11761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409" tIns="95409" rIns="95409" bIns="95409"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Benefits Advice</a:t>
              </a:r>
            </a:p>
          </p:txBody>
        </p:sp>
        <p:sp>
          <p:nvSpPr>
            <p:cNvPr id="9" name="Freeform: Shape 8">
              <a:extLst>
                <a:ext uri="{FF2B5EF4-FFF2-40B4-BE49-F238E27FC236}">
                  <a16:creationId xmlns:a16="http://schemas.microsoft.com/office/drawing/2014/main" id="{60C453C3-45EF-521F-FD2F-86EEB8DEDB6F}"/>
                </a:ext>
              </a:extLst>
            </p:cNvPr>
            <p:cNvSpPr/>
            <p:nvPr/>
          </p:nvSpPr>
          <p:spPr>
            <a:xfrm>
              <a:off x="3744333" y="3429006"/>
              <a:ext cx="1324269" cy="900000"/>
            </a:xfrm>
            <a:custGeom>
              <a:avLst/>
              <a:gdLst>
                <a:gd name="connsiteX0" fmla="*/ 0 w 1324269"/>
                <a:gd name="connsiteY0" fmla="*/ 117616 h 705682"/>
                <a:gd name="connsiteX1" fmla="*/ 117616 w 1324269"/>
                <a:gd name="connsiteY1" fmla="*/ 0 h 705682"/>
                <a:gd name="connsiteX2" fmla="*/ 1206653 w 1324269"/>
                <a:gd name="connsiteY2" fmla="*/ 0 h 705682"/>
                <a:gd name="connsiteX3" fmla="*/ 1324269 w 1324269"/>
                <a:gd name="connsiteY3" fmla="*/ 117616 h 705682"/>
                <a:gd name="connsiteX4" fmla="*/ 1324269 w 1324269"/>
                <a:gd name="connsiteY4" fmla="*/ 588066 h 705682"/>
                <a:gd name="connsiteX5" fmla="*/ 1206653 w 1324269"/>
                <a:gd name="connsiteY5" fmla="*/ 705682 h 705682"/>
                <a:gd name="connsiteX6" fmla="*/ 117616 w 1324269"/>
                <a:gd name="connsiteY6" fmla="*/ 705682 h 705682"/>
                <a:gd name="connsiteX7" fmla="*/ 0 w 1324269"/>
                <a:gd name="connsiteY7" fmla="*/ 588066 h 705682"/>
                <a:gd name="connsiteX8" fmla="*/ 0 w 1324269"/>
                <a:gd name="connsiteY8" fmla="*/ 117616 h 7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269" h="705682">
                  <a:moveTo>
                    <a:pt x="0" y="117616"/>
                  </a:moveTo>
                  <a:cubicBezTo>
                    <a:pt x="0" y="52658"/>
                    <a:pt x="52658" y="0"/>
                    <a:pt x="117616" y="0"/>
                  </a:cubicBezTo>
                  <a:lnTo>
                    <a:pt x="1206653" y="0"/>
                  </a:lnTo>
                  <a:cubicBezTo>
                    <a:pt x="1271611" y="0"/>
                    <a:pt x="1324269" y="52658"/>
                    <a:pt x="1324269" y="117616"/>
                  </a:cubicBezTo>
                  <a:lnTo>
                    <a:pt x="1324269" y="588066"/>
                  </a:lnTo>
                  <a:cubicBezTo>
                    <a:pt x="1324269" y="653024"/>
                    <a:pt x="1271611" y="705682"/>
                    <a:pt x="1206653" y="705682"/>
                  </a:cubicBezTo>
                  <a:lnTo>
                    <a:pt x="117616" y="705682"/>
                  </a:lnTo>
                  <a:cubicBezTo>
                    <a:pt x="52658" y="705682"/>
                    <a:pt x="0" y="653024"/>
                    <a:pt x="0" y="588066"/>
                  </a:cubicBezTo>
                  <a:lnTo>
                    <a:pt x="0" y="11761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409" tIns="95409" rIns="95409" bIns="95409"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Vocational Profiling</a:t>
              </a:r>
            </a:p>
          </p:txBody>
        </p:sp>
        <p:sp>
          <p:nvSpPr>
            <p:cNvPr id="10" name="Freeform: Shape 9">
              <a:extLst>
                <a:ext uri="{FF2B5EF4-FFF2-40B4-BE49-F238E27FC236}">
                  <a16:creationId xmlns:a16="http://schemas.microsoft.com/office/drawing/2014/main" id="{FD3081C3-2141-D4ED-A528-455A31B3CD3E}"/>
                </a:ext>
              </a:extLst>
            </p:cNvPr>
            <p:cNvSpPr/>
            <p:nvPr/>
          </p:nvSpPr>
          <p:spPr>
            <a:xfrm>
              <a:off x="5433867" y="3429006"/>
              <a:ext cx="1324269" cy="900000"/>
            </a:xfrm>
            <a:custGeom>
              <a:avLst/>
              <a:gdLst>
                <a:gd name="connsiteX0" fmla="*/ 0 w 1324269"/>
                <a:gd name="connsiteY0" fmla="*/ 117616 h 705682"/>
                <a:gd name="connsiteX1" fmla="*/ 117616 w 1324269"/>
                <a:gd name="connsiteY1" fmla="*/ 0 h 705682"/>
                <a:gd name="connsiteX2" fmla="*/ 1206653 w 1324269"/>
                <a:gd name="connsiteY2" fmla="*/ 0 h 705682"/>
                <a:gd name="connsiteX3" fmla="*/ 1324269 w 1324269"/>
                <a:gd name="connsiteY3" fmla="*/ 117616 h 705682"/>
                <a:gd name="connsiteX4" fmla="*/ 1324269 w 1324269"/>
                <a:gd name="connsiteY4" fmla="*/ 588066 h 705682"/>
                <a:gd name="connsiteX5" fmla="*/ 1206653 w 1324269"/>
                <a:gd name="connsiteY5" fmla="*/ 705682 h 705682"/>
                <a:gd name="connsiteX6" fmla="*/ 117616 w 1324269"/>
                <a:gd name="connsiteY6" fmla="*/ 705682 h 705682"/>
                <a:gd name="connsiteX7" fmla="*/ 0 w 1324269"/>
                <a:gd name="connsiteY7" fmla="*/ 588066 h 705682"/>
                <a:gd name="connsiteX8" fmla="*/ 0 w 1324269"/>
                <a:gd name="connsiteY8" fmla="*/ 117616 h 7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269" h="705682">
                  <a:moveTo>
                    <a:pt x="0" y="117616"/>
                  </a:moveTo>
                  <a:cubicBezTo>
                    <a:pt x="0" y="52658"/>
                    <a:pt x="52658" y="0"/>
                    <a:pt x="117616" y="0"/>
                  </a:cubicBezTo>
                  <a:lnTo>
                    <a:pt x="1206653" y="0"/>
                  </a:lnTo>
                  <a:cubicBezTo>
                    <a:pt x="1271611" y="0"/>
                    <a:pt x="1324269" y="52658"/>
                    <a:pt x="1324269" y="117616"/>
                  </a:cubicBezTo>
                  <a:lnTo>
                    <a:pt x="1324269" y="588066"/>
                  </a:lnTo>
                  <a:cubicBezTo>
                    <a:pt x="1324269" y="653024"/>
                    <a:pt x="1271611" y="705682"/>
                    <a:pt x="1206653" y="705682"/>
                  </a:cubicBezTo>
                  <a:lnTo>
                    <a:pt x="117616" y="705682"/>
                  </a:lnTo>
                  <a:cubicBezTo>
                    <a:pt x="52658" y="705682"/>
                    <a:pt x="0" y="653024"/>
                    <a:pt x="0" y="588066"/>
                  </a:cubicBezTo>
                  <a:lnTo>
                    <a:pt x="0" y="11761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409" tIns="95409" rIns="95409" bIns="95409"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Vocational Action Planning</a:t>
              </a:r>
            </a:p>
          </p:txBody>
        </p:sp>
        <p:sp>
          <p:nvSpPr>
            <p:cNvPr id="11" name="Freeform: Shape 10">
              <a:extLst>
                <a:ext uri="{FF2B5EF4-FFF2-40B4-BE49-F238E27FC236}">
                  <a16:creationId xmlns:a16="http://schemas.microsoft.com/office/drawing/2014/main" id="{84B514E1-5736-B3AA-C006-A0AC8F396A7A}"/>
                </a:ext>
              </a:extLst>
            </p:cNvPr>
            <p:cNvSpPr/>
            <p:nvPr/>
          </p:nvSpPr>
          <p:spPr>
            <a:xfrm>
              <a:off x="7123401" y="3429006"/>
              <a:ext cx="1324269" cy="900000"/>
            </a:xfrm>
            <a:custGeom>
              <a:avLst/>
              <a:gdLst>
                <a:gd name="connsiteX0" fmla="*/ 0 w 1324269"/>
                <a:gd name="connsiteY0" fmla="*/ 117616 h 705682"/>
                <a:gd name="connsiteX1" fmla="*/ 117616 w 1324269"/>
                <a:gd name="connsiteY1" fmla="*/ 0 h 705682"/>
                <a:gd name="connsiteX2" fmla="*/ 1206653 w 1324269"/>
                <a:gd name="connsiteY2" fmla="*/ 0 h 705682"/>
                <a:gd name="connsiteX3" fmla="*/ 1324269 w 1324269"/>
                <a:gd name="connsiteY3" fmla="*/ 117616 h 705682"/>
                <a:gd name="connsiteX4" fmla="*/ 1324269 w 1324269"/>
                <a:gd name="connsiteY4" fmla="*/ 588066 h 705682"/>
                <a:gd name="connsiteX5" fmla="*/ 1206653 w 1324269"/>
                <a:gd name="connsiteY5" fmla="*/ 705682 h 705682"/>
                <a:gd name="connsiteX6" fmla="*/ 117616 w 1324269"/>
                <a:gd name="connsiteY6" fmla="*/ 705682 h 705682"/>
                <a:gd name="connsiteX7" fmla="*/ 0 w 1324269"/>
                <a:gd name="connsiteY7" fmla="*/ 588066 h 705682"/>
                <a:gd name="connsiteX8" fmla="*/ 0 w 1324269"/>
                <a:gd name="connsiteY8" fmla="*/ 117616 h 7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269" h="705682">
                  <a:moveTo>
                    <a:pt x="0" y="117616"/>
                  </a:moveTo>
                  <a:cubicBezTo>
                    <a:pt x="0" y="52658"/>
                    <a:pt x="52658" y="0"/>
                    <a:pt x="117616" y="0"/>
                  </a:cubicBezTo>
                  <a:lnTo>
                    <a:pt x="1206653" y="0"/>
                  </a:lnTo>
                  <a:cubicBezTo>
                    <a:pt x="1271611" y="0"/>
                    <a:pt x="1324269" y="52658"/>
                    <a:pt x="1324269" y="117616"/>
                  </a:cubicBezTo>
                  <a:lnTo>
                    <a:pt x="1324269" y="588066"/>
                  </a:lnTo>
                  <a:cubicBezTo>
                    <a:pt x="1324269" y="653024"/>
                    <a:pt x="1271611" y="705682"/>
                    <a:pt x="1206653" y="705682"/>
                  </a:cubicBezTo>
                  <a:lnTo>
                    <a:pt x="117616" y="705682"/>
                  </a:lnTo>
                  <a:cubicBezTo>
                    <a:pt x="52658" y="705682"/>
                    <a:pt x="0" y="653024"/>
                    <a:pt x="0" y="588066"/>
                  </a:cubicBezTo>
                  <a:lnTo>
                    <a:pt x="0" y="11761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409" tIns="95409" rIns="95409" bIns="95409"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Employer Engagement</a:t>
              </a:r>
            </a:p>
          </p:txBody>
        </p:sp>
        <p:sp>
          <p:nvSpPr>
            <p:cNvPr id="12" name="Freeform: Shape 11">
              <a:extLst>
                <a:ext uri="{FF2B5EF4-FFF2-40B4-BE49-F238E27FC236}">
                  <a16:creationId xmlns:a16="http://schemas.microsoft.com/office/drawing/2014/main" id="{65164619-9BE5-2B46-E4FA-960C0DDC81D9}"/>
                </a:ext>
              </a:extLst>
            </p:cNvPr>
            <p:cNvSpPr/>
            <p:nvPr/>
          </p:nvSpPr>
          <p:spPr>
            <a:xfrm>
              <a:off x="8812935" y="3429006"/>
              <a:ext cx="1324269" cy="900000"/>
            </a:xfrm>
            <a:custGeom>
              <a:avLst/>
              <a:gdLst>
                <a:gd name="connsiteX0" fmla="*/ 0 w 1324269"/>
                <a:gd name="connsiteY0" fmla="*/ 117616 h 705682"/>
                <a:gd name="connsiteX1" fmla="*/ 117616 w 1324269"/>
                <a:gd name="connsiteY1" fmla="*/ 0 h 705682"/>
                <a:gd name="connsiteX2" fmla="*/ 1206653 w 1324269"/>
                <a:gd name="connsiteY2" fmla="*/ 0 h 705682"/>
                <a:gd name="connsiteX3" fmla="*/ 1324269 w 1324269"/>
                <a:gd name="connsiteY3" fmla="*/ 117616 h 705682"/>
                <a:gd name="connsiteX4" fmla="*/ 1324269 w 1324269"/>
                <a:gd name="connsiteY4" fmla="*/ 588066 h 705682"/>
                <a:gd name="connsiteX5" fmla="*/ 1206653 w 1324269"/>
                <a:gd name="connsiteY5" fmla="*/ 705682 h 705682"/>
                <a:gd name="connsiteX6" fmla="*/ 117616 w 1324269"/>
                <a:gd name="connsiteY6" fmla="*/ 705682 h 705682"/>
                <a:gd name="connsiteX7" fmla="*/ 0 w 1324269"/>
                <a:gd name="connsiteY7" fmla="*/ 588066 h 705682"/>
                <a:gd name="connsiteX8" fmla="*/ 0 w 1324269"/>
                <a:gd name="connsiteY8" fmla="*/ 117616 h 7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269" h="705682">
                  <a:moveTo>
                    <a:pt x="0" y="117616"/>
                  </a:moveTo>
                  <a:cubicBezTo>
                    <a:pt x="0" y="52658"/>
                    <a:pt x="52658" y="0"/>
                    <a:pt x="117616" y="0"/>
                  </a:cubicBezTo>
                  <a:lnTo>
                    <a:pt x="1206653" y="0"/>
                  </a:lnTo>
                  <a:cubicBezTo>
                    <a:pt x="1271611" y="0"/>
                    <a:pt x="1324269" y="52658"/>
                    <a:pt x="1324269" y="117616"/>
                  </a:cubicBezTo>
                  <a:lnTo>
                    <a:pt x="1324269" y="588066"/>
                  </a:lnTo>
                  <a:cubicBezTo>
                    <a:pt x="1324269" y="653024"/>
                    <a:pt x="1271611" y="705682"/>
                    <a:pt x="1206653" y="705682"/>
                  </a:cubicBezTo>
                  <a:lnTo>
                    <a:pt x="117616" y="705682"/>
                  </a:lnTo>
                  <a:cubicBezTo>
                    <a:pt x="52658" y="705682"/>
                    <a:pt x="0" y="653024"/>
                    <a:pt x="0" y="588066"/>
                  </a:cubicBezTo>
                  <a:lnTo>
                    <a:pt x="0" y="11761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409" tIns="95409" rIns="95409" bIns="95409"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Job Placement</a:t>
              </a:r>
            </a:p>
          </p:txBody>
        </p:sp>
        <p:sp>
          <p:nvSpPr>
            <p:cNvPr id="13" name="Freeform: Shape 12">
              <a:extLst>
                <a:ext uri="{FF2B5EF4-FFF2-40B4-BE49-F238E27FC236}">
                  <a16:creationId xmlns:a16="http://schemas.microsoft.com/office/drawing/2014/main" id="{10EE9DDC-FE91-4496-7B49-9ECF661B2D66}"/>
                </a:ext>
              </a:extLst>
            </p:cNvPr>
            <p:cNvSpPr/>
            <p:nvPr/>
          </p:nvSpPr>
          <p:spPr>
            <a:xfrm>
              <a:off x="10502469" y="3429006"/>
              <a:ext cx="1324269" cy="900000"/>
            </a:xfrm>
            <a:custGeom>
              <a:avLst/>
              <a:gdLst>
                <a:gd name="connsiteX0" fmla="*/ 0 w 1324269"/>
                <a:gd name="connsiteY0" fmla="*/ 117616 h 705682"/>
                <a:gd name="connsiteX1" fmla="*/ 117616 w 1324269"/>
                <a:gd name="connsiteY1" fmla="*/ 0 h 705682"/>
                <a:gd name="connsiteX2" fmla="*/ 1206653 w 1324269"/>
                <a:gd name="connsiteY2" fmla="*/ 0 h 705682"/>
                <a:gd name="connsiteX3" fmla="*/ 1324269 w 1324269"/>
                <a:gd name="connsiteY3" fmla="*/ 117616 h 705682"/>
                <a:gd name="connsiteX4" fmla="*/ 1324269 w 1324269"/>
                <a:gd name="connsiteY4" fmla="*/ 588066 h 705682"/>
                <a:gd name="connsiteX5" fmla="*/ 1206653 w 1324269"/>
                <a:gd name="connsiteY5" fmla="*/ 705682 h 705682"/>
                <a:gd name="connsiteX6" fmla="*/ 117616 w 1324269"/>
                <a:gd name="connsiteY6" fmla="*/ 705682 h 705682"/>
                <a:gd name="connsiteX7" fmla="*/ 0 w 1324269"/>
                <a:gd name="connsiteY7" fmla="*/ 588066 h 705682"/>
                <a:gd name="connsiteX8" fmla="*/ 0 w 1324269"/>
                <a:gd name="connsiteY8" fmla="*/ 117616 h 7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269" h="705682">
                  <a:moveTo>
                    <a:pt x="0" y="117616"/>
                  </a:moveTo>
                  <a:cubicBezTo>
                    <a:pt x="0" y="52658"/>
                    <a:pt x="52658" y="0"/>
                    <a:pt x="117616" y="0"/>
                  </a:cubicBezTo>
                  <a:lnTo>
                    <a:pt x="1206653" y="0"/>
                  </a:lnTo>
                  <a:cubicBezTo>
                    <a:pt x="1271611" y="0"/>
                    <a:pt x="1324269" y="52658"/>
                    <a:pt x="1324269" y="117616"/>
                  </a:cubicBezTo>
                  <a:lnTo>
                    <a:pt x="1324269" y="588066"/>
                  </a:lnTo>
                  <a:cubicBezTo>
                    <a:pt x="1324269" y="653024"/>
                    <a:pt x="1271611" y="705682"/>
                    <a:pt x="1206653" y="705682"/>
                  </a:cubicBezTo>
                  <a:lnTo>
                    <a:pt x="117616" y="705682"/>
                  </a:lnTo>
                  <a:cubicBezTo>
                    <a:pt x="52658" y="705682"/>
                    <a:pt x="0" y="653024"/>
                    <a:pt x="0" y="588066"/>
                  </a:cubicBezTo>
                  <a:lnTo>
                    <a:pt x="0" y="11761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409" tIns="95409" rIns="95409" bIns="95409"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Ongoing Support</a:t>
              </a:r>
            </a:p>
          </p:txBody>
        </p:sp>
      </p:grpSp>
      <p:sp>
        <p:nvSpPr>
          <p:cNvPr id="15" name="TextBox 14">
            <a:extLst>
              <a:ext uri="{FF2B5EF4-FFF2-40B4-BE49-F238E27FC236}">
                <a16:creationId xmlns:a16="http://schemas.microsoft.com/office/drawing/2014/main" id="{7BBE2BC7-17E2-6D2F-BE63-9FA994886732}"/>
              </a:ext>
            </a:extLst>
          </p:cNvPr>
          <p:cNvSpPr txBox="1"/>
          <p:nvPr/>
        </p:nvSpPr>
        <p:spPr>
          <a:xfrm>
            <a:off x="655320" y="1775017"/>
            <a:ext cx="36423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The IPS Process</a:t>
            </a:r>
          </a:p>
        </p:txBody>
      </p:sp>
      <p:pic>
        <p:nvPicPr>
          <p:cNvPr id="3" name="Picture 2" descr="A group of arrows pointing to the right&#10;&#10;Description automatically generated">
            <a:extLst>
              <a:ext uri="{FF2B5EF4-FFF2-40B4-BE49-F238E27FC236}">
                <a16:creationId xmlns:a16="http://schemas.microsoft.com/office/drawing/2014/main" id="{FDF5C156-A76F-C2F5-47AC-E1167C3CDF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260" y="5590558"/>
            <a:ext cx="1397216" cy="1006922"/>
          </a:xfrm>
          <a:prstGeom prst="rect">
            <a:avLst/>
          </a:prstGeom>
        </p:spPr>
      </p:pic>
    </p:spTree>
    <p:extLst>
      <p:ext uri="{BB962C8B-B14F-4D97-AF65-F5344CB8AC3E}">
        <p14:creationId xmlns:p14="http://schemas.microsoft.com/office/powerpoint/2010/main" val="2700816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3322E-0090-4413-EE51-92E2E9751875}"/>
              </a:ext>
            </a:extLst>
          </p:cNvPr>
          <p:cNvSpPr>
            <a:spLocks noGrp="1"/>
          </p:cNvSpPr>
          <p:nvPr>
            <p:ph type="title"/>
          </p:nvPr>
        </p:nvSpPr>
        <p:spPr/>
        <p:txBody>
          <a:bodyPr/>
          <a:lstStyle/>
          <a:p>
            <a:r>
              <a:rPr lang="en-GB" dirty="0"/>
              <a:t>What we offer: IPS</a:t>
            </a:r>
          </a:p>
        </p:txBody>
      </p:sp>
      <p:sp>
        <p:nvSpPr>
          <p:cNvPr id="3" name="Content Placeholder 2">
            <a:extLst>
              <a:ext uri="{FF2B5EF4-FFF2-40B4-BE49-F238E27FC236}">
                <a16:creationId xmlns:a16="http://schemas.microsoft.com/office/drawing/2014/main" id="{807430B3-D528-F7CA-CE08-FBBD2116C60D}"/>
              </a:ext>
            </a:extLst>
          </p:cNvPr>
          <p:cNvSpPr>
            <a:spLocks noGrp="1"/>
          </p:cNvSpPr>
          <p:nvPr>
            <p:ph idx="1"/>
          </p:nvPr>
        </p:nvSpPr>
        <p:spPr/>
        <p:txBody>
          <a:bodyPr/>
          <a:lstStyle/>
          <a:p>
            <a:pPr marL="0" indent="0">
              <a:buNone/>
            </a:pPr>
            <a:r>
              <a:rPr lang="en-GB" b="1" dirty="0">
                <a:latin typeface="Aptos" panose="020B0004020202020204" pitchFamily="34" charset="0"/>
              </a:rPr>
              <a:t>Employer Engagement</a:t>
            </a:r>
          </a:p>
          <a:p>
            <a:r>
              <a:rPr lang="en-GB" sz="2000" dirty="0">
                <a:latin typeface="Aptos" panose="020B0004020202020204" pitchFamily="34" charset="0"/>
              </a:rPr>
              <a:t>Attending local job fairs to liaise with employers and understand immediate and long-term staffing needs</a:t>
            </a:r>
          </a:p>
          <a:p>
            <a:r>
              <a:rPr lang="en-GB" sz="2000" dirty="0">
                <a:latin typeface="Aptos" panose="020B0004020202020204" pitchFamily="34" charset="0"/>
              </a:rPr>
              <a:t>Tapping into the hidden job market</a:t>
            </a:r>
          </a:p>
          <a:p>
            <a:r>
              <a:rPr lang="en-GB" sz="2000" dirty="0">
                <a:latin typeface="Aptos" panose="020B0004020202020204" pitchFamily="34" charset="0"/>
              </a:rPr>
              <a:t>Finding supportive and understanding employers</a:t>
            </a:r>
          </a:p>
          <a:p>
            <a:r>
              <a:rPr lang="en-GB" sz="2000" dirty="0">
                <a:latin typeface="Aptos" panose="020B0004020202020204" pitchFamily="34" charset="0"/>
              </a:rPr>
              <a:t>Support with </a:t>
            </a:r>
            <a:r>
              <a:rPr lang="en-GB" sz="2000">
                <a:latin typeface="Aptos" panose="020B0004020202020204" pitchFamily="34" charset="0"/>
              </a:rPr>
              <a:t>personal information disclosure</a:t>
            </a:r>
            <a:r>
              <a:rPr lang="en-GB" sz="2000" dirty="0">
                <a:latin typeface="Aptos" panose="020B0004020202020204" pitchFamily="34" charset="0"/>
              </a:rPr>
              <a:t>, risk and trigger management</a:t>
            </a:r>
          </a:p>
          <a:p>
            <a:r>
              <a:rPr lang="en-GB" sz="2000" dirty="0">
                <a:latin typeface="Aptos" panose="020B0004020202020204" pitchFamily="34" charset="0"/>
              </a:rPr>
              <a:t>Providing education</a:t>
            </a:r>
          </a:p>
          <a:p>
            <a:r>
              <a:rPr lang="en-GB" sz="2000" dirty="0">
                <a:latin typeface="Aptos" panose="020B0004020202020204" pitchFamily="34" charset="0"/>
              </a:rPr>
              <a:t>Reducing stigma</a:t>
            </a:r>
          </a:p>
          <a:p>
            <a:endParaRPr lang="en-GB" sz="2000" dirty="0">
              <a:latin typeface="Aptos" panose="020B0004020202020204" pitchFamily="34" charset="0"/>
            </a:endParaRPr>
          </a:p>
          <a:p>
            <a:pPr marL="0" indent="0">
              <a:buNone/>
            </a:pPr>
            <a:endParaRPr lang="en-GB" b="1" dirty="0">
              <a:latin typeface="Aptos" panose="020B0004020202020204" pitchFamily="34" charset="0"/>
            </a:endParaRPr>
          </a:p>
        </p:txBody>
      </p:sp>
      <p:pic>
        <p:nvPicPr>
          <p:cNvPr id="4" name="Picture 3" descr="A red circle with speech bubbles&#10;&#10;Description automatically generated">
            <a:extLst>
              <a:ext uri="{FF2B5EF4-FFF2-40B4-BE49-F238E27FC236}">
                <a16:creationId xmlns:a16="http://schemas.microsoft.com/office/drawing/2014/main" id="{FEF3168F-60EB-D42A-BF56-D0E5C8A83E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4832" y="4136620"/>
            <a:ext cx="3331618" cy="2356255"/>
          </a:xfrm>
          <a:prstGeom prst="rect">
            <a:avLst/>
          </a:prstGeom>
        </p:spPr>
      </p:pic>
    </p:spTree>
    <p:extLst>
      <p:ext uri="{BB962C8B-B14F-4D97-AF65-F5344CB8AC3E}">
        <p14:creationId xmlns:p14="http://schemas.microsoft.com/office/powerpoint/2010/main" val="27324843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92A98-46CC-5B0E-EC9D-0304C54BA6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7DCDE3-7319-C12E-C6A1-506D5F5E78E4}"/>
              </a:ext>
            </a:extLst>
          </p:cNvPr>
          <p:cNvSpPr>
            <a:spLocks noGrp="1"/>
          </p:cNvSpPr>
          <p:nvPr>
            <p:ph type="title"/>
          </p:nvPr>
        </p:nvSpPr>
        <p:spPr/>
        <p:txBody>
          <a:bodyPr/>
          <a:lstStyle/>
          <a:p>
            <a:r>
              <a:rPr lang="en-GB" dirty="0"/>
              <a:t>What we offer: IPS</a:t>
            </a:r>
          </a:p>
        </p:txBody>
      </p:sp>
      <p:sp>
        <p:nvSpPr>
          <p:cNvPr id="3" name="Content Placeholder 2">
            <a:extLst>
              <a:ext uri="{FF2B5EF4-FFF2-40B4-BE49-F238E27FC236}">
                <a16:creationId xmlns:a16="http://schemas.microsoft.com/office/drawing/2014/main" id="{09ADD474-144E-6AD8-EE1E-6B7C40773C54}"/>
              </a:ext>
            </a:extLst>
          </p:cNvPr>
          <p:cNvSpPr>
            <a:spLocks noGrp="1"/>
          </p:cNvSpPr>
          <p:nvPr>
            <p:ph idx="1"/>
          </p:nvPr>
        </p:nvSpPr>
        <p:spPr/>
        <p:txBody>
          <a:bodyPr/>
          <a:lstStyle/>
          <a:p>
            <a:pPr marL="0" indent="0">
              <a:buNone/>
            </a:pPr>
            <a:r>
              <a:rPr lang="en-GB" b="1" dirty="0">
                <a:latin typeface="Aptos" panose="020B0004020202020204" pitchFamily="34" charset="0"/>
              </a:rPr>
              <a:t>In-work Support</a:t>
            </a:r>
          </a:p>
          <a:p>
            <a:r>
              <a:rPr lang="en-GB" sz="2000" dirty="0">
                <a:latin typeface="Aptos" panose="020B0004020202020204" pitchFamily="34" charset="0"/>
              </a:rPr>
              <a:t>Offered to both client &amp; employer</a:t>
            </a:r>
          </a:p>
          <a:p>
            <a:r>
              <a:rPr lang="en-GB" sz="2000" dirty="0">
                <a:latin typeface="Aptos" panose="020B0004020202020204" pitchFamily="34" charset="0"/>
              </a:rPr>
              <a:t>Help settling in, and on-going support</a:t>
            </a:r>
          </a:p>
          <a:p>
            <a:r>
              <a:rPr lang="en-GB" sz="2000" dirty="0">
                <a:latin typeface="Aptos" panose="020B0004020202020204" pitchFamily="34" charset="0"/>
              </a:rPr>
              <a:t>Support with reasonable adjustments</a:t>
            </a:r>
          </a:p>
          <a:p>
            <a:r>
              <a:rPr lang="en-GB" sz="2000" dirty="0">
                <a:latin typeface="Aptos" panose="020B0004020202020204" pitchFamily="34" charset="0"/>
              </a:rPr>
              <a:t>Point of contact</a:t>
            </a:r>
          </a:p>
          <a:p>
            <a:r>
              <a:rPr lang="en-GB" sz="2000" dirty="0">
                <a:latin typeface="Aptos" panose="020B0004020202020204" pitchFamily="34" charset="0"/>
              </a:rPr>
              <a:t>Supporting employer how to deal with substance misuse at the workplace</a:t>
            </a:r>
          </a:p>
          <a:p>
            <a:r>
              <a:rPr lang="en-GB" sz="2000" dirty="0">
                <a:latin typeface="Aptos" panose="020B0004020202020204" pitchFamily="34" charset="0"/>
              </a:rPr>
              <a:t>Helping clients deal with challenging situations, support them to sustain employment</a:t>
            </a:r>
          </a:p>
          <a:p>
            <a:endParaRPr lang="en-GB" sz="2000" dirty="0">
              <a:latin typeface="Aptos" panose="020B0004020202020204" pitchFamily="34" charset="0"/>
            </a:endParaRPr>
          </a:p>
          <a:p>
            <a:endParaRPr lang="en-GB" sz="2000" dirty="0">
              <a:latin typeface="Aptos" panose="020B0004020202020204" pitchFamily="34" charset="0"/>
            </a:endParaRPr>
          </a:p>
          <a:p>
            <a:pPr marL="0" indent="0">
              <a:buNone/>
            </a:pPr>
            <a:endParaRPr lang="en-GB" b="1" dirty="0">
              <a:latin typeface="Aptos" panose="020B0004020202020204" pitchFamily="34" charset="0"/>
            </a:endParaRPr>
          </a:p>
        </p:txBody>
      </p:sp>
      <p:pic>
        <p:nvPicPr>
          <p:cNvPr id="5" name="Picture 4" descr="A red circle with a hand drawn clock&#10;&#10;Description automatically generated">
            <a:extLst>
              <a:ext uri="{FF2B5EF4-FFF2-40B4-BE49-F238E27FC236}">
                <a16:creationId xmlns:a16="http://schemas.microsoft.com/office/drawing/2014/main" id="{92965CDE-5EAE-A5FF-8383-DD525AB532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0917" y="4992215"/>
            <a:ext cx="1540618" cy="1500660"/>
          </a:xfrm>
          <a:prstGeom prst="rect">
            <a:avLst/>
          </a:prstGeom>
        </p:spPr>
      </p:pic>
    </p:spTree>
    <p:extLst>
      <p:ext uri="{BB962C8B-B14F-4D97-AF65-F5344CB8AC3E}">
        <p14:creationId xmlns:p14="http://schemas.microsoft.com/office/powerpoint/2010/main" val="6761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3C1BD-AF82-3E96-B4EC-F9147589242C}"/>
              </a:ext>
            </a:extLst>
          </p:cNvPr>
          <p:cNvSpPr>
            <a:spLocks noGrp="1"/>
          </p:cNvSpPr>
          <p:nvPr>
            <p:ph type="title"/>
          </p:nvPr>
        </p:nvSpPr>
        <p:spPr/>
        <p:txBody>
          <a:bodyPr/>
          <a:lstStyle/>
          <a:p>
            <a:r>
              <a:rPr lang="en-GB" dirty="0"/>
              <a:t>Benefits of IPS</a:t>
            </a:r>
          </a:p>
        </p:txBody>
      </p:sp>
      <p:sp>
        <p:nvSpPr>
          <p:cNvPr id="3" name="Content Placeholder 2">
            <a:extLst>
              <a:ext uri="{FF2B5EF4-FFF2-40B4-BE49-F238E27FC236}">
                <a16:creationId xmlns:a16="http://schemas.microsoft.com/office/drawing/2014/main" id="{DB16A6A8-A4D1-0787-DFE4-B68063F02BD7}"/>
              </a:ext>
            </a:extLst>
          </p:cNvPr>
          <p:cNvSpPr>
            <a:spLocks noGrp="1"/>
          </p:cNvSpPr>
          <p:nvPr>
            <p:ph idx="1"/>
          </p:nvPr>
        </p:nvSpPr>
        <p:spPr/>
        <p:txBody>
          <a:bodyPr>
            <a:normAutofit fontScale="92500" lnSpcReduction="10000"/>
          </a:bodyPr>
          <a:lstStyle/>
          <a:p>
            <a:r>
              <a:rPr lang="en-GB" sz="2000" dirty="0">
                <a:latin typeface="Aptos" panose="020B0004020202020204" pitchFamily="34" charset="0"/>
              </a:rPr>
              <a:t>Challenges the stigma around substance misuse</a:t>
            </a:r>
          </a:p>
          <a:p>
            <a:r>
              <a:rPr lang="en-GB" sz="2000" dirty="0">
                <a:latin typeface="Aptos" panose="020B0004020202020204" pitchFamily="34" charset="0"/>
              </a:rPr>
              <a:t>Promotes an inclusive society</a:t>
            </a:r>
          </a:p>
          <a:p>
            <a:r>
              <a:rPr lang="en-GB" sz="2000" dirty="0">
                <a:latin typeface="Aptos" panose="020B0004020202020204" pitchFamily="34" charset="0"/>
              </a:rPr>
              <a:t>Purpose</a:t>
            </a:r>
          </a:p>
          <a:p>
            <a:r>
              <a:rPr lang="en-GB" sz="2000" dirty="0">
                <a:latin typeface="Aptos" panose="020B0004020202020204" pitchFamily="34" charset="0"/>
              </a:rPr>
              <a:t>Structure to the day</a:t>
            </a:r>
          </a:p>
          <a:p>
            <a:r>
              <a:rPr lang="en-GB" sz="2000" dirty="0">
                <a:latin typeface="Aptos" panose="020B0004020202020204" pitchFamily="34" charset="0"/>
              </a:rPr>
              <a:t>Reduces isolation</a:t>
            </a:r>
          </a:p>
          <a:p>
            <a:r>
              <a:rPr lang="en-GB" sz="2000" dirty="0">
                <a:latin typeface="Aptos" panose="020B0004020202020204" pitchFamily="34" charset="0"/>
              </a:rPr>
              <a:t>Promotes greater social contact</a:t>
            </a:r>
          </a:p>
          <a:p>
            <a:r>
              <a:rPr lang="en-GB" sz="2000" dirty="0">
                <a:latin typeface="Aptos" panose="020B0004020202020204" pitchFamily="34" charset="0"/>
              </a:rPr>
              <a:t>Gives hope and direction</a:t>
            </a:r>
          </a:p>
          <a:p>
            <a:r>
              <a:rPr lang="en-GB" sz="2000" dirty="0">
                <a:latin typeface="Aptos" panose="020B0004020202020204" pitchFamily="34" charset="0"/>
              </a:rPr>
              <a:t>Supports recovery journey</a:t>
            </a:r>
          </a:p>
          <a:p>
            <a:r>
              <a:rPr lang="en-GB" sz="2000" dirty="0">
                <a:latin typeface="Aptos" panose="020B0004020202020204" pitchFamily="34" charset="0"/>
              </a:rPr>
              <a:t>Identity</a:t>
            </a:r>
          </a:p>
          <a:p>
            <a:r>
              <a:rPr lang="en-GB" sz="2000" dirty="0">
                <a:latin typeface="Aptos" panose="020B0004020202020204" pitchFamily="34" charset="0"/>
              </a:rPr>
              <a:t>Financial independence</a:t>
            </a:r>
          </a:p>
          <a:p>
            <a:r>
              <a:rPr lang="en-GB" sz="2000" dirty="0">
                <a:latin typeface="Aptos" panose="020B0004020202020204" pitchFamily="34" charset="0"/>
              </a:rPr>
              <a:t>Improves the quality of life</a:t>
            </a:r>
          </a:p>
          <a:p>
            <a:r>
              <a:rPr lang="en-GB" sz="2000" dirty="0">
                <a:latin typeface="Aptos" panose="020B0004020202020204" pitchFamily="34" charset="0"/>
              </a:rPr>
              <a:t>Opportunity to change life</a:t>
            </a:r>
          </a:p>
        </p:txBody>
      </p:sp>
      <p:pic>
        <p:nvPicPr>
          <p:cNvPr id="4" name="Content Placeholder 4" descr="A red painted arch on a black background&#10;&#10;Description automatically generated">
            <a:extLst>
              <a:ext uri="{FF2B5EF4-FFF2-40B4-BE49-F238E27FC236}">
                <a16:creationId xmlns:a16="http://schemas.microsoft.com/office/drawing/2014/main" id="{137AC9CB-296C-652D-E42B-C0A81DCE8C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6608" y="2627116"/>
            <a:ext cx="1252728" cy="3684784"/>
          </a:xfrm>
          <a:prstGeom prst="rect">
            <a:avLst/>
          </a:prstGeom>
        </p:spPr>
      </p:pic>
    </p:spTree>
    <p:extLst>
      <p:ext uri="{BB962C8B-B14F-4D97-AF65-F5344CB8AC3E}">
        <p14:creationId xmlns:p14="http://schemas.microsoft.com/office/powerpoint/2010/main" val="1783768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90E15-D6DE-D0D0-1190-EBC8D6E6B8D7}"/>
              </a:ext>
            </a:extLst>
          </p:cNvPr>
          <p:cNvSpPr>
            <a:spLocks noGrp="1"/>
          </p:cNvSpPr>
          <p:nvPr>
            <p:ph type="title"/>
          </p:nvPr>
        </p:nvSpPr>
        <p:spPr/>
        <p:txBody>
          <a:bodyPr>
            <a:normAutofit/>
          </a:bodyPr>
          <a:lstStyle/>
          <a:p>
            <a:r>
              <a:rPr lang="en-GB" sz="5400" dirty="0"/>
              <a:t>How to Refer to Likewise</a:t>
            </a:r>
          </a:p>
        </p:txBody>
      </p:sp>
      <p:sp>
        <p:nvSpPr>
          <p:cNvPr id="3" name="Content Placeholder 2">
            <a:extLst>
              <a:ext uri="{FF2B5EF4-FFF2-40B4-BE49-F238E27FC236}">
                <a16:creationId xmlns:a16="http://schemas.microsoft.com/office/drawing/2014/main" id="{B93DE5F0-A0B3-0292-FFFC-9F209AF1F9BA}"/>
              </a:ext>
            </a:extLst>
          </p:cNvPr>
          <p:cNvSpPr>
            <a:spLocks noGrp="1"/>
          </p:cNvSpPr>
          <p:nvPr>
            <p:ph idx="1"/>
          </p:nvPr>
        </p:nvSpPr>
        <p:spPr>
          <a:xfrm>
            <a:off x="838200" y="1825625"/>
            <a:ext cx="10515600" cy="2259992"/>
          </a:xfrm>
        </p:spPr>
        <p:txBody>
          <a:bodyPr>
            <a:normAutofit fontScale="32500" lnSpcReduction="20000"/>
          </a:bodyPr>
          <a:lstStyle/>
          <a:p>
            <a:pPr marL="0" indent="0">
              <a:buNone/>
            </a:pPr>
            <a:r>
              <a:rPr lang="en-GB" sz="7600" b="1" dirty="0">
                <a:latin typeface="Aptos" panose="020B0004020202020204" pitchFamily="34" charset="0"/>
                <a:cs typeface="Calibri" panose="020F0502020204030204" pitchFamily="34" charset="0"/>
              </a:rPr>
              <a:t>Individuals can self refer, or referrals can be made on behalf of someone.</a:t>
            </a:r>
          </a:p>
          <a:p>
            <a:pPr marL="0" indent="0">
              <a:buNone/>
            </a:pPr>
            <a:r>
              <a:rPr lang="en-GB" sz="7600" dirty="0">
                <a:latin typeface="Aptos" panose="020B0004020202020204" pitchFamily="34" charset="0"/>
                <a:cs typeface="Calibri" panose="020F0502020204030204" pitchFamily="34" charset="0"/>
              </a:rPr>
              <a:t>For more information and for referrals, please contact us on:</a:t>
            </a:r>
          </a:p>
          <a:p>
            <a:r>
              <a:rPr lang="en-GB" sz="7600" dirty="0">
                <a:latin typeface="Aptos" panose="020B0004020202020204" pitchFamily="34" charset="0"/>
                <a:cs typeface="Calibri" panose="020F0502020204030204" pitchFamily="34" charset="0"/>
              </a:rPr>
              <a:t>0114 308 7000</a:t>
            </a:r>
          </a:p>
          <a:p>
            <a:r>
              <a:rPr lang="en-GB" sz="7600" dirty="0">
                <a:latin typeface="Aptos" panose="020B0004020202020204" pitchFamily="34" charset="0"/>
                <a:cs typeface="Calibri" panose="020F0502020204030204" pitchFamily="34" charset="0"/>
              </a:rPr>
              <a:t>www.likewisesheffield.org.uk</a:t>
            </a:r>
          </a:p>
          <a:p>
            <a:r>
              <a:rPr lang="en-GB" sz="7600" dirty="0">
                <a:latin typeface="Aptos" panose="020B0004020202020204" pitchFamily="34" charset="0"/>
                <a:cs typeface="Calibri" panose="020F0502020204030204" pitchFamily="34" charset="0"/>
              </a:rPr>
              <a:t>info@likewisesheffield.org.uk</a:t>
            </a:r>
          </a:p>
          <a:p>
            <a:pPr marL="0" indent="0">
              <a:buNone/>
            </a:pPr>
            <a:endParaRPr lang="en-GB" sz="3600" b="1" dirty="0">
              <a:latin typeface="Aptos" panose="020B0004020202020204" pitchFamily="34" charset="0"/>
            </a:endParaRPr>
          </a:p>
          <a:p>
            <a:pPr marL="0" indent="0">
              <a:buNone/>
            </a:pPr>
            <a:endParaRPr lang="en-GB" dirty="0">
              <a:latin typeface="Aptos" panose="020B0004020202020204" pitchFamily="34" charset="0"/>
            </a:endParaRPr>
          </a:p>
        </p:txBody>
      </p:sp>
      <p:sp>
        <p:nvSpPr>
          <p:cNvPr id="7" name="TextBox 6">
            <a:extLst>
              <a:ext uri="{FF2B5EF4-FFF2-40B4-BE49-F238E27FC236}">
                <a16:creationId xmlns:a16="http://schemas.microsoft.com/office/drawing/2014/main" id="{F4910B47-6FAF-675D-DBA5-D7123068D86E}"/>
              </a:ext>
            </a:extLst>
          </p:cNvPr>
          <p:cNvSpPr txBox="1"/>
          <p:nvPr/>
        </p:nvSpPr>
        <p:spPr>
          <a:xfrm>
            <a:off x="3047189" y="3244334"/>
            <a:ext cx="60943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Euclid Circular B Medium"/>
              <a:ea typeface="+mn-ea"/>
              <a:cs typeface="+mn-cs"/>
            </a:endParaRPr>
          </a:p>
        </p:txBody>
      </p:sp>
      <p:sp>
        <p:nvSpPr>
          <p:cNvPr id="9" name="TextBox 8">
            <a:extLst>
              <a:ext uri="{FF2B5EF4-FFF2-40B4-BE49-F238E27FC236}">
                <a16:creationId xmlns:a16="http://schemas.microsoft.com/office/drawing/2014/main" id="{5868254A-7EFA-2E6E-C838-618DA37B4FB2}"/>
              </a:ext>
            </a:extLst>
          </p:cNvPr>
          <p:cNvSpPr txBox="1"/>
          <p:nvPr/>
        </p:nvSpPr>
        <p:spPr>
          <a:xfrm>
            <a:off x="595819" y="5238504"/>
            <a:ext cx="609437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Where to find 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Portland House, 243 Moorfields, </a:t>
            </a:r>
            <a:r>
              <a:rPr kumimoji="0" lang="en-GB" sz="1800" b="0" i="0" u="none" strike="noStrike" kern="1200" cap="none" spc="0" normalizeH="0" baseline="0" noProof="0" dirty="0" err="1">
                <a:ln>
                  <a:noFill/>
                </a:ln>
                <a:solidFill>
                  <a:prstClr val="white"/>
                </a:solidFill>
                <a:effectLst/>
                <a:uLnTx/>
                <a:uFillTx/>
                <a:latin typeface="Aptos" panose="020B0004020202020204" pitchFamily="34" charset="0"/>
                <a:ea typeface="+mn-ea"/>
                <a:cs typeface="+mn-cs"/>
              </a:rPr>
              <a:t>Shalesmoor</a:t>
            </a: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 Sheffield S3 8UG</a:t>
            </a:r>
          </a:p>
        </p:txBody>
      </p:sp>
      <p:sp>
        <p:nvSpPr>
          <p:cNvPr id="11" name="TextBox 10">
            <a:extLst>
              <a:ext uri="{FF2B5EF4-FFF2-40B4-BE49-F238E27FC236}">
                <a16:creationId xmlns:a16="http://schemas.microsoft.com/office/drawing/2014/main" id="{41EF606F-64E8-2625-4B19-4AB2146C971E}"/>
              </a:ext>
            </a:extLst>
          </p:cNvPr>
          <p:cNvSpPr txBox="1"/>
          <p:nvPr/>
        </p:nvSpPr>
        <p:spPr>
          <a:xfrm>
            <a:off x="6996619" y="5238504"/>
            <a:ext cx="383026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Euclid Circular B Medium"/>
                <a:ea typeface="+mn-ea"/>
                <a:cs typeface="+mn-cs"/>
              </a:rPr>
              <a:t>Closed bank holidays and weekends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Euclid Circular B Medium"/>
                <a:ea typeface="+mn-ea"/>
                <a:cs typeface="+mn-cs"/>
              </a:rPr>
              <a:t>Mon- </a:t>
            </a:r>
            <a:r>
              <a:rPr kumimoji="0" lang="en-GB" sz="18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Weds</a:t>
            </a:r>
            <a:r>
              <a:rPr kumimoji="0" lang="en-GB" sz="1800" b="0" i="0" u="none" strike="noStrike" kern="1200" cap="none" spc="0" normalizeH="0" baseline="0" noProof="0" dirty="0">
                <a:ln>
                  <a:noFill/>
                </a:ln>
                <a:solidFill>
                  <a:prstClr val="white"/>
                </a:solidFill>
                <a:effectLst/>
                <a:uLnTx/>
                <a:uFillTx/>
                <a:latin typeface="Euclid Circular B Medium"/>
                <a:ea typeface="+mn-ea"/>
                <a:cs typeface="+mn-cs"/>
              </a:rPr>
              <a:t> &amp; Friday: 9am-5pm Thurs: 9am-7pm</a:t>
            </a:r>
          </a:p>
        </p:txBody>
      </p:sp>
      <p:pic>
        <p:nvPicPr>
          <p:cNvPr id="12" name="Picture 11" descr="A red circle with speech bubbles&#10;&#10;Description automatically generated">
            <a:extLst>
              <a:ext uri="{FF2B5EF4-FFF2-40B4-BE49-F238E27FC236}">
                <a16:creationId xmlns:a16="http://schemas.microsoft.com/office/drawing/2014/main" id="{9EBCB0FF-1978-7B3C-627B-AD67B1F023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4597" y="2368296"/>
            <a:ext cx="4711090" cy="3331873"/>
          </a:xfrm>
          <a:prstGeom prst="rect">
            <a:avLst/>
          </a:prstGeom>
        </p:spPr>
      </p:pic>
    </p:spTree>
    <p:extLst>
      <p:ext uri="{BB962C8B-B14F-4D97-AF65-F5344CB8AC3E}">
        <p14:creationId xmlns:p14="http://schemas.microsoft.com/office/powerpoint/2010/main" val="31271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075C7-BB14-9CF9-104C-C7AAC8EA9083}"/>
              </a:ext>
            </a:extLst>
          </p:cNvPr>
          <p:cNvSpPr>
            <a:spLocks noGrp="1"/>
          </p:cNvSpPr>
          <p:nvPr>
            <p:ph type="title"/>
          </p:nvPr>
        </p:nvSpPr>
        <p:spPr/>
        <p:txBody>
          <a:bodyPr/>
          <a:lstStyle/>
          <a:p>
            <a:r>
              <a:rPr lang="en-GB" dirty="0"/>
              <a:t>Any Questions?</a:t>
            </a:r>
          </a:p>
        </p:txBody>
      </p:sp>
      <p:sp>
        <p:nvSpPr>
          <p:cNvPr id="3" name="Content Placeholder 2">
            <a:extLst>
              <a:ext uri="{FF2B5EF4-FFF2-40B4-BE49-F238E27FC236}">
                <a16:creationId xmlns:a16="http://schemas.microsoft.com/office/drawing/2014/main" id="{41B95569-13F5-AD34-9404-8E045354891B}"/>
              </a:ext>
            </a:extLst>
          </p:cNvPr>
          <p:cNvSpPr>
            <a:spLocks noGrp="1"/>
          </p:cNvSpPr>
          <p:nvPr>
            <p:ph idx="1"/>
          </p:nvPr>
        </p:nvSpPr>
        <p:spPr/>
        <p:txBody>
          <a:bodyPr/>
          <a:lstStyle/>
          <a:p>
            <a:pPr marL="0" indent="0" algn="ctr">
              <a:buNone/>
            </a:pPr>
            <a:endParaRPr lang="en-GB" sz="3200" dirty="0">
              <a:latin typeface="Aptos" panose="020B0004020202020204" pitchFamily="34" charset="0"/>
            </a:endParaRPr>
          </a:p>
          <a:p>
            <a:pPr marL="0" indent="0" algn="ctr">
              <a:buNone/>
            </a:pPr>
            <a:r>
              <a:rPr lang="en-GB" sz="3200" dirty="0">
                <a:latin typeface="Aptos" panose="020B0004020202020204" pitchFamily="34" charset="0"/>
              </a:rPr>
              <a:t>Julia Ertl </a:t>
            </a:r>
          </a:p>
          <a:p>
            <a:pPr marL="0" indent="0" algn="ctr">
              <a:buNone/>
            </a:pPr>
            <a:r>
              <a:rPr lang="en-GB" sz="3200" dirty="0">
                <a:latin typeface="Aptos" panose="020B0004020202020204" pitchFamily="34" charset="0"/>
              </a:rPr>
              <a:t>Employment Specialist</a:t>
            </a:r>
          </a:p>
          <a:p>
            <a:pPr marL="0" indent="0" algn="ctr">
              <a:buNone/>
            </a:pPr>
            <a:r>
              <a:rPr lang="en-GB" sz="3200" u="sng" dirty="0">
                <a:latin typeface="Aptos" panose="020B0004020202020204" pitchFamily="34" charset="0"/>
                <a:hlinkClick r:id="rId2">
                  <a:extLst>
                    <a:ext uri="{A12FA001-AC4F-418D-AE19-62706E023703}">
                      <ahyp:hlinkClr xmlns:ahyp="http://schemas.microsoft.com/office/drawing/2018/hyperlinkcolor" val="tx"/>
                    </a:ext>
                  </a:extLst>
                </a:hlinkClick>
              </a:rPr>
              <a:t>Julia.Ertl@likewisesheffield.org.uk</a:t>
            </a:r>
            <a:r>
              <a:rPr lang="en-GB" sz="3200" u="sng" dirty="0">
                <a:latin typeface="Aptos" panose="020B0004020202020204" pitchFamily="34" charset="0"/>
              </a:rPr>
              <a:t> </a:t>
            </a:r>
            <a:r>
              <a:rPr lang="en-GB" sz="3200" dirty="0">
                <a:latin typeface="Aptos" panose="020B0004020202020204" pitchFamily="34" charset="0"/>
              </a:rPr>
              <a:t>– 07483 196519</a:t>
            </a:r>
          </a:p>
          <a:p>
            <a:pPr marL="0" indent="0" algn="ctr">
              <a:buNone/>
            </a:pPr>
            <a:r>
              <a:rPr lang="en-GB" sz="3200" dirty="0">
                <a:latin typeface="Aptos" panose="020B0004020202020204" pitchFamily="34" charset="0"/>
              </a:rPr>
              <a:t>Portland House, Sheffield, S3 8UG  </a:t>
            </a:r>
          </a:p>
          <a:p>
            <a:pPr marL="0" indent="0">
              <a:buNone/>
            </a:pPr>
            <a:endParaRPr lang="en-GB" dirty="0">
              <a:latin typeface="Aptos" panose="020B0004020202020204" pitchFamily="34" charset="0"/>
            </a:endParaRPr>
          </a:p>
        </p:txBody>
      </p:sp>
    </p:spTree>
    <p:extLst>
      <p:ext uri="{BB962C8B-B14F-4D97-AF65-F5344CB8AC3E}">
        <p14:creationId xmlns:p14="http://schemas.microsoft.com/office/powerpoint/2010/main" val="3231417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8CF67-A20B-1354-3859-9DA9970AA3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CBDB43D-0A57-ECC9-2810-39E1CE6DAA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18BB255B-F933-DD5E-149A-B927557F26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60" y="2961646"/>
            <a:ext cx="3144394" cy="3144394"/>
          </a:xfrm>
          <a:prstGeom prst="rect">
            <a:avLst/>
          </a:prstGeom>
        </p:spPr>
      </p:pic>
      <p:sp>
        <p:nvSpPr>
          <p:cNvPr id="7" name="TextBox 6">
            <a:extLst>
              <a:ext uri="{FF2B5EF4-FFF2-40B4-BE49-F238E27FC236}">
                <a16:creationId xmlns:a16="http://schemas.microsoft.com/office/drawing/2014/main" id="{C40FA0FC-F28F-0FFC-2BCD-FC82C2E7A4A5}"/>
              </a:ext>
            </a:extLst>
          </p:cNvPr>
          <p:cNvSpPr txBox="1"/>
          <p:nvPr/>
        </p:nvSpPr>
        <p:spPr>
          <a:xfrm>
            <a:off x="89639" y="1169050"/>
            <a:ext cx="8011706" cy="4124206"/>
          </a:xfrm>
          <a:prstGeom prst="rect">
            <a:avLst/>
          </a:prstGeom>
          <a:noFill/>
        </p:spPr>
        <p:txBody>
          <a:bodyPr wrap="square" rtlCol="0">
            <a:spAutoFit/>
          </a:bodyPr>
          <a:lstStyle/>
          <a:p>
            <a:pPr algn="ctr"/>
            <a:r>
              <a:rPr lang="en-GB" sz="7200" b="1" dirty="0">
                <a:solidFill>
                  <a:schemeClr val="bg1"/>
                </a:solidFill>
                <a:latin typeface="Bahnschrift SemiBold SemiConden" panose="020B0502040204020203" pitchFamily="34" charset="0"/>
              </a:rPr>
              <a:t>Kingsley Paul</a:t>
            </a:r>
            <a:br>
              <a:rPr lang="en-GB" sz="7200" b="1" dirty="0">
                <a:solidFill>
                  <a:schemeClr val="bg1"/>
                </a:solidFill>
                <a:latin typeface="Bahnschrift SemiBold SemiConden" panose="020B0502040204020203" pitchFamily="34" charset="0"/>
              </a:rPr>
            </a:br>
            <a:r>
              <a:rPr lang="en-GB" sz="2800" b="1" dirty="0">
                <a:solidFill>
                  <a:srgbClr val="000000"/>
                </a:solidFill>
                <a:latin typeface="Bahnschrift SemiBold SemiConden" panose="020B0502040204020203" pitchFamily="34" charset="0"/>
              </a:rPr>
              <a:t>Service Manager</a:t>
            </a:r>
            <a:endParaRPr lang="en-GB" sz="2800" dirty="0">
              <a:solidFill>
                <a:srgbClr val="000000"/>
              </a:solidFill>
            </a:endParaRPr>
          </a:p>
          <a:p>
            <a:pPr algn="ctr"/>
            <a:br>
              <a:rPr lang="en-GB" sz="96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549353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A3A1E-10FD-96F4-E42B-A130B90409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B08E4C6-705F-1F52-EB28-03A276AE8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C3FAF6D9-57A2-2DCB-A6ED-3B4A056443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9860" y="207560"/>
            <a:ext cx="3144394" cy="3144394"/>
          </a:xfrm>
          <a:prstGeom prst="rect">
            <a:avLst/>
          </a:prstGeom>
        </p:spPr>
      </p:pic>
      <p:sp>
        <p:nvSpPr>
          <p:cNvPr id="7" name="TextBox 6">
            <a:extLst>
              <a:ext uri="{FF2B5EF4-FFF2-40B4-BE49-F238E27FC236}">
                <a16:creationId xmlns:a16="http://schemas.microsoft.com/office/drawing/2014/main" id="{4DA0BADB-E46E-BC75-F925-931C7BE01457}"/>
              </a:ext>
            </a:extLst>
          </p:cNvPr>
          <p:cNvSpPr txBox="1"/>
          <p:nvPr/>
        </p:nvSpPr>
        <p:spPr>
          <a:xfrm>
            <a:off x="535954" y="439708"/>
            <a:ext cx="8011706" cy="6278642"/>
          </a:xfrm>
          <a:prstGeom prst="rect">
            <a:avLst/>
          </a:prstGeom>
          <a:noFill/>
        </p:spPr>
        <p:txBody>
          <a:bodyPr wrap="square" rtlCol="0">
            <a:spAutoFit/>
          </a:bodyPr>
          <a:lstStyle/>
          <a:p>
            <a:r>
              <a:rPr lang="en-GB" sz="7200" b="1" dirty="0">
                <a:solidFill>
                  <a:schemeClr val="bg1"/>
                </a:solidFill>
                <a:latin typeface="Bahnschrift SemiBold SemiConden" panose="020B0502040204020203" pitchFamily="34" charset="0"/>
              </a:rPr>
              <a:t>New Triage System</a:t>
            </a:r>
            <a:br>
              <a:rPr lang="en-GB" sz="7200" b="1" dirty="0">
                <a:solidFill>
                  <a:schemeClr val="bg1"/>
                </a:solidFill>
                <a:latin typeface="Bahnschrift SemiBold SemiConden" panose="020B0502040204020203" pitchFamily="34" charset="0"/>
              </a:rPr>
            </a:br>
            <a:br>
              <a:rPr lang="en-GB" sz="7200" b="1" dirty="0">
                <a:solidFill>
                  <a:schemeClr val="bg1"/>
                </a:solidFill>
                <a:latin typeface="Bahnschrift SemiBold SemiConden" panose="020B0502040204020203" pitchFamily="34" charset="0"/>
              </a:rPr>
            </a:br>
            <a:r>
              <a:rPr lang="en-GB" sz="3200" b="1" dirty="0">
                <a:solidFill>
                  <a:schemeClr val="bg1"/>
                </a:solidFill>
                <a:latin typeface="Bahnschrift SemiBold SemiConden" panose="020B0502040204020203" pitchFamily="34" charset="0"/>
              </a:rPr>
              <a:t>Opportunity Sheffield now has a dedicated triage team to speak to and direct incoming clients to the most appropriate service in Sheffield.</a:t>
            </a:r>
          </a:p>
          <a:p>
            <a:br>
              <a:rPr lang="en-GB" sz="3200" b="1" dirty="0">
                <a:solidFill>
                  <a:schemeClr val="bg1"/>
                </a:solidFill>
                <a:latin typeface="Bahnschrift SemiBold SemiConden" panose="020B0502040204020203" pitchFamily="34" charset="0"/>
              </a:rPr>
            </a:br>
            <a:r>
              <a:rPr lang="en-GB" sz="3200" dirty="0">
                <a:solidFill>
                  <a:schemeClr val="bg1"/>
                </a:solidFill>
                <a:latin typeface="Bahnschrift SemiBold SemiConden" panose="020B0502040204020203" pitchFamily="34" charset="0"/>
              </a:rPr>
              <a:t>This won’t always be provision commissioned by SCC</a:t>
            </a:r>
            <a:br>
              <a:rPr lang="en-GB" sz="96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pic>
        <p:nvPicPr>
          <p:cNvPr id="5" name="Graphic 4" descr="Call centre with solid fill">
            <a:extLst>
              <a:ext uri="{FF2B5EF4-FFF2-40B4-BE49-F238E27FC236}">
                <a16:creationId xmlns:a16="http://schemas.microsoft.com/office/drawing/2014/main" id="{7E94CA4D-7478-3C86-8DD2-AEF8741AD2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47660" y="3678525"/>
            <a:ext cx="2602532" cy="2602532"/>
          </a:xfrm>
          <a:prstGeom prst="rect">
            <a:avLst/>
          </a:prstGeom>
        </p:spPr>
      </p:pic>
    </p:spTree>
    <p:extLst>
      <p:ext uri="{BB962C8B-B14F-4D97-AF65-F5344CB8AC3E}">
        <p14:creationId xmlns:p14="http://schemas.microsoft.com/office/powerpoint/2010/main" val="115443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71F8F-8363-266F-4275-4E11DE8B3AE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0663DF-CAB4-F3CF-D8E6-6EFD942FFC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C5D9F747-77D0-2310-9283-AC6CD8803E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8770" y="207560"/>
            <a:ext cx="1675483" cy="1675483"/>
          </a:xfrm>
          <a:prstGeom prst="rect">
            <a:avLst/>
          </a:prstGeom>
        </p:spPr>
      </p:pic>
      <p:sp>
        <p:nvSpPr>
          <p:cNvPr id="7" name="TextBox 6">
            <a:extLst>
              <a:ext uri="{FF2B5EF4-FFF2-40B4-BE49-F238E27FC236}">
                <a16:creationId xmlns:a16="http://schemas.microsoft.com/office/drawing/2014/main" id="{CF235386-F871-F576-3F72-8415087E50D7}"/>
              </a:ext>
            </a:extLst>
          </p:cNvPr>
          <p:cNvSpPr txBox="1"/>
          <p:nvPr/>
        </p:nvSpPr>
        <p:spPr>
          <a:xfrm>
            <a:off x="535953" y="439708"/>
            <a:ext cx="9568117" cy="8125301"/>
          </a:xfrm>
          <a:prstGeom prst="rect">
            <a:avLst/>
          </a:prstGeom>
          <a:noFill/>
        </p:spPr>
        <p:txBody>
          <a:bodyPr wrap="square" rtlCol="0">
            <a:spAutoFit/>
          </a:bodyPr>
          <a:lstStyle/>
          <a:p>
            <a:r>
              <a:rPr lang="en-GB" sz="7200" b="1" dirty="0">
                <a:solidFill>
                  <a:schemeClr val="bg1"/>
                </a:solidFill>
                <a:latin typeface="Bahnschrift SemiBold SemiConden" panose="020B0502040204020203" pitchFamily="34" charset="0"/>
              </a:rPr>
              <a:t>Process</a:t>
            </a:r>
          </a:p>
          <a:p>
            <a:r>
              <a:rPr lang="en-GB" sz="3200" b="1" dirty="0">
                <a:solidFill>
                  <a:schemeClr val="bg1"/>
                </a:solidFill>
                <a:latin typeface="Bahnschrift SemiBold SemiConden" panose="020B0502040204020203" pitchFamily="34" charset="0"/>
              </a:rPr>
              <a:t>Incoming Call or E-mail will be handled by the triage team.</a:t>
            </a:r>
          </a:p>
          <a:p>
            <a:r>
              <a:rPr lang="en-GB" sz="3200" b="1" dirty="0">
                <a:solidFill>
                  <a:schemeClr val="bg1"/>
                </a:solidFill>
                <a:latin typeface="Bahnschrift SemiBold SemiConden" panose="020B0502040204020203" pitchFamily="34" charset="0"/>
              </a:rPr>
              <a:t>They will speak to the participant about barriers and goals and labour market status.</a:t>
            </a:r>
          </a:p>
          <a:p>
            <a:r>
              <a:rPr lang="en-GB" sz="3200" b="1" dirty="0">
                <a:solidFill>
                  <a:schemeClr val="bg1"/>
                </a:solidFill>
                <a:latin typeface="Bahnschrift SemiBold SemiConden" panose="020B0502040204020203" pitchFamily="34" charset="0"/>
              </a:rPr>
              <a:t>If being refereed to P2W provision the triage team will create a profile for the participant and a contract manager will assign it to a provider.</a:t>
            </a:r>
          </a:p>
          <a:p>
            <a:r>
              <a:rPr lang="en-GB" sz="3200" b="1" dirty="0">
                <a:solidFill>
                  <a:schemeClr val="bg1"/>
                </a:solidFill>
                <a:latin typeface="Bahnschrift SemiBold SemiConden" panose="020B0502040204020203" pitchFamily="34" charset="0"/>
              </a:rPr>
              <a:t>For external referrals the triage team will get verbal consent from the participant and get in touch with the partner.</a:t>
            </a:r>
            <a:br>
              <a:rPr lang="en-GB" sz="3200" b="1" dirty="0">
                <a:solidFill>
                  <a:schemeClr val="bg1"/>
                </a:solidFill>
                <a:latin typeface="Bahnschrift SemiBold SemiConden" panose="020B0502040204020203" pitchFamily="34" charset="0"/>
              </a:rPr>
            </a:br>
            <a:br>
              <a:rPr lang="en-GB" sz="96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3011049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69536-AEEC-E533-6BAE-4B8029AEEA6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789C11E-BAD1-92C0-1A1B-0CC8CD557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B6F39366-3363-2D9D-05BB-505E7E6BC1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8770" y="207560"/>
            <a:ext cx="1675483" cy="1675483"/>
          </a:xfrm>
          <a:prstGeom prst="rect">
            <a:avLst/>
          </a:prstGeom>
        </p:spPr>
      </p:pic>
      <p:sp>
        <p:nvSpPr>
          <p:cNvPr id="7" name="TextBox 6">
            <a:extLst>
              <a:ext uri="{FF2B5EF4-FFF2-40B4-BE49-F238E27FC236}">
                <a16:creationId xmlns:a16="http://schemas.microsoft.com/office/drawing/2014/main" id="{84F45F7C-02C1-987D-80DC-9C6A5647EA9C}"/>
              </a:ext>
            </a:extLst>
          </p:cNvPr>
          <p:cNvSpPr txBox="1"/>
          <p:nvPr/>
        </p:nvSpPr>
        <p:spPr>
          <a:xfrm>
            <a:off x="535954" y="602993"/>
            <a:ext cx="9568117" cy="7632859"/>
          </a:xfrm>
          <a:prstGeom prst="rect">
            <a:avLst/>
          </a:prstGeom>
          <a:noFill/>
        </p:spPr>
        <p:txBody>
          <a:bodyPr wrap="square" rtlCol="0">
            <a:spAutoFit/>
          </a:bodyPr>
          <a:lstStyle/>
          <a:p>
            <a:r>
              <a:rPr lang="en-GB" sz="7200" b="1" dirty="0">
                <a:solidFill>
                  <a:schemeClr val="bg1"/>
                </a:solidFill>
                <a:latin typeface="Bahnschrift SemiBold SemiConden" panose="020B0502040204020203" pitchFamily="34" charset="0"/>
              </a:rPr>
              <a:t>What we need from you!</a:t>
            </a:r>
          </a:p>
          <a:p>
            <a:r>
              <a:rPr lang="en-GB" sz="3200" b="1" dirty="0">
                <a:solidFill>
                  <a:schemeClr val="bg1"/>
                </a:solidFill>
                <a:latin typeface="Bahnschrift SemiBold SemiConden" panose="020B0502040204020203" pitchFamily="34" charset="0"/>
              </a:rPr>
              <a:t>If you’re not a programme that’s commissioned by Opportunity Sheffield then we’d like you on our directory.</a:t>
            </a:r>
          </a:p>
          <a:p>
            <a:endParaRPr lang="en-GB" sz="3200" b="1" dirty="0">
              <a:solidFill>
                <a:schemeClr val="bg1"/>
              </a:solidFill>
              <a:latin typeface="Bahnschrift SemiBold SemiConden" panose="020B0502040204020203" pitchFamily="34" charset="0"/>
            </a:endParaRPr>
          </a:p>
          <a:p>
            <a:r>
              <a:rPr lang="en-GB" sz="3200" b="1" dirty="0">
                <a:solidFill>
                  <a:schemeClr val="bg1"/>
                </a:solidFill>
                <a:latin typeface="Bahnschrift SemiBold SemiConden" panose="020B0502040204020203" pitchFamily="34" charset="0"/>
              </a:rPr>
              <a:t>We will give referrals to you if your service is the most appropriate for the client; if you’re able to accept.</a:t>
            </a:r>
          </a:p>
          <a:p>
            <a:endParaRPr lang="en-GB" sz="3200" b="1" dirty="0">
              <a:solidFill>
                <a:schemeClr val="bg1"/>
              </a:solidFill>
              <a:latin typeface="Bahnschrift SemiBold SemiConden" panose="020B0502040204020203" pitchFamily="34" charset="0"/>
            </a:endParaRPr>
          </a:p>
          <a:p>
            <a:r>
              <a:rPr lang="en-GB" sz="3200" b="1" dirty="0">
                <a:solidFill>
                  <a:schemeClr val="bg1"/>
                </a:solidFill>
                <a:latin typeface="Bahnschrift SemiBold SemiConden" panose="020B0502040204020203" pitchFamily="34" charset="0"/>
              </a:rPr>
              <a:t>Please get in touch with Ross Brown with project name, aim, eligibility, locations, restrictions and referral pathway.</a:t>
            </a:r>
            <a:br>
              <a:rPr lang="en-GB" sz="3200" b="1" dirty="0">
                <a:solidFill>
                  <a:schemeClr val="bg1"/>
                </a:solidFill>
                <a:latin typeface="Bahnschrift SemiBold SemiConden" panose="020B0502040204020203" pitchFamily="34" charset="0"/>
              </a:rPr>
            </a:br>
            <a:br>
              <a:rPr lang="en-GB" sz="96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829584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142312" y="2805749"/>
            <a:ext cx="10192053" cy="1646605"/>
          </a:xfrm>
          <a:prstGeom prst="rect">
            <a:avLst/>
          </a:prstGeom>
          <a:noFill/>
        </p:spPr>
        <p:txBody>
          <a:bodyPr wrap="square" rtlCol="0">
            <a:spAutoFit/>
          </a:bodyPr>
          <a:lstStyle/>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7C075762-932E-19DB-169E-B6A608FAF980}"/>
              </a:ext>
            </a:extLst>
          </p:cNvPr>
          <p:cNvSpPr txBox="1"/>
          <p:nvPr/>
        </p:nvSpPr>
        <p:spPr>
          <a:xfrm>
            <a:off x="1810736" y="1814526"/>
            <a:ext cx="8011706" cy="3046988"/>
          </a:xfrm>
          <a:prstGeom prst="rect">
            <a:avLst/>
          </a:prstGeom>
          <a:noFill/>
        </p:spPr>
        <p:txBody>
          <a:bodyPr wrap="square" rtlCol="0">
            <a:spAutoFit/>
          </a:bodyPr>
          <a:lstStyle/>
          <a:p>
            <a:pPr algn="ctr"/>
            <a:r>
              <a:rPr lang="en-GB" sz="9600" b="1" dirty="0">
                <a:solidFill>
                  <a:schemeClr val="bg1"/>
                </a:solidFill>
                <a:latin typeface="Bahnschrift SemiBold SemiConden" panose="020B0502040204020203" pitchFamily="34" charset="0"/>
              </a:rPr>
              <a:t>Tea &amp; Coffee</a:t>
            </a:r>
          </a:p>
          <a:p>
            <a:pPr algn="ctr"/>
            <a:r>
              <a:rPr lang="en-GB" sz="9600" b="1" dirty="0">
                <a:solidFill>
                  <a:schemeClr val="bg1"/>
                </a:solidFill>
                <a:latin typeface="Bahnschrift SemiBold SemiConden" panose="020B0502040204020203" pitchFamily="34" charset="0"/>
              </a:rPr>
              <a:t>20 minutes</a:t>
            </a:r>
          </a:p>
        </p:txBody>
      </p:sp>
      <p:pic>
        <p:nvPicPr>
          <p:cNvPr id="8" name="Graphic 7" descr="Hourglass Finished with solid fill">
            <a:extLst>
              <a:ext uri="{FF2B5EF4-FFF2-40B4-BE49-F238E27FC236}">
                <a16:creationId xmlns:a16="http://schemas.microsoft.com/office/drawing/2014/main" id="{09A11718-1CCB-2141-C878-69015BDE5C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031389">
            <a:off x="547046" y="2445545"/>
            <a:ext cx="2199503" cy="2199503"/>
          </a:xfrm>
          <a:prstGeom prst="rect">
            <a:avLst/>
          </a:prstGeom>
        </p:spPr>
      </p:pic>
    </p:spTree>
    <p:extLst>
      <p:ext uri="{BB962C8B-B14F-4D97-AF65-F5344CB8AC3E}">
        <p14:creationId xmlns:p14="http://schemas.microsoft.com/office/powerpoint/2010/main" val="1129382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89211" y="2805749"/>
            <a:ext cx="10192053" cy="1646605"/>
          </a:xfrm>
          <a:prstGeom prst="rect">
            <a:avLst/>
          </a:prstGeom>
          <a:noFill/>
        </p:spPr>
        <p:txBody>
          <a:bodyPr wrap="square" rtlCol="0">
            <a:spAutoFit/>
          </a:bodyPr>
          <a:lstStyle/>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7C075762-932E-19DB-169E-B6A608FAF980}"/>
              </a:ext>
            </a:extLst>
          </p:cNvPr>
          <p:cNvSpPr txBox="1"/>
          <p:nvPr/>
        </p:nvSpPr>
        <p:spPr>
          <a:xfrm>
            <a:off x="1810736" y="1814526"/>
            <a:ext cx="8011706" cy="2062103"/>
          </a:xfrm>
          <a:prstGeom prst="rect">
            <a:avLst/>
          </a:prstGeom>
          <a:noFill/>
        </p:spPr>
        <p:txBody>
          <a:bodyPr wrap="square" rtlCol="0">
            <a:spAutoFit/>
          </a:bodyPr>
          <a:lstStyle/>
          <a:p>
            <a:pPr algn="ctr"/>
            <a:r>
              <a:rPr lang="en-GB" sz="9600" b="1" dirty="0">
                <a:solidFill>
                  <a:schemeClr val="bg1"/>
                </a:solidFill>
                <a:latin typeface="Bahnschrift SemiBold SemiConden" panose="020B0502040204020203" pitchFamily="34" charset="0"/>
              </a:rPr>
              <a:t>In Brief</a:t>
            </a:r>
            <a:br>
              <a:rPr lang="en-GB" sz="9600" b="1" dirty="0">
                <a:solidFill>
                  <a:schemeClr val="bg1"/>
                </a:solidFill>
                <a:latin typeface="Bahnschrift SemiBold SemiConden" panose="020B0502040204020203" pitchFamily="34" charset="0"/>
              </a:rPr>
            </a:br>
            <a:r>
              <a:rPr lang="en-GB" sz="3200" b="1" dirty="0">
                <a:solidFill>
                  <a:schemeClr val="bg1"/>
                </a:solidFill>
                <a:latin typeface="Bahnschrift SemiBold SemiConden" panose="020B0502040204020203" pitchFamily="34" charset="0"/>
              </a:rPr>
              <a:t>Your turn to share</a:t>
            </a:r>
            <a:endParaRPr lang="en-GB" sz="9600" b="1" dirty="0">
              <a:solidFill>
                <a:schemeClr val="bg1"/>
              </a:solidFill>
              <a:latin typeface="Bahnschrift SemiBold SemiConden" panose="020B0502040204020203" pitchFamily="34" charset="0"/>
            </a:endParaRPr>
          </a:p>
        </p:txBody>
      </p:sp>
      <p:pic>
        <p:nvPicPr>
          <p:cNvPr id="5" name="Graphic 4" descr="Teacher outline">
            <a:extLst>
              <a:ext uri="{FF2B5EF4-FFF2-40B4-BE49-F238E27FC236}">
                <a16:creationId xmlns:a16="http://schemas.microsoft.com/office/drawing/2014/main" id="{1C53619B-6011-969F-C38A-C56BDC18DB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743" y="3348601"/>
            <a:ext cx="3559629" cy="3472542"/>
          </a:xfrm>
          <a:prstGeom prst="rect">
            <a:avLst/>
          </a:prstGeom>
        </p:spPr>
      </p:pic>
    </p:spTree>
    <p:extLst>
      <p:ext uri="{BB962C8B-B14F-4D97-AF65-F5344CB8AC3E}">
        <p14:creationId xmlns:p14="http://schemas.microsoft.com/office/powerpoint/2010/main" val="3154938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A4E8E9C9-85E6-DFC3-E440-3D908911B1A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0369ED0-4B00-5024-B0EF-79A9646562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4086A845-6DC4-D131-C89A-C31A38DB3D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25559819-0F68-B130-C574-F0F770A9B7A3}"/>
              </a:ext>
            </a:extLst>
          </p:cNvPr>
          <p:cNvSpPr txBox="1"/>
          <p:nvPr/>
        </p:nvSpPr>
        <p:spPr>
          <a:xfrm>
            <a:off x="89639" y="1169050"/>
            <a:ext cx="8011706" cy="2646878"/>
          </a:xfrm>
          <a:prstGeom prst="rect">
            <a:avLst/>
          </a:prstGeom>
          <a:noFill/>
        </p:spPr>
        <p:txBody>
          <a:bodyPr wrap="square" rtlCol="0">
            <a:spAutoFit/>
          </a:bodyPr>
          <a:lstStyle/>
          <a:p>
            <a:pPr algn="ctr"/>
            <a:r>
              <a:rPr lang="en-GB" sz="7200" b="1" dirty="0">
                <a:solidFill>
                  <a:schemeClr val="bg1"/>
                </a:solidFill>
                <a:latin typeface="Bahnschrift SemiBold SemiConden" panose="020B0502040204020203" pitchFamily="34" charset="0"/>
              </a:rPr>
              <a:t>John Joseph Bradley</a:t>
            </a:r>
            <a:br>
              <a:rPr lang="en-GB" sz="7200" b="1" dirty="0">
                <a:solidFill>
                  <a:schemeClr val="bg1"/>
                </a:solidFill>
                <a:latin typeface="Bahnschrift SemiBold SemiConden" panose="020B0502040204020203" pitchFamily="34" charset="0"/>
              </a:rPr>
            </a:br>
            <a:r>
              <a:rPr lang="en-GB" sz="2800" b="1" dirty="0">
                <a:solidFill>
                  <a:srgbClr val="201547"/>
                </a:solidFill>
                <a:effectLst/>
                <a:latin typeface="Calibri" panose="020F0502020204030204" pitchFamily="34" charset="0"/>
                <a:ea typeface="Aptos" panose="020B0004020202020204" pitchFamily="34" charset="0"/>
              </a:rPr>
              <a:t>Facilitator  </a:t>
            </a:r>
            <a:br>
              <a:rPr lang="en-GB" sz="96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pic>
        <p:nvPicPr>
          <p:cNvPr id="5" name="Picture 4" descr="A blue and purple chat bubble&#10;&#10;AI-generated content may be incorrect.">
            <a:extLst>
              <a:ext uri="{FF2B5EF4-FFF2-40B4-BE49-F238E27FC236}">
                <a16:creationId xmlns:a16="http://schemas.microsoft.com/office/drawing/2014/main" id="{C18C7E25-F167-770E-DB36-9196549C25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12327" y="3025228"/>
            <a:ext cx="2966329" cy="2646878"/>
          </a:xfrm>
          <a:prstGeom prst="rect">
            <a:avLst/>
          </a:prstGeom>
        </p:spPr>
      </p:pic>
    </p:spTree>
    <p:extLst>
      <p:ext uri="{BB962C8B-B14F-4D97-AF65-F5344CB8AC3E}">
        <p14:creationId xmlns:p14="http://schemas.microsoft.com/office/powerpoint/2010/main" val="131785485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63CE9-D91A-8627-3CE6-9FAA5D14CADA}"/>
            </a:ext>
          </a:extLst>
        </p:cNvPr>
        <p:cNvGrpSpPr/>
        <p:nvPr/>
      </p:nvGrpSpPr>
      <p:grpSpPr>
        <a:xfrm>
          <a:off x="0" y="0"/>
          <a:ext cx="0" cy="0"/>
          <a:chOff x="0" y="0"/>
          <a:chExt cx="0" cy="0"/>
        </a:xfrm>
      </p:grpSpPr>
      <p:pic>
        <p:nvPicPr>
          <p:cNvPr id="5" name="Picture 4" descr="A person speaking into a microphone&#10;&#10;AI-generated content may be incorrect.">
            <a:extLst>
              <a:ext uri="{FF2B5EF4-FFF2-40B4-BE49-F238E27FC236}">
                <a16:creationId xmlns:a16="http://schemas.microsoft.com/office/drawing/2014/main" id="{1A6D9A23-CAFF-E8C7-FD3E-BDC41270BEE2}"/>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38902" y="-32788"/>
            <a:ext cx="12230901" cy="6890788"/>
          </a:xfrm>
          <a:prstGeom prst="rect">
            <a:avLst/>
          </a:prstGeom>
          <a:noFill/>
          <a:effectLst/>
        </p:spPr>
      </p:pic>
      <p:pic>
        <p:nvPicPr>
          <p:cNvPr id="7" name="Picture 6">
            <a:extLst>
              <a:ext uri="{FF2B5EF4-FFF2-40B4-BE49-F238E27FC236}">
                <a16:creationId xmlns:a16="http://schemas.microsoft.com/office/drawing/2014/main" id="{3E6263D8-1985-7050-2BD8-6D2656A9CD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95848" y="1171282"/>
            <a:ext cx="6200303" cy="4960242"/>
          </a:xfrm>
          <a:prstGeom prst="rect">
            <a:avLst/>
          </a:prstGeom>
        </p:spPr>
      </p:pic>
    </p:spTree>
    <p:extLst>
      <p:ext uri="{BB962C8B-B14F-4D97-AF65-F5344CB8AC3E}">
        <p14:creationId xmlns:p14="http://schemas.microsoft.com/office/powerpoint/2010/main" val="2080694466"/>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566C0-11FC-00B6-EF41-C25381FA6020}"/>
            </a:ext>
          </a:extLst>
        </p:cNvPr>
        <p:cNvGrpSpPr/>
        <p:nvPr/>
      </p:nvGrpSpPr>
      <p:grpSpPr>
        <a:xfrm>
          <a:off x="0" y="0"/>
          <a:ext cx="0" cy="0"/>
          <a:chOff x="0" y="0"/>
          <a:chExt cx="0" cy="0"/>
        </a:xfrm>
      </p:grpSpPr>
      <p:pic>
        <p:nvPicPr>
          <p:cNvPr id="5" name="Picture 4" descr="A person speaking into a microphone&#10;&#10;AI-generated content may be incorrect.">
            <a:extLst>
              <a:ext uri="{FF2B5EF4-FFF2-40B4-BE49-F238E27FC236}">
                <a16:creationId xmlns:a16="http://schemas.microsoft.com/office/drawing/2014/main" id="{88BD5A1E-F6E1-B1C7-3D3A-26AB7F375742}"/>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38903" y="0"/>
            <a:ext cx="12230901" cy="6890788"/>
          </a:xfrm>
          <a:prstGeom prst="rect">
            <a:avLst/>
          </a:prstGeom>
          <a:noFill/>
          <a:effectLst/>
        </p:spPr>
      </p:pic>
      <p:pic>
        <p:nvPicPr>
          <p:cNvPr id="7" name="Picture 6">
            <a:extLst>
              <a:ext uri="{FF2B5EF4-FFF2-40B4-BE49-F238E27FC236}">
                <a16:creationId xmlns:a16="http://schemas.microsoft.com/office/drawing/2014/main" id="{11304AED-7290-E207-A945-83069EAE1EE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08693" y="-32788"/>
            <a:ext cx="2661051" cy="2128840"/>
          </a:xfrm>
          <a:prstGeom prst="rect">
            <a:avLst/>
          </a:prstGeom>
        </p:spPr>
      </p:pic>
      <p:sp>
        <p:nvSpPr>
          <p:cNvPr id="4" name="TextBox 3">
            <a:extLst>
              <a:ext uri="{FF2B5EF4-FFF2-40B4-BE49-F238E27FC236}">
                <a16:creationId xmlns:a16="http://schemas.microsoft.com/office/drawing/2014/main" id="{98EFD86A-934B-305C-A8F8-DFC9A225BE60}"/>
              </a:ext>
            </a:extLst>
          </p:cNvPr>
          <p:cNvSpPr txBox="1"/>
          <p:nvPr/>
        </p:nvSpPr>
        <p:spPr>
          <a:xfrm>
            <a:off x="1435573" y="272946"/>
            <a:ext cx="997486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Nirmala Text" panose="020B0502040204020203" pitchFamily="34" charset="0"/>
                <a:ea typeface="Nirmala Text" panose="020B0502040204020203" pitchFamily="34" charset="0"/>
                <a:cs typeface="Nirmala Text" panose="020B0502040204020203" pitchFamily="34" charset="0"/>
              </a:rPr>
              <a:t>Things preferable to public speaking</a:t>
            </a:r>
          </a:p>
        </p:txBody>
      </p:sp>
      <p:graphicFrame>
        <p:nvGraphicFramePr>
          <p:cNvPr id="14" name="Diagram 13">
            <a:extLst>
              <a:ext uri="{FF2B5EF4-FFF2-40B4-BE49-F238E27FC236}">
                <a16:creationId xmlns:a16="http://schemas.microsoft.com/office/drawing/2014/main" id="{E2552E89-EA09-EE07-23E1-D7F9F7F97D2D}"/>
              </a:ext>
            </a:extLst>
          </p:cNvPr>
          <p:cNvGraphicFramePr/>
          <p:nvPr/>
        </p:nvGraphicFramePr>
        <p:xfrm>
          <a:off x="2012547" y="116638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698641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graphicEl>
                                              <a:dgm id="{C0357256-01E7-4535-8915-82B396F1A2B1}"/>
                                            </p:graphicEl>
                                          </p:spTgt>
                                        </p:tgtEl>
                                        <p:attrNameLst>
                                          <p:attrName>style.visibility</p:attrName>
                                        </p:attrNameLst>
                                      </p:cBhvr>
                                      <p:to>
                                        <p:strVal val="visible"/>
                                      </p:to>
                                    </p:set>
                                    <p:animEffect transition="in" filter="fade">
                                      <p:cBhvr>
                                        <p:cTn id="7" dur="1250"/>
                                        <p:tgtEl>
                                          <p:spTgt spid="14">
                                            <p:graphicEl>
                                              <a:dgm id="{C0357256-01E7-4535-8915-82B396F1A2B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graphicEl>
                                              <a:dgm id="{C0D4FD91-5103-4BB8-9819-26D6BF1E20D6}"/>
                                            </p:graphicEl>
                                          </p:spTgt>
                                        </p:tgtEl>
                                        <p:attrNameLst>
                                          <p:attrName>style.visibility</p:attrName>
                                        </p:attrNameLst>
                                      </p:cBhvr>
                                      <p:to>
                                        <p:strVal val="visible"/>
                                      </p:to>
                                    </p:set>
                                    <p:animEffect transition="in" filter="fade">
                                      <p:cBhvr>
                                        <p:cTn id="12" dur="1250"/>
                                        <p:tgtEl>
                                          <p:spTgt spid="14">
                                            <p:graphicEl>
                                              <a:dgm id="{C0D4FD91-5103-4BB8-9819-26D6BF1E20D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graphicEl>
                                              <a:dgm id="{D1A89800-C255-4464-BD0C-122574C486EA}"/>
                                            </p:graphicEl>
                                          </p:spTgt>
                                        </p:tgtEl>
                                        <p:attrNameLst>
                                          <p:attrName>style.visibility</p:attrName>
                                        </p:attrNameLst>
                                      </p:cBhvr>
                                      <p:to>
                                        <p:strVal val="visible"/>
                                      </p:to>
                                    </p:set>
                                    <p:animEffect transition="in" filter="fade">
                                      <p:cBhvr>
                                        <p:cTn id="17" dur="1250"/>
                                        <p:tgtEl>
                                          <p:spTgt spid="14">
                                            <p:graphicEl>
                                              <a:dgm id="{D1A89800-C255-4464-BD0C-122574C486E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4FC12-7841-F1CE-4681-603CBD420127}"/>
            </a:ext>
          </a:extLst>
        </p:cNvPr>
        <p:cNvGrpSpPr/>
        <p:nvPr/>
      </p:nvGrpSpPr>
      <p:grpSpPr>
        <a:xfrm>
          <a:off x="0" y="0"/>
          <a:ext cx="0" cy="0"/>
          <a:chOff x="0" y="0"/>
          <a:chExt cx="0" cy="0"/>
        </a:xfrm>
      </p:grpSpPr>
      <p:pic>
        <p:nvPicPr>
          <p:cNvPr id="5" name="Picture 4" descr="A person speaking into a microphone&#10;&#10;AI-generated content may be incorrect.">
            <a:extLst>
              <a:ext uri="{FF2B5EF4-FFF2-40B4-BE49-F238E27FC236}">
                <a16:creationId xmlns:a16="http://schemas.microsoft.com/office/drawing/2014/main" id="{578872B0-73AD-DA1B-F4A6-12A14D7A25B5}"/>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38903" y="0"/>
            <a:ext cx="12230901" cy="6890788"/>
          </a:xfrm>
          <a:prstGeom prst="rect">
            <a:avLst/>
          </a:prstGeom>
          <a:noFill/>
          <a:effectLst/>
        </p:spPr>
      </p:pic>
      <p:pic>
        <p:nvPicPr>
          <p:cNvPr id="7" name="Picture 6">
            <a:extLst>
              <a:ext uri="{FF2B5EF4-FFF2-40B4-BE49-F238E27FC236}">
                <a16:creationId xmlns:a16="http://schemas.microsoft.com/office/drawing/2014/main" id="{55514A30-FA8F-0CEA-419B-08E0DA1E1C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08693" y="-32788"/>
            <a:ext cx="2661051" cy="2128840"/>
          </a:xfrm>
          <a:prstGeom prst="rect">
            <a:avLst/>
          </a:prstGeom>
        </p:spPr>
      </p:pic>
      <p:sp>
        <p:nvSpPr>
          <p:cNvPr id="4" name="TextBox 3">
            <a:extLst>
              <a:ext uri="{FF2B5EF4-FFF2-40B4-BE49-F238E27FC236}">
                <a16:creationId xmlns:a16="http://schemas.microsoft.com/office/drawing/2014/main" id="{6EF65870-91BC-49C8-89D6-962FDDD683F5}"/>
              </a:ext>
            </a:extLst>
          </p:cNvPr>
          <p:cNvSpPr txBox="1"/>
          <p:nvPr/>
        </p:nvSpPr>
        <p:spPr>
          <a:xfrm>
            <a:off x="1350906" y="677689"/>
            <a:ext cx="997486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Nirmala Text" panose="020B0502040204020203" pitchFamily="34" charset="0"/>
                <a:ea typeface="Nirmala Text" panose="020B0502040204020203" pitchFamily="34" charset="0"/>
                <a:cs typeface="Nirmala Text" panose="020B0502040204020203" pitchFamily="34" charset="0"/>
              </a:rPr>
              <a:t>Why?</a:t>
            </a:r>
          </a:p>
        </p:txBody>
      </p:sp>
      <p:graphicFrame>
        <p:nvGraphicFramePr>
          <p:cNvPr id="6" name="Diagram 5">
            <a:extLst>
              <a:ext uri="{FF2B5EF4-FFF2-40B4-BE49-F238E27FC236}">
                <a16:creationId xmlns:a16="http://schemas.microsoft.com/office/drawing/2014/main" id="{3376AF86-89C4-5CA6-E602-115A1570CB3E}"/>
              </a:ext>
            </a:extLst>
          </p:cNvPr>
          <p:cNvGraphicFramePr/>
          <p:nvPr/>
        </p:nvGraphicFramePr>
        <p:xfrm>
          <a:off x="1548586" y="-16394"/>
          <a:ext cx="9866058" cy="68907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987880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A1D0F950-583D-4D55-8C26-B9B8D4634A87}"/>
                                            </p:graphicEl>
                                          </p:spTgt>
                                        </p:tgtEl>
                                        <p:attrNameLst>
                                          <p:attrName>style.visibility</p:attrName>
                                        </p:attrNameLst>
                                      </p:cBhvr>
                                      <p:to>
                                        <p:strVal val="visible"/>
                                      </p:to>
                                    </p:set>
                                    <p:animEffect transition="in" filter="fade">
                                      <p:cBhvr>
                                        <p:cTn id="7" dur="1000"/>
                                        <p:tgtEl>
                                          <p:spTgt spid="6">
                                            <p:graphicEl>
                                              <a:dgm id="{A1D0F950-583D-4D55-8C26-B9B8D4634A8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2F9986F5-87E0-4184-B729-E748854F86AC}"/>
                                            </p:graphicEl>
                                          </p:spTgt>
                                        </p:tgtEl>
                                        <p:attrNameLst>
                                          <p:attrName>style.visibility</p:attrName>
                                        </p:attrNameLst>
                                      </p:cBhvr>
                                      <p:to>
                                        <p:strVal val="visible"/>
                                      </p:to>
                                    </p:set>
                                    <p:animEffect transition="in" filter="fade">
                                      <p:cBhvr>
                                        <p:cTn id="12" dur="1000"/>
                                        <p:tgtEl>
                                          <p:spTgt spid="6">
                                            <p:graphicEl>
                                              <a:dgm id="{2F9986F5-87E0-4184-B729-E748854F86AC}"/>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graphicEl>
                                              <a:dgm id="{D23699DB-99C8-4B56-B070-69BE9EB23238}"/>
                                            </p:graphicEl>
                                          </p:spTgt>
                                        </p:tgtEl>
                                        <p:attrNameLst>
                                          <p:attrName>style.visibility</p:attrName>
                                        </p:attrNameLst>
                                      </p:cBhvr>
                                      <p:to>
                                        <p:strVal val="visible"/>
                                      </p:to>
                                    </p:set>
                                    <p:animEffect transition="in" filter="fade">
                                      <p:cBhvr>
                                        <p:cTn id="15" dur="1000"/>
                                        <p:tgtEl>
                                          <p:spTgt spid="6">
                                            <p:graphicEl>
                                              <a:dgm id="{D23699DB-99C8-4B56-B070-69BE9EB23238}"/>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graphicEl>
                                              <a:dgm id="{3D764CAD-3220-469A-982F-9E705AB9C68F}"/>
                                            </p:graphicEl>
                                          </p:spTgt>
                                        </p:tgtEl>
                                        <p:attrNameLst>
                                          <p:attrName>style.visibility</p:attrName>
                                        </p:attrNameLst>
                                      </p:cBhvr>
                                      <p:to>
                                        <p:strVal val="visible"/>
                                      </p:to>
                                    </p:set>
                                    <p:animEffect transition="in" filter="fade">
                                      <p:cBhvr>
                                        <p:cTn id="20" dur="1000"/>
                                        <p:tgtEl>
                                          <p:spTgt spid="6">
                                            <p:graphicEl>
                                              <a:dgm id="{3D764CAD-3220-469A-982F-9E705AB9C68F}"/>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graphicEl>
                                              <a:dgm id="{62F2C773-3E79-46F7-9F59-CD7569D1C3DB}"/>
                                            </p:graphicEl>
                                          </p:spTgt>
                                        </p:tgtEl>
                                        <p:attrNameLst>
                                          <p:attrName>style.visibility</p:attrName>
                                        </p:attrNameLst>
                                      </p:cBhvr>
                                      <p:to>
                                        <p:strVal val="visible"/>
                                      </p:to>
                                    </p:set>
                                    <p:animEffect transition="in" filter="fade">
                                      <p:cBhvr>
                                        <p:cTn id="23" dur="1000"/>
                                        <p:tgtEl>
                                          <p:spTgt spid="6">
                                            <p:graphicEl>
                                              <a:dgm id="{62F2C773-3E79-46F7-9F59-CD7569D1C3DB}"/>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graphicEl>
                                              <a:dgm id="{92E94087-C5F1-4B76-BA5E-0BAAB7D098D4}"/>
                                            </p:graphicEl>
                                          </p:spTgt>
                                        </p:tgtEl>
                                        <p:attrNameLst>
                                          <p:attrName>style.visibility</p:attrName>
                                        </p:attrNameLst>
                                      </p:cBhvr>
                                      <p:to>
                                        <p:strVal val="visible"/>
                                      </p:to>
                                    </p:set>
                                    <p:animEffect transition="in" filter="fade">
                                      <p:cBhvr>
                                        <p:cTn id="28" dur="1000"/>
                                        <p:tgtEl>
                                          <p:spTgt spid="6">
                                            <p:graphicEl>
                                              <a:dgm id="{92E94087-C5F1-4B76-BA5E-0BAAB7D098D4}"/>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graphicEl>
                                              <a:dgm id="{93B1D5ED-CDB2-46A4-8709-AD4A2D65C812}"/>
                                            </p:graphicEl>
                                          </p:spTgt>
                                        </p:tgtEl>
                                        <p:attrNameLst>
                                          <p:attrName>style.visibility</p:attrName>
                                        </p:attrNameLst>
                                      </p:cBhvr>
                                      <p:to>
                                        <p:strVal val="visible"/>
                                      </p:to>
                                    </p:set>
                                    <p:animEffect transition="in" filter="fade">
                                      <p:cBhvr>
                                        <p:cTn id="31" dur="1000"/>
                                        <p:tgtEl>
                                          <p:spTgt spid="6">
                                            <p:graphicEl>
                                              <a:dgm id="{93B1D5ED-CDB2-46A4-8709-AD4A2D65C812}"/>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graphicEl>
                                              <a:dgm id="{7801E415-0480-4F57-BA15-F1CF5B3ADC07}"/>
                                            </p:graphicEl>
                                          </p:spTgt>
                                        </p:tgtEl>
                                        <p:attrNameLst>
                                          <p:attrName>style.visibility</p:attrName>
                                        </p:attrNameLst>
                                      </p:cBhvr>
                                      <p:to>
                                        <p:strVal val="visible"/>
                                      </p:to>
                                    </p:set>
                                    <p:animEffect transition="in" filter="fade">
                                      <p:cBhvr>
                                        <p:cTn id="36" dur="1000"/>
                                        <p:tgtEl>
                                          <p:spTgt spid="6">
                                            <p:graphicEl>
                                              <a:dgm id="{7801E415-0480-4F57-BA15-F1CF5B3ADC07}"/>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graphicEl>
                                              <a:dgm id="{01F570C1-76DF-43D3-B348-193B1BDA0C2A}"/>
                                            </p:graphicEl>
                                          </p:spTgt>
                                        </p:tgtEl>
                                        <p:attrNameLst>
                                          <p:attrName>style.visibility</p:attrName>
                                        </p:attrNameLst>
                                      </p:cBhvr>
                                      <p:to>
                                        <p:strVal val="visible"/>
                                      </p:to>
                                    </p:set>
                                    <p:animEffect transition="in" filter="fade">
                                      <p:cBhvr>
                                        <p:cTn id="39" dur="1000"/>
                                        <p:tgtEl>
                                          <p:spTgt spid="6">
                                            <p:graphicEl>
                                              <a:dgm id="{01F570C1-76DF-43D3-B348-193B1BDA0C2A}"/>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graphicEl>
                                              <a:dgm id="{AC9C43B7-BED3-4C2E-8DE8-E22395FE3B1C}"/>
                                            </p:graphicEl>
                                          </p:spTgt>
                                        </p:tgtEl>
                                        <p:attrNameLst>
                                          <p:attrName>style.visibility</p:attrName>
                                        </p:attrNameLst>
                                      </p:cBhvr>
                                      <p:to>
                                        <p:strVal val="visible"/>
                                      </p:to>
                                    </p:set>
                                    <p:animEffect transition="in" filter="fade">
                                      <p:cBhvr>
                                        <p:cTn id="42" dur="1000"/>
                                        <p:tgtEl>
                                          <p:spTgt spid="6">
                                            <p:graphicEl>
                                              <a:dgm id="{AC9C43B7-BED3-4C2E-8DE8-E22395FE3B1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E41CE-950F-5F73-61F4-FB4E3F43A588}"/>
            </a:ext>
          </a:extLst>
        </p:cNvPr>
        <p:cNvGrpSpPr/>
        <p:nvPr/>
      </p:nvGrpSpPr>
      <p:grpSpPr>
        <a:xfrm>
          <a:off x="0" y="0"/>
          <a:ext cx="0" cy="0"/>
          <a:chOff x="0" y="0"/>
          <a:chExt cx="0" cy="0"/>
        </a:xfrm>
      </p:grpSpPr>
      <p:pic>
        <p:nvPicPr>
          <p:cNvPr id="5" name="Picture 4" descr="A person speaking into a microphone&#10;&#10;AI-generated content may be incorrect.">
            <a:extLst>
              <a:ext uri="{FF2B5EF4-FFF2-40B4-BE49-F238E27FC236}">
                <a16:creationId xmlns:a16="http://schemas.microsoft.com/office/drawing/2014/main" id="{1B378B6A-7F1A-9FDF-30FE-A27D0A3D941A}"/>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38903" y="0"/>
            <a:ext cx="12230901" cy="6890788"/>
          </a:xfrm>
          <a:prstGeom prst="rect">
            <a:avLst/>
          </a:prstGeom>
          <a:noFill/>
          <a:effectLst/>
        </p:spPr>
      </p:pic>
      <p:pic>
        <p:nvPicPr>
          <p:cNvPr id="7" name="Picture 6">
            <a:extLst>
              <a:ext uri="{FF2B5EF4-FFF2-40B4-BE49-F238E27FC236}">
                <a16:creationId xmlns:a16="http://schemas.microsoft.com/office/drawing/2014/main" id="{C28E73E4-2B8F-1D94-E58F-53AC7A513F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08693" y="-32788"/>
            <a:ext cx="2661051" cy="2128840"/>
          </a:xfrm>
          <a:prstGeom prst="rect">
            <a:avLst/>
          </a:prstGeom>
        </p:spPr>
      </p:pic>
      <p:sp>
        <p:nvSpPr>
          <p:cNvPr id="4" name="TextBox 3">
            <a:extLst>
              <a:ext uri="{FF2B5EF4-FFF2-40B4-BE49-F238E27FC236}">
                <a16:creationId xmlns:a16="http://schemas.microsoft.com/office/drawing/2014/main" id="{535BC19F-71BB-CAD6-590C-2BFC1369AC06}"/>
              </a:ext>
            </a:extLst>
          </p:cNvPr>
          <p:cNvSpPr txBox="1"/>
          <p:nvPr/>
        </p:nvSpPr>
        <p:spPr>
          <a:xfrm>
            <a:off x="1350906" y="677689"/>
            <a:ext cx="997486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Nirmala Text" panose="020B0502040204020203" pitchFamily="34" charset="0"/>
                <a:ea typeface="Nirmala Text" panose="020B0502040204020203" pitchFamily="34" charset="0"/>
                <a:cs typeface="Nirmala Text" panose="020B0502040204020203" pitchFamily="34" charset="0"/>
              </a:rPr>
              <a:t>Solution</a:t>
            </a:r>
          </a:p>
        </p:txBody>
      </p:sp>
      <p:graphicFrame>
        <p:nvGraphicFramePr>
          <p:cNvPr id="6" name="Diagram 5">
            <a:extLst>
              <a:ext uri="{FF2B5EF4-FFF2-40B4-BE49-F238E27FC236}">
                <a16:creationId xmlns:a16="http://schemas.microsoft.com/office/drawing/2014/main" id="{8197B5C2-37B9-3D6A-B8FC-6E109DE211FE}"/>
              </a:ext>
            </a:extLst>
          </p:cNvPr>
          <p:cNvGraphicFramePr/>
          <p:nvPr/>
        </p:nvGraphicFramePr>
        <p:xfrm>
          <a:off x="1548586" y="-16394"/>
          <a:ext cx="9866058" cy="68907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angle: Rounded Corners 1">
            <a:extLst>
              <a:ext uri="{FF2B5EF4-FFF2-40B4-BE49-F238E27FC236}">
                <a16:creationId xmlns:a16="http://schemas.microsoft.com/office/drawing/2014/main" id="{45C13E52-797D-4468-88E3-8F7789B7014C}"/>
              </a:ext>
            </a:extLst>
          </p:cNvPr>
          <p:cNvSpPr/>
          <p:nvPr/>
        </p:nvSpPr>
        <p:spPr>
          <a:xfrm>
            <a:off x="4301066" y="2692400"/>
            <a:ext cx="4436533" cy="1473200"/>
          </a:xfrm>
          <a:prstGeom prst="roundRect">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110004020202020204"/>
                <a:ea typeface="+mn-ea"/>
                <a:cs typeface="+mn-cs"/>
              </a:rPr>
              <a:t>Successful Outcomes!</a:t>
            </a:r>
          </a:p>
        </p:txBody>
      </p:sp>
    </p:spTree>
    <p:extLst>
      <p:ext uri="{BB962C8B-B14F-4D97-AF65-F5344CB8AC3E}">
        <p14:creationId xmlns:p14="http://schemas.microsoft.com/office/powerpoint/2010/main" val="9073389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A1D0F950-583D-4D55-8C26-B9B8D4634A87}"/>
                                            </p:graphicEl>
                                          </p:spTgt>
                                        </p:tgtEl>
                                        <p:attrNameLst>
                                          <p:attrName>style.visibility</p:attrName>
                                        </p:attrNameLst>
                                      </p:cBhvr>
                                      <p:to>
                                        <p:strVal val="visible"/>
                                      </p:to>
                                    </p:set>
                                    <p:animEffect transition="in" filter="fade">
                                      <p:cBhvr>
                                        <p:cTn id="7" dur="1000"/>
                                        <p:tgtEl>
                                          <p:spTgt spid="6">
                                            <p:graphicEl>
                                              <a:dgm id="{A1D0F950-583D-4D55-8C26-B9B8D4634A8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2F9986F5-87E0-4184-B729-E748854F86AC}"/>
                                            </p:graphicEl>
                                          </p:spTgt>
                                        </p:tgtEl>
                                        <p:attrNameLst>
                                          <p:attrName>style.visibility</p:attrName>
                                        </p:attrNameLst>
                                      </p:cBhvr>
                                      <p:to>
                                        <p:strVal val="visible"/>
                                      </p:to>
                                    </p:set>
                                    <p:animEffect transition="in" filter="fade">
                                      <p:cBhvr>
                                        <p:cTn id="12" dur="1000"/>
                                        <p:tgtEl>
                                          <p:spTgt spid="6">
                                            <p:graphicEl>
                                              <a:dgm id="{2F9986F5-87E0-4184-B729-E748854F86AC}"/>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graphicEl>
                                              <a:dgm id="{D23699DB-99C8-4B56-B070-69BE9EB23238}"/>
                                            </p:graphicEl>
                                          </p:spTgt>
                                        </p:tgtEl>
                                        <p:attrNameLst>
                                          <p:attrName>style.visibility</p:attrName>
                                        </p:attrNameLst>
                                      </p:cBhvr>
                                      <p:to>
                                        <p:strVal val="visible"/>
                                      </p:to>
                                    </p:set>
                                    <p:animEffect transition="in" filter="fade">
                                      <p:cBhvr>
                                        <p:cTn id="15" dur="1000"/>
                                        <p:tgtEl>
                                          <p:spTgt spid="6">
                                            <p:graphicEl>
                                              <a:dgm id="{D23699DB-99C8-4B56-B070-69BE9EB23238}"/>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graphicEl>
                                              <a:dgm id="{3D764CAD-3220-469A-982F-9E705AB9C68F}"/>
                                            </p:graphicEl>
                                          </p:spTgt>
                                        </p:tgtEl>
                                        <p:attrNameLst>
                                          <p:attrName>style.visibility</p:attrName>
                                        </p:attrNameLst>
                                      </p:cBhvr>
                                      <p:to>
                                        <p:strVal val="visible"/>
                                      </p:to>
                                    </p:set>
                                    <p:animEffect transition="in" filter="fade">
                                      <p:cBhvr>
                                        <p:cTn id="20" dur="1000"/>
                                        <p:tgtEl>
                                          <p:spTgt spid="6">
                                            <p:graphicEl>
                                              <a:dgm id="{3D764CAD-3220-469A-982F-9E705AB9C68F}"/>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graphicEl>
                                              <a:dgm id="{62F2C773-3E79-46F7-9F59-CD7569D1C3DB}"/>
                                            </p:graphicEl>
                                          </p:spTgt>
                                        </p:tgtEl>
                                        <p:attrNameLst>
                                          <p:attrName>style.visibility</p:attrName>
                                        </p:attrNameLst>
                                      </p:cBhvr>
                                      <p:to>
                                        <p:strVal val="visible"/>
                                      </p:to>
                                    </p:set>
                                    <p:animEffect transition="in" filter="fade">
                                      <p:cBhvr>
                                        <p:cTn id="23" dur="1000"/>
                                        <p:tgtEl>
                                          <p:spTgt spid="6">
                                            <p:graphicEl>
                                              <a:dgm id="{62F2C773-3E79-46F7-9F59-CD7569D1C3DB}"/>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graphicEl>
                                              <a:dgm id="{92E94087-C5F1-4B76-BA5E-0BAAB7D098D4}"/>
                                            </p:graphicEl>
                                          </p:spTgt>
                                        </p:tgtEl>
                                        <p:attrNameLst>
                                          <p:attrName>style.visibility</p:attrName>
                                        </p:attrNameLst>
                                      </p:cBhvr>
                                      <p:to>
                                        <p:strVal val="visible"/>
                                      </p:to>
                                    </p:set>
                                    <p:animEffect transition="in" filter="fade">
                                      <p:cBhvr>
                                        <p:cTn id="28" dur="1000"/>
                                        <p:tgtEl>
                                          <p:spTgt spid="6">
                                            <p:graphicEl>
                                              <a:dgm id="{92E94087-C5F1-4B76-BA5E-0BAAB7D098D4}"/>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graphicEl>
                                              <a:dgm id="{93B1D5ED-CDB2-46A4-8709-AD4A2D65C812}"/>
                                            </p:graphicEl>
                                          </p:spTgt>
                                        </p:tgtEl>
                                        <p:attrNameLst>
                                          <p:attrName>style.visibility</p:attrName>
                                        </p:attrNameLst>
                                      </p:cBhvr>
                                      <p:to>
                                        <p:strVal val="visible"/>
                                      </p:to>
                                    </p:set>
                                    <p:animEffect transition="in" filter="fade">
                                      <p:cBhvr>
                                        <p:cTn id="31" dur="1000"/>
                                        <p:tgtEl>
                                          <p:spTgt spid="6">
                                            <p:graphicEl>
                                              <a:dgm id="{93B1D5ED-CDB2-46A4-8709-AD4A2D65C812}"/>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graphicEl>
                                              <a:dgm id="{7801E415-0480-4F57-BA15-F1CF5B3ADC07}"/>
                                            </p:graphicEl>
                                          </p:spTgt>
                                        </p:tgtEl>
                                        <p:attrNameLst>
                                          <p:attrName>style.visibility</p:attrName>
                                        </p:attrNameLst>
                                      </p:cBhvr>
                                      <p:to>
                                        <p:strVal val="visible"/>
                                      </p:to>
                                    </p:set>
                                    <p:animEffect transition="in" filter="fade">
                                      <p:cBhvr>
                                        <p:cTn id="36" dur="1000"/>
                                        <p:tgtEl>
                                          <p:spTgt spid="6">
                                            <p:graphicEl>
                                              <a:dgm id="{7801E415-0480-4F57-BA15-F1CF5B3ADC07}"/>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graphicEl>
                                              <a:dgm id="{01F570C1-76DF-43D3-B348-193B1BDA0C2A}"/>
                                            </p:graphicEl>
                                          </p:spTgt>
                                        </p:tgtEl>
                                        <p:attrNameLst>
                                          <p:attrName>style.visibility</p:attrName>
                                        </p:attrNameLst>
                                      </p:cBhvr>
                                      <p:to>
                                        <p:strVal val="visible"/>
                                      </p:to>
                                    </p:set>
                                    <p:animEffect transition="in" filter="fade">
                                      <p:cBhvr>
                                        <p:cTn id="39" dur="1000"/>
                                        <p:tgtEl>
                                          <p:spTgt spid="6">
                                            <p:graphicEl>
                                              <a:dgm id="{01F570C1-76DF-43D3-B348-193B1BDA0C2A}"/>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graphicEl>
                                              <a:dgm id="{AC9C43B7-BED3-4C2E-8DE8-E22395FE3B1C}"/>
                                            </p:graphicEl>
                                          </p:spTgt>
                                        </p:tgtEl>
                                        <p:attrNameLst>
                                          <p:attrName>style.visibility</p:attrName>
                                        </p:attrNameLst>
                                      </p:cBhvr>
                                      <p:to>
                                        <p:strVal val="visible"/>
                                      </p:to>
                                    </p:set>
                                    <p:animEffect transition="in" filter="fade">
                                      <p:cBhvr>
                                        <p:cTn id="42" dur="1000"/>
                                        <p:tgtEl>
                                          <p:spTgt spid="6">
                                            <p:graphicEl>
                                              <a:dgm id="{AC9C43B7-BED3-4C2E-8DE8-E22395FE3B1C}"/>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3412F-DF5D-9F8D-AC63-D807DCB81EAD}"/>
            </a:ext>
          </a:extLst>
        </p:cNvPr>
        <p:cNvGrpSpPr/>
        <p:nvPr/>
      </p:nvGrpSpPr>
      <p:grpSpPr>
        <a:xfrm>
          <a:off x="0" y="0"/>
          <a:ext cx="0" cy="0"/>
          <a:chOff x="0" y="0"/>
          <a:chExt cx="0" cy="0"/>
        </a:xfrm>
      </p:grpSpPr>
      <p:pic>
        <p:nvPicPr>
          <p:cNvPr id="5" name="Picture 4" descr="A person speaking into a microphone&#10;&#10;AI-generated content may be incorrect.">
            <a:extLst>
              <a:ext uri="{FF2B5EF4-FFF2-40B4-BE49-F238E27FC236}">
                <a16:creationId xmlns:a16="http://schemas.microsoft.com/office/drawing/2014/main" id="{3938E1D3-9045-B906-4F2E-30126ACEAF1D}"/>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38903" y="0"/>
            <a:ext cx="12230901" cy="6890788"/>
          </a:xfrm>
          <a:prstGeom prst="rect">
            <a:avLst/>
          </a:prstGeom>
          <a:noFill/>
          <a:effectLst/>
        </p:spPr>
      </p:pic>
      <p:pic>
        <p:nvPicPr>
          <p:cNvPr id="7" name="Picture 6">
            <a:extLst>
              <a:ext uri="{FF2B5EF4-FFF2-40B4-BE49-F238E27FC236}">
                <a16:creationId xmlns:a16="http://schemas.microsoft.com/office/drawing/2014/main" id="{E69D3D93-8AA0-6CB3-4CEA-8D35BB1EAF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08693" y="-32788"/>
            <a:ext cx="2661051" cy="2128840"/>
          </a:xfrm>
          <a:prstGeom prst="rect">
            <a:avLst/>
          </a:prstGeom>
        </p:spPr>
      </p:pic>
      <p:graphicFrame>
        <p:nvGraphicFramePr>
          <p:cNvPr id="2" name="Diagram 1">
            <a:extLst>
              <a:ext uri="{FF2B5EF4-FFF2-40B4-BE49-F238E27FC236}">
                <a16:creationId xmlns:a16="http://schemas.microsoft.com/office/drawing/2014/main" id="{FD4D3357-9972-E214-482A-436CBE884E4B}"/>
              </a:ext>
            </a:extLst>
          </p:cNvPr>
          <p:cNvGraphicFramePr/>
          <p:nvPr/>
        </p:nvGraphicFramePr>
        <p:xfrm>
          <a:off x="2155805" y="1031632"/>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509609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B54F167A-EDF8-49BC-AE81-6BFD3BC3025A}"/>
                                            </p:graphicEl>
                                          </p:spTgt>
                                        </p:tgtEl>
                                        <p:attrNameLst>
                                          <p:attrName>style.visibility</p:attrName>
                                        </p:attrNameLst>
                                      </p:cBhvr>
                                      <p:to>
                                        <p:strVal val="visible"/>
                                      </p:to>
                                    </p:set>
                                    <p:animEffect transition="in" filter="fade">
                                      <p:cBhvr>
                                        <p:cTn id="7" dur="1000"/>
                                        <p:tgtEl>
                                          <p:spTgt spid="2">
                                            <p:graphicEl>
                                              <a:dgm id="{B54F167A-EDF8-49BC-AE81-6BFD3BC3025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17EC870C-59FE-4F85-929D-20C68DC2E24E}"/>
                                            </p:graphicEl>
                                          </p:spTgt>
                                        </p:tgtEl>
                                        <p:attrNameLst>
                                          <p:attrName>style.visibility</p:attrName>
                                        </p:attrNameLst>
                                      </p:cBhvr>
                                      <p:to>
                                        <p:strVal val="visible"/>
                                      </p:to>
                                    </p:set>
                                    <p:animEffect transition="in" filter="fade">
                                      <p:cBhvr>
                                        <p:cTn id="12" dur="1000"/>
                                        <p:tgtEl>
                                          <p:spTgt spid="2">
                                            <p:graphicEl>
                                              <a:dgm id="{17EC870C-59FE-4F85-929D-20C68DC2E24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4F278A0C-FFAC-4B74-945A-D3BB183A0DED}"/>
                                            </p:graphicEl>
                                          </p:spTgt>
                                        </p:tgtEl>
                                        <p:attrNameLst>
                                          <p:attrName>style.visibility</p:attrName>
                                        </p:attrNameLst>
                                      </p:cBhvr>
                                      <p:to>
                                        <p:strVal val="visible"/>
                                      </p:to>
                                    </p:set>
                                    <p:animEffect transition="in" filter="fade">
                                      <p:cBhvr>
                                        <p:cTn id="17" dur="1000"/>
                                        <p:tgtEl>
                                          <p:spTgt spid="2">
                                            <p:graphicEl>
                                              <a:dgm id="{4F278A0C-FFAC-4B74-945A-D3BB183A0DE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690E9791-DC31-476D-8DAD-69F73DC6A0C3}"/>
                                            </p:graphicEl>
                                          </p:spTgt>
                                        </p:tgtEl>
                                        <p:attrNameLst>
                                          <p:attrName>style.visibility</p:attrName>
                                        </p:attrNameLst>
                                      </p:cBhvr>
                                      <p:to>
                                        <p:strVal val="visible"/>
                                      </p:to>
                                    </p:set>
                                    <p:animEffect transition="in" filter="fade">
                                      <p:cBhvr>
                                        <p:cTn id="22" dur="1000"/>
                                        <p:tgtEl>
                                          <p:spTgt spid="2">
                                            <p:graphicEl>
                                              <a:dgm id="{690E9791-DC31-476D-8DAD-69F73DC6A0C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05A0B684-D636-4739-8170-940FA59D27CC}"/>
                                            </p:graphicEl>
                                          </p:spTgt>
                                        </p:tgtEl>
                                        <p:attrNameLst>
                                          <p:attrName>style.visibility</p:attrName>
                                        </p:attrNameLst>
                                      </p:cBhvr>
                                      <p:to>
                                        <p:strVal val="visible"/>
                                      </p:to>
                                    </p:set>
                                    <p:animEffect transition="in" filter="fade">
                                      <p:cBhvr>
                                        <p:cTn id="27" dur="1000"/>
                                        <p:tgtEl>
                                          <p:spTgt spid="2">
                                            <p:graphicEl>
                                              <a:dgm id="{05A0B684-D636-4739-8170-940FA59D27CC}"/>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graphicEl>
                                              <a:dgm id="{18715882-7A96-4DD8-9B91-C884F21B83F7}"/>
                                            </p:graphicEl>
                                          </p:spTgt>
                                        </p:tgtEl>
                                        <p:attrNameLst>
                                          <p:attrName>style.visibility</p:attrName>
                                        </p:attrNameLst>
                                      </p:cBhvr>
                                      <p:to>
                                        <p:strVal val="visible"/>
                                      </p:to>
                                    </p:set>
                                    <p:animEffect transition="in" filter="fade">
                                      <p:cBhvr>
                                        <p:cTn id="32" dur="1000"/>
                                        <p:tgtEl>
                                          <p:spTgt spid="2">
                                            <p:graphicEl>
                                              <a:dgm id="{18715882-7A96-4DD8-9B91-C884F21B83F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0A62C3-21EF-A125-6C0C-05F1620F7973}"/>
            </a:ext>
          </a:extLst>
        </p:cNvPr>
        <p:cNvGrpSpPr/>
        <p:nvPr/>
      </p:nvGrpSpPr>
      <p:grpSpPr>
        <a:xfrm>
          <a:off x="0" y="0"/>
          <a:ext cx="0" cy="0"/>
          <a:chOff x="0" y="0"/>
          <a:chExt cx="0" cy="0"/>
        </a:xfrm>
      </p:grpSpPr>
      <p:pic>
        <p:nvPicPr>
          <p:cNvPr id="6" name="Picture 5" descr="A person speaking into a microphone">
            <a:extLst>
              <a:ext uri="{FF2B5EF4-FFF2-40B4-BE49-F238E27FC236}">
                <a16:creationId xmlns:a16="http://schemas.microsoft.com/office/drawing/2014/main" id="{59EC2E7F-75E1-9F71-A417-F78DA43F3C08}"/>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0" y="-16394"/>
            <a:ext cx="12230901" cy="6890788"/>
          </a:xfrm>
          <a:prstGeom prst="rect">
            <a:avLst/>
          </a:prstGeom>
          <a:noFill/>
          <a:effectLst/>
        </p:spPr>
      </p:pic>
      <p:pic>
        <p:nvPicPr>
          <p:cNvPr id="7" name="Picture 6">
            <a:extLst>
              <a:ext uri="{FF2B5EF4-FFF2-40B4-BE49-F238E27FC236}">
                <a16:creationId xmlns:a16="http://schemas.microsoft.com/office/drawing/2014/main" id="{890E9E0F-21E2-4D5E-866F-B3ACDE002CA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5745" y="1449568"/>
            <a:ext cx="5334000" cy="4292520"/>
          </a:xfrm>
          <a:prstGeom prst="rect">
            <a:avLst/>
          </a:prstGeom>
        </p:spPr>
      </p:pic>
      <p:pic>
        <p:nvPicPr>
          <p:cNvPr id="4" name="Picture 3">
            <a:extLst>
              <a:ext uri="{FF2B5EF4-FFF2-40B4-BE49-F238E27FC236}">
                <a16:creationId xmlns:a16="http://schemas.microsoft.com/office/drawing/2014/main" id="{3A9D90DB-AFCC-EAE6-52CC-F62D050E60A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76018" y="1588089"/>
            <a:ext cx="4030517" cy="4015479"/>
          </a:xfrm>
          <a:prstGeom prst="rect">
            <a:avLst/>
          </a:prstGeom>
        </p:spPr>
      </p:pic>
      <p:sp>
        <p:nvSpPr>
          <p:cNvPr id="2" name="TextBox 1">
            <a:extLst>
              <a:ext uri="{FF2B5EF4-FFF2-40B4-BE49-F238E27FC236}">
                <a16:creationId xmlns:a16="http://schemas.microsoft.com/office/drawing/2014/main" id="{78F79B7A-053C-A0FC-8958-7D4FA48A7306}"/>
              </a:ext>
            </a:extLst>
          </p:cNvPr>
          <p:cNvSpPr txBox="1"/>
          <p:nvPr/>
        </p:nvSpPr>
        <p:spPr>
          <a:xfrm>
            <a:off x="1381124" y="191026"/>
            <a:ext cx="997486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Nirmala Text" panose="020B0502040204020203" pitchFamily="34" charset="0"/>
                <a:ea typeface="Nirmala Text" panose="020B0502040204020203" pitchFamily="34" charset="0"/>
                <a:cs typeface="Nirmala Text" panose="020B0502040204020203" pitchFamily="34" charset="0"/>
              </a:rPr>
              <a:t>Register to attend as a free guest here: </a:t>
            </a:r>
          </a:p>
        </p:txBody>
      </p:sp>
      <p:sp>
        <p:nvSpPr>
          <p:cNvPr id="3" name="TextBox 2">
            <a:extLst>
              <a:ext uri="{FF2B5EF4-FFF2-40B4-BE49-F238E27FC236}">
                <a16:creationId xmlns:a16="http://schemas.microsoft.com/office/drawing/2014/main" id="{7D4DF3AB-C581-344D-EE28-C663DA53B954}"/>
              </a:ext>
            </a:extLst>
          </p:cNvPr>
          <p:cNvSpPr txBox="1"/>
          <p:nvPr/>
        </p:nvSpPr>
        <p:spPr>
          <a:xfrm>
            <a:off x="4180674" y="5885038"/>
            <a:ext cx="38695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Nirmala Text" panose="020B0502040204020203" pitchFamily="34" charset="0"/>
                <a:ea typeface="Nirmala Text" panose="020B0502040204020203" pitchFamily="34" charset="0"/>
                <a:cs typeface="Nirmala Text" panose="020B0502040204020203" pitchFamily="34" charset="0"/>
              </a:rPr>
              <a:t>See you there.  </a:t>
            </a:r>
          </a:p>
        </p:txBody>
      </p:sp>
    </p:spTree>
    <p:extLst>
      <p:ext uri="{BB962C8B-B14F-4D97-AF65-F5344CB8AC3E}">
        <p14:creationId xmlns:p14="http://schemas.microsoft.com/office/powerpoint/2010/main" val="407121750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F84CABAD-7E58-DD10-E0BF-F24604F5950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B785CCB-6CB0-A94B-B536-8BCA168D3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58C17C6F-2A0B-C17E-08FE-A8ED03BCE3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D0D346AA-8CB6-912E-08AF-23C86A79040D}"/>
              </a:ext>
            </a:extLst>
          </p:cNvPr>
          <p:cNvSpPr txBox="1"/>
          <p:nvPr/>
        </p:nvSpPr>
        <p:spPr>
          <a:xfrm>
            <a:off x="89639" y="1169050"/>
            <a:ext cx="8011706" cy="3693319"/>
          </a:xfrm>
          <a:prstGeom prst="rect">
            <a:avLst/>
          </a:prstGeom>
          <a:noFill/>
        </p:spPr>
        <p:txBody>
          <a:bodyPr wrap="square" rtlCol="0">
            <a:spAutoFit/>
          </a:bodyPr>
          <a:lstStyle/>
          <a:p>
            <a:pPr algn="ctr"/>
            <a:r>
              <a:rPr lang="en-GB" sz="7200" b="1" dirty="0">
                <a:solidFill>
                  <a:schemeClr val="bg1"/>
                </a:solidFill>
                <a:latin typeface="Bahnschrift SemiBold SemiConden" panose="020B0502040204020203" pitchFamily="34" charset="0"/>
              </a:rPr>
              <a:t>Gareth &amp; Trevor</a:t>
            </a:r>
            <a:br>
              <a:rPr lang="en-GB" sz="7200" b="1" dirty="0">
                <a:solidFill>
                  <a:schemeClr val="bg1"/>
                </a:solidFill>
                <a:latin typeface="Bahnschrift SemiBold SemiConden" panose="020B0502040204020203" pitchFamily="34" charset="0"/>
              </a:rPr>
            </a:br>
            <a:br>
              <a:rPr lang="en-GB" sz="96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pic>
        <p:nvPicPr>
          <p:cNvPr id="5" name="Picture 4">
            <a:extLst>
              <a:ext uri="{FF2B5EF4-FFF2-40B4-BE49-F238E27FC236}">
                <a16:creationId xmlns:a16="http://schemas.microsoft.com/office/drawing/2014/main" id="{1D995DB3-61C9-D702-DC69-B55BAA0ABAD1}"/>
              </a:ext>
            </a:extLst>
          </p:cNvPr>
          <p:cNvPicPr>
            <a:picLocks noChangeAspect="1"/>
          </p:cNvPicPr>
          <p:nvPr/>
        </p:nvPicPr>
        <p:blipFill>
          <a:blip r:embed="rId6"/>
          <a:stretch>
            <a:fillRect/>
          </a:stretch>
        </p:blipFill>
        <p:spPr>
          <a:xfrm>
            <a:off x="1325740" y="2375529"/>
            <a:ext cx="8402377" cy="2106941"/>
          </a:xfrm>
          <a:prstGeom prst="rect">
            <a:avLst/>
          </a:prstGeom>
        </p:spPr>
      </p:pic>
    </p:spTree>
    <p:extLst>
      <p:ext uri="{BB962C8B-B14F-4D97-AF65-F5344CB8AC3E}">
        <p14:creationId xmlns:p14="http://schemas.microsoft.com/office/powerpoint/2010/main" val="2995994491"/>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98D02D0-F151-94AF-9D65-A62CC7E19A3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DB60B6D-80AB-FB6D-D4AB-5CFA3CE397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2C898B29-7968-BE9F-0AD9-82086A497A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pic>
        <p:nvPicPr>
          <p:cNvPr id="6" name="Picture 5" descr="A poster with text and images of men&#10;&#10;AI-generated content may be incorrect.">
            <a:extLst>
              <a:ext uri="{FF2B5EF4-FFF2-40B4-BE49-F238E27FC236}">
                <a16:creationId xmlns:a16="http://schemas.microsoft.com/office/drawing/2014/main" id="{4FE75DC8-E549-DB4A-C399-72B27B0D88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049" y="148984"/>
            <a:ext cx="4637314" cy="6560031"/>
          </a:xfrm>
          <a:prstGeom prst="rect">
            <a:avLst/>
          </a:prstGeom>
        </p:spPr>
      </p:pic>
      <p:pic>
        <p:nvPicPr>
          <p:cNvPr id="9" name="Picture 8">
            <a:extLst>
              <a:ext uri="{FF2B5EF4-FFF2-40B4-BE49-F238E27FC236}">
                <a16:creationId xmlns:a16="http://schemas.microsoft.com/office/drawing/2014/main" id="{6B88A448-6797-368A-3BF1-1FB0EBFC3306}"/>
              </a:ext>
            </a:extLst>
          </p:cNvPr>
          <p:cNvPicPr>
            <a:picLocks noChangeAspect="1"/>
          </p:cNvPicPr>
          <p:nvPr/>
        </p:nvPicPr>
        <p:blipFill>
          <a:blip r:embed="rId7"/>
          <a:stretch>
            <a:fillRect/>
          </a:stretch>
        </p:blipFill>
        <p:spPr>
          <a:xfrm>
            <a:off x="5434423" y="4587479"/>
            <a:ext cx="5759817" cy="1953205"/>
          </a:xfrm>
          <a:prstGeom prst="rect">
            <a:avLst/>
          </a:prstGeom>
        </p:spPr>
      </p:pic>
    </p:spTree>
    <p:extLst>
      <p:ext uri="{BB962C8B-B14F-4D97-AF65-F5344CB8AC3E}">
        <p14:creationId xmlns:p14="http://schemas.microsoft.com/office/powerpoint/2010/main" val="2326000125"/>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D0AD5160-D5D0-E8AC-E0CC-6CD0FF8E140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2FF2652-7AE7-869D-2524-7AAC18673F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7726DDDC-B250-77AF-E436-FCB37522F1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EB33C3C9-A833-B9FF-5BBE-EE49A5AA7FE2}"/>
              </a:ext>
            </a:extLst>
          </p:cNvPr>
          <p:cNvSpPr txBox="1"/>
          <p:nvPr/>
        </p:nvSpPr>
        <p:spPr>
          <a:xfrm>
            <a:off x="89639" y="1169050"/>
            <a:ext cx="8011706" cy="2646878"/>
          </a:xfrm>
          <a:prstGeom prst="rect">
            <a:avLst/>
          </a:prstGeom>
          <a:noFill/>
        </p:spPr>
        <p:txBody>
          <a:bodyPr wrap="square" rtlCol="0">
            <a:spAutoFit/>
          </a:bodyPr>
          <a:lstStyle/>
          <a:p>
            <a:pPr algn="ctr"/>
            <a:r>
              <a:rPr lang="en-GB" sz="7200" b="1" dirty="0">
                <a:solidFill>
                  <a:schemeClr val="bg1"/>
                </a:solidFill>
                <a:latin typeface="Bahnschrift SemiBold SemiConden" panose="020B0502040204020203" pitchFamily="34" charset="0"/>
              </a:rPr>
              <a:t>Amy &amp; Vicky</a:t>
            </a:r>
            <a:br>
              <a:rPr lang="en-GB" sz="7200" b="1" dirty="0">
                <a:solidFill>
                  <a:schemeClr val="bg1"/>
                </a:solidFill>
                <a:latin typeface="Bahnschrift SemiBold SemiConden" panose="020B0502040204020203" pitchFamily="34" charset="0"/>
              </a:rPr>
            </a:br>
            <a:r>
              <a:rPr lang="en-GB" sz="2800" b="1" dirty="0">
                <a:solidFill>
                  <a:srgbClr val="201547"/>
                </a:solidFill>
                <a:effectLst/>
                <a:latin typeface="Calibri" panose="020F0502020204030204" pitchFamily="34" charset="0"/>
                <a:ea typeface="Aptos" panose="020B0004020202020204" pitchFamily="34" charset="0"/>
              </a:rPr>
              <a:t>Employment Advisors</a:t>
            </a:r>
            <a:br>
              <a:rPr lang="en-GB" sz="96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pic>
        <p:nvPicPr>
          <p:cNvPr id="3074" name="Picture 2">
            <a:extLst>
              <a:ext uri="{FF2B5EF4-FFF2-40B4-BE49-F238E27FC236}">
                <a16:creationId xmlns:a16="http://schemas.microsoft.com/office/drawing/2014/main" id="{AB8B30E3-097C-89B4-A7EB-1E2A981178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6175" y="3200619"/>
            <a:ext cx="6305440" cy="285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56461"/>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rotWithShape="1">
          <a:blip r:embed="rId3"/>
          <a:srcRect l="7924" r="35910"/>
          <a:stretch/>
        </p:blipFill>
        <p:spPr>
          <a:xfrm>
            <a:off x="8830317" y="979196"/>
            <a:ext cx="3152507" cy="1131921"/>
          </a:xfrm>
          <a:prstGeom prst="rect">
            <a:avLst/>
          </a:prstGeom>
        </p:spPr>
      </p:pic>
      <p:pic>
        <p:nvPicPr>
          <p:cNvPr id="5" name="Picture 5"/>
          <p:cNvPicPr>
            <a:picLocks noChangeAspect="1"/>
          </p:cNvPicPr>
          <p:nvPr/>
        </p:nvPicPr>
        <p:blipFill>
          <a:blip r:embed="rId4"/>
          <a:srcRect/>
          <a:stretch>
            <a:fillRect/>
          </a:stretch>
        </p:blipFill>
        <p:spPr>
          <a:xfrm>
            <a:off x="9681992" y="246285"/>
            <a:ext cx="2058755" cy="976472"/>
          </a:xfrm>
          <a:prstGeom prst="rect">
            <a:avLst/>
          </a:prstGeom>
        </p:spPr>
      </p:pic>
      <p:sp>
        <p:nvSpPr>
          <p:cNvPr id="6" name="TextBox 5">
            <a:extLst>
              <a:ext uri="{FF2B5EF4-FFF2-40B4-BE49-F238E27FC236}">
                <a16:creationId xmlns:a16="http://schemas.microsoft.com/office/drawing/2014/main" id="{9E0931F1-F354-A2CF-30EA-192718720D5F}"/>
              </a:ext>
            </a:extLst>
          </p:cNvPr>
          <p:cNvSpPr txBox="1"/>
          <p:nvPr/>
        </p:nvSpPr>
        <p:spPr>
          <a:xfrm>
            <a:off x="2079515" y="1309338"/>
            <a:ext cx="7670800" cy="1292854"/>
          </a:xfrm>
          <a:prstGeom prst="rect">
            <a:avLst/>
          </a:prstGeom>
          <a:noFill/>
        </p:spPr>
        <p:txBody>
          <a:bodyPr wrap="square" lIns="60960" tIns="30480" rIns="60960" bIns="30480" rtlCol="0" anchor="t">
            <a:spAutoFit/>
          </a:bodyPr>
          <a:lstStyle/>
          <a:p>
            <a:pPr algn="ctr" defTabSz="304815"/>
            <a:endParaRPr lang="en-GB" sz="2667" dirty="0">
              <a:solidFill>
                <a:prstClr val="black"/>
              </a:solidFill>
              <a:latin typeface="Arial"/>
              <a:cs typeface="Arial"/>
            </a:endParaRPr>
          </a:p>
          <a:p>
            <a:pPr algn="ctr" defTabSz="304815"/>
            <a:endParaRPr lang="en-GB" sz="2667" dirty="0">
              <a:solidFill>
                <a:prstClr val="black"/>
              </a:solidFill>
              <a:latin typeface="Arial"/>
              <a:cs typeface="Arial"/>
            </a:endParaRPr>
          </a:p>
          <a:p>
            <a:pPr algn="ctr" defTabSz="304815"/>
            <a:endParaRPr lang="en-GB" sz="2667" dirty="0">
              <a:solidFill>
                <a:prstClr val="black"/>
              </a:solidFill>
              <a:latin typeface="Arial"/>
              <a:cs typeface="Arial"/>
            </a:endParaRPr>
          </a:p>
        </p:txBody>
      </p:sp>
      <p:sp>
        <p:nvSpPr>
          <p:cNvPr id="7" name="TextBox 6">
            <a:extLst>
              <a:ext uri="{FF2B5EF4-FFF2-40B4-BE49-F238E27FC236}">
                <a16:creationId xmlns:a16="http://schemas.microsoft.com/office/drawing/2014/main" id="{4DA90C9E-8D46-B0D9-A3C2-AC3A5AF0E3A9}"/>
              </a:ext>
            </a:extLst>
          </p:cNvPr>
          <p:cNvSpPr txBox="1"/>
          <p:nvPr/>
        </p:nvSpPr>
        <p:spPr>
          <a:xfrm>
            <a:off x="1975013" y="2197697"/>
            <a:ext cx="8241974" cy="1703287"/>
          </a:xfrm>
          <a:prstGeom prst="rect">
            <a:avLst/>
          </a:prstGeom>
          <a:noFill/>
        </p:spPr>
        <p:txBody>
          <a:bodyPr wrap="square" lIns="60960" tIns="30480" rIns="60960" bIns="30480" rtlCol="0" anchor="t">
            <a:spAutoFit/>
          </a:bodyPr>
          <a:lstStyle/>
          <a:p>
            <a:pPr algn="ctr" defTabSz="304815"/>
            <a:r>
              <a:rPr lang="en-GB" sz="5334" b="1" dirty="0">
                <a:solidFill>
                  <a:srgbClr val="000000"/>
                </a:solidFill>
                <a:latin typeface="Calibri" panose="020F0502020204030204"/>
                <a:cs typeface="Calibri Light"/>
              </a:rPr>
              <a:t>Sheffield Talking Therapies </a:t>
            </a:r>
          </a:p>
          <a:p>
            <a:pPr algn="ctr" defTabSz="304815"/>
            <a:r>
              <a:rPr lang="en-GB" sz="5334" b="1" dirty="0">
                <a:solidFill>
                  <a:srgbClr val="000000"/>
                </a:solidFill>
                <a:latin typeface="Calibri" panose="020F0502020204030204"/>
                <a:cs typeface="Calibri Light"/>
              </a:rPr>
              <a:t>Employment Service</a:t>
            </a:r>
          </a:p>
        </p:txBody>
      </p:sp>
      <p:sp>
        <p:nvSpPr>
          <p:cNvPr id="2" name="TextBox 1">
            <a:extLst>
              <a:ext uri="{FF2B5EF4-FFF2-40B4-BE49-F238E27FC236}">
                <a16:creationId xmlns:a16="http://schemas.microsoft.com/office/drawing/2014/main" id="{587971B0-11F2-6970-AC49-EB650DDF6C46}"/>
              </a:ext>
            </a:extLst>
          </p:cNvPr>
          <p:cNvSpPr txBox="1"/>
          <p:nvPr/>
        </p:nvSpPr>
        <p:spPr>
          <a:xfrm>
            <a:off x="1793928" y="3965265"/>
            <a:ext cx="8241974" cy="964238"/>
          </a:xfrm>
          <a:prstGeom prst="rect">
            <a:avLst/>
          </a:prstGeom>
          <a:noFill/>
        </p:spPr>
        <p:txBody>
          <a:bodyPr wrap="square" lIns="60960" tIns="30480" rIns="60960" bIns="30480" rtlCol="0" anchor="t">
            <a:spAutoFit/>
          </a:bodyPr>
          <a:lstStyle/>
          <a:p>
            <a:pPr algn="ctr" defTabSz="304815"/>
            <a:r>
              <a:rPr lang="en-GB" sz="2933" b="1" dirty="0" err="1">
                <a:solidFill>
                  <a:prstClr val="black"/>
                </a:solidFill>
                <a:latin typeface="Calibri" panose="020F0502020204030204"/>
                <a:cs typeface="Calibri Light"/>
              </a:rPr>
              <a:t>TeaCake</a:t>
            </a:r>
            <a:r>
              <a:rPr lang="en-GB" sz="2933" b="1" dirty="0">
                <a:solidFill>
                  <a:prstClr val="black"/>
                </a:solidFill>
                <a:latin typeface="Calibri" panose="020F0502020204030204"/>
                <a:cs typeface="Calibri Light"/>
              </a:rPr>
              <a:t> Club Event </a:t>
            </a:r>
          </a:p>
          <a:p>
            <a:pPr algn="ctr" defTabSz="304815"/>
            <a:r>
              <a:rPr lang="en-GB" sz="2933" b="1" dirty="0">
                <a:solidFill>
                  <a:prstClr val="black"/>
                </a:solidFill>
                <a:latin typeface="Calibri" panose="020F0502020204030204"/>
                <a:cs typeface="Calibri Light"/>
              </a:rPr>
              <a:t>9</a:t>
            </a:r>
            <a:r>
              <a:rPr lang="en-GB" sz="2933" b="1" baseline="30000" dirty="0">
                <a:solidFill>
                  <a:prstClr val="black"/>
                </a:solidFill>
                <a:latin typeface="Calibri" panose="020F0502020204030204"/>
                <a:cs typeface="Calibri Light"/>
              </a:rPr>
              <a:t>th</a:t>
            </a:r>
            <a:r>
              <a:rPr lang="en-GB" sz="2933" b="1" dirty="0">
                <a:solidFill>
                  <a:prstClr val="black"/>
                </a:solidFill>
                <a:latin typeface="Calibri" panose="020F0502020204030204"/>
                <a:cs typeface="Calibri Light"/>
              </a:rPr>
              <a:t> May 2025</a:t>
            </a:r>
          </a:p>
        </p:txBody>
      </p:sp>
    </p:spTree>
    <p:extLst>
      <p:ext uri="{BB962C8B-B14F-4D97-AF65-F5344CB8AC3E}">
        <p14:creationId xmlns:p14="http://schemas.microsoft.com/office/powerpoint/2010/main" val="4260814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endParaRPr lang="en-US" sz="1200" dirty="0">
              <a:solidFill>
                <a:prstClr val="white"/>
              </a:solidFill>
              <a:latin typeface="Calibri" panose="020F0502020204030204"/>
            </a:endParaRPr>
          </a:p>
        </p:txBody>
      </p:sp>
      <p:sp>
        <p:nvSpPr>
          <p:cNvPr id="7" name="TextBox 6">
            <a:extLst>
              <a:ext uri="{FF2B5EF4-FFF2-40B4-BE49-F238E27FC236}">
                <a16:creationId xmlns:a16="http://schemas.microsoft.com/office/drawing/2014/main" id="{4DA90C9E-8D46-B0D9-A3C2-AC3A5AF0E3A9}"/>
              </a:ext>
            </a:extLst>
          </p:cNvPr>
          <p:cNvSpPr txBox="1"/>
          <p:nvPr/>
        </p:nvSpPr>
        <p:spPr>
          <a:xfrm>
            <a:off x="638881" y="457200"/>
            <a:ext cx="10909640" cy="1368614"/>
          </a:xfrm>
          <a:prstGeom prst="rect">
            <a:avLst/>
          </a:prstGeom>
        </p:spPr>
        <p:txBody>
          <a:bodyPr vert="horz" lIns="60960" tIns="30480" rIns="60960" bIns="30480" rtlCol="0" anchor="ctr">
            <a:normAutofit/>
          </a:bodyPr>
          <a:lstStyle/>
          <a:p>
            <a:pPr algn="ctr" defTabSz="609630">
              <a:lnSpc>
                <a:spcPct val="90000"/>
              </a:lnSpc>
              <a:spcBef>
                <a:spcPct val="0"/>
              </a:spcBef>
              <a:spcAft>
                <a:spcPts val="400"/>
              </a:spcAft>
            </a:pPr>
            <a:r>
              <a:rPr lang="en-US" sz="6600" b="1" dirty="0">
                <a:solidFill>
                  <a:prstClr val="black"/>
                </a:solidFill>
                <a:latin typeface="Calibri Light" panose="020F0302020204030204"/>
              </a:rPr>
              <a:t>Introductions!</a:t>
            </a:r>
          </a:p>
        </p:txBody>
      </p:sp>
      <p:sp>
        <p:nvSpPr>
          <p:cNvPr id="205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endParaRPr lang="en-US" sz="1200" dirty="0">
              <a:solidFill>
                <a:prstClr val="white"/>
              </a:solidFill>
              <a:latin typeface="Calibri" panose="020F0502020204030204"/>
            </a:endParaRPr>
          </a:p>
        </p:txBody>
      </p:sp>
      <p:pic>
        <p:nvPicPr>
          <p:cNvPr id="2050" name="Picture 2" descr="Blank NHS Name Badge – MelubaBadges">
            <a:extLst>
              <a:ext uri="{FF2B5EF4-FFF2-40B4-BE49-F238E27FC236}">
                <a16:creationId xmlns:a16="http://schemas.microsoft.com/office/drawing/2014/main" id="{99C5003E-A4CB-4C1B-B458-6F444BDB5F4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7985" y="2642616"/>
            <a:ext cx="5418527" cy="36057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p:cNvPicPr>
            <a:picLocks noChangeAspect="1"/>
          </p:cNvPicPr>
          <p:nvPr/>
        </p:nvPicPr>
        <p:blipFill rotWithShape="1">
          <a:blip r:embed="rId4"/>
          <a:srcRect l="7924" r="35910"/>
          <a:stretch/>
        </p:blipFill>
        <p:spPr>
          <a:xfrm>
            <a:off x="9167906" y="847721"/>
            <a:ext cx="3024094" cy="1646651"/>
          </a:xfrm>
          <a:prstGeom prst="rect">
            <a:avLst/>
          </a:prstGeom>
        </p:spPr>
      </p:pic>
      <p:pic>
        <p:nvPicPr>
          <p:cNvPr id="5" name="Picture 5"/>
          <p:cNvPicPr>
            <a:picLocks noChangeAspect="1"/>
          </p:cNvPicPr>
          <p:nvPr/>
        </p:nvPicPr>
        <p:blipFill>
          <a:blip r:embed="rId5"/>
          <a:srcRect/>
          <a:stretch>
            <a:fillRect/>
          </a:stretch>
        </p:blipFill>
        <p:spPr>
          <a:xfrm>
            <a:off x="10067566" y="289804"/>
            <a:ext cx="1381125" cy="655071"/>
          </a:xfrm>
          <a:prstGeom prst="rect">
            <a:avLst/>
          </a:prstGeom>
        </p:spPr>
      </p:pic>
      <p:sp>
        <p:nvSpPr>
          <p:cNvPr id="2" name="TextBox 1">
            <a:extLst>
              <a:ext uri="{FF2B5EF4-FFF2-40B4-BE49-F238E27FC236}">
                <a16:creationId xmlns:a16="http://schemas.microsoft.com/office/drawing/2014/main" id="{4D4B20E2-62AA-76AE-3A9F-5605D2ED3C71}"/>
              </a:ext>
            </a:extLst>
          </p:cNvPr>
          <p:cNvSpPr txBox="1"/>
          <p:nvPr/>
        </p:nvSpPr>
        <p:spPr>
          <a:xfrm>
            <a:off x="5974432" y="2892514"/>
            <a:ext cx="6214521" cy="1478736"/>
          </a:xfrm>
          <a:prstGeom prst="rect">
            <a:avLst/>
          </a:prstGeom>
        </p:spPr>
        <p:txBody>
          <a:bodyPr vert="horz" lIns="60960" tIns="30480" rIns="60960" bIns="30480" rtlCol="0" anchor="ctr">
            <a:normAutofit fontScale="92500" lnSpcReduction="20000"/>
          </a:bodyPr>
          <a:lstStyle/>
          <a:p>
            <a:pPr algn="ctr" defTabSz="609630">
              <a:lnSpc>
                <a:spcPct val="90000"/>
              </a:lnSpc>
              <a:spcBef>
                <a:spcPct val="0"/>
              </a:spcBef>
              <a:spcAft>
                <a:spcPts val="400"/>
              </a:spcAft>
            </a:pPr>
            <a:r>
              <a:rPr lang="en-US" sz="6600" b="1" dirty="0">
                <a:solidFill>
                  <a:prstClr val="black"/>
                </a:solidFill>
                <a:latin typeface="Calibri Light" panose="020F0302020204030204"/>
              </a:rPr>
              <a:t>Vicky Reynolds </a:t>
            </a:r>
          </a:p>
          <a:p>
            <a:pPr algn="ctr" defTabSz="609630">
              <a:lnSpc>
                <a:spcPct val="90000"/>
              </a:lnSpc>
              <a:spcBef>
                <a:spcPct val="0"/>
              </a:spcBef>
              <a:spcAft>
                <a:spcPts val="400"/>
              </a:spcAft>
            </a:pPr>
            <a:r>
              <a:rPr lang="en-US" sz="6600" b="1" dirty="0">
                <a:solidFill>
                  <a:prstClr val="black"/>
                </a:solidFill>
                <a:latin typeface="Calibri Light" panose="020F0302020204030204"/>
              </a:rPr>
              <a:t>Amy Cockbill </a:t>
            </a:r>
          </a:p>
        </p:txBody>
      </p:sp>
    </p:spTree>
    <p:extLst>
      <p:ext uri="{BB962C8B-B14F-4D97-AF65-F5344CB8AC3E}">
        <p14:creationId xmlns:p14="http://schemas.microsoft.com/office/powerpoint/2010/main" val="603625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rotWithShape="1">
          <a:blip r:embed="rId3"/>
          <a:srcRect l="7924" r="35910"/>
          <a:stretch/>
        </p:blipFill>
        <p:spPr>
          <a:xfrm>
            <a:off x="7497179" y="1405163"/>
            <a:ext cx="4610155" cy="1655296"/>
          </a:xfrm>
          <a:prstGeom prst="rect">
            <a:avLst/>
          </a:prstGeom>
        </p:spPr>
      </p:pic>
      <p:pic>
        <p:nvPicPr>
          <p:cNvPr id="5" name="Picture 5"/>
          <p:cNvPicPr>
            <a:picLocks noChangeAspect="1"/>
          </p:cNvPicPr>
          <p:nvPr/>
        </p:nvPicPr>
        <p:blipFill>
          <a:blip r:embed="rId4"/>
          <a:srcRect/>
          <a:stretch>
            <a:fillRect/>
          </a:stretch>
        </p:blipFill>
        <p:spPr>
          <a:xfrm>
            <a:off x="9140489" y="685800"/>
            <a:ext cx="2365711" cy="1122062"/>
          </a:xfrm>
          <a:prstGeom prst="rect">
            <a:avLst/>
          </a:prstGeom>
        </p:spPr>
      </p:pic>
      <p:sp>
        <p:nvSpPr>
          <p:cNvPr id="6" name="TextBox 5">
            <a:extLst>
              <a:ext uri="{FF2B5EF4-FFF2-40B4-BE49-F238E27FC236}">
                <a16:creationId xmlns:a16="http://schemas.microsoft.com/office/drawing/2014/main" id="{9E0931F1-F354-A2CF-30EA-192718720D5F}"/>
              </a:ext>
            </a:extLst>
          </p:cNvPr>
          <p:cNvSpPr txBox="1"/>
          <p:nvPr/>
        </p:nvSpPr>
        <p:spPr>
          <a:xfrm>
            <a:off x="554963" y="1668275"/>
            <a:ext cx="7670800" cy="471989"/>
          </a:xfrm>
          <a:prstGeom prst="rect">
            <a:avLst/>
          </a:prstGeom>
          <a:noFill/>
        </p:spPr>
        <p:txBody>
          <a:bodyPr wrap="square" lIns="60960" tIns="30480" rIns="60960" bIns="30480" rtlCol="0" anchor="t">
            <a:spAutoFit/>
          </a:bodyPr>
          <a:lstStyle/>
          <a:p>
            <a:pPr defTabSz="304815">
              <a:defRPr/>
            </a:pPr>
            <a:r>
              <a:rPr lang="en-GB" sz="2667" dirty="0">
                <a:solidFill>
                  <a:prstClr val="black"/>
                </a:solidFill>
                <a:latin typeface="Arial" panose="020B0604020202020204" pitchFamily="34" charset="0"/>
                <a:cs typeface="Arial" panose="020B0604020202020204" pitchFamily="34" charset="0"/>
              </a:rPr>
              <a:t>A brief history</a:t>
            </a:r>
          </a:p>
        </p:txBody>
      </p:sp>
      <p:sp>
        <p:nvSpPr>
          <p:cNvPr id="7" name="TextBox 6">
            <a:extLst>
              <a:ext uri="{FF2B5EF4-FFF2-40B4-BE49-F238E27FC236}">
                <a16:creationId xmlns:a16="http://schemas.microsoft.com/office/drawing/2014/main" id="{4DA90C9E-8D46-B0D9-A3C2-AC3A5AF0E3A9}"/>
              </a:ext>
            </a:extLst>
          </p:cNvPr>
          <p:cNvSpPr txBox="1"/>
          <p:nvPr/>
        </p:nvSpPr>
        <p:spPr>
          <a:xfrm>
            <a:off x="547071" y="387309"/>
            <a:ext cx="4724400" cy="1169551"/>
          </a:xfrm>
          <a:prstGeom prst="rect">
            <a:avLst/>
          </a:prstGeom>
          <a:noFill/>
        </p:spPr>
        <p:txBody>
          <a:bodyPr wrap="square" lIns="60960" tIns="30480" rIns="60960" bIns="30480" rtlCol="0" anchor="t">
            <a:spAutoFit/>
          </a:bodyPr>
          <a:lstStyle/>
          <a:p>
            <a:pPr defTabSz="304815">
              <a:defRPr/>
            </a:pPr>
            <a:r>
              <a:rPr lang="en-GB" sz="3600" b="1" dirty="0">
                <a:solidFill>
                  <a:srgbClr val="000000"/>
                </a:solidFill>
                <a:latin typeface="Calibri Light"/>
                <a:cs typeface="Calibri Light"/>
              </a:rPr>
              <a:t>Talking Therapies and Employment Services</a:t>
            </a:r>
            <a:endParaRPr lang="en-GB" sz="3600" b="1" dirty="0">
              <a:solidFill>
                <a:prstClr val="black"/>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0FE599FE-E62B-A35F-5A3E-587BC510DE1A}"/>
              </a:ext>
            </a:extLst>
          </p:cNvPr>
          <p:cNvSpPr txBox="1"/>
          <p:nvPr/>
        </p:nvSpPr>
        <p:spPr>
          <a:xfrm>
            <a:off x="914400" y="3797542"/>
            <a:ext cx="10591800" cy="1066895"/>
          </a:xfrm>
          <a:prstGeom prst="rect">
            <a:avLst/>
          </a:prstGeom>
          <a:noFill/>
        </p:spPr>
        <p:txBody>
          <a:bodyPr wrap="square" lIns="60960" tIns="30480" rIns="60960" bIns="30480" rtlCol="0" anchor="t">
            <a:spAutoFit/>
          </a:bodyPr>
          <a:lstStyle/>
          <a:p>
            <a:pPr defTabSz="304815" fontAlgn="base">
              <a:defRPr/>
            </a:pPr>
            <a:endParaRPr lang="en-GB" sz="3600" dirty="0">
              <a:solidFill>
                <a:srgbClr val="000000"/>
              </a:solidFill>
              <a:latin typeface="Calibri" panose="020F0502020204030204" pitchFamily="34" charset="0"/>
            </a:endParaRPr>
          </a:p>
          <a:p>
            <a:pPr defTabSz="304815" fontAlgn="base">
              <a:defRPr/>
            </a:pPr>
            <a:endParaRPr lang="en-GB" sz="2933" dirty="0">
              <a:solidFill>
                <a:srgbClr val="000000"/>
              </a:solidFill>
              <a:latin typeface="Calibri" panose="020F0502020204030204" pitchFamily="34" charset="0"/>
            </a:endParaRPr>
          </a:p>
        </p:txBody>
      </p:sp>
      <p:graphicFrame>
        <p:nvGraphicFramePr>
          <p:cNvPr id="2" name="Content Placeholder 2">
            <a:extLst>
              <a:ext uri="{FF2B5EF4-FFF2-40B4-BE49-F238E27FC236}">
                <a16:creationId xmlns:a16="http://schemas.microsoft.com/office/drawing/2014/main" id="{68CA597E-8D77-0D18-0E16-AAB0C5B874BA}"/>
              </a:ext>
            </a:extLst>
          </p:cNvPr>
          <p:cNvGraphicFramePr>
            <a:graphicFrameLocks noGrp="1"/>
          </p:cNvGraphicFramePr>
          <p:nvPr/>
        </p:nvGraphicFramePr>
        <p:xfrm>
          <a:off x="530860" y="2421785"/>
          <a:ext cx="9489440" cy="41433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428234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endParaRPr lang="en-US" sz="1200" dirty="0">
              <a:solidFill>
                <a:prstClr val="white"/>
              </a:solidFill>
              <a:latin typeface="Calibri" panose="020F0502020204030204"/>
            </a:endParaRPr>
          </a:p>
        </p:txBody>
      </p:sp>
      <p:sp>
        <p:nvSpPr>
          <p:cNvPr id="3" name="Title 2">
            <a:extLst>
              <a:ext uri="{FF2B5EF4-FFF2-40B4-BE49-F238E27FC236}">
                <a16:creationId xmlns:a16="http://schemas.microsoft.com/office/drawing/2014/main" id="{A4BAA6FA-696B-6217-6FEF-F1281C1C764E}"/>
              </a:ext>
            </a:extLst>
          </p:cNvPr>
          <p:cNvSpPr>
            <a:spLocks noGrp="1"/>
          </p:cNvSpPr>
          <p:nvPr>
            <p:ph type="title"/>
          </p:nvPr>
        </p:nvSpPr>
        <p:spPr>
          <a:xfrm>
            <a:off x="612648" y="365125"/>
            <a:ext cx="6986015" cy="1118255"/>
          </a:xfrm>
        </p:spPr>
        <p:txBody>
          <a:bodyPr anchor="b">
            <a:normAutofit/>
          </a:bodyPr>
          <a:lstStyle/>
          <a:p>
            <a:r>
              <a:rPr lang="en-GB" sz="5400" b="1" dirty="0">
                <a:latin typeface="+mn-lt"/>
              </a:rPr>
              <a:t>Employment Team.</a:t>
            </a:r>
          </a:p>
        </p:txBody>
      </p:sp>
      <p:pic>
        <p:nvPicPr>
          <p:cNvPr id="4" name="Picture 4"/>
          <p:cNvPicPr>
            <a:picLocks noChangeAspect="1"/>
          </p:cNvPicPr>
          <p:nvPr/>
        </p:nvPicPr>
        <p:blipFill rotWithShape="1">
          <a:blip r:embed="rId3"/>
          <a:srcRect l="7924" r="35910"/>
          <a:stretch/>
        </p:blipFill>
        <p:spPr>
          <a:xfrm>
            <a:off x="8809817" y="570384"/>
            <a:ext cx="3101627" cy="1118255"/>
          </a:xfrm>
          <a:prstGeom prst="rect">
            <a:avLst/>
          </a:prstGeom>
        </p:spPr>
      </p:pic>
      <p:sp>
        <p:nvSpPr>
          <p:cNvPr id="2059"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endParaRPr lang="en-US" sz="1200" dirty="0">
              <a:solidFill>
                <a:prstClr val="white"/>
              </a:solidFill>
              <a:latin typeface="Calibri" panose="020F0502020204030204"/>
            </a:endParaRPr>
          </a:p>
        </p:txBody>
      </p:sp>
      <p:sp>
        <p:nvSpPr>
          <p:cNvPr id="9" name="Content Placeholder 8">
            <a:extLst>
              <a:ext uri="{FF2B5EF4-FFF2-40B4-BE49-F238E27FC236}">
                <a16:creationId xmlns:a16="http://schemas.microsoft.com/office/drawing/2014/main" id="{50D68B28-A019-94F4-2851-662F9832EAD8}"/>
              </a:ext>
            </a:extLst>
          </p:cNvPr>
          <p:cNvSpPr>
            <a:spLocks noGrp="1"/>
          </p:cNvSpPr>
          <p:nvPr>
            <p:ph idx="1"/>
          </p:nvPr>
        </p:nvSpPr>
        <p:spPr>
          <a:xfrm>
            <a:off x="449591" y="2666694"/>
            <a:ext cx="6986016" cy="3714657"/>
          </a:xfrm>
        </p:spPr>
        <p:txBody>
          <a:bodyPr>
            <a:normAutofit/>
          </a:bodyPr>
          <a:lstStyle/>
          <a:p>
            <a:r>
              <a:rPr lang="en-GB" sz="2933" dirty="0"/>
              <a:t>Currently 2 x SEAs </a:t>
            </a:r>
          </a:p>
          <a:p>
            <a:pPr marL="0" indent="0">
              <a:buNone/>
            </a:pPr>
            <a:r>
              <a:rPr lang="en-GB" sz="2933" dirty="0"/>
              <a:t>    </a:t>
            </a:r>
          </a:p>
          <a:p>
            <a:pPr marL="0" indent="0">
              <a:buNone/>
            </a:pPr>
            <a:endParaRPr lang="en-GB" sz="2200" dirty="0"/>
          </a:p>
          <a:p>
            <a:r>
              <a:rPr lang="en-GB" sz="2933" dirty="0"/>
              <a:t>4 x WTE EA and 3 x PT EA.</a:t>
            </a:r>
          </a:p>
          <a:p>
            <a:endParaRPr lang="en-GB" sz="2200" b="1" dirty="0"/>
          </a:p>
          <a:p>
            <a:pPr marL="0" indent="0">
              <a:buNone/>
            </a:pPr>
            <a:endParaRPr lang="en-GB" sz="2200" dirty="0"/>
          </a:p>
        </p:txBody>
      </p:sp>
      <p:pic>
        <p:nvPicPr>
          <p:cNvPr id="2052" name="Picture 4" descr="teamwork and How to build teamwork ...">
            <a:extLst>
              <a:ext uri="{FF2B5EF4-FFF2-40B4-BE49-F238E27FC236}">
                <a16:creationId xmlns:a16="http://schemas.microsoft.com/office/drawing/2014/main" id="{1AF071A0-DD09-D3FC-A9F5-1ADF9A827EA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672699" y="2752129"/>
            <a:ext cx="4442219" cy="25717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p:cNvPicPr>
          <p:nvPr/>
        </p:nvPicPr>
        <p:blipFill>
          <a:blip r:embed="rId5"/>
          <a:srcRect/>
          <a:stretch>
            <a:fillRect/>
          </a:stretch>
        </p:blipFill>
        <p:spPr>
          <a:xfrm>
            <a:off x="9824568" y="55917"/>
            <a:ext cx="1836505" cy="871059"/>
          </a:xfrm>
          <a:prstGeom prst="rect">
            <a:avLst/>
          </a:prstGeom>
        </p:spPr>
      </p:pic>
    </p:spTree>
    <p:extLst>
      <p:ext uri="{BB962C8B-B14F-4D97-AF65-F5344CB8AC3E}">
        <p14:creationId xmlns:p14="http://schemas.microsoft.com/office/powerpoint/2010/main" val="1184278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endParaRPr lang="en-US" sz="1200" dirty="0">
              <a:solidFill>
                <a:prstClr val="white"/>
              </a:solidFill>
              <a:latin typeface="Calibri" panose="020F0502020204030204"/>
            </a:endParaRPr>
          </a:p>
        </p:txBody>
      </p:sp>
      <p:sp>
        <p:nvSpPr>
          <p:cNvPr id="7" name="TextBox 6">
            <a:extLst>
              <a:ext uri="{FF2B5EF4-FFF2-40B4-BE49-F238E27FC236}">
                <a16:creationId xmlns:a16="http://schemas.microsoft.com/office/drawing/2014/main" id="{4DA90C9E-8D46-B0D9-A3C2-AC3A5AF0E3A9}"/>
              </a:ext>
            </a:extLst>
          </p:cNvPr>
          <p:cNvSpPr txBox="1"/>
          <p:nvPr/>
        </p:nvSpPr>
        <p:spPr>
          <a:xfrm>
            <a:off x="993664" y="240683"/>
            <a:ext cx="7464542" cy="1390079"/>
          </a:xfrm>
          <a:prstGeom prst="rect">
            <a:avLst/>
          </a:prstGeom>
        </p:spPr>
        <p:txBody>
          <a:bodyPr vert="horz" lIns="60960" tIns="30480" rIns="60960" bIns="30480" rtlCol="0" anchor="ctr">
            <a:normAutofit/>
          </a:bodyPr>
          <a:lstStyle/>
          <a:p>
            <a:pPr defTabSz="609630">
              <a:lnSpc>
                <a:spcPct val="90000"/>
              </a:lnSpc>
              <a:spcBef>
                <a:spcPct val="0"/>
              </a:spcBef>
              <a:spcAft>
                <a:spcPts val="400"/>
              </a:spcAft>
            </a:pPr>
            <a:r>
              <a:rPr lang="en-US" sz="5334" b="1" dirty="0">
                <a:solidFill>
                  <a:prstClr val="black"/>
                </a:solidFill>
                <a:latin typeface="Calibri" panose="020F0502020204030204"/>
                <a:ea typeface="Calibri Light"/>
                <a:cs typeface="Calibri Light"/>
              </a:rPr>
              <a:t>Our Service.</a:t>
            </a:r>
            <a:endParaRPr lang="en-US" sz="1200" dirty="0">
              <a:solidFill>
                <a:prstClr val="black"/>
              </a:solidFill>
              <a:latin typeface="Calibri" panose="020F0502020204030204"/>
            </a:endParaRPr>
          </a:p>
        </p:txBody>
      </p:sp>
      <p:sp>
        <p:nvSpPr>
          <p:cNvPr id="205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endParaRPr lang="en-US" sz="1200" dirty="0">
              <a:solidFill>
                <a:prstClr val="white"/>
              </a:solidFill>
              <a:latin typeface="Calibri" panose="020F0502020204030204"/>
            </a:endParaRPr>
          </a:p>
        </p:txBody>
      </p:sp>
      <p:pic>
        <p:nvPicPr>
          <p:cNvPr id="4" name="Picture 4"/>
          <p:cNvPicPr>
            <a:picLocks noChangeAspect="1"/>
          </p:cNvPicPr>
          <p:nvPr/>
        </p:nvPicPr>
        <p:blipFill rotWithShape="1">
          <a:blip r:embed="rId3"/>
          <a:srcRect l="7924" r="35910"/>
          <a:stretch/>
        </p:blipFill>
        <p:spPr>
          <a:xfrm>
            <a:off x="9263073" y="697467"/>
            <a:ext cx="2928927" cy="1594832"/>
          </a:xfrm>
          <a:prstGeom prst="rect">
            <a:avLst/>
          </a:prstGeom>
        </p:spPr>
      </p:pic>
      <p:pic>
        <p:nvPicPr>
          <p:cNvPr id="5" name="Picture 5"/>
          <p:cNvPicPr>
            <a:picLocks noChangeAspect="1"/>
          </p:cNvPicPr>
          <p:nvPr/>
        </p:nvPicPr>
        <p:blipFill>
          <a:blip r:embed="rId4"/>
          <a:srcRect/>
          <a:stretch>
            <a:fillRect/>
          </a:stretch>
        </p:blipFill>
        <p:spPr>
          <a:xfrm>
            <a:off x="10335876" y="128818"/>
            <a:ext cx="1381125" cy="655071"/>
          </a:xfrm>
          <a:prstGeom prst="rect">
            <a:avLst/>
          </a:prstGeom>
        </p:spPr>
      </p:pic>
      <p:sp>
        <p:nvSpPr>
          <p:cNvPr id="2" name="TextBox 1">
            <a:extLst>
              <a:ext uri="{FF2B5EF4-FFF2-40B4-BE49-F238E27FC236}">
                <a16:creationId xmlns:a16="http://schemas.microsoft.com/office/drawing/2014/main" id="{08EB6E78-23BC-CD93-7C5C-074A1AEC54FF}"/>
              </a:ext>
            </a:extLst>
          </p:cNvPr>
          <p:cNvSpPr txBox="1"/>
          <p:nvPr/>
        </p:nvSpPr>
        <p:spPr>
          <a:xfrm>
            <a:off x="357582" y="1933415"/>
            <a:ext cx="11359418" cy="5652445"/>
          </a:xfrm>
          <a:prstGeom prst="rect">
            <a:avLst/>
          </a:prstGeom>
          <a:noFill/>
        </p:spPr>
        <p:txBody>
          <a:bodyPr wrap="square" rtlCol="0">
            <a:spAutoFit/>
          </a:bodyPr>
          <a:lstStyle/>
          <a:p>
            <a:pPr marL="381019" indent="-381019" defTabSz="304815">
              <a:spcBef>
                <a:spcPts val="800"/>
              </a:spcBef>
              <a:spcAft>
                <a:spcPts val="800"/>
              </a:spcAft>
              <a:buFont typeface="Arial" panose="020B0604020202020204" pitchFamily="34" charset="0"/>
              <a:buChar char="•"/>
            </a:pPr>
            <a:r>
              <a:rPr lang="en-GB" sz="2933" dirty="0">
                <a:solidFill>
                  <a:prstClr val="black"/>
                </a:solidFill>
                <a:latin typeface="Calibri" panose="020F0502020204030204"/>
              </a:rPr>
              <a:t>Employment Advisor are embedded in clinical teams. </a:t>
            </a:r>
          </a:p>
          <a:p>
            <a:pPr marL="381019" indent="-381019" defTabSz="304815">
              <a:spcBef>
                <a:spcPts val="800"/>
              </a:spcBef>
              <a:spcAft>
                <a:spcPts val="800"/>
              </a:spcAft>
              <a:buFont typeface="Arial" panose="020B0604020202020204" pitchFamily="34" charset="0"/>
              <a:buChar char="•"/>
            </a:pPr>
            <a:r>
              <a:rPr lang="en-GB" sz="2933" dirty="0">
                <a:solidFill>
                  <a:prstClr val="black"/>
                </a:solidFill>
                <a:latin typeface="Calibri" panose="020F0502020204030204"/>
              </a:rPr>
              <a:t>Shared clinical data recording system.</a:t>
            </a:r>
          </a:p>
          <a:p>
            <a:pPr marL="381019" indent="-381019" defTabSz="304815">
              <a:spcBef>
                <a:spcPts val="800"/>
              </a:spcBef>
              <a:spcAft>
                <a:spcPts val="800"/>
              </a:spcAft>
              <a:buFont typeface="Arial" panose="020B0604020202020204" pitchFamily="34" charset="0"/>
              <a:buChar char="•"/>
            </a:pPr>
            <a:r>
              <a:rPr lang="en-GB" sz="2933" dirty="0">
                <a:solidFill>
                  <a:prstClr val="black"/>
                </a:solidFill>
                <a:latin typeface="Calibri" panose="020F0502020204030204"/>
              </a:rPr>
              <a:t>Employment support is offered to all appropriate STT patients.</a:t>
            </a:r>
          </a:p>
          <a:p>
            <a:pPr marL="381019" indent="-381019" defTabSz="304815">
              <a:spcBef>
                <a:spcPts val="800"/>
              </a:spcBef>
              <a:spcAft>
                <a:spcPts val="800"/>
              </a:spcAft>
              <a:buFont typeface="Arial" panose="020B0604020202020204" pitchFamily="34" charset="0"/>
              <a:buChar char="•"/>
            </a:pPr>
            <a:r>
              <a:rPr lang="en-GB" sz="2933" dirty="0">
                <a:solidFill>
                  <a:prstClr val="black"/>
                </a:solidFill>
                <a:latin typeface="Calibri" panose="020F0502020204030204"/>
              </a:rPr>
              <a:t>We aim to support patients with their employment needs at the same time as their psychological treatment.</a:t>
            </a:r>
          </a:p>
          <a:p>
            <a:pPr marL="381019" indent="-381019" defTabSz="304815">
              <a:spcBef>
                <a:spcPts val="800"/>
              </a:spcBef>
              <a:spcAft>
                <a:spcPts val="800"/>
              </a:spcAft>
              <a:buFont typeface="Arial" panose="020B0604020202020204" pitchFamily="34" charset="0"/>
              <a:buChar char="•"/>
            </a:pPr>
            <a:r>
              <a:rPr lang="en-GB" sz="2933" dirty="0">
                <a:solidFill>
                  <a:prstClr val="black"/>
                </a:solidFill>
                <a:latin typeface="Calibri" panose="020F0502020204030204"/>
              </a:rPr>
              <a:t>We work to empower patients to establish and work towards their employment goals.</a:t>
            </a:r>
          </a:p>
          <a:p>
            <a:pPr marL="381019" indent="-381019" defTabSz="304815">
              <a:spcBef>
                <a:spcPts val="800"/>
              </a:spcBef>
              <a:spcAft>
                <a:spcPts val="800"/>
              </a:spcAft>
              <a:buFont typeface="Arial" panose="020B0604020202020204" pitchFamily="34" charset="0"/>
              <a:buChar char="•"/>
            </a:pPr>
            <a:r>
              <a:rPr lang="en-GB" sz="2933" dirty="0">
                <a:solidFill>
                  <a:prstClr val="black"/>
                </a:solidFill>
                <a:latin typeface="Calibri" panose="020F0502020204030204"/>
              </a:rPr>
              <a:t>We offer wider signposting support.</a:t>
            </a:r>
          </a:p>
          <a:p>
            <a:pPr defTabSz="304815"/>
            <a:endParaRPr lang="en-GB" sz="2667" dirty="0">
              <a:solidFill>
                <a:prstClr val="black"/>
              </a:solidFill>
              <a:latin typeface="Calibri" panose="020F0502020204030204"/>
            </a:endParaRPr>
          </a:p>
          <a:p>
            <a:pPr defTabSz="304815"/>
            <a:endParaRPr lang="en-GB" sz="2667" dirty="0">
              <a:solidFill>
                <a:prstClr val="black"/>
              </a:solidFill>
              <a:latin typeface="Calibri" panose="020F0502020204030204"/>
            </a:endParaRPr>
          </a:p>
        </p:txBody>
      </p:sp>
    </p:spTree>
    <p:extLst>
      <p:ext uri="{BB962C8B-B14F-4D97-AF65-F5344CB8AC3E}">
        <p14:creationId xmlns:p14="http://schemas.microsoft.com/office/powerpoint/2010/main" val="14454670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rotWithShape="1">
          <a:blip r:embed="rId3"/>
          <a:srcRect l="7924" r="35910"/>
          <a:stretch/>
        </p:blipFill>
        <p:spPr>
          <a:xfrm>
            <a:off x="9231699" y="834964"/>
            <a:ext cx="2835611" cy="1018138"/>
          </a:xfrm>
          <a:prstGeom prst="rect">
            <a:avLst/>
          </a:prstGeom>
        </p:spPr>
      </p:pic>
      <p:pic>
        <p:nvPicPr>
          <p:cNvPr id="5" name="Picture 5"/>
          <p:cNvPicPr>
            <a:picLocks noChangeAspect="1"/>
          </p:cNvPicPr>
          <p:nvPr/>
        </p:nvPicPr>
        <p:blipFill>
          <a:blip r:embed="rId4"/>
          <a:srcRect/>
          <a:stretch>
            <a:fillRect/>
          </a:stretch>
        </p:blipFill>
        <p:spPr>
          <a:xfrm>
            <a:off x="10354243" y="229387"/>
            <a:ext cx="1713067" cy="812511"/>
          </a:xfrm>
          <a:prstGeom prst="rect">
            <a:avLst/>
          </a:prstGeom>
        </p:spPr>
      </p:pic>
      <p:sp>
        <p:nvSpPr>
          <p:cNvPr id="6" name="Content Placeholder 5">
            <a:extLst>
              <a:ext uri="{FF2B5EF4-FFF2-40B4-BE49-F238E27FC236}">
                <a16:creationId xmlns:a16="http://schemas.microsoft.com/office/drawing/2014/main" id="{579A091B-CB33-644C-EC64-46AAB20D0EAA}"/>
              </a:ext>
            </a:extLst>
          </p:cNvPr>
          <p:cNvSpPr>
            <a:spLocks noGrp="1"/>
          </p:cNvSpPr>
          <p:nvPr>
            <p:ph idx="1"/>
          </p:nvPr>
        </p:nvSpPr>
        <p:spPr>
          <a:xfrm>
            <a:off x="752933" y="1416539"/>
            <a:ext cx="9386977" cy="4834849"/>
          </a:xfrm>
        </p:spPr>
        <p:txBody>
          <a:bodyPr>
            <a:normAutofit/>
          </a:bodyPr>
          <a:lstStyle/>
          <a:p>
            <a:pPr marL="0" indent="0">
              <a:buNone/>
            </a:pPr>
            <a:endParaRPr lang="en-GB" sz="2400"/>
          </a:p>
          <a:p>
            <a:pPr marL="0" indent="0">
              <a:buNone/>
            </a:pPr>
            <a:endParaRPr lang="en-GB" sz="2400"/>
          </a:p>
          <a:p>
            <a:pPr algn="l" rtl="0" fontAlgn="base"/>
            <a:endParaRPr lang="en-GB" sz="2133">
              <a:solidFill>
                <a:srgbClr val="000000"/>
              </a:solidFill>
              <a:latin typeface="Segoe UI" panose="020B0502040204020203" pitchFamily="34" charset="0"/>
            </a:endParaRPr>
          </a:p>
          <a:p>
            <a:endParaRPr lang="en-GB"/>
          </a:p>
        </p:txBody>
      </p:sp>
      <p:graphicFrame>
        <p:nvGraphicFramePr>
          <p:cNvPr id="2" name="Table 1">
            <a:extLst>
              <a:ext uri="{FF2B5EF4-FFF2-40B4-BE49-F238E27FC236}">
                <a16:creationId xmlns:a16="http://schemas.microsoft.com/office/drawing/2014/main" id="{CCB6E355-D1B3-3105-F9C2-30E293AFB523}"/>
              </a:ext>
            </a:extLst>
          </p:cNvPr>
          <p:cNvGraphicFramePr>
            <a:graphicFrameLocks noGrp="1"/>
          </p:cNvGraphicFramePr>
          <p:nvPr/>
        </p:nvGraphicFramePr>
        <p:xfrm>
          <a:off x="752933" y="1647476"/>
          <a:ext cx="10686134" cy="4834848"/>
        </p:xfrm>
        <a:graphic>
          <a:graphicData uri="http://schemas.openxmlformats.org/drawingml/2006/table">
            <a:tbl>
              <a:tblPr firstRow="1" bandRow="1">
                <a:tableStyleId>{00A15C55-8517-42AA-B614-E9B94910E393}</a:tableStyleId>
              </a:tblPr>
              <a:tblGrid>
                <a:gridCol w="5343067">
                  <a:extLst>
                    <a:ext uri="{9D8B030D-6E8A-4147-A177-3AD203B41FA5}">
                      <a16:colId xmlns:a16="http://schemas.microsoft.com/office/drawing/2014/main" val="454712879"/>
                    </a:ext>
                  </a:extLst>
                </a:gridCol>
                <a:gridCol w="5343067">
                  <a:extLst>
                    <a:ext uri="{9D8B030D-6E8A-4147-A177-3AD203B41FA5}">
                      <a16:colId xmlns:a16="http://schemas.microsoft.com/office/drawing/2014/main" val="1442061373"/>
                    </a:ext>
                  </a:extLst>
                </a:gridCol>
              </a:tblGrid>
              <a:tr h="673739">
                <a:tc>
                  <a:txBody>
                    <a:bodyPr/>
                    <a:lstStyle/>
                    <a:p>
                      <a:r>
                        <a:rPr lang="en-GB" sz="2400" dirty="0"/>
                        <a:t>What Can We help With?</a:t>
                      </a:r>
                    </a:p>
                  </a:txBody>
                  <a:tcPr marL="60960" marR="60960" marT="30480" marB="30480"/>
                </a:tc>
                <a:tc>
                  <a:txBody>
                    <a:bodyPr/>
                    <a:lstStyle/>
                    <a:p>
                      <a:r>
                        <a:rPr lang="en-GB" sz="2400"/>
                        <a:t>What Can’t We help With?</a:t>
                      </a:r>
                    </a:p>
                  </a:txBody>
                  <a:tcPr marL="60960" marR="60960" marT="30480" marB="30480"/>
                </a:tc>
                <a:extLst>
                  <a:ext uri="{0D108BD9-81ED-4DB2-BD59-A6C34878D82A}">
                    <a16:rowId xmlns:a16="http://schemas.microsoft.com/office/drawing/2014/main" val="1518492384"/>
                  </a:ext>
                </a:extLst>
              </a:tr>
              <a:tr h="4161109">
                <a:tc>
                  <a:txBody>
                    <a:bodyPr/>
                    <a:lstStyle/>
                    <a:p>
                      <a:pPr marL="457200" indent="-457200" rtl="0" fontAlgn="base">
                        <a:buFont typeface="Arial" panose="020B0604020202020204" pitchFamily="34" charset="0"/>
                        <a:buChar char="•"/>
                      </a:pPr>
                      <a:r>
                        <a:rPr lang="en-GB" sz="2400" b="0" i="0" u="none" strike="noStrike" kern="1200">
                          <a:solidFill>
                            <a:schemeClr val="dk1"/>
                          </a:solidFill>
                          <a:effectLst/>
                          <a:latin typeface="+mn-lt"/>
                          <a:ea typeface="+mn-ea"/>
                          <a:cs typeface="+mn-cs"/>
                        </a:rPr>
                        <a:t>Short term employment support</a:t>
                      </a:r>
                      <a:r>
                        <a:rPr lang="en-US" sz="2400" b="0" i="0" kern="120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a:solidFill>
                            <a:schemeClr val="dk1"/>
                          </a:solidFill>
                          <a:effectLst/>
                          <a:latin typeface="+mn-lt"/>
                          <a:ea typeface="+mn-ea"/>
                          <a:cs typeface="+mn-cs"/>
                        </a:rPr>
                        <a:t>Employer engagement</a:t>
                      </a:r>
                      <a:r>
                        <a:rPr lang="en-US" sz="2400" b="0" i="0" kern="120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err="1">
                          <a:solidFill>
                            <a:schemeClr val="dk1"/>
                          </a:solidFill>
                          <a:effectLst/>
                          <a:latin typeface="+mn-lt"/>
                          <a:ea typeface="+mn-ea"/>
                          <a:cs typeface="+mn-cs"/>
                        </a:rPr>
                        <a:t>Jobsearch</a:t>
                      </a:r>
                      <a:r>
                        <a:rPr lang="en-GB" sz="2400" b="0" i="0" u="none" strike="noStrike" kern="1200">
                          <a:solidFill>
                            <a:schemeClr val="dk1"/>
                          </a:solidFill>
                          <a:effectLst/>
                          <a:latin typeface="+mn-lt"/>
                          <a:ea typeface="+mn-ea"/>
                          <a:cs typeface="+mn-cs"/>
                        </a:rPr>
                        <a:t>, CVs, Applications Interviews</a:t>
                      </a:r>
                      <a:endParaRPr lang="en-US" sz="2400" b="0" i="0" kern="1200">
                        <a:solidFill>
                          <a:schemeClr val="dk1"/>
                        </a:solidFill>
                        <a:effectLst/>
                        <a:latin typeface="+mn-lt"/>
                        <a:ea typeface="+mn-ea"/>
                        <a:cs typeface="+mn-cs"/>
                      </a:endParaRPr>
                    </a:p>
                    <a:p>
                      <a:pPr marL="457200" indent="-457200" rtl="0" fontAlgn="base">
                        <a:buFont typeface="Arial" panose="020B0604020202020204" pitchFamily="34" charset="0"/>
                        <a:buChar char="•"/>
                      </a:pPr>
                      <a:r>
                        <a:rPr lang="en-GB" sz="2400" b="0" i="0" u="none" strike="noStrike" kern="1200">
                          <a:solidFill>
                            <a:schemeClr val="dk1"/>
                          </a:solidFill>
                          <a:effectLst/>
                          <a:latin typeface="+mn-lt"/>
                          <a:ea typeface="+mn-ea"/>
                          <a:cs typeface="+mn-cs"/>
                        </a:rPr>
                        <a:t>Reasonable adjustments</a:t>
                      </a:r>
                      <a:r>
                        <a:rPr lang="en-US" sz="2400" b="0" i="0" kern="120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a:solidFill>
                            <a:schemeClr val="dk1"/>
                          </a:solidFill>
                          <a:effectLst/>
                          <a:latin typeface="+mn-lt"/>
                          <a:ea typeface="+mn-ea"/>
                          <a:cs typeface="+mn-cs"/>
                        </a:rPr>
                        <a:t>Money guidance and signposting</a:t>
                      </a:r>
                      <a:r>
                        <a:rPr lang="en-US" sz="2400" b="0" i="0" kern="120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a:solidFill>
                            <a:schemeClr val="dk1"/>
                          </a:solidFill>
                          <a:effectLst/>
                          <a:latin typeface="+mn-lt"/>
                          <a:ea typeface="+mn-ea"/>
                          <a:cs typeface="+mn-cs"/>
                        </a:rPr>
                        <a:t>Advice around return-to-work </a:t>
                      </a:r>
                      <a:r>
                        <a:rPr lang="en-US" sz="2400" b="0" i="0" kern="120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a:solidFill>
                            <a:schemeClr val="dk1"/>
                          </a:solidFill>
                          <a:effectLst/>
                          <a:latin typeface="+mn-lt"/>
                          <a:ea typeface="+mn-ea"/>
                          <a:cs typeface="+mn-cs"/>
                        </a:rPr>
                        <a:t>Confidence building </a:t>
                      </a:r>
                      <a:r>
                        <a:rPr lang="en-US" sz="2400" b="0" i="0" kern="120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a:solidFill>
                            <a:schemeClr val="dk1"/>
                          </a:solidFill>
                          <a:effectLst/>
                          <a:latin typeface="+mn-lt"/>
                          <a:ea typeface="+mn-ea"/>
                          <a:cs typeface="+mn-cs"/>
                        </a:rPr>
                        <a:t>Advice around policy and processes at work, including occupational health</a:t>
                      </a:r>
                      <a:endParaRPr lang="en-US" sz="2400" b="0" i="0" kern="1200">
                        <a:solidFill>
                          <a:schemeClr val="dk1"/>
                        </a:solidFill>
                        <a:effectLst/>
                        <a:latin typeface="+mn-lt"/>
                        <a:ea typeface="+mn-ea"/>
                        <a:cs typeface="+mn-cs"/>
                      </a:endParaRPr>
                    </a:p>
                    <a:p>
                      <a:endParaRPr lang="en-GB" sz="2400"/>
                    </a:p>
                  </a:txBody>
                  <a:tcPr marL="60960" marR="60960" marT="30480" marB="30480"/>
                </a:tc>
                <a:tc>
                  <a:txBody>
                    <a:bodyPr/>
                    <a:lstStyle/>
                    <a:p>
                      <a:pPr marL="457200" indent="-457200" rtl="0" fontAlgn="base">
                        <a:buFont typeface="Arial" panose="020B0604020202020204" pitchFamily="34" charset="0"/>
                        <a:buChar char="•"/>
                      </a:pPr>
                      <a:r>
                        <a:rPr lang="en-GB" sz="2400" b="0" i="0" u="none" strike="noStrike" kern="1200" dirty="0">
                          <a:solidFill>
                            <a:schemeClr val="dk1"/>
                          </a:solidFill>
                          <a:effectLst/>
                          <a:latin typeface="+mn-lt"/>
                          <a:ea typeface="+mn-ea"/>
                          <a:cs typeface="+mn-cs"/>
                        </a:rPr>
                        <a:t>Long term employment support</a:t>
                      </a:r>
                      <a:r>
                        <a:rPr lang="en-US" sz="2400" b="0" i="0" kern="1200" dirty="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dirty="0">
                          <a:solidFill>
                            <a:schemeClr val="dk1"/>
                          </a:solidFill>
                          <a:effectLst/>
                          <a:latin typeface="+mn-lt"/>
                          <a:ea typeface="+mn-ea"/>
                          <a:cs typeface="+mn-cs"/>
                        </a:rPr>
                        <a:t>Tribunals</a:t>
                      </a:r>
                      <a:r>
                        <a:rPr lang="en-US" sz="2400" b="0" i="0" kern="1200" dirty="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dirty="0">
                          <a:solidFill>
                            <a:schemeClr val="dk1"/>
                          </a:solidFill>
                          <a:effectLst/>
                          <a:latin typeface="+mn-lt"/>
                          <a:ea typeface="+mn-ea"/>
                          <a:cs typeface="+mn-cs"/>
                        </a:rPr>
                        <a:t>Legal advice</a:t>
                      </a:r>
                      <a:r>
                        <a:rPr lang="en-US" sz="2400" b="0" i="0" kern="1200" dirty="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dirty="0">
                          <a:solidFill>
                            <a:schemeClr val="dk1"/>
                          </a:solidFill>
                          <a:effectLst/>
                          <a:latin typeface="+mn-lt"/>
                          <a:ea typeface="+mn-ea"/>
                          <a:cs typeface="+mn-cs"/>
                        </a:rPr>
                        <a:t>Benefits</a:t>
                      </a:r>
                      <a:r>
                        <a:rPr lang="en-US" sz="2400" b="0" i="0" kern="1200" dirty="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dirty="0">
                          <a:solidFill>
                            <a:schemeClr val="dk1"/>
                          </a:solidFill>
                          <a:effectLst/>
                          <a:latin typeface="+mn-lt"/>
                          <a:ea typeface="+mn-ea"/>
                          <a:cs typeface="+mn-cs"/>
                        </a:rPr>
                        <a:t>Funding for courses, travel, interview clothes, work clothes</a:t>
                      </a:r>
                      <a:r>
                        <a:rPr lang="en-US" sz="2400" b="0" i="0" kern="1200" dirty="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dirty="0">
                          <a:solidFill>
                            <a:schemeClr val="dk1"/>
                          </a:solidFill>
                          <a:effectLst/>
                          <a:latin typeface="+mn-lt"/>
                          <a:ea typeface="+mn-ea"/>
                          <a:cs typeface="+mn-cs"/>
                        </a:rPr>
                        <a:t>Workplace qualifications.</a:t>
                      </a:r>
                      <a:r>
                        <a:rPr lang="en-US" sz="2400" b="0" i="0" kern="1200" dirty="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dirty="0">
                          <a:solidFill>
                            <a:schemeClr val="dk1"/>
                          </a:solidFill>
                          <a:effectLst/>
                          <a:latin typeface="+mn-lt"/>
                          <a:ea typeface="+mn-ea"/>
                          <a:cs typeface="+mn-cs"/>
                        </a:rPr>
                        <a:t>Attendance at Safeguarding meetings /MARAC</a:t>
                      </a:r>
                      <a:r>
                        <a:rPr lang="en-US" sz="2400" b="0" i="0" kern="1200" dirty="0">
                          <a:solidFill>
                            <a:schemeClr val="dk1"/>
                          </a:solidFill>
                          <a:effectLst/>
                          <a:latin typeface="+mn-lt"/>
                          <a:ea typeface="+mn-ea"/>
                          <a:cs typeface="+mn-cs"/>
                        </a:rPr>
                        <a:t>​</a:t>
                      </a:r>
                    </a:p>
                    <a:p>
                      <a:pPr marL="457200" indent="-457200" rtl="0" fontAlgn="base">
                        <a:buFont typeface="Arial" panose="020B0604020202020204" pitchFamily="34" charset="0"/>
                        <a:buChar char="•"/>
                      </a:pPr>
                      <a:r>
                        <a:rPr lang="en-GB" sz="2400" b="0" i="0" u="none" strike="noStrike" kern="1200" dirty="0">
                          <a:solidFill>
                            <a:schemeClr val="dk1"/>
                          </a:solidFill>
                          <a:effectLst/>
                          <a:latin typeface="+mn-lt"/>
                          <a:ea typeface="+mn-ea"/>
                          <a:cs typeface="+mn-cs"/>
                        </a:rPr>
                        <a:t>Therapy</a:t>
                      </a:r>
                      <a:endParaRPr lang="en-US" sz="2400" b="0" i="0" kern="1200" dirty="0">
                        <a:solidFill>
                          <a:schemeClr val="dk1"/>
                        </a:solidFill>
                        <a:effectLst/>
                        <a:latin typeface="+mn-lt"/>
                        <a:ea typeface="+mn-ea"/>
                        <a:cs typeface="+mn-cs"/>
                      </a:endParaRPr>
                    </a:p>
                    <a:p>
                      <a:endParaRPr lang="en-GB" sz="2400" dirty="0"/>
                    </a:p>
                  </a:txBody>
                  <a:tcPr marL="60960" marR="60960" marT="30480" marB="30480"/>
                </a:tc>
                <a:extLst>
                  <a:ext uri="{0D108BD9-81ED-4DB2-BD59-A6C34878D82A}">
                    <a16:rowId xmlns:a16="http://schemas.microsoft.com/office/drawing/2014/main" val="1052712970"/>
                  </a:ext>
                </a:extLst>
              </a:tr>
            </a:tbl>
          </a:graphicData>
        </a:graphic>
      </p:graphicFrame>
      <p:sp>
        <p:nvSpPr>
          <p:cNvPr id="7" name="TextBox 6">
            <a:extLst>
              <a:ext uri="{FF2B5EF4-FFF2-40B4-BE49-F238E27FC236}">
                <a16:creationId xmlns:a16="http://schemas.microsoft.com/office/drawing/2014/main" id="{FE1EF5C5-3A7A-FC5A-4A23-EE5779B00E30}"/>
              </a:ext>
            </a:extLst>
          </p:cNvPr>
          <p:cNvSpPr txBox="1"/>
          <p:nvPr/>
        </p:nvSpPr>
        <p:spPr>
          <a:xfrm>
            <a:off x="659799" y="721673"/>
            <a:ext cx="7679867" cy="527837"/>
          </a:xfrm>
          <a:prstGeom prst="rect">
            <a:avLst/>
          </a:prstGeom>
          <a:noFill/>
        </p:spPr>
        <p:txBody>
          <a:bodyPr wrap="square">
            <a:spAutoFit/>
          </a:bodyPr>
          <a:lstStyle/>
          <a:p>
            <a:pPr defTabSz="304815">
              <a:lnSpc>
                <a:spcPts val="3840"/>
              </a:lnSpc>
            </a:pPr>
            <a:r>
              <a:rPr lang="en-US" sz="2400" b="1" dirty="0">
                <a:solidFill>
                  <a:prstClr val="black"/>
                </a:solidFill>
                <a:latin typeface="Arial"/>
                <a:cs typeface="Arial"/>
              </a:rPr>
              <a:t>What can Employment Advisor’s support with?  </a:t>
            </a:r>
            <a:endParaRPr lang="en-US"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6382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8671" y="717270"/>
            <a:ext cx="8993341" cy="551433"/>
          </a:xfrm>
          <a:prstGeom prst="rect">
            <a:avLst/>
          </a:prstGeom>
        </p:spPr>
        <p:txBody>
          <a:bodyPr lIns="0" tIns="0" rIns="0" bIns="0" rtlCol="0" anchor="t">
            <a:spAutoFit/>
          </a:bodyPr>
          <a:lstStyle/>
          <a:p>
            <a:pPr defTabSz="304815">
              <a:lnSpc>
                <a:spcPts val="4320"/>
              </a:lnSpc>
            </a:pPr>
            <a:r>
              <a:rPr lang="en-US" sz="3600" b="1" dirty="0">
                <a:solidFill>
                  <a:prstClr val="black"/>
                </a:solidFill>
                <a:latin typeface="Calibri" panose="020F0502020204030204"/>
                <a:cs typeface="Arial" panose="020B0604020202020204" pitchFamily="34" charset="0"/>
              </a:rPr>
              <a:t>What is Sheffield Talking Therapies?</a:t>
            </a:r>
          </a:p>
        </p:txBody>
      </p:sp>
      <p:sp>
        <p:nvSpPr>
          <p:cNvPr id="3" name="TextBox 3"/>
          <p:cNvSpPr txBox="1"/>
          <p:nvPr/>
        </p:nvSpPr>
        <p:spPr>
          <a:xfrm>
            <a:off x="392218" y="1736409"/>
            <a:ext cx="10865959" cy="4616648"/>
          </a:xfrm>
          <a:prstGeom prst="rect">
            <a:avLst/>
          </a:prstGeom>
        </p:spPr>
        <p:txBody>
          <a:bodyPr wrap="square" lIns="0" tIns="0" rIns="0" bIns="0" rtlCol="0" anchor="t">
            <a:spAutoFit/>
          </a:bodyPr>
          <a:lstStyle/>
          <a:p>
            <a:pPr marL="305662" lvl="1" indent="-152831" defTabSz="304815">
              <a:lnSpc>
                <a:spcPts val="3040"/>
              </a:lnSpc>
              <a:buFont typeface="Arial"/>
              <a:buChar char="•"/>
            </a:pPr>
            <a:r>
              <a:rPr lang="en-US" sz="2533" dirty="0">
                <a:solidFill>
                  <a:srgbClr val="0070C0"/>
                </a:solidFill>
                <a:latin typeface="Arial" panose="020B0604020202020204" pitchFamily="34" charset="0"/>
                <a:cs typeface="Arial" panose="020B0604020202020204" pitchFamily="34" charset="0"/>
              </a:rPr>
              <a:t>18+ psychological therapy service for people with Sheffield GP or under consultant in Sheffield</a:t>
            </a:r>
          </a:p>
          <a:p>
            <a:pPr marL="305662" lvl="1" indent="-152831" defTabSz="304815">
              <a:lnSpc>
                <a:spcPts val="3040"/>
              </a:lnSpc>
              <a:buFont typeface="Arial"/>
              <a:buChar char="•"/>
            </a:pPr>
            <a:r>
              <a:rPr lang="en-US" sz="2533" b="1" dirty="0">
                <a:solidFill>
                  <a:srgbClr val="0070C0"/>
                </a:solidFill>
                <a:latin typeface="Arial" panose="020B0604020202020204" pitchFamily="34" charset="0"/>
                <a:cs typeface="Arial" panose="020B0604020202020204" pitchFamily="34" charset="0"/>
              </a:rPr>
              <a:t>Mild-moderate common mental health problems </a:t>
            </a:r>
            <a:r>
              <a:rPr lang="en-US" sz="2533" dirty="0">
                <a:solidFill>
                  <a:srgbClr val="0070C0"/>
                </a:solidFill>
                <a:latin typeface="Arial" panose="020B0604020202020204" pitchFamily="34" charset="0"/>
                <a:cs typeface="Arial" panose="020B0604020202020204" pitchFamily="34" charset="0"/>
              </a:rPr>
              <a:t>e.g. stress, anxiety, low mood </a:t>
            </a:r>
          </a:p>
          <a:p>
            <a:pPr marL="305662" lvl="1" indent="-152831" defTabSz="304815">
              <a:lnSpc>
                <a:spcPts val="3040"/>
              </a:lnSpc>
              <a:buFont typeface="Arial"/>
              <a:buChar char="•"/>
            </a:pPr>
            <a:r>
              <a:rPr lang="en-US" sz="2533" spc="-101" dirty="0">
                <a:solidFill>
                  <a:srgbClr val="005EB8"/>
                </a:solidFill>
                <a:latin typeface="Arial" panose="020B0604020202020204" pitchFamily="34" charset="0"/>
                <a:cs typeface="Arial" panose="020B0604020202020204" pitchFamily="34" charset="0"/>
              </a:rPr>
              <a:t>Short-term therapy (average 6-14 sessions)​</a:t>
            </a:r>
          </a:p>
          <a:p>
            <a:pPr marL="305662" lvl="1" indent="-152831" defTabSz="304815">
              <a:lnSpc>
                <a:spcPts val="3040"/>
              </a:lnSpc>
              <a:buFont typeface="Arial"/>
              <a:buChar char="•"/>
            </a:pPr>
            <a:r>
              <a:rPr lang="en-US" sz="2533" spc="-101" dirty="0">
                <a:solidFill>
                  <a:srgbClr val="005EB8"/>
                </a:solidFill>
                <a:latin typeface="Arial" panose="020B0604020202020204" pitchFamily="34" charset="0"/>
                <a:cs typeface="Arial" panose="020B0604020202020204" pitchFamily="34" charset="0"/>
              </a:rPr>
              <a:t>See 16000+ people per year ​</a:t>
            </a:r>
          </a:p>
          <a:p>
            <a:pPr marL="305662" lvl="1" indent="-152831" defTabSz="304815">
              <a:lnSpc>
                <a:spcPts val="3040"/>
              </a:lnSpc>
              <a:buFont typeface="Arial"/>
              <a:buChar char="•"/>
            </a:pPr>
            <a:r>
              <a:rPr lang="en-US" sz="2533" spc="-101" dirty="0">
                <a:solidFill>
                  <a:srgbClr val="005EB8"/>
                </a:solidFill>
                <a:latin typeface="Arial" panose="020B0604020202020204" pitchFamily="34" charset="0"/>
                <a:cs typeface="Arial" panose="020B0604020202020204" pitchFamily="34" charset="0"/>
              </a:rPr>
              <a:t>Face to face or remotely </a:t>
            </a:r>
            <a:endParaRPr lang="en-US" sz="2533" dirty="0">
              <a:solidFill>
                <a:srgbClr val="0070C0"/>
              </a:solidFill>
              <a:latin typeface="Arial" panose="020B0604020202020204" pitchFamily="34" charset="0"/>
              <a:cs typeface="Arial" panose="020B0604020202020204" pitchFamily="34" charset="0"/>
            </a:endParaRPr>
          </a:p>
          <a:p>
            <a:pPr marL="152831" lvl="1" defTabSz="304815">
              <a:lnSpc>
                <a:spcPts val="3040"/>
              </a:lnSpc>
            </a:pPr>
            <a:endParaRPr lang="en-US" sz="2533" dirty="0">
              <a:solidFill>
                <a:srgbClr val="0070C0"/>
              </a:solidFill>
              <a:latin typeface="Arial" panose="020B0604020202020204" pitchFamily="34" charset="0"/>
              <a:cs typeface="Arial" panose="020B0604020202020204" pitchFamily="34" charset="0"/>
            </a:endParaRPr>
          </a:p>
          <a:p>
            <a:pPr marL="152831" lvl="1" defTabSz="304815">
              <a:lnSpc>
                <a:spcPts val="3040"/>
              </a:lnSpc>
            </a:pPr>
            <a:r>
              <a:rPr lang="en-US" sz="2533" dirty="0">
                <a:solidFill>
                  <a:srgbClr val="0070C0"/>
                </a:solidFill>
                <a:latin typeface="Arial" panose="020B0604020202020204" pitchFamily="34" charset="0"/>
                <a:cs typeface="Arial" panose="020B0604020202020204" pitchFamily="34" charset="0"/>
              </a:rPr>
              <a:t>Sheffield Talking Therapies has 2 main arms: ​</a:t>
            </a:r>
          </a:p>
          <a:p>
            <a:pPr marL="305662" lvl="1" indent="-152831" defTabSz="304815">
              <a:lnSpc>
                <a:spcPts val="3040"/>
              </a:lnSpc>
              <a:buFont typeface="Arial"/>
              <a:buChar char="•"/>
            </a:pPr>
            <a:r>
              <a:rPr lang="en-US" sz="2533" b="1" dirty="0">
                <a:solidFill>
                  <a:srgbClr val="0070C0"/>
                </a:solidFill>
                <a:latin typeface="Arial" panose="020B0604020202020204" pitchFamily="34" charset="0"/>
                <a:cs typeface="Arial" panose="020B0604020202020204" pitchFamily="34" charset="0"/>
              </a:rPr>
              <a:t>Core Talking Therapies (</a:t>
            </a:r>
            <a:r>
              <a:rPr lang="en-US" sz="2533" b="1" dirty="0" err="1">
                <a:solidFill>
                  <a:srgbClr val="0070C0"/>
                </a:solidFill>
                <a:latin typeface="Arial" panose="020B0604020202020204" pitchFamily="34" charset="0"/>
                <a:cs typeface="Arial" panose="020B0604020202020204" pitchFamily="34" charset="0"/>
              </a:rPr>
              <a:t>est</a:t>
            </a:r>
            <a:r>
              <a:rPr lang="en-US" sz="2533" b="1" dirty="0">
                <a:solidFill>
                  <a:srgbClr val="0070C0"/>
                </a:solidFill>
                <a:latin typeface="Arial" panose="020B0604020202020204" pitchFamily="34" charset="0"/>
                <a:cs typeface="Arial" panose="020B0604020202020204" pitchFamily="34" charset="0"/>
              </a:rPr>
              <a:t> 2008) </a:t>
            </a:r>
            <a:r>
              <a:rPr lang="en-US" sz="2533" dirty="0">
                <a:solidFill>
                  <a:srgbClr val="0070C0"/>
                </a:solidFill>
                <a:latin typeface="Arial" panose="020B0604020202020204" pitchFamily="34" charset="0"/>
                <a:cs typeface="Arial" panose="020B0604020202020204" pitchFamily="34" charset="0"/>
              </a:rPr>
              <a:t>– common mental health problems​</a:t>
            </a:r>
          </a:p>
          <a:p>
            <a:pPr marL="305662" lvl="1" indent="-152831" defTabSz="304815">
              <a:lnSpc>
                <a:spcPts val="3040"/>
              </a:lnSpc>
              <a:buFont typeface="Arial"/>
              <a:buChar char="•"/>
            </a:pPr>
            <a:r>
              <a:rPr lang="en-US" sz="2533" b="1" dirty="0">
                <a:solidFill>
                  <a:srgbClr val="0070C0"/>
                </a:solidFill>
                <a:latin typeface="Arial" panose="020B0604020202020204" pitchFamily="34" charset="0"/>
                <a:cs typeface="Arial" panose="020B0604020202020204" pitchFamily="34" charset="0"/>
              </a:rPr>
              <a:t>Health &amp; Wellbeing Service (</a:t>
            </a:r>
            <a:r>
              <a:rPr lang="en-US" sz="2533" b="1" dirty="0" err="1">
                <a:solidFill>
                  <a:srgbClr val="0070C0"/>
                </a:solidFill>
                <a:latin typeface="Arial" panose="020B0604020202020204" pitchFamily="34" charset="0"/>
                <a:cs typeface="Arial" panose="020B0604020202020204" pitchFamily="34" charset="0"/>
              </a:rPr>
              <a:t>est</a:t>
            </a:r>
            <a:r>
              <a:rPr lang="en-US" sz="2533" b="1" dirty="0">
                <a:solidFill>
                  <a:srgbClr val="0070C0"/>
                </a:solidFill>
                <a:latin typeface="Arial" panose="020B0604020202020204" pitchFamily="34" charset="0"/>
                <a:cs typeface="Arial" panose="020B0604020202020204" pitchFamily="34" charset="0"/>
              </a:rPr>
              <a:t> 2017) </a:t>
            </a:r>
            <a:r>
              <a:rPr lang="en-US" sz="2533" dirty="0">
                <a:solidFill>
                  <a:srgbClr val="0070C0"/>
                </a:solidFill>
                <a:latin typeface="Arial" panose="020B0604020202020204" pitchFamily="34" charset="0"/>
                <a:cs typeface="Arial" panose="020B0604020202020204" pitchFamily="34" charset="0"/>
              </a:rPr>
              <a:t>– Long Term Conditions (LTC) /Persistent Physical Symptoms (PPS)​</a:t>
            </a:r>
          </a:p>
        </p:txBody>
      </p:sp>
      <p:sp>
        <p:nvSpPr>
          <p:cNvPr id="4" name="Freeform 4"/>
          <p:cNvSpPr/>
          <p:nvPr/>
        </p:nvSpPr>
        <p:spPr>
          <a:xfrm rot="-254548">
            <a:off x="-672215" y="1644983"/>
            <a:ext cx="4154983" cy="5893593"/>
          </a:xfrm>
          <a:custGeom>
            <a:avLst/>
            <a:gdLst/>
            <a:ahLst/>
            <a:cxnLst/>
            <a:rect l="l" t="t" r="r" b="b"/>
            <a:pathLst>
              <a:path w="6232475" h="8840390">
                <a:moveTo>
                  <a:pt x="0" y="0"/>
                </a:moveTo>
                <a:lnTo>
                  <a:pt x="6232475" y="0"/>
                </a:lnTo>
                <a:lnTo>
                  <a:pt x="6232475" y="8840390"/>
                </a:lnTo>
                <a:lnTo>
                  <a:pt x="0" y="8840390"/>
                </a:lnTo>
                <a:lnTo>
                  <a:pt x="0" y="0"/>
                </a:lnTo>
                <a:close/>
              </a:path>
            </a:pathLst>
          </a:custGeom>
          <a:blipFill>
            <a:blip r:embed="rId3">
              <a:alphaModFix amt="8999"/>
              <a:extLst>
                <a:ext uri="{96DAC541-7B7A-43D3-8B79-37D633B846F1}">
                  <asvg:svgBlip xmlns:asvg="http://schemas.microsoft.com/office/drawing/2016/SVG/main" r:embed="rId4"/>
                </a:ext>
              </a:extLst>
            </a:blip>
            <a:stretch>
              <a:fillRect/>
            </a:stretch>
          </a:blipFill>
        </p:spPr>
        <p:txBody>
          <a:bodyPr/>
          <a:lstStyle/>
          <a:p>
            <a:pPr defTabSz="304815"/>
            <a:endParaRPr lang="en-GB" sz="1200">
              <a:solidFill>
                <a:prstClr val="black"/>
              </a:solidFill>
              <a:latin typeface="Calibri" panose="020F0502020204030204"/>
            </a:endParaRPr>
          </a:p>
        </p:txBody>
      </p:sp>
      <p:sp>
        <p:nvSpPr>
          <p:cNvPr id="5" name="Freeform 5"/>
          <p:cNvSpPr/>
          <p:nvPr/>
        </p:nvSpPr>
        <p:spPr>
          <a:xfrm rot="-7316956">
            <a:off x="9016611" y="1949783"/>
            <a:ext cx="4154983" cy="5893593"/>
          </a:xfrm>
          <a:custGeom>
            <a:avLst/>
            <a:gdLst/>
            <a:ahLst/>
            <a:cxnLst/>
            <a:rect l="l" t="t" r="r" b="b"/>
            <a:pathLst>
              <a:path w="6232475" h="8840390">
                <a:moveTo>
                  <a:pt x="0" y="0"/>
                </a:moveTo>
                <a:lnTo>
                  <a:pt x="6232475" y="0"/>
                </a:lnTo>
                <a:lnTo>
                  <a:pt x="6232475" y="8840390"/>
                </a:lnTo>
                <a:lnTo>
                  <a:pt x="0" y="8840390"/>
                </a:lnTo>
                <a:lnTo>
                  <a:pt x="0" y="0"/>
                </a:lnTo>
                <a:close/>
              </a:path>
            </a:pathLst>
          </a:custGeom>
          <a:blipFill>
            <a:blip r:embed="rId3">
              <a:alphaModFix amt="8999"/>
              <a:extLst>
                <a:ext uri="{96DAC541-7B7A-43D3-8B79-37D633B846F1}">
                  <asvg:svgBlip xmlns:asvg="http://schemas.microsoft.com/office/drawing/2016/SVG/main" r:embed="rId4"/>
                </a:ext>
              </a:extLst>
            </a:blip>
            <a:stretch>
              <a:fillRect/>
            </a:stretch>
          </a:blipFill>
        </p:spPr>
        <p:txBody>
          <a:bodyPr/>
          <a:lstStyle/>
          <a:p>
            <a:pPr defTabSz="304815"/>
            <a:endParaRPr lang="en-GB" sz="1200">
              <a:solidFill>
                <a:prstClr val="black"/>
              </a:solidFill>
              <a:latin typeface="Calibri" panose="020F0502020204030204"/>
            </a:endParaRPr>
          </a:p>
        </p:txBody>
      </p:sp>
      <p:sp>
        <p:nvSpPr>
          <p:cNvPr id="6" name="Freeform 6"/>
          <p:cNvSpPr/>
          <p:nvPr/>
        </p:nvSpPr>
        <p:spPr>
          <a:xfrm>
            <a:off x="9522525" y="873269"/>
            <a:ext cx="2669475" cy="880432"/>
          </a:xfrm>
          <a:custGeom>
            <a:avLst/>
            <a:gdLst/>
            <a:ahLst/>
            <a:cxnLst/>
            <a:rect l="l" t="t" r="r" b="b"/>
            <a:pathLst>
              <a:path w="7608984" h="1669453">
                <a:moveTo>
                  <a:pt x="0" y="0"/>
                </a:moveTo>
                <a:lnTo>
                  <a:pt x="7608984" y="0"/>
                </a:lnTo>
                <a:lnTo>
                  <a:pt x="7608984" y="1669453"/>
                </a:lnTo>
                <a:lnTo>
                  <a:pt x="0" y="1669453"/>
                </a:lnTo>
                <a:lnTo>
                  <a:pt x="0" y="0"/>
                </a:lnTo>
                <a:close/>
              </a:path>
            </a:pathLst>
          </a:custGeom>
          <a:blipFill>
            <a:blip r:embed="rId5"/>
            <a:stretch>
              <a:fillRect l="-8796"/>
            </a:stretch>
          </a:blipFill>
        </p:spPr>
        <p:txBody>
          <a:bodyPr/>
          <a:lstStyle/>
          <a:p>
            <a:pPr defTabSz="304815"/>
            <a:endParaRPr lang="en-GB" sz="1200">
              <a:solidFill>
                <a:prstClr val="black"/>
              </a:solidFill>
              <a:latin typeface="Calibri" panose="020F0502020204030204"/>
            </a:endParaRPr>
          </a:p>
        </p:txBody>
      </p:sp>
      <p:sp>
        <p:nvSpPr>
          <p:cNvPr id="7" name="Freeform 7"/>
          <p:cNvSpPr/>
          <p:nvPr/>
        </p:nvSpPr>
        <p:spPr>
          <a:xfrm>
            <a:off x="10110556" y="285259"/>
            <a:ext cx="1670724" cy="792429"/>
          </a:xfrm>
          <a:custGeom>
            <a:avLst/>
            <a:gdLst/>
            <a:ahLst/>
            <a:cxnLst/>
            <a:rect l="l" t="t" r="r" b="b"/>
            <a:pathLst>
              <a:path w="2506086" h="1188643">
                <a:moveTo>
                  <a:pt x="0" y="0"/>
                </a:moveTo>
                <a:lnTo>
                  <a:pt x="2506086" y="0"/>
                </a:lnTo>
                <a:lnTo>
                  <a:pt x="2506086" y="1188644"/>
                </a:lnTo>
                <a:lnTo>
                  <a:pt x="0" y="1188644"/>
                </a:lnTo>
                <a:lnTo>
                  <a:pt x="0" y="0"/>
                </a:lnTo>
                <a:close/>
              </a:path>
            </a:pathLst>
          </a:custGeom>
          <a:blipFill>
            <a:blip r:embed="rId6"/>
            <a:stretch>
              <a:fillRect/>
            </a:stretch>
          </a:blipFill>
        </p:spPr>
        <p:txBody>
          <a:bodyPr/>
          <a:lstStyle/>
          <a:p>
            <a:pPr defTabSz="304815"/>
            <a:endParaRPr lang="en-GB" sz="1200">
              <a:solidFill>
                <a:prstClr val="black"/>
              </a:solidFill>
              <a:latin typeface="Calibri" panose="020F0502020204030204"/>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69987" y="723523"/>
            <a:ext cx="8749597" cy="551433"/>
          </a:xfrm>
          <a:prstGeom prst="rect">
            <a:avLst/>
          </a:prstGeom>
        </p:spPr>
        <p:txBody>
          <a:bodyPr lIns="0" tIns="0" rIns="0" bIns="0" rtlCol="0" anchor="t">
            <a:spAutoFit/>
          </a:bodyPr>
          <a:lstStyle/>
          <a:p>
            <a:pPr defTabSz="304815">
              <a:lnSpc>
                <a:spcPts val="4320"/>
              </a:lnSpc>
            </a:pPr>
            <a:r>
              <a:rPr lang="en-US" sz="3600" b="1" dirty="0">
                <a:solidFill>
                  <a:prstClr val="black"/>
                </a:solidFill>
                <a:latin typeface="Calibri" panose="020F0502020204030204"/>
                <a:cs typeface="Arial"/>
              </a:rPr>
              <a:t>What is Sheffield Talking Therapies?</a:t>
            </a:r>
          </a:p>
        </p:txBody>
      </p:sp>
      <p:sp>
        <p:nvSpPr>
          <p:cNvPr id="3" name="TextBox 3"/>
          <p:cNvSpPr txBox="1"/>
          <p:nvPr/>
        </p:nvSpPr>
        <p:spPr>
          <a:xfrm>
            <a:off x="328217" y="1801903"/>
            <a:ext cx="10895800" cy="4277518"/>
          </a:xfrm>
          <a:prstGeom prst="rect">
            <a:avLst/>
          </a:prstGeom>
        </p:spPr>
        <p:txBody>
          <a:bodyPr wrap="square" lIns="0" tIns="0" rIns="0" bIns="0" rtlCol="0" anchor="t">
            <a:spAutoFit/>
          </a:bodyPr>
          <a:lstStyle/>
          <a:p>
            <a:pPr marL="305662" lvl="1" indent="-152831" defTabSz="304815">
              <a:buFont typeface="Arial"/>
              <a:buChar char="•"/>
            </a:pPr>
            <a:r>
              <a:rPr lang="en-US" sz="2533" dirty="0">
                <a:solidFill>
                  <a:srgbClr val="0070C0"/>
                </a:solidFill>
                <a:latin typeface="Calibri" panose="020F0502020204030204"/>
                <a:cs typeface="Arial" panose="020B0604020202020204" pitchFamily="34" charset="0"/>
              </a:rPr>
              <a:t>Stepped care approach, least intrusive intervention first​</a:t>
            </a:r>
          </a:p>
          <a:p>
            <a:pPr marL="152831" lvl="1" defTabSz="304815"/>
            <a:endParaRPr lang="en-US" sz="2533" dirty="0">
              <a:solidFill>
                <a:srgbClr val="0070C0"/>
              </a:solidFill>
              <a:latin typeface="Calibri" panose="020F0502020204030204"/>
              <a:cs typeface="Arial" panose="020B0604020202020204" pitchFamily="34" charset="0"/>
            </a:endParaRPr>
          </a:p>
          <a:p>
            <a:pPr marL="305662" lvl="1" indent="-152831" defTabSz="304815">
              <a:buFont typeface="Arial"/>
              <a:buChar char="•"/>
            </a:pPr>
            <a:r>
              <a:rPr lang="en-US" sz="2533" b="1" spc="-101" dirty="0">
                <a:solidFill>
                  <a:srgbClr val="005EB8"/>
                </a:solidFill>
                <a:latin typeface="Calibri" panose="020F0502020204030204"/>
                <a:cs typeface="Arial" panose="020B0604020202020204" pitchFamily="34" charset="0"/>
              </a:rPr>
              <a:t>Step 2 </a:t>
            </a:r>
            <a:r>
              <a:rPr lang="en-US" sz="2533" spc="-101" dirty="0">
                <a:solidFill>
                  <a:srgbClr val="005EB8"/>
                </a:solidFill>
                <a:latin typeface="Calibri" panose="020F0502020204030204"/>
                <a:cs typeface="Arial" panose="020B0604020202020204" pitchFamily="34" charset="0"/>
              </a:rPr>
              <a:t>- Psychological Wellbeing Practitioners (PWPs) offer Courses, Online </a:t>
            </a:r>
            <a:r>
              <a:rPr lang="en-US" sz="2533" spc="-101" dirty="0" err="1">
                <a:solidFill>
                  <a:srgbClr val="005EB8"/>
                </a:solidFill>
                <a:latin typeface="Calibri" panose="020F0502020204030204"/>
                <a:cs typeface="Arial" panose="020B0604020202020204" pitchFamily="34" charset="0"/>
              </a:rPr>
              <a:t>Programmes</a:t>
            </a:r>
            <a:r>
              <a:rPr lang="en-US" sz="2533" spc="-101" dirty="0">
                <a:solidFill>
                  <a:srgbClr val="005EB8"/>
                </a:solidFill>
                <a:latin typeface="Calibri" panose="020F0502020204030204"/>
                <a:cs typeface="Arial" panose="020B0604020202020204" pitchFamily="34" charset="0"/>
              </a:rPr>
              <a:t>, 1:1 guided self-help</a:t>
            </a:r>
          </a:p>
          <a:p>
            <a:pPr marL="305662" lvl="1" indent="-152831" defTabSz="304815">
              <a:buFont typeface="Arial"/>
              <a:buChar char="•"/>
            </a:pPr>
            <a:r>
              <a:rPr lang="en-US" sz="2533" b="1" spc="-101" dirty="0">
                <a:solidFill>
                  <a:srgbClr val="005EB8"/>
                </a:solidFill>
                <a:latin typeface="Calibri" panose="020F0502020204030204"/>
                <a:cs typeface="Arial" panose="020B0604020202020204" pitchFamily="34" charset="0"/>
              </a:rPr>
              <a:t>Step 3 - </a:t>
            </a:r>
            <a:r>
              <a:rPr lang="en-US" sz="2533" spc="-101" dirty="0">
                <a:solidFill>
                  <a:srgbClr val="005EB8"/>
                </a:solidFill>
                <a:latin typeface="Calibri" panose="020F0502020204030204"/>
                <a:cs typeface="Arial" panose="020B0604020202020204" pitchFamily="34" charset="0"/>
              </a:rPr>
              <a:t>Cognitive </a:t>
            </a:r>
            <a:r>
              <a:rPr lang="en-US" sz="2533" spc="-101" dirty="0" err="1">
                <a:solidFill>
                  <a:srgbClr val="005EB8"/>
                </a:solidFill>
                <a:latin typeface="Calibri" panose="020F0502020204030204"/>
                <a:cs typeface="Arial" panose="020B0604020202020204" pitchFamily="34" charset="0"/>
              </a:rPr>
              <a:t>Behavioural</a:t>
            </a:r>
            <a:r>
              <a:rPr lang="en-US" sz="2533" spc="-101" dirty="0">
                <a:solidFill>
                  <a:srgbClr val="005EB8"/>
                </a:solidFill>
                <a:latin typeface="Calibri" panose="020F0502020204030204"/>
                <a:cs typeface="Arial" panose="020B0604020202020204" pitchFamily="34" charset="0"/>
              </a:rPr>
              <a:t> Therapy (CBT) &amp; Person-</a:t>
            </a:r>
            <a:r>
              <a:rPr lang="en-US" sz="2533" spc="-101" dirty="0" err="1">
                <a:solidFill>
                  <a:srgbClr val="005EB8"/>
                </a:solidFill>
                <a:latin typeface="Calibri" panose="020F0502020204030204"/>
                <a:cs typeface="Arial" panose="020B0604020202020204" pitchFamily="34" charset="0"/>
              </a:rPr>
              <a:t>centred</a:t>
            </a:r>
            <a:r>
              <a:rPr lang="en-US" sz="2533" spc="-101" dirty="0">
                <a:solidFill>
                  <a:srgbClr val="005EB8"/>
                </a:solidFill>
                <a:latin typeface="Calibri" panose="020F0502020204030204"/>
                <a:cs typeface="Arial" panose="020B0604020202020204" pitchFamily="34" charset="0"/>
              </a:rPr>
              <a:t> Experiential Counselling for Depression (PCE-CFD) ​</a:t>
            </a:r>
          </a:p>
          <a:p>
            <a:pPr marL="305662" lvl="1" indent="-152831" defTabSz="304815">
              <a:buFont typeface="Arial"/>
              <a:buChar char="•"/>
            </a:pPr>
            <a:endParaRPr lang="en-US" sz="2533" spc="-101" dirty="0">
              <a:solidFill>
                <a:srgbClr val="005EB8"/>
              </a:solidFill>
              <a:latin typeface="Calibri" panose="020F0502020204030204"/>
              <a:cs typeface="Arial" panose="020B0604020202020204" pitchFamily="34" charset="0"/>
            </a:endParaRPr>
          </a:p>
          <a:p>
            <a:pPr marL="305662" lvl="1" indent="-152831" defTabSz="304815">
              <a:buFont typeface="Arial"/>
              <a:buChar char="•"/>
            </a:pPr>
            <a:r>
              <a:rPr lang="en-US" sz="2533" b="1" spc="-101" dirty="0">
                <a:solidFill>
                  <a:srgbClr val="005EB8"/>
                </a:solidFill>
                <a:latin typeface="Calibri" panose="020F0502020204030204"/>
                <a:cs typeface="Arial" panose="020B0604020202020204" pitchFamily="34" charset="0"/>
              </a:rPr>
              <a:t>Evidence based treatments </a:t>
            </a:r>
            <a:r>
              <a:rPr lang="en-US" sz="2533" spc="-101" dirty="0">
                <a:solidFill>
                  <a:srgbClr val="005EB8"/>
                </a:solidFill>
                <a:latin typeface="Calibri" panose="020F0502020204030204"/>
                <a:cs typeface="Arial" panose="020B0604020202020204" pitchFamily="34" charset="0"/>
              </a:rPr>
              <a:t>- ​every session patients are asked to complete PHQ-9; GAD-7/Additional Disorder Specific Measure (ADSM)​</a:t>
            </a:r>
          </a:p>
          <a:p>
            <a:pPr marL="305662" lvl="1" indent="-152831" defTabSz="304815">
              <a:lnSpc>
                <a:spcPts val="3040"/>
              </a:lnSpc>
            </a:pPr>
            <a:endParaRPr lang="en-US" sz="2533" spc="-101" dirty="0">
              <a:solidFill>
                <a:srgbClr val="005EB8"/>
              </a:solidFill>
              <a:latin typeface="Calibri" panose="020F0502020204030204"/>
            </a:endParaRPr>
          </a:p>
          <a:p>
            <a:pPr marL="305662" lvl="1" indent="-152831" defTabSz="304815">
              <a:lnSpc>
                <a:spcPts val="3040"/>
              </a:lnSpc>
            </a:pPr>
            <a:endParaRPr lang="en-US" sz="2533" spc="-101" dirty="0">
              <a:solidFill>
                <a:srgbClr val="005EB8"/>
              </a:solidFill>
              <a:latin typeface="Calibri" panose="020F0502020204030204"/>
            </a:endParaRPr>
          </a:p>
        </p:txBody>
      </p:sp>
      <p:sp>
        <p:nvSpPr>
          <p:cNvPr id="4" name="Freeform 4"/>
          <p:cNvSpPr/>
          <p:nvPr/>
        </p:nvSpPr>
        <p:spPr>
          <a:xfrm>
            <a:off x="8969872" y="1017957"/>
            <a:ext cx="3104073" cy="1167402"/>
          </a:xfrm>
          <a:custGeom>
            <a:avLst/>
            <a:gdLst/>
            <a:ahLst/>
            <a:cxnLst/>
            <a:rect l="l" t="t" r="r" b="b"/>
            <a:pathLst>
              <a:path w="7608984" h="1669453">
                <a:moveTo>
                  <a:pt x="0" y="0"/>
                </a:moveTo>
                <a:lnTo>
                  <a:pt x="7608984" y="0"/>
                </a:lnTo>
                <a:lnTo>
                  <a:pt x="7608984" y="1669453"/>
                </a:lnTo>
                <a:lnTo>
                  <a:pt x="0" y="1669453"/>
                </a:lnTo>
                <a:lnTo>
                  <a:pt x="0" y="0"/>
                </a:lnTo>
                <a:close/>
              </a:path>
            </a:pathLst>
          </a:custGeom>
          <a:blipFill>
            <a:blip r:embed="rId3"/>
            <a:stretch>
              <a:fillRect l="-8796"/>
            </a:stretch>
          </a:blipFill>
        </p:spPr>
        <p:txBody>
          <a:bodyPr/>
          <a:lstStyle/>
          <a:p>
            <a:pPr defTabSz="304815"/>
            <a:endParaRPr lang="en-GB" sz="1200">
              <a:solidFill>
                <a:prstClr val="black"/>
              </a:solidFill>
              <a:latin typeface="Calibri" panose="020F0502020204030204"/>
            </a:endParaRPr>
          </a:p>
        </p:txBody>
      </p:sp>
      <p:sp>
        <p:nvSpPr>
          <p:cNvPr id="5" name="Freeform 5"/>
          <p:cNvSpPr/>
          <p:nvPr/>
        </p:nvSpPr>
        <p:spPr>
          <a:xfrm>
            <a:off x="10051289" y="452990"/>
            <a:ext cx="1670724" cy="792429"/>
          </a:xfrm>
          <a:custGeom>
            <a:avLst/>
            <a:gdLst/>
            <a:ahLst/>
            <a:cxnLst/>
            <a:rect l="l" t="t" r="r" b="b"/>
            <a:pathLst>
              <a:path w="2506086" h="1188643">
                <a:moveTo>
                  <a:pt x="0" y="0"/>
                </a:moveTo>
                <a:lnTo>
                  <a:pt x="2506086" y="0"/>
                </a:lnTo>
                <a:lnTo>
                  <a:pt x="2506086" y="1188644"/>
                </a:lnTo>
                <a:lnTo>
                  <a:pt x="0" y="1188644"/>
                </a:lnTo>
                <a:lnTo>
                  <a:pt x="0" y="0"/>
                </a:lnTo>
                <a:close/>
              </a:path>
            </a:pathLst>
          </a:custGeom>
          <a:blipFill>
            <a:blip r:embed="rId4"/>
            <a:stretch>
              <a:fillRect/>
            </a:stretch>
          </a:blipFill>
        </p:spPr>
        <p:txBody>
          <a:bodyPr/>
          <a:lstStyle/>
          <a:p>
            <a:pPr defTabSz="304815"/>
            <a:endParaRPr lang="en-GB" sz="1200">
              <a:solidFill>
                <a:prstClr val="black"/>
              </a:solidFill>
              <a:latin typeface="Calibri" panose="020F0502020204030204"/>
            </a:endParaRPr>
          </a:p>
        </p:txBody>
      </p:sp>
      <p:sp>
        <p:nvSpPr>
          <p:cNvPr id="6" name="Freeform 6"/>
          <p:cNvSpPr/>
          <p:nvPr/>
        </p:nvSpPr>
        <p:spPr>
          <a:xfrm rot="-254548">
            <a:off x="-309407" y="1949783"/>
            <a:ext cx="4154983" cy="5893593"/>
          </a:xfrm>
          <a:custGeom>
            <a:avLst/>
            <a:gdLst/>
            <a:ahLst/>
            <a:cxnLst/>
            <a:rect l="l" t="t" r="r" b="b"/>
            <a:pathLst>
              <a:path w="6232475" h="8840390">
                <a:moveTo>
                  <a:pt x="0" y="0"/>
                </a:moveTo>
                <a:lnTo>
                  <a:pt x="6232475" y="0"/>
                </a:lnTo>
                <a:lnTo>
                  <a:pt x="6232475" y="8840390"/>
                </a:lnTo>
                <a:lnTo>
                  <a:pt x="0" y="8840390"/>
                </a:lnTo>
                <a:lnTo>
                  <a:pt x="0" y="0"/>
                </a:lnTo>
                <a:close/>
              </a:path>
            </a:pathLst>
          </a:custGeom>
          <a:blipFill>
            <a:blip r:embed="rId5">
              <a:alphaModFix amt="8999"/>
              <a:extLst>
                <a:ext uri="{96DAC541-7B7A-43D3-8B79-37D633B846F1}">
                  <asvg:svgBlip xmlns:asvg="http://schemas.microsoft.com/office/drawing/2016/SVG/main" r:embed="rId6"/>
                </a:ext>
              </a:extLst>
            </a:blip>
            <a:stretch>
              <a:fillRect/>
            </a:stretch>
          </a:blipFill>
        </p:spPr>
        <p:txBody>
          <a:bodyPr/>
          <a:lstStyle/>
          <a:p>
            <a:pPr defTabSz="304815"/>
            <a:endParaRPr lang="en-GB" sz="1200">
              <a:solidFill>
                <a:prstClr val="black"/>
              </a:solidFill>
              <a:latin typeface="Calibri" panose="020F0502020204030204"/>
            </a:endParaRPr>
          </a:p>
        </p:txBody>
      </p:sp>
      <p:sp>
        <p:nvSpPr>
          <p:cNvPr id="7" name="Freeform 7"/>
          <p:cNvSpPr/>
          <p:nvPr/>
        </p:nvSpPr>
        <p:spPr>
          <a:xfrm rot="-7316956">
            <a:off x="9016611" y="1949783"/>
            <a:ext cx="4154983" cy="5893593"/>
          </a:xfrm>
          <a:custGeom>
            <a:avLst/>
            <a:gdLst/>
            <a:ahLst/>
            <a:cxnLst/>
            <a:rect l="l" t="t" r="r" b="b"/>
            <a:pathLst>
              <a:path w="6232475" h="8840390">
                <a:moveTo>
                  <a:pt x="0" y="0"/>
                </a:moveTo>
                <a:lnTo>
                  <a:pt x="6232475" y="0"/>
                </a:lnTo>
                <a:lnTo>
                  <a:pt x="6232475" y="8840390"/>
                </a:lnTo>
                <a:lnTo>
                  <a:pt x="0" y="8840390"/>
                </a:lnTo>
                <a:lnTo>
                  <a:pt x="0" y="0"/>
                </a:lnTo>
                <a:close/>
              </a:path>
            </a:pathLst>
          </a:custGeom>
          <a:blipFill>
            <a:blip r:embed="rId5">
              <a:alphaModFix amt="8999"/>
              <a:extLst>
                <a:ext uri="{96DAC541-7B7A-43D3-8B79-37D633B846F1}">
                  <asvg:svgBlip xmlns:asvg="http://schemas.microsoft.com/office/drawing/2016/SVG/main" r:embed="rId6"/>
                </a:ext>
              </a:extLst>
            </a:blip>
            <a:stretch>
              <a:fillRect/>
            </a:stretch>
          </a:blipFill>
        </p:spPr>
        <p:txBody>
          <a:bodyPr/>
          <a:lstStyle/>
          <a:p>
            <a:pPr defTabSz="304815"/>
            <a:endParaRPr lang="en-GB" sz="1200">
              <a:solidFill>
                <a:prstClr val="black"/>
              </a:solidFill>
              <a:latin typeface="Calibri" panose="020F0502020204030204"/>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6626" y="1129706"/>
            <a:ext cx="7475486" cy="487378"/>
          </a:xfrm>
          <a:prstGeom prst="rect">
            <a:avLst/>
          </a:prstGeom>
        </p:spPr>
        <p:txBody>
          <a:bodyPr lIns="0" tIns="0" rIns="0" bIns="0" rtlCol="0" anchor="t">
            <a:spAutoFit/>
          </a:bodyPr>
          <a:lstStyle/>
          <a:p>
            <a:pPr defTabSz="304815">
              <a:lnSpc>
                <a:spcPts val="3840"/>
              </a:lnSpc>
            </a:pPr>
            <a:r>
              <a:rPr lang="en-US" sz="3600" b="1" dirty="0">
                <a:solidFill>
                  <a:prstClr val="black"/>
                </a:solidFill>
                <a:latin typeface="Calibri" panose="020F0502020204030204"/>
                <a:cs typeface="Arial"/>
              </a:rPr>
              <a:t>Who can Talking Therapies help? </a:t>
            </a:r>
            <a:endParaRPr lang="en-US" sz="3600" b="1" dirty="0">
              <a:solidFill>
                <a:prstClr val="black"/>
              </a:solidFill>
              <a:latin typeface="Calibri" panose="020F0502020204030204"/>
              <a:cs typeface="Arial" panose="020B0604020202020204" pitchFamily="34" charset="0"/>
            </a:endParaRPr>
          </a:p>
        </p:txBody>
      </p:sp>
      <p:sp>
        <p:nvSpPr>
          <p:cNvPr id="3" name="TextBox 3"/>
          <p:cNvSpPr txBox="1"/>
          <p:nvPr/>
        </p:nvSpPr>
        <p:spPr>
          <a:xfrm>
            <a:off x="491155" y="2273205"/>
            <a:ext cx="10063480" cy="3028842"/>
          </a:xfrm>
          <a:prstGeom prst="rect">
            <a:avLst/>
          </a:prstGeom>
        </p:spPr>
        <p:txBody>
          <a:bodyPr lIns="0" tIns="0" rIns="0" bIns="0" rtlCol="0" anchor="t">
            <a:spAutoFit/>
          </a:bodyPr>
          <a:lstStyle/>
          <a:p>
            <a:pPr marL="618944" lvl="1" indent="-309472" defTabSz="304815">
              <a:lnSpc>
                <a:spcPts val="3440"/>
              </a:lnSpc>
              <a:buFont typeface="Arial"/>
              <a:buChar char="•"/>
            </a:pPr>
            <a:r>
              <a:rPr lang="en-US" sz="2533" spc="-114" dirty="0">
                <a:solidFill>
                  <a:srgbClr val="016AB3"/>
                </a:solidFill>
                <a:latin typeface="Calibri" panose="020F0502020204030204"/>
                <a:cs typeface="Arial" panose="020B0604020202020204" pitchFamily="34" charset="0"/>
              </a:rPr>
              <a:t>Mild – moderate anxiety and depression</a:t>
            </a:r>
          </a:p>
          <a:p>
            <a:pPr marL="618944" lvl="1" indent="-309472" defTabSz="304815">
              <a:lnSpc>
                <a:spcPts val="3440"/>
              </a:lnSpc>
              <a:buFont typeface="Arial"/>
              <a:buChar char="•"/>
            </a:pPr>
            <a:r>
              <a:rPr lang="en-US" sz="2533" spc="-114" dirty="0">
                <a:solidFill>
                  <a:srgbClr val="016AB3"/>
                </a:solidFill>
                <a:latin typeface="Calibri" panose="020F0502020204030204"/>
                <a:cs typeface="Arial" panose="020B0604020202020204" pitchFamily="34" charset="0"/>
              </a:rPr>
              <a:t>Willing and able to attend and engage in regular appointments</a:t>
            </a:r>
          </a:p>
          <a:p>
            <a:pPr marL="618944" lvl="1" indent="-309472" defTabSz="304815">
              <a:lnSpc>
                <a:spcPts val="3440"/>
              </a:lnSpc>
              <a:buFont typeface="Arial"/>
              <a:buChar char="•"/>
            </a:pPr>
            <a:endParaRPr lang="en-US" sz="2533" spc="-114" dirty="0">
              <a:solidFill>
                <a:srgbClr val="016AB3"/>
              </a:solidFill>
              <a:latin typeface="Calibri" panose="020F0502020204030204"/>
              <a:cs typeface="Arial" panose="020B0604020202020204" pitchFamily="34" charset="0"/>
            </a:endParaRPr>
          </a:p>
          <a:p>
            <a:pPr marL="618944" lvl="1" indent="-309472" defTabSz="304815">
              <a:lnSpc>
                <a:spcPts val="3440"/>
              </a:lnSpc>
              <a:buFont typeface="Arial"/>
              <a:buChar char="•"/>
            </a:pPr>
            <a:r>
              <a:rPr lang="en-US" sz="2533" spc="-114" dirty="0">
                <a:solidFill>
                  <a:srgbClr val="016AB3"/>
                </a:solidFill>
                <a:latin typeface="Calibri" panose="020F0502020204030204"/>
                <a:cs typeface="Arial" panose="020B0604020202020204" pitchFamily="34" charset="0"/>
              </a:rPr>
              <a:t> Not in crisis and requiring urgent help</a:t>
            </a:r>
          </a:p>
          <a:p>
            <a:pPr marL="618944" lvl="1" indent="-309472" defTabSz="304815">
              <a:lnSpc>
                <a:spcPts val="3440"/>
              </a:lnSpc>
              <a:buFont typeface="Arial"/>
              <a:buChar char="•"/>
            </a:pPr>
            <a:r>
              <a:rPr lang="en-US" sz="2533" spc="-114" dirty="0">
                <a:solidFill>
                  <a:srgbClr val="016AB3"/>
                </a:solidFill>
                <a:latin typeface="Calibri" panose="020F0502020204030204"/>
                <a:cs typeface="Arial" panose="020B0604020202020204" pitchFamily="34" charset="0"/>
              </a:rPr>
              <a:t> Not currently accessing or waiting for other mental health services</a:t>
            </a:r>
          </a:p>
          <a:p>
            <a:pPr marL="618944" lvl="1" indent="-309472" defTabSz="304815">
              <a:lnSpc>
                <a:spcPts val="3440"/>
              </a:lnSpc>
              <a:buFont typeface="Arial"/>
              <a:buChar char="•"/>
            </a:pPr>
            <a:r>
              <a:rPr lang="en-US" sz="2533" spc="-114" dirty="0">
                <a:solidFill>
                  <a:srgbClr val="016AB3"/>
                </a:solidFill>
                <a:latin typeface="Calibri" panose="020F0502020204030204"/>
                <a:cs typeface="Arial" panose="020B0604020202020204" pitchFamily="34" charset="0"/>
              </a:rPr>
              <a:t> Not diagnosed with Severe Mental Illness (SMI) Bi-polar, Personality disorders, Psychosis/Schizophrenia</a:t>
            </a:r>
          </a:p>
        </p:txBody>
      </p:sp>
      <p:sp>
        <p:nvSpPr>
          <p:cNvPr id="4" name="Freeform 4"/>
          <p:cNvSpPr/>
          <p:nvPr/>
        </p:nvSpPr>
        <p:spPr>
          <a:xfrm rot="-254548">
            <a:off x="-486675" y="1949783"/>
            <a:ext cx="4154983" cy="5893593"/>
          </a:xfrm>
          <a:custGeom>
            <a:avLst/>
            <a:gdLst/>
            <a:ahLst/>
            <a:cxnLst/>
            <a:rect l="l" t="t" r="r" b="b"/>
            <a:pathLst>
              <a:path w="6232475" h="8840390">
                <a:moveTo>
                  <a:pt x="0" y="0"/>
                </a:moveTo>
                <a:lnTo>
                  <a:pt x="6232476" y="0"/>
                </a:lnTo>
                <a:lnTo>
                  <a:pt x="6232476" y="8840390"/>
                </a:lnTo>
                <a:lnTo>
                  <a:pt x="0" y="8840390"/>
                </a:lnTo>
                <a:lnTo>
                  <a:pt x="0" y="0"/>
                </a:lnTo>
                <a:close/>
              </a:path>
            </a:pathLst>
          </a:custGeom>
          <a:blipFill>
            <a:blip r:embed="rId3">
              <a:alphaModFix amt="8999"/>
              <a:extLst>
                <a:ext uri="{96DAC541-7B7A-43D3-8B79-37D633B846F1}">
                  <asvg:svgBlip xmlns:asvg="http://schemas.microsoft.com/office/drawing/2016/SVG/main" r:embed="rId4"/>
                </a:ext>
              </a:extLst>
            </a:blip>
            <a:stretch>
              <a:fillRect/>
            </a:stretch>
          </a:blipFill>
        </p:spPr>
        <p:txBody>
          <a:bodyPr/>
          <a:lstStyle/>
          <a:p>
            <a:pPr defTabSz="304815"/>
            <a:endParaRPr lang="en-GB" sz="1200" dirty="0">
              <a:solidFill>
                <a:prstClr val="black"/>
              </a:solidFill>
              <a:latin typeface="Calibri" panose="020F0502020204030204"/>
            </a:endParaRPr>
          </a:p>
        </p:txBody>
      </p:sp>
      <p:sp>
        <p:nvSpPr>
          <p:cNvPr id="5" name="Freeform 5"/>
          <p:cNvSpPr/>
          <p:nvPr/>
        </p:nvSpPr>
        <p:spPr>
          <a:xfrm rot="-7316956">
            <a:off x="9016611" y="1949783"/>
            <a:ext cx="4154983" cy="5893593"/>
          </a:xfrm>
          <a:custGeom>
            <a:avLst/>
            <a:gdLst/>
            <a:ahLst/>
            <a:cxnLst/>
            <a:rect l="l" t="t" r="r" b="b"/>
            <a:pathLst>
              <a:path w="6232475" h="8840390">
                <a:moveTo>
                  <a:pt x="0" y="0"/>
                </a:moveTo>
                <a:lnTo>
                  <a:pt x="6232475" y="0"/>
                </a:lnTo>
                <a:lnTo>
                  <a:pt x="6232475" y="8840390"/>
                </a:lnTo>
                <a:lnTo>
                  <a:pt x="0" y="8840390"/>
                </a:lnTo>
                <a:lnTo>
                  <a:pt x="0" y="0"/>
                </a:lnTo>
                <a:close/>
              </a:path>
            </a:pathLst>
          </a:custGeom>
          <a:blipFill>
            <a:blip r:embed="rId3">
              <a:alphaModFix amt="8999"/>
              <a:extLst>
                <a:ext uri="{96DAC541-7B7A-43D3-8B79-37D633B846F1}">
                  <asvg:svgBlip xmlns:asvg="http://schemas.microsoft.com/office/drawing/2016/SVG/main" r:embed="rId4"/>
                </a:ext>
              </a:extLst>
            </a:blip>
            <a:stretch>
              <a:fillRect/>
            </a:stretch>
          </a:blipFill>
        </p:spPr>
        <p:txBody>
          <a:bodyPr/>
          <a:lstStyle/>
          <a:p>
            <a:pPr defTabSz="304815"/>
            <a:endParaRPr lang="en-GB" sz="1200">
              <a:solidFill>
                <a:prstClr val="black"/>
              </a:solidFill>
              <a:latin typeface="Calibri" panose="020F0502020204030204"/>
            </a:endParaRPr>
          </a:p>
        </p:txBody>
      </p:sp>
      <p:sp>
        <p:nvSpPr>
          <p:cNvPr id="6" name="Freeform 6"/>
          <p:cNvSpPr/>
          <p:nvPr/>
        </p:nvSpPr>
        <p:spPr>
          <a:xfrm>
            <a:off x="8969873" y="1017958"/>
            <a:ext cx="3118611" cy="1040881"/>
          </a:xfrm>
          <a:custGeom>
            <a:avLst/>
            <a:gdLst/>
            <a:ahLst/>
            <a:cxnLst/>
            <a:rect l="l" t="t" r="r" b="b"/>
            <a:pathLst>
              <a:path w="7608984" h="1669453">
                <a:moveTo>
                  <a:pt x="0" y="0"/>
                </a:moveTo>
                <a:lnTo>
                  <a:pt x="7608984" y="0"/>
                </a:lnTo>
                <a:lnTo>
                  <a:pt x="7608984" y="1669453"/>
                </a:lnTo>
                <a:lnTo>
                  <a:pt x="0" y="1669453"/>
                </a:lnTo>
                <a:lnTo>
                  <a:pt x="0" y="0"/>
                </a:lnTo>
                <a:close/>
              </a:path>
            </a:pathLst>
          </a:custGeom>
          <a:blipFill>
            <a:blip r:embed="rId5"/>
            <a:stretch>
              <a:fillRect l="-8796"/>
            </a:stretch>
          </a:blipFill>
        </p:spPr>
        <p:txBody>
          <a:bodyPr/>
          <a:lstStyle/>
          <a:p>
            <a:pPr defTabSz="304815"/>
            <a:endParaRPr lang="en-GB" sz="1200">
              <a:solidFill>
                <a:prstClr val="black"/>
              </a:solidFill>
              <a:latin typeface="Calibri" panose="020F0502020204030204"/>
            </a:endParaRPr>
          </a:p>
        </p:txBody>
      </p:sp>
      <p:sp>
        <p:nvSpPr>
          <p:cNvPr id="7" name="Freeform 7"/>
          <p:cNvSpPr/>
          <p:nvPr/>
        </p:nvSpPr>
        <p:spPr>
          <a:xfrm>
            <a:off x="10051289" y="452990"/>
            <a:ext cx="1670724" cy="792429"/>
          </a:xfrm>
          <a:custGeom>
            <a:avLst/>
            <a:gdLst/>
            <a:ahLst/>
            <a:cxnLst/>
            <a:rect l="l" t="t" r="r" b="b"/>
            <a:pathLst>
              <a:path w="2506086" h="1188643">
                <a:moveTo>
                  <a:pt x="0" y="0"/>
                </a:moveTo>
                <a:lnTo>
                  <a:pt x="2506086" y="0"/>
                </a:lnTo>
                <a:lnTo>
                  <a:pt x="2506086" y="1188644"/>
                </a:lnTo>
                <a:lnTo>
                  <a:pt x="0" y="1188644"/>
                </a:lnTo>
                <a:lnTo>
                  <a:pt x="0" y="0"/>
                </a:lnTo>
                <a:close/>
              </a:path>
            </a:pathLst>
          </a:custGeom>
          <a:blipFill>
            <a:blip r:embed="rId6"/>
            <a:stretch>
              <a:fillRect/>
            </a:stretch>
          </a:blipFill>
        </p:spPr>
        <p:txBody>
          <a:bodyPr/>
          <a:lstStyle/>
          <a:p>
            <a:pPr defTabSz="304815"/>
            <a:endParaRPr lang="en-GB" sz="1200">
              <a:solidFill>
                <a:prstClr val="black"/>
              </a:solidFill>
              <a:latin typeface="Calibri" panose="020F0502020204030204"/>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endParaRPr lang="en-US" sz="1200">
              <a:solidFill>
                <a:prstClr val="white"/>
              </a:solidFill>
              <a:latin typeface="Calibri" panose="020F0502020204030204"/>
            </a:endParaRPr>
          </a:p>
        </p:txBody>
      </p:sp>
      <p:sp>
        <p:nvSpPr>
          <p:cNvPr id="7" name="TextBox 6">
            <a:extLst>
              <a:ext uri="{FF2B5EF4-FFF2-40B4-BE49-F238E27FC236}">
                <a16:creationId xmlns:a16="http://schemas.microsoft.com/office/drawing/2014/main" id="{4DA90C9E-8D46-B0D9-A3C2-AC3A5AF0E3A9}"/>
              </a:ext>
            </a:extLst>
          </p:cNvPr>
          <p:cNvSpPr txBox="1"/>
          <p:nvPr/>
        </p:nvSpPr>
        <p:spPr>
          <a:xfrm>
            <a:off x="993664" y="240683"/>
            <a:ext cx="7464542" cy="1390079"/>
          </a:xfrm>
          <a:prstGeom prst="rect">
            <a:avLst/>
          </a:prstGeom>
        </p:spPr>
        <p:txBody>
          <a:bodyPr vert="horz" lIns="60960" tIns="30480" rIns="60960" bIns="30480" rtlCol="0" anchor="ctr">
            <a:normAutofit/>
          </a:bodyPr>
          <a:lstStyle/>
          <a:p>
            <a:pPr defTabSz="609630">
              <a:lnSpc>
                <a:spcPct val="90000"/>
              </a:lnSpc>
              <a:spcBef>
                <a:spcPct val="0"/>
              </a:spcBef>
              <a:spcAft>
                <a:spcPts val="400"/>
              </a:spcAft>
            </a:pPr>
            <a:r>
              <a:rPr lang="en-US" sz="5334" b="1">
                <a:solidFill>
                  <a:prstClr val="black"/>
                </a:solidFill>
                <a:latin typeface="Calibri" panose="020F0502020204030204"/>
                <a:ea typeface="Calibri Light"/>
                <a:cs typeface="Calibri Light"/>
              </a:rPr>
              <a:t>Achievements.</a:t>
            </a:r>
            <a:endParaRPr lang="en-US" sz="1200">
              <a:solidFill>
                <a:prstClr val="black"/>
              </a:solidFill>
              <a:latin typeface="Calibri" panose="020F0502020204030204"/>
            </a:endParaRPr>
          </a:p>
        </p:txBody>
      </p:sp>
      <p:sp>
        <p:nvSpPr>
          <p:cNvPr id="205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endParaRPr lang="en-US" sz="1200">
              <a:solidFill>
                <a:prstClr val="white"/>
              </a:solidFill>
              <a:latin typeface="Calibri" panose="020F0502020204030204"/>
            </a:endParaRPr>
          </a:p>
        </p:txBody>
      </p:sp>
      <p:pic>
        <p:nvPicPr>
          <p:cNvPr id="4" name="Picture 4"/>
          <p:cNvPicPr>
            <a:picLocks noChangeAspect="1"/>
          </p:cNvPicPr>
          <p:nvPr/>
        </p:nvPicPr>
        <p:blipFill rotWithShape="1">
          <a:blip r:embed="rId3"/>
          <a:srcRect l="7924" r="35910"/>
          <a:stretch/>
        </p:blipFill>
        <p:spPr>
          <a:xfrm>
            <a:off x="9263073" y="697467"/>
            <a:ext cx="2928927" cy="1594832"/>
          </a:xfrm>
          <a:prstGeom prst="rect">
            <a:avLst/>
          </a:prstGeom>
        </p:spPr>
      </p:pic>
      <p:pic>
        <p:nvPicPr>
          <p:cNvPr id="5" name="Picture 5"/>
          <p:cNvPicPr>
            <a:picLocks noChangeAspect="1"/>
          </p:cNvPicPr>
          <p:nvPr/>
        </p:nvPicPr>
        <p:blipFill>
          <a:blip r:embed="rId4"/>
          <a:srcRect/>
          <a:stretch>
            <a:fillRect/>
          </a:stretch>
        </p:blipFill>
        <p:spPr>
          <a:xfrm>
            <a:off x="10335876" y="128818"/>
            <a:ext cx="1381125" cy="655071"/>
          </a:xfrm>
          <a:prstGeom prst="rect">
            <a:avLst/>
          </a:prstGeom>
        </p:spPr>
      </p:pic>
      <p:sp>
        <p:nvSpPr>
          <p:cNvPr id="2" name="TextBox 1">
            <a:extLst>
              <a:ext uri="{FF2B5EF4-FFF2-40B4-BE49-F238E27FC236}">
                <a16:creationId xmlns:a16="http://schemas.microsoft.com/office/drawing/2014/main" id="{08EB6E78-23BC-CD93-7C5C-074A1AEC54FF}"/>
              </a:ext>
            </a:extLst>
          </p:cNvPr>
          <p:cNvSpPr txBox="1"/>
          <p:nvPr/>
        </p:nvSpPr>
        <p:spPr>
          <a:xfrm>
            <a:off x="540776" y="1854131"/>
            <a:ext cx="7464542" cy="3990772"/>
          </a:xfrm>
          <a:prstGeom prst="rect">
            <a:avLst/>
          </a:prstGeom>
          <a:noFill/>
        </p:spPr>
        <p:txBody>
          <a:bodyPr wrap="square" rtlCol="0">
            <a:spAutoFit/>
          </a:bodyPr>
          <a:lstStyle/>
          <a:p>
            <a:pPr marL="381019" indent="-381019" defTabSz="304815">
              <a:buFont typeface="Arial" panose="020B0604020202020204" pitchFamily="34" charset="0"/>
              <a:buChar char="•"/>
            </a:pPr>
            <a:r>
              <a:rPr lang="en-GB" sz="2933" dirty="0">
                <a:solidFill>
                  <a:prstClr val="black"/>
                </a:solidFill>
                <a:latin typeface="Calibri" panose="020F0502020204030204"/>
              </a:rPr>
              <a:t>Silvercloud</a:t>
            </a:r>
          </a:p>
          <a:p>
            <a:pPr marL="381019" indent="-381019" defTabSz="304815">
              <a:buFont typeface="Arial" panose="020B0604020202020204" pitchFamily="34" charset="0"/>
              <a:buChar char="•"/>
            </a:pPr>
            <a:r>
              <a:rPr lang="en-GB" sz="2933" dirty="0">
                <a:solidFill>
                  <a:prstClr val="black"/>
                </a:solidFill>
                <a:latin typeface="Calibri" panose="020F0502020204030204"/>
              </a:rPr>
              <a:t>Employment Advisor Service Wide Launch</a:t>
            </a:r>
          </a:p>
          <a:p>
            <a:pPr marL="381019" indent="-381019" defTabSz="304815">
              <a:buFont typeface="Arial" panose="020B0604020202020204" pitchFamily="34" charset="0"/>
              <a:buChar char="•"/>
            </a:pPr>
            <a:r>
              <a:rPr lang="en-GB" sz="2933" dirty="0">
                <a:solidFill>
                  <a:prstClr val="black"/>
                </a:solidFill>
                <a:latin typeface="Calibri" panose="020F0502020204030204"/>
              </a:rPr>
              <a:t>Month on month increase in referrals.</a:t>
            </a:r>
          </a:p>
          <a:p>
            <a:pPr marL="381019" indent="-381019" defTabSz="304815">
              <a:buFont typeface="Arial" panose="020B0604020202020204" pitchFamily="34" charset="0"/>
              <a:buChar char="•"/>
            </a:pPr>
            <a:r>
              <a:rPr lang="en-GB" sz="2933" dirty="0">
                <a:solidFill>
                  <a:prstClr val="black"/>
                </a:solidFill>
                <a:latin typeface="Calibri" panose="020F0502020204030204"/>
              </a:rPr>
              <a:t>Supported 865 patients since Feb 2024</a:t>
            </a:r>
          </a:p>
          <a:p>
            <a:pPr marL="381019" indent="-381019" defTabSz="304815">
              <a:buFont typeface="Arial" panose="020B0604020202020204" pitchFamily="34" charset="0"/>
              <a:buChar char="•"/>
            </a:pPr>
            <a:r>
              <a:rPr lang="en-GB" sz="2933" dirty="0">
                <a:solidFill>
                  <a:prstClr val="black"/>
                </a:solidFill>
                <a:latin typeface="Calibri" panose="020F0502020204030204"/>
              </a:rPr>
              <a:t>A short wait for an assessment with an EA. </a:t>
            </a:r>
          </a:p>
          <a:p>
            <a:pPr defTabSz="304815"/>
            <a:endParaRPr lang="en-GB" sz="2667" dirty="0">
              <a:solidFill>
                <a:prstClr val="black"/>
              </a:solidFill>
              <a:latin typeface="Calibri" panose="020F0502020204030204"/>
            </a:endParaRPr>
          </a:p>
          <a:p>
            <a:pPr marL="381019" indent="-381019" defTabSz="304815">
              <a:buFont typeface="Arial" panose="020B0604020202020204" pitchFamily="34" charset="0"/>
              <a:buChar char="•"/>
            </a:pPr>
            <a:endParaRPr lang="en-GB" sz="2667" dirty="0">
              <a:solidFill>
                <a:prstClr val="black"/>
              </a:solidFill>
              <a:latin typeface="Calibri" panose="020F0502020204030204"/>
            </a:endParaRPr>
          </a:p>
          <a:p>
            <a:pPr defTabSz="304815"/>
            <a:endParaRPr lang="en-GB" sz="2667" dirty="0">
              <a:solidFill>
                <a:prstClr val="black"/>
              </a:solidFill>
              <a:latin typeface="Calibri" panose="020F0502020204030204"/>
            </a:endParaRPr>
          </a:p>
          <a:p>
            <a:pPr defTabSz="304815"/>
            <a:endParaRPr lang="en-GB" sz="2667" dirty="0">
              <a:solidFill>
                <a:prstClr val="black"/>
              </a:solidFill>
              <a:latin typeface="Calibri" panose="020F0502020204030204"/>
            </a:endParaRPr>
          </a:p>
        </p:txBody>
      </p:sp>
      <p:pic>
        <p:nvPicPr>
          <p:cNvPr id="1028" name="Picture 4" descr="The importance of recognising your ...">
            <a:extLst>
              <a:ext uri="{FF2B5EF4-FFF2-40B4-BE49-F238E27FC236}">
                <a16:creationId xmlns:a16="http://schemas.microsoft.com/office/drawing/2014/main" id="{B5AA002F-0A90-830E-6411-8872183595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0932" y="1844905"/>
            <a:ext cx="4363690" cy="2443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2569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1486" y="1171805"/>
            <a:ext cx="7475486" cy="487378"/>
          </a:xfrm>
          <a:prstGeom prst="rect">
            <a:avLst/>
          </a:prstGeom>
        </p:spPr>
        <p:txBody>
          <a:bodyPr lIns="0" tIns="0" rIns="0" bIns="0" rtlCol="0" anchor="t">
            <a:spAutoFit/>
          </a:bodyPr>
          <a:lstStyle/>
          <a:p>
            <a:pPr defTabSz="304815">
              <a:lnSpc>
                <a:spcPts val="3840"/>
              </a:lnSpc>
            </a:pPr>
            <a:r>
              <a:rPr lang="en-US" sz="3600" b="1" dirty="0">
                <a:solidFill>
                  <a:prstClr val="black"/>
                </a:solidFill>
                <a:latin typeface="Calibri" panose="020F0502020204030204"/>
                <a:cs typeface="Arial" panose="020B0604020202020204" pitchFamily="34" charset="0"/>
              </a:rPr>
              <a:t>How to access the service?</a:t>
            </a:r>
          </a:p>
        </p:txBody>
      </p:sp>
      <p:sp>
        <p:nvSpPr>
          <p:cNvPr id="3" name="TextBox 3"/>
          <p:cNvSpPr txBox="1"/>
          <p:nvPr/>
        </p:nvSpPr>
        <p:spPr>
          <a:xfrm>
            <a:off x="711486" y="1955652"/>
            <a:ext cx="10133669" cy="4677434"/>
          </a:xfrm>
          <a:prstGeom prst="rect">
            <a:avLst/>
          </a:prstGeom>
        </p:spPr>
        <p:txBody>
          <a:bodyPr lIns="0" tIns="0" rIns="0" bIns="0" rtlCol="0" anchor="t">
            <a:spAutoFit/>
          </a:bodyPr>
          <a:lstStyle/>
          <a:p>
            <a:pPr defTabSz="304815"/>
            <a:r>
              <a:rPr lang="en-US" sz="2533" b="1" dirty="0">
                <a:solidFill>
                  <a:srgbClr val="016AB3"/>
                </a:solidFill>
                <a:latin typeface="Calibri" panose="020F0502020204030204"/>
                <a:cs typeface="Arial" panose="020B0604020202020204" pitchFamily="34" charset="0"/>
              </a:rPr>
              <a:t>Self-referral via:</a:t>
            </a:r>
          </a:p>
          <a:p>
            <a:pPr defTabSz="304815"/>
            <a:r>
              <a:rPr lang="en-US" sz="2533" dirty="0">
                <a:solidFill>
                  <a:srgbClr val="016AB3"/>
                </a:solidFill>
                <a:latin typeface="Calibri" panose="020F0502020204030204"/>
                <a:cs typeface="Arial" panose="020B0604020202020204" pitchFamily="34" charset="0"/>
              </a:rPr>
              <a:t>•Website –SheffieldTalkingTherapies.nhs.uk</a:t>
            </a:r>
          </a:p>
          <a:p>
            <a:pPr defTabSz="304815"/>
            <a:r>
              <a:rPr lang="en-US" sz="2533" dirty="0">
                <a:solidFill>
                  <a:srgbClr val="016AB3"/>
                </a:solidFill>
                <a:latin typeface="Calibri" panose="020F0502020204030204"/>
                <a:cs typeface="Arial" panose="020B0604020202020204" pitchFamily="34" charset="0"/>
              </a:rPr>
              <a:t> including </a:t>
            </a:r>
            <a:r>
              <a:rPr lang="en-US" sz="2533" u="sng" dirty="0">
                <a:solidFill>
                  <a:srgbClr val="016AB3"/>
                </a:solidFill>
                <a:latin typeface="Calibri" panose="020F0502020204030204"/>
                <a:cs typeface="Arial" panose="020B0604020202020204" pitchFamily="34" charset="0"/>
                <a:hlinkClick r:id="rId3" tooltip="https://iaptsheffield.nhs.uk/"/>
              </a:rPr>
              <a:t>online self-referral form</a:t>
            </a:r>
            <a:r>
              <a:rPr lang="en-US" sz="2533" dirty="0">
                <a:solidFill>
                  <a:srgbClr val="016AB3"/>
                </a:solidFill>
                <a:latin typeface="Calibri" panose="020F0502020204030204"/>
                <a:cs typeface="Arial" panose="020B0604020202020204" pitchFamily="34" charset="0"/>
              </a:rPr>
              <a:t> </a:t>
            </a:r>
          </a:p>
          <a:p>
            <a:pPr defTabSz="304815"/>
            <a:r>
              <a:rPr lang="en-US" sz="2533" dirty="0">
                <a:solidFill>
                  <a:srgbClr val="016AB3"/>
                </a:solidFill>
                <a:latin typeface="Calibri" panose="020F0502020204030204"/>
                <a:cs typeface="Arial" panose="020B0604020202020204" pitchFamily="34" charset="0"/>
              </a:rPr>
              <a:t>•Telephone –  (0114) 226 4380</a:t>
            </a:r>
          </a:p>
          <a:p>
            <a:pPr defTabSz="304815"/>
            <a:r>
              <a:rPr lang="en-US" sz="2533" b="1" dirty="0">
                <a:solidFill>
                  <a:srgbClr val="016AB3"/>
                </a:solidFill>
                <a:latin typeface="Calibri" panose="020F0502020204030204"/>
                <a:cs typeface="Arial" panose="020B0604020202020204" pitchFamily="34" charset="0"/>
              </a:rPr>
              <a:t>Assessment</a:t>
            </a:r>
          </a:p>
          <a:p>
            <a:pPr defTabSz="304815"/>
            <a:r>
              <a:rPr lang="en-US" sz="2533" dirty="0">
                <a:solidFill>
                  <a:srgbClr val="016AB3"/>
                </a:solidFill>
                <a:latin typeface="Calibri" panose="020F0502020204030204"/>
                <a:cs typeface="Arial" panose="020B0604020202020204" pitchFamily="34" charset="0"/>
              </a:rPr>
              <a:t>Everyone is offered a telephone assessment with a Psychological Wellbeing Practitioner (PWP) to assess their psychological needs &amp; goals, give information and discuss treatment options. </a:t>
            </a:r>
          </a:p>
          <a:p>
            <a:pPr defTabSz="304815"/>
            <a:endParaRPr lang="en-US" sz="2533" dirty="0">
              <a:solidFill>
                <a:srgbClr val="016AB3"/>
              </a:solidFill>
              <a:latin typeface="Calibri" panose="020F0502020204030204"/>
              <a:cs typeface="Arial" panose="020B0604020202020204" pitchFamily="34" charset="0"/>
            </a:endParaRPr>
          </a:p>
          <a:p>
            <a:pPr defTabSz="304815"/>
            <a:r>
              <a:rPr lang="en-US" sz="2533" dirty="0">
                <a:solidFill>
                  <a:srgbClr val="016AB3"/>
                </a:solidFill>
                <a:latin typeface="Calibri" panose="020F0502020204030204"/>
                <a:cs typeface="Arial" panose="020B0604020202020204" pitchFamily="34" charset="0"/>
              </a:rPr>
              <a:t>Once an assessment has happened and our service has been deemed suitable for the patient, they can then access our Employment Team via an internal referral. </a:t>
            </a:r>
          </a:p>
        </p:txBody>
      </p:sp>
      <p:sp>
        <p:nvSpPr>
          <p:cNvPr id="4" name="Freeform 4"/>
          <p:cNvSpPr/>
          <p:nvPr/>
        </p:nvSpPr>
        <p:spPr>
          <a:xfrm rot="-254548">
            <a:off x="-464516" y="1949783"/>
            <a:ext cx="4154983" cy="5893593"/>
          </a:xfrm>
          <a:custGeom>
            <a:avLst/>
            <a:gdLst/>
            <a:ahLst/>
            <a:cxnLst/>
            <a:rect l="l" t="t" r="r" b="b"/>
            <a:pathLst>
              <a:path w="6232475" h="8840390">
                <a:moveTo>
                  <a:pt x="0" y="0"/>
                </a:moveTo>
                <a:lnTo>
                  <a:pt x="6232475" y="0"/>
                </a:lnTo>
                <a:lnTo>
                  <a:pt x="6232475" y="8840390"/>
                </a:lnTo>
                <a:lnTo>
                  <a:pt x="0" y="8840390"/>
                </a:lnTo>
                <a:lnTo>
                  <a:pt x="0" y="0"/>
                </a:lnTo>
                <a:close/>
              </a:path>
            </a:pathLst>
          </a:custGeom>
          <a:blipFill>
            <a:blip r:embed="rId4">
              <a:alphaModFix amt="8999"/>
              <a:extLst>
                <a:ext uri="{96DAC541-7B7A-43D3-8B79-37D633B846F1}">
                  <asvg:svgBlip xmlns:asvg="http://schemas.microsoft.com/office/drawing/2016/SVG/main" r:embed="rId5"/>
                </a:ext>
              </a:extLst>
            </a:blip>
            <a:stretch>
              <a:fillRect/>
            </a:stretch>
          </a:blipFill>
        </p:spPr>
        <p:txBody>
          <a:bodyPr/>
          <a:lstStyle/>
          <a:p>
            <a:pPr defTabSz="304815"/>
            <a:endParaRPr lang="en-GB" sz="1200" dirty="0">
              <a:solidFill>
                <a:prstClr val="black"/>
              </a:solidFill>
              <a:latin typeface="Calibri" panose="020F0502020204030204"/>
            </a:endParaRPr>
          </a:p>
        </p:txBody>
      </p:sp>
      <p:sp>
        <p:nvSpPr>
          <p:cNvPr id="5" name="Freeform 5"/>
          <p:cNvSpPr/>
          <p:nvPr/>
        </p:nvSpPr>
        <p:spPr>
          <a:xfrm rot="-7316956">
            <a:off x="9016611" y="1949783"/>
            <a:ext cx="4154983" cy="5893593"/>
          </a:xfrm>
          <a:custGeom>
            <a:avLst/>
            <a:gdLst/>
            <a:ahLst/>
            <a:cxnLst/>
            <a:rect l="l" t="t" r="r" b="b"/>
            <a:pathLst>
              <a:path w="6232475" h="8840390">
                <a:moveTo>
                  <a:pt x="0" y="0"/>
                </a:moveTo>
                <a:lnTo>
                  <a:pt x="6232475" y="0"/>
                </a:lnTo>
                <a:lnTo>
                  <a:pt x="6232475" y="8840390"/>
                </a:lnTo>
                <a:lnTo>
                  <a:pt x="0" y="8840390"/>
                </a:lnTo>
                <a:lnTo>
                  <a:pt x="0" y="0"/>
                </a:lnTo>
                <a:close/>
              </a:path>
            </a:pathLst>
          </a:custGeom>
          <a:blipFill>
            <a:blip r:embed="rId4">
              <a:alphaModFix amt="8999"/>
              <a:extLst>
                <a:ext uri="{96DAC541-7B7A-43D3-8B79-37D633B846F1}">
                  <asvg:svgBlip xmlns:asvg="http://schemas.microsoft.com/office/drawing/2016/SVG/main" r:embed="rId5"/>
                </a:ext>
              </a:extLst>
            </a:blip>
            <a:stretch>
              <a:fillRect/>
            </a:stretch>
          </a:blipFill>
        </p:spPr>
        <p:txBody>
          <a:bodyPr/>
          <a:lstStyle/>
          <a:p>
            <a:pPr defTabSz="304815"/>
            <a:endParaRPr lang="en-GB" sz="1200">
              <a:solidFill>
                <a:prstClr val="black"/>
              </a:solidFill>
              <a:latin typeface="Calibri" panose="020F0502020204030204"/>
            </a:endParaRPr>
          </a:p>
        </p:txBody>
      </p:sp>
      <p:sp>
        <p:nvSpPr>
          <p:cNvPr id="6" name="Freeform 6"/>
          <p:cNvSpPr/>
          <p:nvPr/>
        </p:nvSpPr>
        <p:spPr>
          <a:xfrm>
            <a:off x="8186971" y="1464734"/>
            <a:ext cx="3840490" cy="882891"/>
          </a:xfrm>
          <a:custGeom>
            <a:avLst/>
            <a:gdLst/>
            <a:ahLst/>
            <a:cxnLst/>
            <a:rect l="l" t="t" r="r" b="b"/>
            <a:pathLst>
              <a:path w="7608984" h="1669453">
                <a:moveTo>
                  <a:pt x="0" y="0"/>
                </a:moveTo>
                <a:lnTo>
                  <a:pt x="7608984" y="0"/>
                </a:lnTo>
                <a:lnTo>
                  <a:pt x="7608984" y="1669453"/>
                </a:lnTo>
                <a:lnTo>
                  <a:pt x="0" y="1669453"/>
                </a:lnTo>
                <a:lnTo>
                  <a:pt x="0" y="0"/>
                </a:lnTo>
                <a:close/>
              </a:path>
            </a:pathLst>
          </a:custGeom>
          <a:blipFill>
            <a:blip r:embed="rId6"/>
            <a:stretch>
              <a:fillRect l="-8796"/>
            </a:stretch>
          </a:blipFill>
        </p:spPr>
        <p:txBody>
          <a:bodyPr/>
          <a:lstStyle/>
          <a:p>
            <a:pPr defTabSz="304815"/>
            <a:endParaRPr lang="en-GB" sz="1200">
              <a:solidFill>
                <a:prstClr val="black"/>
              </a:solidFill>
              <a:latin typeface="Calibri" panose="020F0502020204030204"/>
            </a:endParaRPr>
          </a:p>
        </p:txBody>
      </p:sp>
      <p:sp>
        <p:nvSpPr>
          <p:cNvPr id="7" name="Freeform 7"/>
          <p:cNvSpPr/>
          <p:nvPr/>
        </p:nvSpPr>
        <p:spPr>
          <a:xfrm>
            <a:off x="10051289" y="452990"/>
            <a:ext cx="1670724" cy="792429"/>
          </a:xfrm>
          <a:custGeom>
            <a:avLst/>
            <a:gdLst/>
            <a:ahLst/>
            <a:cxnLst/>
            <a:rect l="l" t="t" r="r" b="b"/>
            <a:pathLst>
              <a:path w="2506086" h="1188643">
                <a:moveTo>
                  <a:pt x="0" y="0"/>
                </a:moveTo>
                <a:lnTo>
                  <a:pt x="2506086" y="0"/>
                </a:lnTo>
                <a:lnTo>
                  <a:pt x="2506086" y="1188644"/>
                </a:lnTo>
                <a:lnTo>
                  <a:pt x="0" y="1188644"/>
                </a:lnTo>
                <a:lnTo>
                  <a:pt x="0" y="0"/>
                </a:lnTo>
                <a:close/>
              </a:path>
            </a:pathLst>
          </a:custGeom>
          <a:blipFill>
            <a:blip r:embed="rId7"/>
            <a:stretch>
              <a:fillRect/>
            </a:stretch>
          </a:blipFill>
        </p:spPr>
        <p:txBody>
          <a:bodyPr/>
          <a:lstStyle/>
          <a:p>
            <a:pPr defTabSz="304815"/>
            <a:endParaRPr lang="en-GB" sz="1200">
              <a:solidFill>
                <a:prstClr val="black"/>
              </a:solidFill>
              <a:latin typeface="Calibri" panose="020F0502020204030204"/>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60281-E1CD-B9B1-BA37-EBAB6F30558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80BD7A-BD22-042E-BE4A-45F9BD0DF8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17050" y="281940"/>
            <a:ext cx="2774950" cy="2030730"/>
          </a:xfrm>
          <a:prstGeom prst="rect">
            <a:avLst/>
          </a:prstGeom>
          <a:noFill/>
          <a:ln>
            <a:noFill/>
          </a:ln>
        </p:spPr>
      </p:pic>
      <p:sp>
        <p:nvSpPr>
          <p:cNvPr id="5" name="TextBox 4">
            <a:extLst>
              <a:ext uri="{FF2B5EF4-FFF2-40B4-BE49-F238E27FC236}">
                <a16:creationId xmlns:a16="http://schemas.microsoft.com/office/drawing/2014/main" id="{BF60C22D-311D-B569-84C8-07CB629CCBA5}"/>
              </a:ext>
            </a:extLst>
          </p:cNvPr>
          <p:cNvSpPr txBox="1"/>
          <p:nvPr/>
        </p:nvSpPr>
        <p:spPr>
          <a:xfrm>
            <a:off x="360940" y="393108"/>
            <a:ext cx="11155054" cy="703078"/>
          </a:xfrm>
          <a:prstGeom prst="rect">
            <a:avLst/>
          </a:prstGeom>
          <a:noFill/>
        </p:spPr>
        <p:txBody>
          <a:bodyPr wrap="square" lIns="91440" tIns="45720" rIns="91440" bIns="45720" rtlCol="0" anchor="t">
            <a:spAutoFit/>
          </a:bodyPr>
          <a:lstStyle/>
          <a:p>
            <a:pPr defTabSz="304815">
              <a:lnSpc>
                <a:spcPct val="107000"/>
              </a:lnSpc>
              <a:spcAft>
                <a:spcPts val="800"/>
              </a:spcAft>
            </a:pPr>
            <a:r>
              <a:rPr lang="en-GB" sz="4000" b="1" kern="100">
                <a:solidFill>
                  <a:srgbClr val="005EB8"/>
                </a:solidFill>
                <a:latin typeface="Arial"/>
                <a:ea typeface="Times New Roman" panose="02020603050405020304" pitchFamily="18" charset="0"/>
                <a:cs typeface="Times New Roman"/>
              </a:rPr>
              <a:t>Employment Service Patient Feedback</a:t>
            </a:r>
            <a:endParaRPr lang="en-GB" sz="4000" i="1">
              <a:solidFill>
                <a:srgbClr val="000000"/>
              </a:solidFill>
              <a:latin typeface="Arial" panose="020B0604020202020204" pitchFamily="34" charset="0"/>
              <a:cs typeface="Arial" panose="020B0604020202020204" pitchFamily="34" charset="0"/>
            </a:endParaRPr>
          </a:p>
        </p:txBody>
      </p:sp>
      <p:sp>
        <p:nvSpPr>
          <p:cNvPr id="2" name="Freeform 8">
            <a:extLst>
              <a:ext uri="{FF2B5EF4-FFF2-40B4-BE49-F238E27FC236}">
                <a16:creationId xmlns:a16="http://schemas.microsoft.com/office/drawing/2014/main" id="{9B3D2D6A-A4B9-5AD1-F55F-368B6CC5441E}"/>
              </a:ext>
            </a:extLst>
          </p:cNvPr>
          <p:cNvSpPr/>
          <p:nvPr/>
        </p:nvSpPr>
        <p:spPr>
          <a:xfrm>
            <a:off x="861238" y="2856466"/>
            <a:ext cx="6443330" cy="1704469"/>
          </a:xfrm>
          <a:custGeom>
            <a:avLst/>
            <a:gdLst/>
            <a:ahLst/>
            <a:cxnLst/>
            <a:rect l="l" t="t" r="r" b="b"/>
            <a:pathLst>
              <a:path w="11552411" h="3422402">
                <a:moveTo>
                  <a:pt x="0" y="0"/>
                </a:moveTo>
                <a:lnTo>
                  <a:pt x="11552410" y="0"/>
                </a:lnTo>
                <a:lnTo>
                  <a:pt x="11552410" y="3422402"/>
                </a:lnTo>
                <a:lnTo>
                  <a:pt x="0" y="3422402"/>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GB">
              <a:solidFill>
                <a:prstClr val="black"/>
              </a:solidFill>
              <a:latin typeface="Calibri" panose="020F0502020204030204"/>
            </a:endParaRPr>
          </a:p>
        </p:txBody>
      </p:sp>
      <p:sp>
        <p:nvSpPr>
          <p:cNvPr id="3" name="TextBox 2">
            <a:extLst>
              <a:ext uri="{FF2B5EF4-FFF2-40B4-BE49-F238E27FC236}">
                <a16:creationId xmlns:a16="http://schemas.microsoft.com/office/drawing/2014/main" id="{50ACF679-B382-BADB-2B91-5AB189828D8D}"/>
              </a:ext>
            </a:extLst>
          </p:cNvPr>
          <p:cNvSpPr txBox="1"/>
          <p:nvPr/>
        </p:nvSpPr>
        <p:spPr>
          <a:xfrm>
            <a:off x="242002" y="1109640"/>
            <a:ext cx="7296482" cy="1815882"/>
          </a:xfrm>
          <a:prstGeom prst="rect">
            <a:avLst/>
          </a:prstGeom>
          <a:noFill/>
        </p:spPr>
        <p:txBody>
          <a:bodyPr wrap="square" rtlCol="0">
            <a:spAutoFit/>
          </a:bodyPr>
          <a:lstStyle/>
          <a:p>
            <a:pPr algn="ctr" defTabSz="304815"/>
            <a:r>
              <a:rPr lang="en-GB" sz="2800" i="1">
                <a:solidFill>
                  <a:srgbClr val="2F9894"/>
                </a:solidFill>
                <a:latin typeface="Arial" panose="020B0604020202020204" pitchFamily="34" charset="0"/>
                <a:cs typeface="Arial" panose="020B0604020202020204" pitchFamily="34" charset="0"/>
              </a:rPr>
              <a:t>“My EA was supportive, understood my concerns &amp; gave constructive advice. This has been such a valuable service, especially running alongside my therapy sessions.”</a:t>
            </a:r>
            <a:endParaRPr lang="en-GB" sz="2500" i="1">
              <a:solidFill>
                <a:srgbClr val="2F989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B4D9C62-1B21-97F5-3B6E-A19CC5680B38}"/>
              </a:ext>
            </a:extLst>
          </p:cNvPr>
          <p:cNvSpPr txBox="1"/>
          <p:nvPr/>
        </p:nvSpPr>
        <p:spPr>
          <a:xfrm>
            <a:off x="360940" y="4560936"/>
            <a:ext cx="11558159" cy="2246769"/>
          </a:xfrm>
          <a:prstGeom prst="rect">
            <a:avLst/>
          </a:prstGeom>
          <a:noFill/>
        </p:spPr>
        <p:txBody>
          <a:bodyPr wrap="square" rtlCol="0">
            <a:spAutoFit/>
          </a:bodyPr>
          <a:lstStyle/>
          <a:p>
            <a:pPr algn="ctr" defTabSz="304815"/>
            <a:r>
              <a:rPr lang="en-GB" sz="2500" i="1">
                <a:solidFill>
                  <a:srgbClr val="82459A"/>
                </a:solidFill>
                <a:latin typeface="Arial"/>
                <a:cs typeface="Arial"/>
              </a:rPr>
              <a:t>“</a:t>
            </a:r>
            <a:r>
              <a:rPr lang="en-GB" sz="2800" i="1">
                <a:solidFill>
                  <a:srgbClr val="2F9894"/>
                </a:solidFill>
                <a:latin typeface="Arial" panose="020B0604020202020204" pitchFamily="34" charset="0"/>
                <a:cs typeface="Arial" panose="020B0604020202020204" pitchFamily="34" charset="0"/>
              </a:rPr>
              <a:t>My EA was wonderfully supportive throughout our sessions and really helped me with the unique situation I was facing at work. Whilst the situation is not fully resolved the employment therapy has left me feeling a lot more confident and has provided me with the tools needed to help. Thank you so much for your help!”</a:t>
            </a:r>
            <a:endParaRPr lang="en-GB" i="1">
              <a:solidFill>
                <a:srgbClr val="2F989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546F34A-8DC4-1132-46BA-6F83B5B78106}"/>
              </a:ext>
            </a:extLst>
          </p:cNvPr>
          <p:cNvSpPr txBox="1"/>
          <p:nvPr/>
        </p:nvSpPr>
        <p:spPr>
          <a:xfrm>
            <a:off x="7304568" y="1883279"/>
            <a:ext cx="4671650" cy="2677656"/>
          </a:xfrm>
          <a:prstGeom prst="rect">
            <a:avLst/>
          </a:prstGeom>
          <a:noFill/>
        </p:spPr>
        <p:txBody>
          <a:bodyPr wrap="square" rtlCol="0">
            <a:spAutoFit/>
          </a:bodyPr>
          <a:lstStyle/>
          <a:p>
            <a:pPr algn="ctr" defTabSz="304815"/>
            <a:r>
              <a:rPr lang="en-GB" sz="2500" i="1">
                <a:solidFill>
                  <a:srgbClr val="82459A"/>
                </a:solidFill>
                <a:latin typeface="Arial"/>
                <a:cs typeface="Arial"/>
              </a:rPr>
              <a:t>“</a:t>
            </a:r>
            <a:r>
              <a:rPr lang="en-GB" sz="2800" i="1">
                <a:solidFill>
                  <a:srgbClr val="82459A"/>
                </a:solidFill>
                <a:latin typeface="Arial" panose="020B0604020202020204" pitchFamily="34" charset="0"/>
                <a:cs typeface="Arial" panose="020B0604020202020204" pitchFamily="34" charset="0"/>
              </a:rPr>
              <a:t>Really helpful support and my EA also helped me to get some talking therapy. The two types of support were really impactful together. Thank you.”</a:t>
            </a:r>
            <a:endParaRPr lang="en-GB" i="1">
              <a:solidFill>
                <a:srgbClr val="82459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7315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60281-E1CD-B9B1-BA37-EBAB6F30558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80BD7A-BD22-042E-BE4A-45F9BD0DF8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17050" y="281940"/>
            <a:ext cx="2774950" cy="2030730"/>
          </a:xfrm>
          <a:prstGeom prst="rect">
            <a:avLst/>
          </a:prstGeom>
          <a:noFill/>
          <a:ln>
            <a:noFill/>
          </a:ln>
        </p:spPr>
      </p:pic>
      <p:sp>
        <p:nvSpPr>
          <p:cNvPr id="5" name="TextBox 4">
            <a:extLst>
              <a:ext uri="{FF2B5EF4-FFF2-40B4-BE49-F238E27FC236}">
                <a16:creationId xmlns:a16="http://schemas.microsoft.com/office/drawing/2014/main" id="{BF60C22D-311D-B569-84C8-07CB629CCBA5}"/>
              </a:ext>
            </a:extLst>
          </p:cNvPr>
          <p:cNvSpPr txBox="1"/>
          <p:nvPr/>
        </p:nvSpPr>
        <p:spPr>
          <a:xfrm>
            <a:off x="360940" y="393108"/>
            <a:ext cx="11155054" cy="703078"/>
          </a:xfrm>
          <a:prstGeom prst="rect">
            <a:avLst/>
          </a:prstGeom>
          <a:noFill/>
        </p:spPr>
        <p:txBody>
          <a:bodyPr wrap="square" lIns="91440" tIns="45720" rIns="91440" bIns="45720" rtlCol="0" anchor="t">
            <a:spAutoFit/>
          </a:bodyPr>
          <a:lstStyle/>
          <a:p>
            <a:pPr defTabSz="304815">
              <a:lnSpc>
                <a:spcPct val="107000"/>
              </a:lnSpc>
              <a:spcAft>
                <a:spcPts val="800"/>
              </a:spcAft>
            </a:pPr>
            <a:r>
              <a:rPr lang="en-GB" sz="4000" b="1" kern="100">
                <a:solidFill>
                  <a:srgbClr val="005EB8"/>
                </a:solidFill>
                <a:latin typeface="Arial"/>
                <a:ea typeface="Times New Roman" panose="02020603050405020304" pitchFamily="18" charset="0"/>
                <a:cs typeface="Times New Roman"/>
              </a:rPr>
              <a:t>Employment Service Therapist Feedback</a:t>
            </a:r>
            <a:endParaRPr lang="en-GB" sz="4000" i="1">
              <a:solidFill>
                <a:srgbClr val="0000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B4D9C62-1B21-97F5-3B6E-A19CC5680B38}"/>
              </a:ext>
            </a:extLst>
          </p:cNvPr>
          <p:cNvSpPr txBox="1"/>
          <p:nvPr/>
        </p:nvSpPr>
        <p:spPr>
          <a:xfrm>
            <a:off x="360940" y="4560935"/>
            <a:ext cx="11558159" cy="477054"/>
          </a:xfrm>
          <a:prstGeom prst="rect">
            <a:avLst/>
          </a:prstGeom>
          <a:noFill/>
        </p:spPr>
        <p:txBody>
          <a:bodyPr wrap="square" rtlCol="0">
            <a:spAutoFit/>
          </a:bodyPr>
          <a:lstStyle/>
          <a:p>
            <a:pPr algn="ctr" defTabSz="304815"/>
            <a:r>
              <a:rPr lang="en-GB" sz="2500" i="1">
                <a:solidFill>
                  <a:srgbClr val="82459A"/>
                </a:solidFill>
                <a:latin typeface="Arial"/>
                <a:cs typeface="Arial"/>
              </a:rPr>
              <a:t>“</a:t>
            </a:r>
            <a:endParaRPr lang="en-GB" i="1">
              <a:solidFill>
                <a:srgbClr val="2F9894"/>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4FE8B04-E5DB-B4C5-2ACA-601024DE1A6D}"/>
              </a:ext>
            </a:extLst>
          </p:cNvPr>
          <p:cNvSpPr txBox="1"/>
          <p:nvPr/>
        </p:nvSpPr>
        <p:spPr>
          <a:xfrm>
            <a:off x="558800" y="1716880"/>
            <a:ext cx="11272261" cy="4196662"/>
          </a:xfrm>
          <a:prstGeom prst="rect">
            <a:avLst/>
          </a:prstGeom>
          <a:noFill/>
        </p:spPr>
        <p:txBody>
          <a:bodyPr wrap="square" rtlCol="0">
            <a:spAutoFit/>
          </a:bodyPr>
          <a:lstStyle/>
          <a:p>
            <a:pPr defTabSz="304815"/>
            <a:r>
              <a:rPr lang="en-GB" sz="2667" i="1" dirty="0">
                <a:solidFill>
                  <a:srgbClr val="7030A0"/>
                </a:solidFill>
                <a:latin typeface="Arial" panose="020B0604020202020204" pitchFamily="34" charset="0"/>
                <a:ea typeface="Times New Roman" panose="02020603050405020304" pitchFamily="18" charset="0"/>
                <a:cs typeface="Arial" panose="020B0604020202020204" pitchFamily="34" charset="0"/>
              </a:rPr>
              <a:t>As a Psychological Wellbeing Practitioner (PWP), I've worked with many patients who struggle with employment-based issues. Before we had the employment advisors, these issues could take up a lot of time in therapy sessions, unfortunately distracting from the core depression/anxiety work, which we have limited time for at step 2 anyway. </a:t>
            </a:r>
          </a:p>
          <a:p>
            <a:pPr defTabSz="304815"/>
            <a:endParaRPr lang="en-GB" sz="2667" i="1" dirty="0">
              <a:solidFill>
                <a:srgbClr val="7030A0"/>
              </a:solidFill>
              <a:latin typeface="Arial" panose="020B0604020202020204" pitchFamily="34" charset="0"/>
              <a:ea typeface="Times New Roman" panose="02020603050405020304" pitchFamily="18" charset="0"/>
              <a:cs typeface="Arial" panose="020B0604020202020204" pitchFamily="34" charset="0"/>
            </a:endParaRPr>
          </a:p>
          <a:p>
            <a:pPr defTabSz="304815"/>
            <a:r>
              <a:rPr lang="en-GB" sz="2667" i="1" dirty="0">
                <a:solidFill>
                  <a:srgbClr val="7030A0"/>
                </a:solidFill>
                <a:latin typeface="Arial" panose="020B0604020202020204" pitchFamily="34" charset="0"/>
                <a:ea typeface="Times New Roman" panose="02020603050405020304" pitchFamily="18" charset="0"/>
                <a:cs typeface="Arial" panose="020B0604020202020204" pitchFamily="34" charset="0"/>
              </a:rPr>
              <a:t>With the Employment Advisors working alongside us, my patients have expressed how much they appreciate having the time and space to talk about their employment issues, as well as practical advice and support to address these issues. I've seen how this can empower my patients. </a:t>
            </a:r>
            <a:endParaRPr lang="en-GB" sz="2667"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28745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rotWithShape="1">
          <a:blip r:embed="rId3"/>
          <a:srcRect l="7924" r="35910"/>
          <a:stretch/>
        </p:blipFill>
        <p:spPr>
          <a:xfrm>
            <a:off x="9038889" y="1382655"/>
            <a:ext cx="2835611" cy="1018138"/>
          </a:xfrm>
          <a:prstGeom prst="rect">
            <a:avLst/>
          </a:prstGeom>
        </p:spPr>
      </p:pic>
      <p:pic>
        <p:nvPicPr>
          <p:cNvPr id="5" name="Picture 5"/>
          <p:cNvPicPr>
            <a:picLocks noChangeAspect="1"/>
          </p:cNvPicPr>
          <p:nvPr/>
        </p:nvPicPr>
        <p:blipFill>
          <a:blip r:embed="rId4"/>
          <a:srcRect/>
          <a:stretch>
            <a:fillRect/>
          </a:stretch>
        </p:blipFill>
        <p:spPr>
          <a:xfrm>
            <a:off x="9631868" y="685801"/>
            <a:ext cx="1874332" cy="889000"/>
          </a:xfrm>
          <a:prstGeom prst="rect">
            <a:avLst/>
          </a:prstGeom>
        </p:spPr>
      </p:pic>
      <p:sp>
        <p:nvSpPr>
          <p:cNvPr id="3" name="Title 2">
            <a:extLst>
              <a:ext uri="{FF2B5EF4-FFF2-40B4-BE49-F238E27FC236}">
                <a16:creationId xmlns:a16="http://schemas.microsoft.com/office/drawing/2014/main" id="{F584A493-1B0C-2CDD-5B3A-17D4F545AE66}"/>
              </a:ext>
            </a:extLst>
          </p:cNvPr>
          <p:cNvSpPr>
            <a:spLocks noGrp="1"/>
          </p:cNvSpPr>
          <p:nvPr>
            <p:ph type="title"/>
          </p:nvPr>
        </p:nvSpPr>
        <p:spPr>
          <a:xfrm>
            <a:off x="622300" y="584049"/>
            <a:ext cx="10515600" cy="1325563"/>
          </a:xfrm>
        </p:spPr>
        <p:txBody>
          <a:bodyPr>
            <a:normAutofit/>
          </a:bodyPr>
          <a:lstStyle/>
          <a:p>
            <a:r>
              <a:rPr lang="en-GB" b="1">
                <a:solidFill>
                  <a:srgbClr val="0070C0"/>
                </a:solidFill>
                <a:latin typeface="+mn-lt"/>
              </a:rPr>
              <a:t>Questions</a:t>
            </a:r>
          </a:p>
        </p:txBody>
      </p:sp>
      <p:sp>
        <p:nvSpPr>
          <p:cNvPr id="6" name="Content Placeholder 5">
            <a:extLst>
              <a:ext uri="{FF2B5EF4-FFF2-40B4-BE49-F238E27FC236}">
                <a16:creationId xmlns:a16="http://schemas.microsoft.com/office/drawing/2014/main" id="{579A091B-CB33-644C-EC64-46AAB20D0EAA}"/>
              </a:ext>
            </a:extLst>
          </p:cNvPr>
          <p:cNvSpPr>
            <a:spLocks noGrp="1"/>
          </p:cNvSpPr>
          <p:nvPr>
            <p:ph idx="1"/>
          </p:nvPr>
        </p:nvSpPr>
        <p:spPr>
          <a:xfrm>
            <a:off x="838200" y="2402667"/>
            <a:ext cx="10299700" cy="3935713"/>
          </a:xfrm>
        </p:spPr>
        <p:txBody>
          <a:bodyPr>
            <a:normAutofit/>
          </a:bodyPr>
          <a:lstStyle/>
          <a:p>
            <a:pPr marL="0" indent="0">
              <a:buNone/>
            </a:pPr>
            <a:endParaRPr lang="en-GB" sz="2400"/>
          </a:p>
          <a:p>
            <a:pPr marL="0" indent="0">
              <a:buNone/>
            </a:pPr>
            <a:endParaRPr lang="en-GB" sz="2400"/>
          </a:p>
          <a:p>
            <a:pPr algn="l" rtl="0" fontAlgn="base"/>
            <a:endParaRPr lang="en-GB" sz="2133">
              <a:solidFill>
                <a:srgbClr val="000000"/>
              </a:solidFill>
              <a:latin typeface="Segoe UI" panose="020B0502040204020203" pitchFamily="34" charset="0"/>
            </a:endParaRPr>
          </a:p>
          <a:p>
            <a:endParaRPr lang="en-GB"/>
          </a:p>
        </p:txBody>
      </p:sp>
      <p:pic>
        <p:nvPicPr>
          <p:cNvPr id="1026" name="Picture 2" descr="question mark - SWOOP Analytics ...">
            <a:extLst>
              <a:ext uri="{FF2B5EF4-FFF2-40B4-BE49-F238E27FC236}">
                <a16:creationId xmlns:a16="http://schemas.microsoft.com/office/drawing/2014/main" id="{C3CFF347-73B2-80EA-5AF7-35D485CAC2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3112" y="2257353"/>
            <a:ext cx="6527585" cy="3432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55006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08179-D43B-8979-AF87-960BB372FA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E1C625-C1FC-5C44-C67D-05FA734E5A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E0E1FF7B-99BC-5485-08F6-E6902B82884D}"/>
              </a:ext>
            </a:extLst>
          </p:cNvPr>
          <p:cNvSpPr txBox="1"/>
          <p:nvPr/>
        </p:nvSpPr>
        <p:spPr>
          <a:xfrm>
            <a:off x="189211" y="2805749"/>
            <a:ext cx="10192053" cy="1646605"/>
          </a:xfrm>
          <a:prstGeom prst="rect">
            <a:avLst/>
          </a:prstGeom>
          <a:noFill/>
        </p:spPr>
        <p:txBody>
          <a:bodyPr wrap="square" rtlCol="0">
            <a:spAutoFit/>
          </a:bodyPr>
          <a:lstStyle/>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5A577038-93E1-B61A-27B5-B1A6A84D84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2CC5B629-6DC1-F657-9500-AE79B7AF15C4}"/>
              </a:ext>
            </a:extLst>
          </p:cNvPr>
          <p:cNvSpPr txBox="1"/>
          <p:nvPr/>
        </p:nvSpPr>
        <p:spPr>
          <a:xfrm>
            <a:off x="1981851" y="1389983"/>
            <a:ext cx="8011706" cy="3539430"/>
          </a:xfrm>
          <a:prstGeom prst="rect">
            <a:avLst/>
          </a:prstGeom>
          <a:noFill/>
        </p:spPr>
        <p:txBody>
          <a:bodyPr wrap="square" rtlCol="0">
            <a:spAutoFit/>
          </a:bodyPr>
          <a:lstStyle/>
          <a:p>
            <a:pPr algn="ctr"/>
            <a:r>
              <a:rPr lang="en-GB" sz="9600" b="1" dirty="0">
                <a:solidFill>
                  <a:schemeClr val="bg1"/>
                </a:solidFill>
                <a:latin typeface="Bahnschrift SemiBold SemiConden" panose="020B0502040204020203" pitchFamily="34" charset="0"/>
              </a:rPr>
              <a:t>Business Card Raffle</a:t>
            </a:r>
            <a:br>
              <a:rPr lang="en-GB" sz="9600" b="1" dirty="0">
                <a:solidFill>
                  <a:schemeClr val="bg1"/>
                </a:solidFill>
                <a:latin typeface="Bahnschrift SemiBold SemiConden" panose="020B0502040204020203" pitchFamily="34" charset="0"/>
              </a:rPr>
            </a:br>
            <a:r>
              <a:rPr lang="en-GB" sz="3200" b="1" dirty="0">
                <a:solidFill>
                  <a:schemeClr val="bg1"/>
                </a:solidFill>
                <a:latin typeface="Bahnschrift SemiBold SemiConden" panose="020B0502040204020203" pitchFamily="34" charset="0"/>
              </a:rPr>
              <a:t>Will you win?</a:t>
            </a:r>
            <a:endParaRPr lang="en-GB" sz="9600" b="1" dirty="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1595034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95255" y="2741562"/>
            <a:ext cx="10192053" cy="1646605"/>
          </a:xfrm>
          <a:prstGeom prst="rect">
            <a:avLst/>
          </a:prstGeom>
          <a:noFill/>
        </p:spPr>
        <p:txBody>
          <a:bodyPr wrap="square" rtlCol="0">
            <a:spAutoFit/>
          </a:bodyPr>
          <a:lstStyle/>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7C075762-932E-19DB-169E-B6A608FAF980}"/>
              </a:ext>
            </a:extLst>
          </p:cNvPr>
          <p:cNvSpPr txBox="1"/>
          <p:nvPr/>
        </p:nvSpPr>
        <p:spPr>
          <a:xfrm>
            <a:off x="1810736" y="1814526"/>
            <a:ext cx="8011706" cy="2215991"/>
          </a:xfrm>
          <a:prstGeom prst="rect">
            <a:avLst/>
          </a:prstGeom>
          <a:noFill/>
        </p:spPr>
        <p:txBody>
          <a:bodyPr wrap="square" rtlCol="0">
            <a:spAutoFit/>
          </a:bodyPr>
          <a:lstStyle/>
          <a:p>
            <a:pPr algn="ctr"/>
            <a:r>
              <a:rPr lang="en-GB" sz="13800" dirty="0">
                <a:solidFill>
                  <a:schemeClr val="bg1"/>
                </a:solidFill>
                <a:latin typeface="Bahnschrift SemiBold SemiConden" panose="020B0502040204020203" pitchFamily="34" charset="0"/>
              </a:rPr>
              <a:t>Thank you!</a:t>
            </a:r>
          </a:p>
        </p:txBody>
      </p:sp>
    </p:spTree>
    <p:extLst>
      <p:ext uri="{BB962C8B-B14F-4D97-AF65-F5344CB8AC3E}">
        <p14:creationId xmlns:p14="http://schemas.microsoft.com/office/powerpoint/2010/main" val="12281659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9">
  <a:themeElements>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fontScheme name="Course PowerPoint Template">
      <a:majorFont>
        <a:latin typeface="Arial"/>
        <a:ea typeface=""/>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rgbClr val="4D4D4D"/>
            </a:solidFill>
            <a:effectLst/>
            <a:latin typeface="Arial" pitchFamily="34" charset="0"/>
            <a:ea typeface="ヒラギノ角ゴ Pro W3" pitchFamily="1" charset="-128"/>
          </a:defRPr>
        </a:defPPr>
      </a:lstStyle>
    </a:spDef>
    <a:ln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rgbClr val="4D4D4D"/>
            </a:solidFill>
            <a:effectLst/>
            <a:latin typeface="Arial" pitchFamily="34" charset="0"/>
            <a:ea typeface="ヒラギノ角ゴ Pro W3" pitchFamily="1" charset="-128"/>
          </a:defRPr>
        </a:defPPr>
      </a:lstStyle>
    </a:lnDef>
  </a:objectDefaults>
  <a:extraClrSchemeLst>
    <a:extraClrScheme>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9" id="{5CCC54DC-AA0D-6D42-A629-F7B1628F183B}" vid="{3A7B2964-D1D8-5F4B-8A12-3A507B2BF95D}"/>
    </a:ext>
  </a:extLst>
</a:theme>
</file>

<file path=ppt/theme/theme3.xml><?xml version="1.0" encoding="utf-8"?>
<a:theme xmlns:a="http://schemas.openxmlformats.org/drawingml/2006/main" name="1_Fearless blue hermes feb 21">
  <a:themeElements>
    <a:clrScheme name="fearless blue">
      <a:dk1>
        <a:srgbClr val="3BB8E6"/>
      </a:dk1>
      <a:lt1>
        <a:sysClr val="window" lastClr="FFFFFF"/>
      </a:lt1>
      <a:dk2>
        <a:srgbClr val="3BB8E6"/>
      </a:dk2>
      <a:lt2>
        <a:srgbClr val="FFFFFF"/>
      </a:lt2>
      <a:accent1>
        <a:srgbClr val="49257D"/>
      </a:accent1>
      <a:accent2>
        <a:srgbClr val="3BB8E6"/>
      </a:accent2>
      <a:accent3>
        <a:srgbClr val="DA291C"/>
      </a:accent3>
      <a:accent4>
        <a:srgbClr val="FFA300"/>
      </a:accent4>
      <a:accent5>
        <a:srgbClr val="E1D100"/>
      </a:accent5>
      <a:accent6>
        <a:srgbClr val="FFA300"/>
      </a:accent6>
      <a:hlink>
        <a:srgbClr val="E10098"/>
      </a:hlink>
      <a:folHlink>
        <a:srgbClr val="AD1AAC"/>
      </a:folHlink>
    </a:clrScheme>
    <a:fontScheme name="Hermes">
      <a:majorFont>
        <a:latin typeface="Hermes Bold"/>
        <a:ea typeface=""/>
        <a:cs typeface=""/>
      </a:majorFont>
      <a:minorFont>
        <a:latin typeface="Hermes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rless blue hermes feb 21" id="{7C7E7EFB-71CE-4F8F-8260-7654640AFF71}" vid="{0EE18426-20DD-4F0D-BF6A-1D2AF23468A3}"/>
    </a:ext>
  </a:extLst>
</a:theme>
</file>

<file path=ppt/theme/theme4.xml><?xml version="1.0" encoding="utf-8"?>
<a:theme xmlns:a="http://schemas.openxmlformats.org/drawingml/2006/main" name="1_Custom Design">
  <a:themeElements>
    <a:clrScheme name="Sheffield Likewise Colour Palette">
      <a:dk1>
        <a:srgbClr val="6B002B"/>
      </a:dk1>
      <a:lt1>
        <a:sysClr val="window" lastClr="FFFFFF"/>
      </a:lt1>
      <a:dk2>
        <a:srgbClr val="EF483D"/>
      </a:dk2>
      <a:lt2>
        <a:srgbClr val="E7E6E6"/>
      </a:lt2>
      <a:accent1>
        <a:srgbClr val="6B002B"/>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heffield Likewise fonts">
      <a:majorFont>
        <a:latin typeface="Euclid Circular B Bold"/>
        <a:ea typeface=""/>
        <a:cs typeface=""/>
      </a:majorFont>
      <a:minorFont>
        <a:latin typeface="Euclid Circular B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Sheffield Likewise Colour Palette">
      <a:dk1>
        <a:srgbClr val="6B002B"/>
      </a:dk1>
      <a:lt1>
        <a:sysClr val="window" lastClr="FFFFFF"/>
      </a:lt1>
      <a:dk2>
        <a:srgbClr val="EF483D"/>
      </a:dk2>
      <a:lt2>
        <a:srgbClr val="E7E6E6"/>
      </a:lt2>
      <a:accent1>
        <a:srgbClr val="6B002B"/>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heffield Likewise fonts">
      <a:majorFont>
        <a:latin typeface="Euclid Circular B Bold"/>
        <a:ea typeface=""/>
        <a:cs typeface=""/>
      </a:majorFont>
      <a:minorFont>
        <a:latin typeface="Euclid Circular B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AE6F2518-B084-4896-AF52-66CC2144AA26}"/>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333333"/>
    </a:dk1>
    <a:lt1>
      <a:srgbClr val="FFFFFF"/>
    </a:lt1>
    <a:dk2>
      <a:srgbClr val="FFFFFF"/>
    </a:dk2>
    <a:lt2>
      <a:srgbClr val="698CAB"/>
    </a:lt2>
    <a:accent1>
      <a:srgbClr val="005172"/>
    </a:accent1>
    <a:accent2>
      <a:srgbClr val="3A9FBE"/>
    </a:accent2>
    <a:accent3>
      <a:srgbClr val="FFFFFF"/>
    </a:accent3>
    <a:accent4>
      <a:srgbClr val="2A2A2A"/>
    </a:accent4>
    <a:accent5>
      <a:srgbClr val="AAB3BC"/>
    </a:accent5>
    <a:accent6>
      <a:srgbClr val="3490AC"/>
    </a:accent6>
    <a:hlink>
      <a:srgbClr val="70B6C2"/>
    </a:hlink>
    <a:folHlink>
      <a:srgbClr val="ABD0D9"/>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18857</TotalTime>
  <Words>3469</Words>
  <Application>Microsoft Office PowerPoint</Application>
  <PresentationFormat>Widescreen</PresentationFormat>
  <Paragraphs>390</Paragraphs>
  <Slides>48</Slides>
  <Notes>39</Notes>
  <HiddenSlides>0</HiddenSlides>
  <MMClips>0</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48</vt:i4>
      </vt:variant>
    </vt:vector>
  </HeadingPairs>
  <TitlesOfParts>
    <vt:vector size="67" baseType="lpstr">
      <vt:lpstr>Aptos</vt:lpstr>
      <vt:lpstr>Aptos Display</vt:lpstr>
      <vt:lpstr>Arial</vt:lpstr>
      <vt:lpstr>Bahnschrift SemiBold SemiConden</vt:lpstr>
      <vt:lpstr>Calibri</vt:lpstr>
      <vt:lpstr>Calibri Light</vt:lpstr>
      <vt:lpstr>Euclid Circular B Bold</vt:lpstr>
      <vt:lpstr>Euclid Circular B Medium</vt:lpstr>
      <vt:lpstr>Hermes Bold</vt:lpstr>
      <vt:lpstr>Hermes Regular</vt:lpstr>
      <vt:lpstr>Nirmala Text</vt:lpstr>
      <vt:lpstr>Segoe UI</vt:lpstr>
      <vt:lpstr>Office Theme</vt:lpstr>
      <vt:lpstr>Theme9</vt:lpstr>
      <vt:lpstr>1_Fearless blue hermes feb 21</vt:lpstr>
      <vt:lpstr>1_Custom Design</vt:lpstr>
      <vt:lpstr>1_Office Theme</vt:lpstr>
      <vt:lpstr>2_Office Theme</vt:lpstr>
      <vt:lpstr>3_Office Theme</vt:lpstr>
      <vt:lpstr>PowerPoint Presentation</vt:lpstr>
      <vt:lpstr>PowerPoint Presentation</vt:lpstr>
      <vt:lpstr>PowerPoint Presentation</vt:lpstr>
      <vt:lpstr>PowerPoint Presentation</vt:lpstr>
      <vt:lpstr>Likewise Sheffield – Drug and Alcohol Recovery Service</vt:lpstr>
      <vt:lpstr>What we offer: </vt:lpstr>
      <vt:lpstr>What we offer: Recovery Hub</vt:lpstr>
      <vt:lpstr>What we offer: IPS</vt:lpstr>
      <vt:lpstr>What we offer: IPS</vt:lpstr>
      <vt:lpstr>What we offer: IPS</vt:lpstr>
      <vt:lpstr>What we offer: IPS</vt:lpstr>
      <vt:lpstr>What we offer: IPS</vt:lpstr>
      <vt:lpstr>What we offer: IPS</vt:lpstr>
      <vt:lpstr>Benefits of IPS</vt:lpstr>
      <vt:lpstr>How to Refer to Likewise</vt:lpstr>
      <vt:lpstr>Any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Employment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Lawrie</dc:creator>
  <cp:lastModifiedBy>Phoebe Seymour</cp:lastModifiedBy>
  <cp:revision>11</cp:revision>
  <dcterms:created xsi:type="dcterms:W3CDTF">2024-01-08T13:26:18Z</dcterms:created>
  <dcterms:modified xsi:type="dcterms:W3CDTF">2025-05-14T07:57:48Z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ec26a34-59ed-402c-a326-5f7429bfdaa8_Enabled">
    <vt:lpwstr>true</vt:lpwstr>
  </property>
  <property fmtid="{D5CDD505-2E9C-101B-9397-08002B2CF9AE}" pid="3" name="MSIP_Label_3ec26a34-59ed-402c-a326-5f7429bfdaa8_SetDate">
    <vt:lpwstr>2024-02-27T10:02:24Z</vt:lpwstr>
  </property>
  <property fmtid="{D5CDD505-2E9C-101B-9397-08002B2CF9AE}" pid="4" name="MSIP_Label_3ec26a34-59ed-402c-a326-5f7429bfdaa8_Method">
    <vt:lpwstr>Privileged</vt:lpwstr>
  </property>
  <property fmtid="{D5CDD505-2E9C-101B-9397-08002B2CF9AE}" pid="5" name="MSIP_Label_3ec26a34-59ed-402c-a326-5f7429bfdaa8_Name">
    <vt:lpwstr>Non-Official</vt:lpwstr>
  </property>
  <property fmtid="{D5CDD505-2E9C-101B-9397-08002B2CF9AE}" pid="6" name="MSIP_Label_3ec26a34-59ed-402c-a326-5f7429bfdaa8_SiteId">
    <vt:lpwstr>a1ba59b9-7204-48d8-a360-7770245ad4a9</vt:lpwstr>
  </property>
  <property fmtid="{D5CDD505-2E9C-101B-9397-08002B2CF9AE}" pid="7" name="MSIP_Label_3ec26a34-59ed-402c-a326-5f7429bfdaa8_ActionId">
    <vt:lpwstr>128e8c66-2608-4008-911d-06dff8fc636f</vt:lpwstr>
  </property>
  <property fmtid="{D5CDD505-2E9C-101B-9397-08002B2CF9AE}" pid="8" name="MSIP_Label_3ec26a34-59ed-402c-a326-5f7429bfdaa8_ContentBits">
    <vt:lpwstr>0</vt:lpwstr>
  </property>
</Properties>
</file>