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7FD1A818_D4D437F6.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A59_AD46E064.xml" ContentType="application/vnd.ms-powerpoint.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 id="2147483725" r:id="rId6"/>
  </p:sldMasterIdLst>
  <p:notesMasterIdLst>
    <p:notesMasterId r:id="rId75"/>
  </p:notesMasterIdLst>
  <p:sldIdLst>
    <p:sldId id="264" r:id="rId7"/>
    <p:sldId id="268" r:id="rId8"/>
    <p:sldId id="437" r:id="rId9"/>
    <p:sldId id="2144446503" r:id="rId10"/>
    <p:sldId id="2144446504" r:id="rId11"/>
    <p:sldId id="2144446505" r:id="rId12"/>
    <p:sldId id="2144446506" r:id="rId13"/>
    <p:sldId id="2144446507" r:id="rId14"/>
    <p:sldId id="2144446508" r:id="rId15"/>
    <p:sldId id="269" r:id="rId16"/>
    <p:sldId id="451" r:id="rId17"/>
    <p:sldId id="452" r:id="rId18"/>
    <p:sldId id="453" r:id="rId19"/>
    <p:sldId id="454" r:id="rId20"/>
    <p:sldId id="455" r:id="rId21"/>
    <p:sldId id="456" r:id="rId22"/>
    <p:sldId id="438" r:id="rId23"/>
    <p:sldId id="2144446491" r:id="rId24"/>
    <p:sldId id="2144446492" r:id="rId25"/>
    <p:sldId id="2144446493" r:id="rId26"/>
    <p:sldId id="2144446494" r:id="rId27"/>
    <p:sldId id="2144446495" r:id="rId28"/>
    <p:sldId id="2144446496" r:id="rId29"/>
    <p:sldId id="2144446497" r:id="rId30"/>
    <p:sldId id="2144446498" r:id="rId31"/>
    <p:sldId id="2144446499" r:id="rId32"/>
    <p:sldId id="2144446500" r:id="rId33"/>
    <p:sldId id="2144446501" r:id="rId34"/>
    <p:sldId id="2144446502" r:id="rId35"/>
    <p:sldId id="271" r:id="rId36"/>
    <p:sldId id="434" r:id="rId37"/>
    <p:sldId id="436" r:id="rId38"/>
    <p:sldId id="461" r:id="rId39"/>
    <p:sldId id="2755" r:id="rId40"/>
    <p:sldId id="2144446489" r:id="rId41"/>
    <p:sldId id="389" r:id="rId42"/>
    <p:sldId id="2732" r:id="rId43"/>
    <p:sldId id="2144446488" r:id="rId44"/>
    <p:sldId id="2144446483" r:id="rId45"/>
    <p:sldId id="2144446268" r:id="rId46"/>
    <p:sldId id="2144446481" r:id="rId47"/>
    <p:sldId id="2144446267" r:id="rId48"/>
    <p:sldId id="2144446269" r:id="rId49"/>
    <p:sldId id="2756" r:id="rId50"/>
    <p:sldId id="2144446271" r:id="rId51"/>
    <p:sldId id="2144446273" r:id="rId52"/>
    <p:sldId id="2144446277" r:id="rId53"/>
    <p:sldId id="2144446486" r:id="rId54"/>
    <p:sldId id="2144446487" r:id="rId55"/>
    <p:sldId id="2649" r:id="rId56"/>
    <p:sldId id="2144446274" r:id="rId57"/>
    <p:sldId id="2144446490" r:id="rId58"/>
    <p:sldId id="2733" r:id="rId59"/>
    <p:sldId id="2144446485" r:id="rId60"/>
    <p:sldId id="439" r:id="rId61"/>
    <p:sldId id="458" r:id="rId62"/>
    <p:sldId id="256" r:id="rId63"/>
    <p:sldId id="257" r:id="rId64"/>
    <p:sldId id="258" r:id="rId65"/>
    <p:sldId id="259" r:id="rId66"/>
    <p:sldId id="260" r:id="rId67"/>
    <p:sldId id="261" r:id="rId68"/>
    <p:sldId id="262" r:id="rId69"/>
    <p:sldId id="263" r:id="rId70"/>
    <p:sldId id="459" r:id="rId71"/>
    <p:sldId id="265" r:id="rId72"/>
    <p:sldId id="435" r:id="rId73"/>
    <p:sldId id="433"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1C1EFE-392D-1163-61BA-79C4BB1ED5B8}" name="Alice Moxley" initials="" userId="S::alice.moxley@royalfoundation.com::cdaa9aab-0587-446e-afe6-418a40e67b9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5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B5A17-329F-B1B0-BFE4-87A0A61E7060}" v="74" dt="2025-10-02T09:57:56.204"/>
    <p1510:client id="{47EDCF4A-1342-A938-B042-B1E853214DA8}" v="117" dt="2025-09-30T14:14:34.035"/>
    <p1510:client id="{69839026-08A0-1594-41C4-040393687677}" v="36" dt="2025-10-01T07:29:02.074"/>
    <p1510:client id="{84DDFEDE-17B1-EB72-26B5-7973888695D0}" v="44" dt="2025-10-02T08:33:10.151"/>
    <p1510:client id="{A64E03B2-743C-D59A-5BFE-53AB27989EC6}" v="20" dt="2025-10-02T07:28:57.929"/>
    <p1510:client id="{AE9C26EB-1993-A1C6-83FB-1BA039745D77}" v="334" dt="2025-09-30T14:29:06.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ysasrvfs01\home$\raine.helskyaho\Asunnottomuusselvitys\00elisabettalle\Homelessness%20statistics%20-%20Finland%201987%20-%202020%20-%20only%20summari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27571351878993"/>
          <c:y val="5.8349605614065235E-2"/>
          <c:w val="0.86543607337654105"/>
          <c:h val="0.82681469579509947"/>
        </c:manualLayout>
      </c:layout>
      <c:barChart>
        <c:barDir val="col"/>
        <c:grouping val="stacked"/>
        <c:varyColors val="0"/>
        <c:ser>
          <c:idx val="0"/>
          <c:order val="0"/>
          <c:tx>
            <c:strRef>
              <c:f>'homelessness 1987-2020'!$C$4</c:f>
              <c:strCache>
                <c:ptCount val="1"/>
                <c:pt idx="0">
                  <c:v>Outside, in temporary shelters, hostels</c:v>
                </c:pt>
              </c:strCache>
            </c:strRef>
          </c:tx>
          <c:spPr>
            <a:solidFill>
              <a:srgbClr val="000000"/>
            </a:solidFill>
            <a:ln>
              <a:noFill/>
            </a:ln>
            <a:effectLst/>
          </c:spPr>
          <c:invertIfNegative val="0"/>
          <c:cat>
            <c:numRef>
              <c:f>'homelessness 1987-2020'!$B$5:$B$40</c:f>
              <c:numCache>
                <c:formatCode>General</c:formatCode>
                <c:ptCount val="36"/>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numCache>
            </c:numRef>
          </c:cat>
          <c:val>
            <c:numRef>
              <c:f>'homelessness 1987-2020'!$C$5:$C$40</c:f>
              <c:numCache>
                <c:formatCode>0\ 000</c:formatCode>
                <c:ptCount val="36"/>
                <c:pt idx="0">
                  <c:v>4700</c:v>
                </c:pt>
                <c:pt idx="1">
                  <c:v>4400</c:v>
                </c:pt>
                <c:pt idx="2">
                  <c:v>4170</c:v>
                </c:pt>
                <c:pt idx="3">
                  <c:v>3610</c:v>
                </c:pt>
                <c:pt idx="4">
                  <c:v>3370</c:v>
                </c:pt>
                <c:pt idx="5">
                  <c:v>3030</c:v>
                </c:pt>
                <c:pt idx="6">
                  <c:v>2560</c:v>
                </c:pt>
                <c:pt idx="7">
                  <c:v>1760</c:v>
                </c:pt>
                <c:pt idx="8">
                  <c:v>1710</c:v>
                </c:pt>
                <c:pt idx="9">
                  <c:v>1720</c:v>
                </c:pt>
                <c:pt idx="10">
                  <c:v>1720</c:v>
                </c:pt>
                <c:pt idx="11" formatCode="#,##0">
                  <c:v>1770</c:v>
                </c:pt>
                <c:pt idx="12" formatCode="#,##0">
                  <c:v>1750</c:v>
                </c:pt>
                <c:pt idx="13" formatCode="#,##0">
                  <c:v>1790</c:v>
                </c:pt>
                <c:pt idx="14">
                  <c:v>2160</c:v>
                </c:pt>
                <c:pt idx="15">
                  <c:v>2060</c:v>
                </c:pt>
                <c:pt idx="16" formatCode="#,##0">
                  <c:v>1990</c:v>
                </c:pt>
                <c:pt idx="17" formatCode="#,##0">
                  <c:v>1910</c:v>
                </c:pt>
                <c:pt idx="18" formatCode="#,##0">
                  <c:v>1620</c:v>
                </c:pt>
                <c:pt idx="19" formatCode="#,##0">
                  <c:v>1650</c:v>
                </c:pt>
                <c:pt idx="20" formatCode="#,##0">
                  <c:v>1480</c:v>
                </c:pt>
                <c:pt idx="21" formatCode="#,##0">
                  <c:v>1520</c:v>
                </c:pt>
                <c:pt idx="22" formatCode="#,##0">
                  <c:v>1460</c:v>
                </c:pt>
                <c:pt idx="23" formatCode="#,##0">
                  <c:v>1430</c:v>
                </c:pt>
                <c:pt idx="24" formatCode="#,##0">
                  <c:v>1221</c:v>
                </c:pt>
                <c:pt idx="25" formatCode="#,##0">
                  <c:v>965</c:v>
                </c:pt>
                <c:pt idx="26" formatCode="#,##0">
                  <c:v>880</c:v>
                </c:pt>
                <c:pt idx="27" formatCode="#,##0">
                  <c:v>764</c:v>
                </c:pt>
                <c:pt idx="28" formatCode="#,##0">
                  <c:v>766</c:v>
                </c:pt>
                <c:pt idx="29" formatCode="#,##0">
                  <c:v>765</c:v>
                </c:pt>
                <c:pt idx="30" formatCode="#,##0">
                  <c:v>659</c:v>
                </c:pt>
                <c:pt idx="31" formatCode="#,##0">
                  <c:v>512</c:v>
                </c:pt>
                <c:pt idx="32" formatCode="#,##0">
                  <c:v>1168</c:v>
                </c:pt>
                <c:pt idx="33" formatCode="#,##0">
                  <c:v>1210</c:v>
                </c:pt>
                <c:pt idx="34" formatCode="#,##0">
                  <c:v>989</c:v>
                </c:pt>
                <c:pt idx="35" formatCode="#,##0">
                  <c:v>794</c:v>
                </c:pt>
              </c:numCache>
            </c:numRef>
          </c:val>
          <c:extLst>
            <c:ext xmlns:c16="http://schemas.microsoft.com/office/drawing/2014/chart" uri="{C3380CC4-5D6E-409C-BE32-E72D297353CC}">
              <c16:uniqueId val="{00000000-4F76-4B86-ADBA-14591AD1C631}"/>
            </c:ext>
          </c:extLst>
        </c:ser>
        <c:ser>
          <c:idx val="1"/>
          <c:order val="1"/>
          <c:tx>
            <c:strRef>
              <c:f>'homelessness 1987-2020'!$D$4</c:f>
              <c:strCache>
                <c:ptCount val="1"/>
                <c:pt idx="0">
                  <c:v>In institutions</c:v>
                </c:pt>
              </c:strCache>
            </c:strRef>
          </c:tx>
          <c:spPr>
            <a:solidFill>
              <a:schemeClr val="tx2"/>
            </a:solidFill>
            <a:ln>
              <a:noFill/>
            </a:ln>
            <a:effectLst/>
          </c:spPr>
          <c:invertIfNegative val="0"/>
          <c:cat>
            <c:numRef>
              <c:f>'homelessness 1987-2020'!$B$5:$B$40</c:f>
              <c:numCache>
                <c:formatCode>General</c:formatCode>
                <c:ptCount val="36"/>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numCache>
            </c:numRef>
          </c:cat>
          <c:val>
            <c:numRef>
              <c:f>'homelessness 1987-2020'!$D$5:$D$40</c:f>
              <c:numCache>
                <c:formatCode>0\ 000</c:formatCode>
                <c:ptCount val="36"/>
                <c:pt idx="0">
                  <c:v>4760</c:v>
                </c:pt>
                <c:pt idx="1">
                  <c:v>4000</c:v>
                </c:pt>
                <c:pt idx="2">
                  <c:v>4400</c:v>
                </c:pt>
                <c:pt idx="3">
                  <c:v>3690</c:v>
                </c:pt>
                <c:pt idx="4">
                  <c:v>3340</c:v>
                </c:pt>
                <c:pt idx="5">
                  <c:v>3030</c:v>
                </c:pt>
                <c:pt idx="6">
                  <c:v>2410</c:v>
                </c:pt>
                <c:pt idx="7">
                  <c:v>2170</c:v>
                </c:pt>
                <c:pt idx="8">
                  <c:v>2110</c:v>
                </c:pt>
                <c:pt idx="9">
                  <c:v>2110</c:v>
                </c:pt>
                <c:pt idx="10">
                  <c:v>2450</c:v>
                </c:pt>
                <c:pt idx="11" formatCode="#,##0">
                  <c:v>2350</c:v>
                </c:pt>
                <c:pt idx="12" formatCode="#,##0">
                  <c:v>2390</c:v>
                </c:pt>
                <c:pt idx="13" formatCode="#,##0">
                  <c:v>2420</c:v>
                </c:pt>
                <c:pt idx="14">
                  <c:v>2080</c:v>
                </c:pt>
                <c:pt idx="15">
                  <c:v>2080</c:v>
                </c:pt>
                <c:pt idx="16" formatCode="#,##0">
                  <c:v>1640</c:v>
                </c:pt>
                <c:pt idx="17" formatCode="#,##0">
                  <c:v>1550</c:v>
                </c:pt>
                <c:pt idx="18" formatCode="#,##0">
                  <c:v>1560</c:v>
                </c:pt>
                <c:pt idx="19" formatCode="#,##0">
                  <c:v>1570</c:v>
                </c:pt>
                <c:pt idx="20" formatCode="#,##0">
                  <c:v>1590</c:v>
                </c:pt>
                <c:pt idx="21" formatCode="#,##0">
                  <c:v>1640</c:v>
                </c:pt>
                <c:pt idx="22" formatCode="#,##0">
                  <c:v>1490</c:v>
                </c:pt>
                <c:pt idx="23" formatCode="#,##0">
                  <c:v>1190</c:v>
                </c:pt>
                <c:pt idx="24" formatCode="#,##0">
                  <c:v>1171</c:v>
                </c:pt>
                <c:pt idx="25" formatCode="#,##0">
                  <c:v>1087</c:v>
                </c:pt>
                <c:pt idx="26" formatCode="#,##0">
                  <c:v>1000</c:v>
                </c:pt>
                <c:pt idx="27" formatCode="#,##0">
                  <c:v>929</c:v>
                </c:pt>
                <c:pt idx="28" formatCode="#,##0">
                  <c:v>516</c:v>
                </c:pt>
                <c:pt idx="29" formatCode="#,##0">
                  <c:v>480</c:v>
                </c:pt>
                <c:pt idx="30" formatCode="#,##0">
                  <c:v>428</c:v>
                </c:pt>
                <c:pt idx="31" formatCode="#,##0">
                  <c:v>381</c:v>
                </c:pt>
                <c:pt idx="32" formatCode="#,##0">
                  <c:v>312</c:v>
                </c:pt>
                <c:pt idx="33" formatCode="#,##0">
                  <c:v>358</c:v>
                </c:pt>
                <c:pt idx="34" formatCode="#,##0">
                  <c:v>386</c:v>
                </c:pt>
                <c:pt idx="35" formatCode="#,##0">
                  <c:v>328</c:v>
                </c:pt>
              </c:numCache>
            </c:numRef>
          </c:val>
          <c:extLst>
            <c:ext xmlns:c16="http://schemas.microsoft.com/office/drawing/2014/chart" uri="{C3380CC4-5D6E-409C-BE32-E72D297353CC}">
              <c16:uniqueId val="{00000001-4F76-4B86-ADBA-14591AD1C631}"/>
            </c:ext>
          </c:extLst>
        </c:ser>
        <c:ser>
          <c:idx val="2"/>
          <c:order val="2"/>
          <c:tx>
            <c:strRef>
              <c:f>'homelessness 1987-2020'!$E$4</c:f>
              <c:strCache>
                <c:ptCount val="1"/>
                <c:pt idx="0">
                  <c:v>Temporary living with friends or relatives</c:v>
                </c:pt>
              </c:strCache>
            </c:strRef>
          </c:tx>
          <c:spPr>
            <a:solidFill>
              <a:schemeClr val="tx1"/>
            </a:solidFill>
            <a:ln>
              <a:noFill/>
            </a:ln>
            <a:effectLst/>
          </c:spPr>
          <c:invertIfNegative val="0"/>
          <c:cat>
            <c:numRef>
              <c:f>'homelessness 1987-2020'!$B$5:$B$40</c:f>
              <c:numCache>
                <c:formatCode>General</c:formatCode>
                <c:ptCount val="36"/>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numCache>
            </c:numRef>
          </c:cat>
          <c:val>
            <c:numRef>
              <c:f>'homelessness 1987-2020'!$E$5:$E$40</c:f>
              <c:numCache>
                <c:formatCode>0\ 000</c:formatCode>
                <c:ptCount val="36"/>
                <c:pt idx="0">
                  <c:v>7650</c:v>
                </c:pt>
                <c:pt idx="1">
                  <c:v>7600</c:v>
                </c:pt>
                <c:pt idx="2">
                  <c:v>7620</c:v>
                </c:pt>
                <c:pt idx="3">
                  <c:v>7950</c:v>
                </c:pt>
                <c:pt idx="4">
                  <c:v>7390</c:v>
                </c:pt>
                <c:pt idx="5">
                  <c:v>6820</c:v>
                </c:pt>
                <c:pt idx="6">
                  <c:v>6700</c:v>
                </c:pt>
                <c:pt idx="7">
                  <c:v>6630</c:v>
                </c:pt>
                <c:pt idx="8">
                  <c:v>6610</c:v>
                </c:pt>
                <c:pt idx="9">
                  <c:v>5780</c:v>
                </c:pt>
                <c:pt idx="10">
                  <c:v>5650</c:v>
                </c:pt>
                <c:pt idx="11" formatCode="#,##0">
                  <c:v>5870</c:v>
                </c:pt>
                <c:pt idx="12" formatCode="#,##0">
                  <c:v>5850</c:v>
                </c:pt>
                <c:pt idx="13" formatCode="#,##0">
                  <c:v>5790</c:v>
                </c:pt>
                <c:pt idx="14">
                  <c:v>5720</c:v>
                </c:pt>
                <c:pt idx="15">
                  <c:v>5420</c:v>
                </c:pt>
                <c:pt idx="16" formatCode="#,##0">
                  <c:v>4560</c:v>
                </c:pt>
                <c:pt idx="17" formatCode="#,##0">
                  <c:v>4190</c:v>
                </c:pt>
                <c:pt idx="18" formatCode="#,##0">
                  <c:v>4250</c:v>
                </c:pt>
                <c:pt idx="19" formatCode="#,##0">
                  <c:v>4180</c:v>
                </c:pt>
                <c:pt idx="20" formatCode="#,##0">
                  <c:v>4460</c:v>
                </c:pt>
                <c:pt idx="21" formatCode="#,##0">
                  <c:v>4800</c:v>
                </c:pt>
                <c:pt idx="22" formatCode="#,##0">
                  <c:v>5200</c:v>
                </c:pt>
                <c:pt idx="23" formatCode="#,##0">
                  <c:v>5260</c:v>
                </c:pt>
                <c:pt idx="24" formatCode="#,##0">
                  <c:v>5180</c:v>
                </c:pt>
                <c:pt idx="25" formatCode="#,##0">
                  <c:v>5800</c:v>
                </c:pt>
                <c:pt idx="26" formatCode="#,##0">
                  <c:v>5630</c:v>
                </c:pt>
                <c:pt idx="27" formatCode="#,##0">
                  <c:v>5414</c:v>
                </c:pt>
                <c:pt idx="28" formatCode="#,##0">
                  <c:v>5503</c:v>
                </c:pt>
                <c:pt idx="29" formatCode="#,##0">
                  <c:v>5455</c:v>
                </c:pt>
                <c:pt idx="30" formatCode="#,##0">
                  <c:v>5528</c:v>
                </c:pt>
                <c:pt idx="31" formatCode="#,##0">
                  <c:v>3167</c:v>
                </c:pt>
                <c:pt idx="32" formatCode="#,##0">
                  <c:v>3120</c:v>
                </c:pt>
                <c:pt idx="33" formatCode="#,##0">
                  <c:v>2773</c:v>
                </c:pt>
                <c:pt idx="34" formatCode="#,##0">
                  <c:v>2573</c:v>
                </c:pt>
                <c:pt idx="35" formatCode="#,##0">
                  <c:v>2564</c:v>
                </c:pt>
              </c:numCache>
            </c:numRef>
          </c:val>
          <c:extLst>
            <c:ext xmlns:c16="http://schemas.microsoft.com/office/drawing/2014/chart" uri="{C3380CC4-5D6E-409C-BE32-E72D297353CC}">
              <c16:uniqueId val="{00000002-4F76-4B86-ADBA-14591AD1C631}"/>
            </c:ext>
          </c:extLst>
        </c:ser>
        <c:ser>
          <c:idx val="3"/>
          <c:order val="3"/>
          <c:tx>
            <c:strRef>
              <c:f>'homelessness 1987-2020'!$G$4</c:f>
              <c:strCache>
                <c:ptCount val="1"/>
                <c:pt idx="0">
                  <c:v>Homeless families</c:v>
                </c:pt>
              </c:strCache>
            </c:strRef>
          </c:tx>
          <c:spPr>
            <a:solidFill>
              <a:schemeClr val="accent4"/>
            </a:solidFill>
            <a:ln>
              <a:noFill/>
            </a:ln>
            <a:effectLst/>
          </c:spPr>
          <c:invertIfNegative val="0"/>
          <c:cat>
            <c:numRef>
              <c:f>'homelessness 1987-2020'!$B$5:$B$40</c:f>
              <c:numCache>
                <c:formatCode>General</c:formatCode>
                <c:ptCount val="36"/>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numCache>
            </c:numRef>
          </c:cat>
          <c:val>
            <c:numRef>
              <c:f>'homelessness 1987-2020'!$G$5:$G$40</c:f>
              <c:numCache>
                <c:formatCode>0\ 000</c:formatCode>
                <c:ptCount val="36"/>
                <c:pt idx="0">
                  <c:v>1370</c:v>
                </c:pt>
                <c:pt idx="1">
                  <c:v>1200</c:v>
                </c:pt>
                <c:pt idx="2" formatCode="General">
                  <c:v>870</c:v>
                </c:pt>
                <c:pt idx="3" formatCode="General">
                  <c:v>800</c:v>
                </c:pt>
                <c:pt idx="4" formatCode="General">
                  <c:v>700</c:v>
                </c:pt>
                <c:pt idx="5" formatCode="General">
                  <c:v>570</c:v>
                </c:pt>
                <c:pt idx="6" formatCode="General">
                  <c:v>250</c:v>
                </c:pt>
                <c:pt idx="7" formatCode="General">
                  <c:v>380</c:v>
                </c:pt>
                <c:pt idx="8" formatCode="General">
                  <c:v>560</c:v>
                </c:pt>
                <c:pt idx="9" formatCode="General">
                  <c:v>360</c:v>
                </c:pt>
                <c:pt idx="10" formatCode="General">
                  <c:v>600</c:v>
                </c:pt>
                <c:pt idx="11" formatCode="General">
                  <c:v>820</c:v>
                </c:pt>
                <c:pt idx="12" formatCode="General">
                  <c:v>780</c:v>
                </c:pt>
                <c:pt idx="13" formatCode="General">
                  <c:v>780</c:v>
                </c:pt>
                <c:pt idx="14" formatCode="General">
                  <c:v>780</c:v>
                </c:pt>
                <c:pt idx="15" formatCode="General">
                  <c:v>770</c:v>
                </c:pt>
                <c:pt idx="16" formatCode="General">
                  <c:v>420</c:v>
                </c:pt>
                <c:pt idx="17" formatCode="General">
                  <c:v>360</c:v>
                </c:pt>
                <c:pt idx="18" formatCode="General">
                  <c:v>360</c:v>
                </c:pt>
                <c:pt idx="19" formatCode="General">
                  <c:v>300</c:v>
                </c:pt>
                <c:pt idx="20" formatCode="General">
                  <c:v>300</c:v>
                </c:pt>
                <c:pt idx="21" formatCode="#,##0">
                  <c:v>300</c:v>
                </c:pt>
                <c:pt idx="22" formatCode="#,##0">
                  <c:v>320</c:v>
                </c:pt>
                <c:pt idx="23" formatCode="#,##0">
                  <c:v>350</c:v>
                </c:pt>
                <c:pt idx="24" formatCode="#,##0">
                  <c:v>420</c:v>
                </c:pt>
                <c:pt idx="25" formatCode="#,##0">
                  <c:v>446</c:v>
                </c:pt>
                <c:pt idx="26" formatCode="#,##0">
                  <c:v>420</c:v>
                </c:pt>
                <c:pt idx="27" formatCode="#,##0">
                  <c:v>427</c:v>
                </c:pt>
                <c:pt idx="28" formatCode="#,##0">
                  <c:v>424</c:v>
                </c:pt>
                <c:pt idx="29" formatCode="#,##0">
                  <c:v>325</c:v>
                </c:pt>
                <c:pt idx="30" formatCode="#,##0">
                  <c:v>214</c:v>
                </c:pt>
                <c:pt idx="31" formatCode="#,##0">
                  <c:v>264</c:v>
                </c:pt>
                <c:pt idx="32" formatCode="#,##0">
                  <c:v>264</c:v>
                </c:pt>
                <c:pt idx="33" formatCode="#,##0">
                  <c:v>201</c:v>
                </c:pt>
                <c:pt idx="34" formatCode="#,##0">
                  <c:v>165</c:v>
                </c:pt>
                <c:pt idx="35" formatCode="#,##0">
                  <c:v>155</c:v>
                </c:pt>
              </c:numCache>
            </c:numRef>
          </c:val>
          <c:extLst>
            <c:ext xmlns:c16="http://schemas.microsoft.com/office/drawing/2014/chart" uri="{C3380CC4-5D6E-409C-BE32-E72D297353CC}">
              <c16:uniqueId val="{00000003-4F76-4B86-ADBA-14591AD1C631}"/>
            </c:ext>
          </c:extLst>
        </c:ser>
        <c:ser>
          <c:idx val="4"/>
          <c:order val="4"/>
          <c:tx>
            <c:strRef>
              <c:f>'homelessness 1987-2020'!$H$4</c:f>
              <c:strCache>
                <c:ptCount val="1"/>
                <c:pt idx="0">
                  <c:v>Not specified</c:v>
                </c:pt>
              </c:strCache>
            </c:strRef>
          </c:tx>
          <c:spPr>
            <a:solidFill>
              <a:schemeClr val="bg1">
                <a:lumMod val="85000"/>
              </a:schemeClr>
            </a:solidFill>
            <a:ln>
              <a:noFill/>
            </a:ln>
            <a:effectLst/>
          </c:spPr>
          <c:invertIfNegative val="0"/>
          <c:cat>
            <c:numRef>
              <c:f>'homelessness 1987-2020'!$B$5:$B$40</c:f>
              <c:numCache>
                <c:formatCode>General</c:formatCode>
                <c:ptCount val="36"/>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numCache>
            </c:numRef>
          </c:cat>
          <c:val>
            <c:numRef>
              <c:f>'homelessness 1987-2020'!$H$5:$H$38</c:f>
              <c:numCache>
                <c:formatCode>General</c:formatCode>
                <c:ptCount val="34"/>
                <c:pt idx="31" formatCode="#,##0">
                  <c:v>822</c:v>
                </c:pt>
              </c:numCache>
            </c:numRef>
          </c:val>
          <c:extLst>
            <c:ext xmlns:c16="http://schemas.microsoft.com/office/drawing/2014/chart" uri="{C3380CC4-5D6E-409C-BE32-E72D297353CC}">
              <c16:uniqueId val="{00000004-4F76-4B86-ADBA-14591AD1C631}"/>
            </c:ext>
          </c:extLst>
        </c:ser>
        <c:dLbls>
          <c:showLegendKey val="0"/>
          <c:showVal val="0"/>
          <c:showCatName val="0"/>
          <c:showSerName val="0"/>
          <c:showPercent val="0"/>
          <c:showBubbleSize val="0"/>
        </c:dLbls>
        <c:gapWidth val="55"/>
        <c:overlap val="100"/>
        <c:axId val="1573773887"/>
        <c:axId val="1573774719"/>
      </c:barChart>
      <c:catAx>
        <c:axId val="157377388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GT Walsheim Medium" pitchFamily="2" charset="77"/>
                <a:ea typeface="+mn-ea"/>
                <a:cs typeface="GT Walsheim Medium" pitchFamily="2" charset="77"/>
              </a:defRPr>
            </a:pPr>
            <a:endParaRPr lang="en-US"/>
          </a:p>
        </c:txPr>
        <c:crossAx val="1573774719"/>
        <c:crosses val="autoZero"/>
        <c:auto val="1"/>
        <c:lblAlgn val="ctr"/>
        <c:lblOffset val="100"/>
        <c:noMultiLvlLbl val="0"/>
      </c:catAx>
      <c:valAx>
        <c:axId val="1573774719"/>
        <c:scaling>
          <c:orientation val="minMax"/>
        </c:scaling>
        <c:delete val="0"/>
        <c:axPos val="l"/>
        <c:numFmt formatCode="0\ 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GT Walsheim Medium" pitchFamily="2" charset="77"/>
                <a:ea typeface="+mn-ea"/>
                <a:cs typeface="GT Walsheim Medium" pitchFamily="2" charset="77"/>
              </a:defRPr>
            </a:pPr>
            <a:endParaRPr lang="en-US"/>
          </a:p>
        </c:txPr>
        <c:crossAx val="1573773887"/>
        <c:crosses val="autoZero"/>
        <c:crossBetween val="between"/>
      </c:valAx>
      <c:spPr>
        <a:noFill/>
        <a:ln>
          <a:noFill/>
        </a:ln>
        <a:effectLst/>
      </c:spPr>
    </c:plotArea>
    <c:plotVisOnly val="1"/>
    <c:dispBlanksAs val="zero"/>
    <c:showDLblsOverMax val="0"/>
  </c:chart>
  <c:spPr>
    <a:solidFill>
      <a:srgbClr val="FFFFE1"/>
    </a:solidFill>
    <a:ln w="76200">
      <a:noFill/>
      <a:miter lim="800000"/>
    </a:ln>
    <a:effectLst/>
  </c:spPr>
  <c:txPr>
    <a:bodyPr/>
    <a:lstStyle/>
    <a:p>
      <a:pPr>
        <a:defRPr>
          <a:solidFill>
            <a:srgbClr val="000000"/>
          </a:solidFill>
          <a:latin typeface="GT Walsheim Medium" pitchFamily="2" charset="77"/>
          <a:cs typeface="GT Walsheim Medium" pitchFamily="2" charset="77"/>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D1A818_D4D437F6.xml><?xml version="1.0" encoding="utf-8"?>
<p188:cmLst xmlns:a="http://schemas.openxmlformats.org/drawingml/2006/main" xmlns:r="http://schemas.openxmlformats.org/officeDocument/2006/relationships" xmlns:p188="http://schemas.microsoft.com/office/powerpoint/2018/8/main">
  <p188:cm id="{EF9891E9-0702-41D3-ACE2-0812E62AA52C}" authorId="{AB1C1EFE-392D-1163-61BA-79C4BB1ED5B8}" status="resolved" created="2025-04-28T15:43:09.319">
    <ac:deMkLst xmlns:ac="http://schemas.microsoft.com/office/drawing/2013/main/command">
      <pc:docMk xmlns:pc="http://schemas.microsoft.com/office/powerpoint/2013/main/command"/>
      <pc:sldMk xmlns:pc="http://schemas.microsoft.com/office/powerpoint/2013/main/command" cId="3570677750" sldId="2144446488"/>
      <ac:spMk id="19473" creationId="{A49B79D0-A0A9-7028-64D3-02731EBB3494}"/>
    </ac:deMkLst>
    <p188:txBody>
      <a:bodyPr/>
      <a:lstStyle/>
      <a:p>
        <a:r>
          <a:rPr lang="en-US"/>
          <a:t>[@Rachel Osando] pic of PW and Steven B</a:t>
        </a:r>
      </a:p>
    </p188:txBody>
  </p188:cm>
</p188:cmLst>
</file>

<file path=ppt/comments/modernComment_A59_AD46E064.xml><?xml version="1.0" encoding="utf-8"?>
<p188:cmLst xmlns:a="http://schemas.openxmlformats.org/drawingml/2006/main" xmlns:r="http://schemas.openxmlformats.org/officeDocument/2006/relationships" xmlns:p188="http://schemas.microsoft.com/office/powerpoint/2018/8/main">
  <p188:cm id="{BDFA723A-2C76-4184-AC59-1EA1D79AAD1C}" authorId="{AB1C1EFE-392D-1163-61BA-79C4BB1ED5B8}" status="resolved" created="2025-04-28T15:43:09.319">
    <ac:deMkLst xmlns:ac="http://schemas.microsoft.com/office/drawing/2013/main/command">
      <pc:docMk xmlns:pc="http://schemas.microsoft.com/office/powerpoint/2013/main/command"/>
      <pc:sldMk xmlns:pc="http://schemas.microsoft.com/office/powerpoint/2013/main/command" cId="2907103332" sldId="2649"/>
      <ac:spMk id="19473" creationId="{B5546B80-74C5-7DEC-D9DB-AA3663B420EA}"/>
    </ac:deMkLst>
    <p188:txBody>
      <a:bodyPr/>
      <a:lstStyle/>
      <a:p>
        <a:r>
          <a:rPr lang="en-US"/>
          <a:t>[@Rachel Osando] pic of PW and Steven B</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C7C07-06FD-4B40-944B-15B76B616CD7}" type="datetimeFigureOut">
              <a:rPr lang="en-GB" smtClean="0"/>
              <a:t>08/10/2025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7CDC7-6A57-414A-8134-1E50D3EF67F9}" type="slidenum">
              <a:rPr lang="en-GB" smtClean="0"/>
              <a:t>‹#›</a:t>
            </a:fld>
            <a:endParaRPr lang="en-GB"/>
          </a:p>
        </p:txBody>
      </p:sp>
    </p:spTree>
    <p:extLst>
      <p:ext uri="{BB962C8B-B14F-4D97-AF65-F5344CB8AC3E}">
        <p14:creationId xmlns:p14="http://schemas.microsoft.com/office/powerpoint/2010/main" val="2620250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1</a:t>
            </a:fld>
            <a:endParaRPr lang="en-GB"/>
          </a:p>
        </p:txBody>
      </p:sp>
    </p:spTree>
    <p:extLst>
      <p:ext uri="{BB962C8B-B14F-4D97-AF65-F5344CB8AC3E}">
        <p14:creationId xmlns:p14="http://schemas.microsoft.com/office/powerpoint/2010/main" val="3393312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2</a:t>
            </a:fld>
            <a:endParaRPr lang="en-GB"/>
          </a:p>
        </p:txBody>
      </p:sp>
    </p:spTree>
    <p:extLst>
      <p:ext uri="{BB962C8B-B14F-4D97-AF65-F5344CB8AC3E}">
        <p14:creationId xmlns:p14="http://schemas.microsoft.com/office/powerpoint/2010/main" val="97823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AF269-9E6F-1596-63A6-0C34B246C6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B38BE-833F-BDEE-6FF4-27DF073C7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61D31-A146-5230-9B06-B798526757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0245ECE-6019-BBD4-CC24-111AD196C435}"/>
              </a:ext>
            </a:extLst>
          </p:cNvPr>
          <p:cNvSpPr>
            <a:spLocks noGrp="1"/>
          </p:cNvSpPr>
          <p:nvPr>
            <p:ph type="sldNum" sz="quarter" idx="5"/>
          </p:nvPr>
        </p:nvSpPr>
        <p:spPr/>
        <p:txBody>
          <a:bodyPr/>
          <a:lstStyle/>
          <a:p>
            <a:fld id="{0907CDC7-6A57-414A-8134-1E50D3EF67F9}" type="slidenum">
              <a:rPr lang="en-GB" smtClean="0"/>
              <a:t>3</a:t>
            </a:fld>
            <a:endParaRPr lang="en-GB"/>
          </a:p>
        </p:txBody>
      </p:sp>
    </p:spTree>
    <p:extLst>
      <p:ext uri="{BB962C8B-B14F-4D97-AF65-F5344CB8AC3E}">
        <p14:creationId xmlns:p14="http://schemas.microsoft.com/office/powerpoint/2010/main" val="215387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4</a:t>
            </a:fld>
            <a:endParaRPr lang="en-GB"/>
          </a:p>
        </p:txBody>
      </p:sp>
    </p:spTree>
    <p:extLst>
      <p:ext uri="{BB962C8B-B14F-4D97-AF65-F5344CB8AC3E}">
        <p14:creationId xmlns:p14="http://schemas.microsoft.com/office/powerpoint/2010/main" val="3393312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72013-D347-504F-6539-C0BE4482C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0B93F-C911-037F-EC18-926054C79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FCD1A-4AB8-AA49-13F4-46E40101883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B37032-2D92-B8F1-EDFD-2222FC90D3BA}"/>
              </a:ext>
            </a:extLst>
          </p:cNvPr>
          <p:cNvSpPr>
            <a:spLocks noGrp="1"/>
          </p:cNvSpPr>
          <p:nvPr>
            <p:ph type="sldNum" sz="quarter" idx="5"/>
          </p:nvPr>
        </p:nvSpPr>
        <p:spPr/>
        <p:txBody>
          <a:bodyPr/>
          <a:lstStyle/>
          <a:p>
            <a:fld id="{0907CDC7-6A57-414A-8134-1E50D3EF67F9}" type="slidenum">
              <a:rPr lang="en-GB" smtClean="0"/>
              <a:t>5</a:t>
            </a:fld>
            <a:endParaRPr lang="en-GB"/>
          </a:p>
        </p:txBody>
      </p:sp>
    </p:spTree>
    <p:extLst>
      <p:ext uri="{BB962C8B-B14F-4D97-AF65-F5344CB8AC3E}">
        <p14:creationId xmlns:p14="http://schemas.microsoft.com/office/powerpoint/2010/main" val="3898587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656E-67C2-E18A-6CE2-B867C55B7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00EB9-2586-2DB0-921D-467B8E6FB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0F10C-98FA-2C48-B54A-21D0F121515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D1F550-530E-01DF-2958-50D366570FEA}"/>
              </a:ext>
            </a:extLst>
          </p:cNvPr>
          <p:cNvSpPr>
            <a:spLocks noGrp="1"/>
          </p:cNvSpPr>
          <p:nvPr>
            <p:ph type="sldNum" sz="quarter" idx="5"/>
          </p:nvPr>
        </p:nvSpPr>
        <p:spPr/>
        <p:txBody>
          <a:bodyPr/>
          <a:lstStyle/>
          <a:p>
            <a:fld id="{0907CDC7-6A57-414A-8134-1E50D3EF67F9}" type="slidenum">
              <a:rPr lang="en-GB" smtClean="0"/>
              <a:t>6</a:t>
            </a:fld>
            <a:endParaRPr lang="en-GB"/>
          </a:p>
        </p:txBody>
      </p:sp>
    </p:spTree>
    <p:extLst>
      <p:ext uri="{BB962C8B-B14F-4D97-AF65-F5344CB8AC3E}">
        <p14:creationId xmlns:p14="http://schemas.microsoft.com/office/powerpoint/2010/main" val="90640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D56B8-88CC-D067-BBF9-E5EE74D84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F0A0F-4D51-94E4-8E65-3F32E1978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5D7408-1BDB-E19C-51BA-1E1EE047B2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EFAA6D3-EFFB-91B0-F98D-DA380BE51C20}"/>
              </a:ext>
            </a:extLst>
          </p:cNvPr>
          <p:cNvSpPr>
            <a:spLocks noGrp="1"/>
          </p:cNvSpPr>
          <p:nvPr>
            <p:ph type="sldNum" sz="quarter" idx="5"/>
          </p:nvPr>
        </p:nvSpPr>
        <p:spPr/>
        <p:txBody>
          <a:bodyPr/>
          <a:lstStyle/>
          <a:p>
            <a:fld id="{0907CDC7-6A57-414A-8134-1E50D3EF67F9}" type="slidenum">
              <a:rPr lang="en-GB" smtClean="0"/>
              <a:t>7</a:t>
            </a:fld>
            <a:endParaRPr lang="en-GB"/>
          </a:p>
        </p:txBody>
      </p:sp>
    </p:spTree>
    <p:extLst>
      <p:ext uri="{BB962C8B-B14F-4D97-AF65-F5344CB8AC3E}">
        <p14:creationId xmlns:p14="http://schemas.microsoft.com/office/powerpoint/2010/main" val="362799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7585E-4FA5-C019-1679-6527C9B66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98587B-17B9-1EFA-3448-E3CF911DD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7A4564-9426-DCFD-8314-36B7E19F1CD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71E6E22-FD49-6DD7-AFA2-7E83C1E68FD8}"/>
              </a:ext>
            </a:extLst>
          </p:cNvPr>
          <p:cNvSpPr>
            <a:spLocks noGrp="1"/>
          </p:cNvSpPr>
          <p:nvPr>
            <p:ph type="sldNum" sz="quarter" idx="5"/>
          </p:nvPr>
        </p:nvSpPr>
        <p:spPr/>
        <p:txBody>
          <a:bodyPr/>
          <a:lstStyle/>
          <a:p>
            <a:fld id="{0907CDC7-6A57-414A-8134-1E50D3EF67F9}" type="slidenum">
              <a:rPr lang="en-GB" smtClean="0"/>
              <a:t>8</a:t>
            </a:fld>
            <a:endParaRPr lang="en-GB"/>
          </a:p>
        </p:txBody>
      </p:sp>
    </p:spTree>
    <p:extLst>
      <p:ext uri="{BB962C8B-B14F-4D97-AF65-F5344CB8AC3E}">
        <p14:creationId xmlns:p14="http://schemas.microsoft.com/office/powerpoint/2010/main" val="2328559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11695-0BF1-2A08-2596-DE3BEDC8F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D7BB5-3AE9-90DB-AA21-424D74C1C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8C4042-3D3B-64E3-FFE6-DC6D182F25E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427A47E-475C-085B-742B-D8BD3E5BDE01}"/>
              </a:ext>
            </a:extLst>
          </p:cNvPr>
          <p:cNvSpPr>
            <a:spLocks noGrp="1"/>
          </p:cNvSpPr>
          <p:nvPr>
            <p:ph type="sldNum" sz="quarter" idx="5"/>
          </p:nvPr>
        </p:nvSpPr>
        <p:spPr/>
        <p:txBody>
          <a:bodyPr/>
          <a:lstStyle/>
          <a:p>
            <a:fld id="{0907CDC7-6A57-414A-8134-1E50D3EF67F9}" type="slidenum">
              <a:rPr lang="en-GB" smtClean="0"/>
              <a:t>9</a:t>
            </a:fld>
            <a:endParaRPr lang="en-GB"/>
          </a:p>
        </p:txBody>
      </p:sp>
    </p:spTree>
    <p:extLst>
      <p:ext uri="{BB962C8B-B14F-4D97-AF65-F5344CB8AC3E}">
        <p14:creationId xmlns:p14="http://schemas.microsoft.com/office/powerpoint/2010/main" val="2318347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10</a:t>
            </a:fld>
            <a:endParaRPr lang="en-GB"/>
          </a:p>
        </p:txBody>
      </p:sp>
    </p:spTree>
    <p:extLst>
      <p:ext uri="{BB962C8B-B14F-4D97-AF65-F5344CB8AC3E}">
        <p14:creationId xmlns:p14="http://schemas.microsoft.com/office/powerpoint/2010/main" val="18724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56D40-3F38-C67E-33AB-65930F31E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FAA26-691D-8999-F3C6-DB10B23B3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27E31-745F-D140-9EE2-5C4562B5FF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E2BF4C-2C32-ED69-D9E0-6203278C8FF6}"/>
              </a:ext>
            </a:extLst>
          </p:cNvPr>
          <p:cNvSpPr>
            <a:spLocks noGrp="1"/>
          </p:cNvSpPr>
          <p:nvPr>
            <p:ph type="sldNum" sz="quarter" idx="5"/>
          </p:nvPr>
        </p:nvSpPr>
        <p:spPr/>
        <p:txBody>
          <a:bodyPr/>
          <a:lstStyle/>
          <a:p>
            <a:fld id="{0907CDC7-6A57-414A-8134-1E50D3EF67F9}" type="slidenum">
              <a:rPr lang="en-GB" smtClean="0"/>
              <a:t>17</a:t>
            </a:fld>
            <a:endParaRPr lang="en-GB"/>
          </a:p>
        </p:txBody>
      </p:sp>
    </p:spTree>
    <p:extLst>
      <p:ext uri="{BB962C8B-B14F-4D97-AF65-F5344CB8AC3E}">
        <p14:creationId xmlns:p14="http://schemas.microsoft.com/office/powerpoint/2010/main" val="2060410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3AEAED-7CEE-42ED-A750-56394A9C1983}" type="slidenum">
              <a:rPr lang="en-GB" smtClean="0"/>
              <a:t>18</a:t>
            </a:fld>
            <a:endParaRPr lang="en-GB"/>
          </a:p>
        </p:txBody>
      </p:sp>
    </p:spTree>
    <p:extLst>
      <p:ext uri="{BB962C8B-B14F-4D97-AF65-F5344CB8AC3E}">
        <p14:creationId xmlns:p14="http://schemas.microsoft.com/office/powerpoint/2010/main" val="3010893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7E1A7-388F-EC5C-CA3E-CF1536BD8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79900-9818-DAA8-DB21-665FAD43F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6523B-2C98-86BB-2BAD-CDA3189922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C7EB39-F95A-DA55-8437-A44843BB7926}"/>
              </a:ext>
            </a:extLst>
          </p:cNvPr>
          <p:cNvSpPr>
            <a:spLocks noGrp="1"/>
          </p:cNvSpPr>
          <p:nvPr>
            <p:ph type="sldNum" sz="quarter" idx="5"/>
          </p:nvPr>
        </p:nvSpPr>
        <p:spPr/>
        <p:txBody>
          <a:bodyPr/>
          <a:lstStyle/>
          <a:p>
            <a:fld id="{E63AEAED-7CEE-42ED-A750-56394A9C1983}" type="slidenum">
              <a:rPr lang="en-GB" smtClean="0"/>
              <a:t>19</a:t>
            </a:fld>
            <a:endParaRPr lang="en-GB"/>
          </a:p>
        </p:txBody>
      </p:sp>
    </p:spTree>
    <p:extLst>
      <p:ext uri="{BB962C8B-B14F-4D97-AF65-F5344CB8AC3E}">
        <p14:creationId xmlns:p14="http://schemas.microsoft.com/office/powerpoint/2010/main" val="3319322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948A-4F41-34BD-2E9F-1FFCCA810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FCC53-F5A9-8309-4E6F-4E6C671C3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C6DFD-CDB0-96A2-FE9B-6EF8809536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61BE22-B372-62F4-F4C0-C4F75E60A4A5}"/>
              </a:ext>
            </a:extLst>
          </p:cNvPr>
          <p:cNvSpPr>
            <a:spLocks noGrp="1"/>
          </p:cNvSpPr>
          <p:nvPr>
            <p:ph type="sldNum" sz="quarter" idx="5"/>
          </p:nvPr>
        </p:nvSpPr>
        <p:spPr/>
        <p:txBody>
          <a:bodyPr/>
          <a:lstStyle/>
          <a:p>
            <a:fld id="{E63AEAED-7CEE-42ED-A750-56394A9C1983}" type="slidenum">
              <a:rPr lang="en-GB" smtClean="0"/>
              <a:t>20</a:t>
            </a:fld>
            <a:endParaRPr lang="en-GB"/>
          </a:p>
        </p:txBody>
      </p:sp>
    </p:spTree>
    <p:extLst>
      <p:ext uri="{BB962C8B-B14F-4D97-AF65-F5344CB8AC3E}">
        <p14:creationId xmlns:p14="http://schemas.microsoft.com/office/powerpoint/2010/main" val="1306369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09BD-18BD-2C93-1ADC-166F8F136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2B5E6-7D79-E543-F146-815DC084C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D905F-E1B7-3B14-B924-4F0FD14B1733}"/>
              </a:ext>
            </a:extLst>
          </p:cNvPr>
          <p:cNvSpPr>
            <a:spLocks noGrp="1"/>
          </p:cNvSpPr>
          <p:nvPr>
            <p:ph type="body" idx="1"/>
          </p:nvPr>
        </p:nvSpPr>
        <p:spPr>
          <a:xfrm>
            <a:off x="215900" y="5867404"/>
            <a:ext cx="6426200" cy="5473696"/>
          </a:xfrm>
        </p:spPr>
        <p:txBody>
          <a:bodyPr/>
          <a:lstStyle/>
          <a:p>
            <a:pPr lvl="0"/>
            <a:endParaRPr lang="en-US"/>
          </a:p>
        </p:txBody>
      </p:sp>
      <p:sp>
        <p:nvSpPr>
          <p:cNvPr id="4" name="Slide Number Placeholder 3">
            <a:extLst>
              <a:ext uri="{FF2B5EF4-FFF2-40B4-BE49-F238E27FC236}">
                <a16:creationId xmlns:a16="http://schemas.microsoft.com/office/drawing/2014/main" id="{ED52D21F-2855-CEBB-33E5-8D71D1E2D0EF}"/>
              </a:ext>
            </a:extLst>
          </p:cNvPr>
          <p:cNvSpPr>
            <a:spLocks noGrp="1"/>
          </p:cNvSpPr>
          <p:nvPr>
            <p:ph type="sldNum" sz="quarter" idx="5"/>
          </p:nvPr>
        </p:nvSpPr>
        <p:spPr/>
        <p:txBody>
          <a:bodyPr/>
          <a:lstStyle/>
          <a:p>
            <a:fld id="{E63AEAED-7CEE-42ED-A750-56394A9C1983}" type="slidenum">
              <a:rPr lang="en-GB" smtClean="0"/>
              <a:t>21</a:t>
            </a:fld>
            <a:endParaRPr lang="en-GB"/>
          </a:p>
        </p:txBody>
      </p:sp>
    </p:spTree>
    <p:extLst>
      <p:ext uri="{BB962C8B-B14F-4D97-AF65-F5344CB8AC3E}">
        <p14:creationId xmlns:p14="http://schemas.microsoft.com/office/powerpoint/2010/main" val="1772386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4BEC4-64A9-FFE2-8E4D-C076D2BC0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3E41D-57A0-B7F6-895B-2B008AD4D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7C33B4-9DBE-739C-5E3C-8750FC4959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3074F5-BFD6-79AC-BD45-EEBB801DD08C}"/>
              </a:ext>
            </a:extLst>
          </p:cNvPr>
          <p:cNvSpPr>
            <a:spLocks noGrp="1"/>
          </p:cNvSpPr>
          <p:nvPr>
            <p:ph type="sldNum" sz="quarter" idx="5"/>
          </p:nvPr>
        </p:nvSpPr>
        <p:spPr/>
        <p:txBody>
          <a:bodyPr/>
          <a:lstStyle/>
          <a:p>
            <a:fld id="{E63AEAED-7CEE-42ED-A750-56394A9C1983}" type="slidenum">
              <a:rPr lang="en-GB" smtClean="0"/>
              <a:t>22</a:t>
            </a:fld>
            <a:endParaRPr lang="en-GB"/>
          </a:p>
        </p:txBody>
      </p:sp>
    </p:spTree>
    <p:extLst>
      <p:ext uri="{BB962C8B-B14F-4D97-AF65-F5344CB8AC3E}">
        <p14:creationId xmlns:p14="http://schemas.microsoft.com/office/powerpoint/2010/main" val="2594460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A4D5-EA4F-48BF-07B2-39CA20B3D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D0EF8-DFCD-6C8E-B722-0926278C5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6A832B-8ABF-5F76-6D1C-1DC6CCCD04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8376CA-4E5D-4FC5-1974-9A41128AB3D8}"/>
              </a:ext>
            </a:extLst>
          </p:cNvPr>
          <p:cNvSpPr>
            <a:spLocks noGrp="1"/>
          </p:cNvSpPr>
          <p:nvPr>
            <p:ph type="sldNum" sz="quarter" idx="5"/>
          </p:nvPr>
        </p:nvSpPr>
        <p:spPr/>
        <p:txBody>
          <a:bodyPr/>
          <a:lstStyle/>
          <a:p>
            <a:fld id="{E63AEAED-7CEE-42ED-A750-56394A9C1983}" type="slidenum">
              <a:rPr lang="en-GB" smtClean="0"/>
              <a:t>23</a:t>
            </a:fld>
            <a:endParaRPr lang="en-GB"/>
          </a:p>
        </p:txBody>
      </p:sp>
    </p:spTree>
    <p:extLst>
      <p:ext uri="{BB962C8B-B14F-4D97-AF65-F5344CB8AC3E}">
        <p14:creationId xmlns:p14="http://schemas.microsoft.com/office/powerpoint/2010/main" val="656575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861D2-A528-6DB8-EEAF-F4A15C04A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8F433-34E6-907F-D664-2EBF3B4AD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0A399-4498-4257-0EA3-98122D740C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BAEB9A-CBB4-D6BA-C04D-7933736C14D5}"/>
              </a:ext>
            </a:extLst>
          </p:cNvPr>
          <p:cNvSpPr>
            <a:spLocks noGrp="1"/>
          </p:cNvSpPr>
          <p:nvPr>
            <p:ph type="sldNum" sz="quarter" idx="5"/>
          </p:nvPr>
        </p:nvSpPr>
        <p:spPr/>
        <p:txBody>
          <a:bodyPr/>
          <a:lstStyle/>
          <a:p>
            <a:fld id="{E63AEAED-7CEE-42ED-A750-56394A9C1983}" type="slidenum">
              <a:rPr lang="en-GB" smtClean="0"/>
              <a:t>24</a:t>
            </a:fld>
            <a:endParaRPr lang="en-GB"/>
          </a:p>
        </p:txBody>
      </p:sp>
    </p:spTree>
    <p:extLst>
      <p:ext uri="{BB962C8B-B14F-4D97-AF65-F5344CB8AC3E}">
        <p14:creationId xmlns:p14="http://schemas.microsoft.com/office/powerpoint/2010/main" val="1745899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7A6D-5019-E5EF-6E09-F57D1E7DF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E27B2-0C6A-DB89-2BE8-D92625BA2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41A70D-0174-CD8C-8C02-507174FBF5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500703-BABC-E4E6-B762-D73FCFE125A4}"/>
              </a:ext>
            </a:extLst>
          </p:cNvPr>
          <p:cNvSpPr>
            <a:spLocks noGrp="1"/>
          </p:cNvSpPr>
          <p:nvPr>
            <p:ph type="sldNum" sz="quarter" idx="5"/>
          </p:nvPr>
        </p:nvSpPr>
        <p:spPr/>
        <p:txBody>
          <a:bodyPr/>
          <a:lstStyle/>
          <a:p>
            <a:fld id="{E63AEAED-7CEE-42ED-A750-56394A9C1983}" type="slidenum">
              <a:rPr lang="en-GB" smtClean="0"/>
              <a:t>25</a:t>
            </a:fld>
            <a:endParaRPr lang="en-GB"/>
          </a:p>
        </p:txBody>
      </p:sp>
    </p:spTree>
    <p:extLst>
      <p:ext uri="{BB962C8B-B14F-4D97-AF65-F5344CB8AC3E}">
        <p14:creationId xmlns:p14="http://schemas.microsoft.com/office/powerpoint/2010/main" val="2642830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B1CD5-FFDE-9A81-55C9-41112B61B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6A3EC-9473-04D0-C5A5-05634F2BF3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B974C-CED3-6EC8-BBF7-57AF459B36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FE5967-5BEA-CC27-F30D-7B7195972C0E}"/>
              </a:ext>
            </a:extLst>
          </p:cNvPr>
          <p:cNvSpPr>
            <a:spLocks noGrp="1"/>
          </p:cNvSpPr>
          <p:nvPr>
            <p:ph type="sldNum" sz="quarter" idx="5"/>
          </p:nvPr>
        </p:nvSpPr>
        <p:spPr/>
        <p:txBody>
          <a:bodyPr/>
          <a:lstStyle/>
          <a:p>
            <a:fld id="{E63AEAED-7CEE-42ED-A750-56394A9C1983}" type="slidenum">
              <a:rPr lang="en-GB" smtClean="0"/>
              <a:t>26</a:t>
            </a:fld>
            <a:endParaRPr lang="en-GB"/>
          </a:p>
        </p:txBody>
      </p:sp>
    </p:spTree>
    <p:extLst>
      <p:ext uri="{BB962C8B-B14F-4D97-AF65-F5344CB8AC3E}">
        <p14:creationId xmlns:p14="http://schemas.microsoft.com/office/powerpoint/2010/main" val="1767206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541A-4FDE-008F-7CED-E0BE7697C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D194A-C533-CA6B-DCBA-1F1204AE3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A4DDA-8BB2-DC26-A427-83B9F0FEC6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E72308-9E68-1D88-3812-BF6C4C88F29A}"/>
              </a:ext>
            </a:extLst>
          </p:cNvPr>
          <p:cNvSpPr>
            <a:spLocks noGrp="1"/>
          </p:cNvSpPr>
          <p:nvPr>
            <p:ph type="sldNum" sz="quarter" idx="5"/>
          </p:nvPr>
        </p:nvSpPr>
        <p:spPr/>
        <p:txBody>
          <a:bodyPr/>
          <a:lstStyle/>
          <a:p>
            <a:fld id="{E63AEAED-7CEE-42ED-A750-56394A9C1983}" type="slidenum">
              <a:rPr lang="en-GB" smtClean="0"/>
              <a:t>27</a:t>
            </a:fld>
            <a:endParaRPr lang="en-GB"/>
          </a:p>
        </p:txBody>
      </p:sp>
    </p:spTree>
    <p:extLst>
      <p:ext uri="{BB962C8B-B14F-4D97-AF65-F5344CB8AC3E}">
        <p14:creationId xmlns:p14="http://schemas.microsoft.com/office/powerpoint/2010/main" val="1852959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5EB09-F42F-E516-A77F-DAED5D512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F8F97-8A76-5943-1CD5-16424A693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5513C-2000-1734-A5C8-240C6E4AD3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BB561D-E633-547B-3E16-3B9E14ED0B93}"/>
              </a:ext>
            </a:extLst>
          </p:cNvPr>
          <p:cNvSpPr>
            <a:spLocks noGrp="1"/>
          </p:cNvSpPr>
          <p:nvPr>
            <p:ph type="sldNum" sz="quarter" idx="5"/>
          </p:nvPr>
        </p:nvSpPr>
        <p:spPr/>
        <p:txBody>
          <a:bodyPr/>
          <a:lstStyle/>
          <a:p>
            <a:fld id="{E63AEAED-7CEE-42ED-A750-56394A9C1983}" type="slidenum">
              <a:rPr lang="en-GB" smtClean="0"/>
              <a:t>28</a:t>
            </a:fld>
            <a:endParaRPr lang="en-GB"/>
          </a:p>
        </p:txBody>
      </p:sp>
    </p:spTree>
    <p:extLst>
      <p:ext uri="{BB962C8B-B14F-4D97-AF65-F5344CB8AC3E}">
        <p14:creationId xmlns:p14="http://schemas.microsoft.com/office/powerpoint/2010/main" val="78200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66608-BEB5-E7B5-83C9-BDAFDA0DB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A3884-3F3B-79E4-3664-12CA5B978C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8C0D4-9321-D294-6E22-8B9C4D7ED8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FDF5C8-4009-71FB-7768-D51B87664E84}"/>
              </a:ext>
            </a:extLst>
          </p:cNvPr>
          <p:cNvSpPr>
            <a:spLocks noGrp="1"/>
          </p:cNvSpPr>
          <p:nvPr>
            <p:ph type="sldNum" sz="quarter" idx="5"/>
          </p:nvPr>
        </p:nvSpPr>
        <p:spPr/>
        <p:txBody>
          <a:bodyPr/>
          <a:lstStyle/>
          <a:p>
            <a:fld id="{E63AEAED-7CEE-42ED-A750-56394A9C1983}" type="slidenum">
              <a:rPr lang="en-GB" smtClean="0"/>
              <a:t>29</a:t>
            </a:fld>
            <a:endParaRPr lang="en-GB"/>
          </a:p>
        </p:txBody>
      </p:sp>
    </p:spTree>
    <p:extLst>
      <p:ext uri="{BB962C8B-B14F-4D97-AF65-F5344CB8AC3E}">
        <p14:creationId xmlns:p14="http://schemas.microsoft.com/office/powerpoint/2010/main" val="866541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30</a:t>
            </a:fld>
            <a:endParaRPr lang="en-GB"/>
          </a:p>
        </p:txBody>
      </p:sp>
    </p:spTree>
    <p:extLst>
      <p:ext uri="{BB962C8B-B14F-4D97-AF65-F5344CB8AC3E}">
        <p14:creationId xmlns:p14="http://schemas.microsoft.com/office/powerpoint/2010/main" val="70536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31</a:t>
            </a:fld>
            <a:endParaRPr lang="en-GB"/>
          </a:p>
        </p:txBody>
      </p:sp>
    </p:spTree>
    <p:extLst>
      <p:ext uri="{BB962C8B-B14F-4D97-AF65-F5344CB8AC3E}">
        <p14:creationId xmlns:p14="http://schemas.microsoft.com/office/powerpoint/2010/main" val="3577163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2B64-0EAD-0F54-66C0-509895DE1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12BBF-7736-DC58-AA35-2AFB6BBCD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55457-2A87-9BC5-FC73-0CF76C3214E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42D8FD7-A7E1-1C39-8F6C-B398B3AF6E8F}"/>
              </a:ext>
            </a:extLst>
          </p:cNvPr>
          <p:cNvSpPr>
            <a:spLocks noGrp="1"/>
          </p:cNvSpPr>
          <p:nvPr>
            <p:ph type="sldNum" sz="quarter" idx="5"/>
          </p:nvPr>
        </p:nvSpPr>
        <p:spPr/>
        <p:txBody>
          <a:bodyPr/>
          <a:lstStyle/>
          <a:p>
            <a:fld id="{0907CDC7-6A57-414A-8134-1E50D3EF67F9}" type="slidenum">
              <a:rPr lang="en-GB" smtClean="0"/>
              <a:t>32</a:t>
            </a:fld>
            <a:endParaRPr lang="en-GB"/>
          </a:p>
        </p:txBody>
      </p:sp>
    </p:spTree>
    <p:extLst>
      <p:ext uri="{BB962C8B-B14F-4D97-AF65-F5344CB8AC3E}">
        <p14:creationId xmlns:p14="http://schemas.microsoft.com/office/powerpoint/2010/main" val="174685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FA9EF3-FF8E-4318-9DDA-9C945A78CD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088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B7167-A2A6-D795-369B-004194AAB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A3C8C-E9E6-F564-3C06-6450788D406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9FF3713-64CB-08E4-60C4-6E8223DD9C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95BE05-1E03-CA5D-A554-8982D5DFE4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FA9EF3-FF8E-4318-9DDA-9C945A78CD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381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D67A78ED-CBF1-BB38-1E3B-D485EA6B4B0E}"/>
            </a:ext>
          </a:extLst>
        </p:cNvPr>
        <p:cNvGrpSpPr/>
        <p:nvPr/>
      </p:nvGrpSpPr>
      <p:grpSpPr>
        <a:xfrm>
          <a:off x="0" y="0"/>
          <a:ext cx="0" cy="0"/>
          <a:chOff x="0" y="0"/>
          <a:chExt cx="0" cy="0"/>
        </a:xfrm>
      </p:grpSpPr>
      <p:sp>
        <p:nvSpPr>
          <p:cNvPr id="299" name="Google Shape;299;p4:notes">
            <a:extLst>
              <a:ext uri="{FF2B5EF4-FFF2-40B4-BE49-F238E27FC236}">
                <a16:creationId xmlns:a16="http://schemas.microsoft.com/office/drawing/2014/main" id="{A2948793-E39A-4BA8-78E4-3A8D54F34C1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4:notes">
            <a:extLst>
              <a:ext uri="{FF2B5EF4-FFF2-40B4-BE49-F238E27FC236}">
                <a16:creationId xmlns:a16="http://schemas.microsoft.com/office/drawing/2014/main" id="{D7CA748E-6EA0-4FAB-D1D9-7D26D3B37DF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9669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buFont typeface="Arial"/>
              <a:buChar char="•"/>
              <a:defRPr/>
            </a:pPr>
            <a:r>
              <a:rPr lang="en-GB"/>
              <a:t>Employment = key driver re preventing homelessness; </a:t>
            </a:r>
            <a:r>
              <a:rPr lang="en-US"/>
              <a:t>one of 5 </a:t>
            </a:r>
            <a:r>
              <a:rPr lang="en-US" err="1"/>
              <a:t>strat</a:t>
            </a:r>
            <a:r>
              <a:rPr lang="en-US"/>
              <a:t> initiatives (</a:t>
            </a:r>
            <a:r>
              <a:rPr lang="en-GB"/>
              <a:t>Homes, Data, Finance &amp; Early interventions)</a:t>
            </a:r>
          </a:p>
          <a:p>
            <a:pPr marL="285750" indent="-285750">
              <a:buFont typeface="Arial"/>
              <a:buChar char="•"/>
              <a:defRPr/>
            </a:pPr>
            <a:r>
              <a:rPr lang="en-GB"/>
              <a:t>TRF – PW and GB reiterated at 2 yr event - committing to support by helping establish private-sector led groups focused on employment </a:t>
            </a:r>
          </a:p>
          <a:p>
            <a:pPr>
              <a:defRPr/>
            </a:pPr>
            <a:endParaRPr lang="en-GB"/>
          </a:p>
          <a:p>
            <a:pPr marL="0" marR="0" lvl="0" indent="0" algn="l" defTabSz="914400">
              <a:lnSpc>
                <a:spcPct val="100000"/>
              </a:lnSpc>
              <a:spcBef>
                <a:spcPts val="0"/>
              </a:spcBef>
              <a:spcAft>
                <a:spcPts val="0"/>
              </a:spcAft>
              <a:buClrTx/>
              <a:buSzTx/>
              <a:buFontTx/>
              <a:buNone/>
              <a:tabLst/>
              <a:defRPr/>
            </a:pPr>
            <a:r>
              <a:rPr lang="en-GB" sz="1200" b="0"/>
              <a:t>In Finland, through innovative, cross sector partnerships – and creative ‘upstream’ solutions, there is evidence to show that ending homelessness is possible.</a:t>
            </a:r>
            <a:endParaRPr lang="en-US" sz="1200" b="0"/>
          </a:p>
          <a:p>
            <a:pPr rtl="0" fontAlgn="base"/>
            <a:endParaRPr lang="en-GB" sz="1200" b="0" i="0" u="none" strike="noStrike" kern="1200">
              <a:solidFill>
                <a:schemeClr val="tx1"/>
              </a:solidFill>
              <a:effectLst/>
              <a:latin typeface="+mn-lt"/>
              <a:ea typeface="+mn-ea"/>
              <a:cs typeface="+mn-cs"/>
            </a:endParaRPr>
          </a:p>
          <a:p>
            <a:pPr rtl="0" fontAlgn="base"/>
            <a:r>
              <a:rPr lang="en-GB" sz="1200" b="0" i="0" u="none" strike="noStrike" kern="1200">
                <a:solidFill>
                  <a:schemeClr val="tx1"/>
                </a:solidFill>
                <a:effectLst/>
                <a:latin typeface="+mn-lt"/>
                <a:ea typeface="+mn-ea"/>
                <a:cs typeface="+mn-cs"/>
              </a:rPr>
              <a:t>Challenge:</a:t>
            </a:r>
            <a:endParaRPr lang="en-GB" sz="1200" b="0" i="0" u="none" strike="noStrike" kern="1200">
              <a:solidFill>
                <a:schemeClr val="tx1"/>
              </a:solidFill>
              <a:effectLst/>
              <a:latin typeface="+mn-lt"/>
            </a:endParaRPr>
          </a:p>
          <a:p>
            <a:pPr rtl="0" fontAlgn="base"/>
            <a:r>
              <a:rPr lang="en-GB" sz="1200" b="0" i="0" u="none" strike="noStrike" kern="1200">
                <a:solidFill>
                  <a:schemeClr val="tx1"/>
                </a:solidFill>
                <a:effectLst/>
                <a:latin typeface="+mn-lt"/>
                <a:ea typeface="+mn-ea"/>
                <a:cs typeface="+mn-cs"/>
              </a:rPr>
              <a:t>Scarcity of job opportunities, often insecure or low paid, for those at risk of homelessness</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Significant barriers to employment (including high degrees of stigma) </a:t>
            </a:r>
            <a:r>
              <a:rPr lang="en-GB" sz="1200" b="0" i="0" kern="1200">
                <a:solidFill>
                  <a:schemeClr val="tx1"/>
                </a:solidFill>
                <a:effectLst/>
                <a:latin typeface="+mn-lt"/>
                <a:ea typeface="+mn-ea"/>
                <a:cs typeface="+mn-cs"/>
              </a:rPr>
              <a:t>​</a:t>
            </a:r>
          </a:p>
          <a:p>
            <a:endParaRPr lang="en-GB"/>
          </a:p>
          <a:p>
            <a:r>
              <a:rPr lang="en-GB"/>
              <a:t>Opportunity:</a:t>
            </a:r>
          </a:p>
          <a:p>
            <a:pPr rtl="0" fontAlgn="base"/>
            <a:r>
              <a:rPr lang="en-GB" sz="1200" b="0" i="0" u="none" strike="noStrike" kern="1200">
                <a:solidFill>
                  <a:schemeClr val="tx1"/>
                </a:solidFill>
                <a:effectLst/>
                <a:latin typeface="+mn-lt"/>
                <a:ea typeface="+mn-ea"/>
                <a:cs typeface="+mn-cs"/>
              </a:rPr>
              <a:t>Homewards’ cross-sector approach allows private, voluntary, and public sectors to collaborate to increase the quantity and quality of opportunities</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Spotlight success, tackling stigma</a:t>
            </a:r>
            <a:r>
              <a:rPr lang="en-US" sz="1200" b="0" i="0" kern="1200">
                <a:solidFill>
                  <a:schemeClr val="tx1"/>
                </a:solidFill>
                <a:effectLst/>
                <a:latin typeface="+mn-lt"/>
                <a:ea typeface="+mn-ea"/>
                <a:cs typeface="+mn-cs"/>
              </a:rPr>
              <a:t>​</a:t>
            </a:r>
          </a:p>
          <a:p>
            <a:endParaRPr lang="en-GB"/>
          </a:p>
        </p:txBody>
      </p:sp>
      <p:sp>
        <p:nvSpPr>
          <p:cNvPr id="4" name="Slide Number Placeholder 3"/>
          <p:cNvSpPr>
            <a:spLocks noGrp="1"/>
          </p:cNvSpPr>
          <p:nvPr>
            <p:ph type="sldNum" sz="quarter" idx="5"/>
          </p:nvPr>
        </p:nvSpPr>
        <p:spPr/>
        <p:txBody>
          <a:bodyPr/>
          <a:lstStyle/>
          <a:p>
            <a:fld id="{8B8464DE-298C-4CBA-84D1-87AF299B78C2}" type="slidenum">
              <a:rPr lang="en-GB" smtClean="0"/>
              <a:t>40</a:t>
            </a:fld>
            <a:endParaRPr lang="en-GB"/>
          </a:p>
        </p:txBody>
      </p:sp>
    </p:spTree>
    <p:extLst>
      <p:ext uri="{BB962C8B-B14F-4D97-AF65-F5344CB8AC3E}">
        <p14:creationId xmlns:p14="http://schemas.microsoft.com/office/powerpoint/2010/main" val="3019228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EA16C9EA-D9AF-CF44-77D3-826520C02DFF}"/>
            </a:ext>
          </a:extLst>
        </p:cNvPr>
        <p:cNvGrpSpPr/>
        <p:nvPr/>
      </p:nvGrpSpPr>
      <p:grpSpPr>
        <a:xfrm>
          <a:off x="0" y="0"/>
          <a:ext cx="0" cy="0"/>
          <a:chOff x="0" y="0"/>
          <a:chExt cx="0" cy="0"/>
        </a:xfrm>
      </p:grpSpPr>
      <p:sp>
        <p:nvSpPr>
          <p:cNvPr id="299" name="Google Shape;299;p4:notes">
            <a:extLst>
              <a:ext uri="{FF2B5EF4-FFF2-40B4-BE49-F238E27FC236}">
                <a16:creationId xmlns:a16="http://schemas.microsoft.com/office/drawing/2014/main" id="{36CBF038-009A-0D70-544B-564346A796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4:notes">
            <a:extLst>
              <a:ext uri="{FF2B5EF4-FFF2-40B4-BE49-F238E27FC236}">
                <a16:creationId xmlns:a16="http://schemas.microsoft.com/office/drawing/2014/main" id="{5EFEB080-1F75-AB9E-F353-94F618331D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1323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B9789-4383-E321-14F9-CDE4DD5D3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B916F-BFA5-4E70-84E7-2186E100A70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22FF0DB-7E30-0E5E-EBD7-FE59EAEB1465}"/>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a:t>Terry &amp; Del – D’s story</a:t>
            </a:r>
            <a:endParaRPr lang="en-US" sz="1200" b="0" i="0" kern="1200">
              <a:solidFill>
                <a:schemeClr val="tx1"/>
              </a:solidFill>
              <a:effectLst/>
              <a:latin typeface="+mn-lt"/>
              <a:ea typeface="+mn-ea"/>
              <a:cs typeface="+mn-cs"/>
            </a:endParaRPr>
          </a:p>
          <a:p>
            <a:r>
              <a:rPr lang="en-GB"/>
              <a:t>AG experience at COOK – RT prog, barriers, 10 yrs, 250+ people</a:t>
            </a:r>
          </a:p>
        </p:txBody>
      </p:sp>
      <p:sp>
        <p:nvSpPr>
          <p:cNvPr id="4" name="Slide Number Placeholder 3">
            <a:extLst>
              <a:ext uri="{FF2B5EF4-FFF2-40B4-BE49-F238E27FC236}">
                <a16:creationId xmlns:a16="http://schemas.microsoft.com/office/drawing/2014/main" id="{370C7D4C-0E5C-2427-83D1-49DC1B3399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8464DE-298C-4CBA-84D1-87AF299B78C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460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1CE38-06B8-6A73-B57F-332A61B9D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D34C6-96BE-69D9-C210-AC6C1BD3D47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5447C64-4F99-F4B8-2134-88D1A3DA3F3F}"/>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a:t>Terry &amp; Del – D’s story</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Has to be business-led.  Aiming for BAU for </a:t>
            </a:r>
            <a:r>
              <a:rPr lang="en-GB" sz="1200" b="0" i="0" kern="1200" err="1">
                <a:solidFill>
                  <a:schemeClr val="tx1"/>
                </a:solidFill>
                <a:effectLst/>
                <a:latin typeface="+mn-lt"/>
                <a:ea typeface="+mn-ea"/>
                <a:cs typeface="+mn-cs"/>
              </a:rPr>
              <a:t>UKplc</a:t>
            </a:r>
            <a:r>
              <a:rPr lang="en-GB" sz="1200" b="0" i="0" kern="1200">
                <a:solidFill>
                  <a:schemeClr val="tx1"/>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3 </a:t>
            </a:r>
            <a:r>
              <a:rPr lang="en-GB" sz="1200" b="0" i="0" kern="1200" err="1">
                <a:solidFill>
                  <a:schemeClr val="tx1"/>
                </a:solidFill>
                <a:effectLst/>
                <a:latin typeface="+mn-lt"/>
                <a:ea typeface="+mn-ea"/>
                <a:cs typeface="+mn-cs"/>
              </a:rPr>
              <a:t>qus</a:t>
            </a:r>
            <a:r>
              <a:rPr lang="en-GB" sz="1200" b="0" i="0" kern="1200">
                <a:solidFill>
                  <a:schemeClr val="tx1"/>
                </a:solidFill>
                <a:effectLst/>
                <a:latin typeface="+mn-lt"/>
                <a:ea typeface="+mn-ea"/>
                <a:cs typeface="+mn-cs"/>
              </a:rPr>
              <a:t>:  I understand the plan, I understand my role in it, I have committed to next steps.</a:t>
            </a:r>
            <a:endParaRPr lang="en-US" sz="1200" b="0"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024EB740-A5DF-BC8C-EB1D-12D95F915A3D}"/>
              </a:ext>
            </a:extLst>
          </p:cNvPr>
          <p:cNvSpPr>
            <a:spLocks noGrp="1"/>
          </p:cNvSpPr>
          <p:nvPr>
            <p:ph type="sldNum" sz="quarter" idx="5"/>
          </p:nvPr>
        </p:nvSpPr>
        <p:spPr/>
        <p:txBody>
          <a:bodyPr/>
          <a:lstStyle/>
          <a:p>
            <a:fld id="{8B8464DE-298C-4CBA-84D1-87AF299B78C2}" type="slidenum">
              <a:rPr lang="en-GB" smtClean="0"/>
              <a:t>43</a:t>
            </a:fld>
            <a:endParaRPr lang="en-GB"/>
          </a:p>
        </p:txBody>
      </p:sp>
    </p:spTree>
    <p:extLst>
      <p:ext uri="{BB962C8B-B14F-4D97-AF65-F5344CB8AC3E}">
        <p14:creationId xmlns:p14="http://schemas.microsoft.com/office/powerpoint/2010/main" val="2206027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GB" b="0" i="0" u="none" strike="noStrike">
                <a:solidFill>
                  <a:srgbClr val="393939"/>
                </a:solidFill>
                <a:effectLst/>
                <a:latin typeface="national"/>
              </a:rPr>
              <a:t>UK unemployment rate is 4.2%</a:t>
            </a:r>
          </a:p>
          <a:p>
            <a:pPr marL="285750" indent="-285750" algn="l">
              <a:buFont typeface="Arial" panose="020B0604020202020204" pitchFamily="34" charset="0"/>
              <a:buChar char="•"/>
            </a:pPr>
            <a:r>
              <a:rPr lang="en-GB" b="0">
                <a:solidFill>
                  <a:srgbClr val="393939"/>
                </a:solidFill>
                <a:latin typeface="national"/>
              </a:rPr>
              <a:t>Youth unemployment rate for 16-24 year olds is 14.2% </a:t>
            </a:r>
          </a:p>
          <a:p>
            <a:pPr marL="285750" indent="-285750">
              <a:buFont typeface="Arial" panose="020B0604020202020204" pitchFamily="34" charset="0"/>
              <a:buChar char="•"/>
            </a:pPr>
            <a:r>
              <a:rPr lang="en-GB" sz="1200" b="0" kern="100">
                <a:solidFill>
                  <a:srgbClr val="000000"/>
                </a:solidFill>
                <a:effectLst/>
                <a:latin typeface="Basis Grotesque" panose="020B0503030604040103" pitchFamily="34" charset="0"/>
                <a:ea typeface="Calibri" panose="020F0502020204030204" pitchFamily="34" charset="0"/>
                <a:cs typeface="Arial" panose="020B0604020202020204" pitchFamily="34" charset="0"/>
              </a:rPr>
              <a:t>According to a report by Crisis (Dashed Hopes, 2013), people experiencing homelessness “want to work but often face multiple and complex barriers to finding and staying in employment”. </a:t>
            </a:r>
          </a:p>
          <a:p>
            <a:pPr marL="285750" indent="-285750">
              <a:buFont typeface="Arial" panose="020B0604020202020204" pitchFamily="34" charset="0"/>
              <a:buChar char="•"/>
            </a:pPr>
            <a:r>
              <a:rPr lang="en-GB" b="0" i="0" u="none" strike="noStrike">
                <a:solidFill>
                  <a:srgbClr val="393939"/>
                </a:solidFill>
                <a:effectLst/>
                <a:latin typeface="national"/>
              </a:rPr>
              <a:t>The number of vacancies fell in the last quarter and over the year to 831,000 in August to October 2024, but remains above pre-pandemic levels.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8464DE-298C-4CBA-84D1-87AF299B78C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794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171F8-3FD7-FB64-22ED-9FBA94FB3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037CC-6A30-F3FF-4FC7-400F285E25D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D037FF7-CA5B-7BD1-DCBB-ED908BA5C4D2}"/>
              </a:ext>
            </a:extLst>
          </p:cNvPr>
          <p:cNvSpPr>
            <a:spLocks noGrp="1"/>
          </p:cNvSpPr>
          <p:nvPr>
            <p:ph type="body" idx="1"/>
          </p:nvPr>
        </p:nvSpPr>
        <p:spPr/>
        <p:txBody>
          <a:bodyPr/>
          <a:lstStyle/>
          <a:p>
            <a:r>
              <a:rPr lang="en-US"/>
              <a:t>Eg unemployment in hostels for 18-25s decreases by x%.</a:t>
            </a:r>
          </a:p>
          <a:p>
            <a:br>
              <a:rPr lang="en-US"/>
            </a:br>
            <a:r>
              <a:rPr lang="en-US"/>
              <a:t>Need baseline data and a way of measuring success.  CHI and ELP working with us to measure impact - data-led approach.</a:t>
            </a:r>
          </a:p>
        </p:txBody>
      </p:sp>
    </p:spTree>
    <p:extLst>
      <p:ext uri="{BB962C8B-B14F-4D97-AF65-F5344CB8AC3E}">
        <p14:creationId xmlns:p14="http://schemas.microsoft.com/office/powerpoint/2010/main" val="18117483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1BDF0-4BD5-F774-CD77-B199FD1DC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0F8B3-3416-DB99-F19C-F3B8CD59F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2F377A-584B-2B46-4FD7-172AB8490F48}"/>
              </a:ext>
            </a:extLst>
          </p:cNvPr>
          <p:cNvSpPr>
            <a:spLocks noGrp="1"/>
          </p:cNvSpPr>
          <p:nvPr>
            <p:ph type="body" idx="1"/>
          </p:nvPr>
        </p:nvSpPr>
        <p:spPr/>
        <p:txBody>
          <a:bodyPr/>
          <a:lstStyle/>
          <a:p>
            <a:endParaRPr lang="en-GB" b="1"/>
          </a:p>
          <a:p>
            <a:endParaRPr lang="en-GB"/>
          </a:p>
        </p:txBody>
      </p:sp>
      <p:sp>
        <p:nvSpPr>
          <p:cNvPr id="4" name="Slide Number Placeholder 3">
            <a:extLst>
              <a:ext uri="{FF2B5EF4-FFF2-40B4-BE49-F238E27FC236}">
                <a16:creationId xmlns:a16="http://schemas.microsoft.com/office/drawing/2014/main" id="{D193DA88-A586-5687-6FF1-62BDBBBE50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B571A7-AC6B-DA46-8127-E0AF4EFC07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5484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FA9EF3-FF8E-4318-9DDA-9C945A78CDDA}" type="slidenum">
              <a:rPr lang="en-GB" smtClean="0"/>
              <a:t>48</a:t>
            </a:fld>
            <a:endParaRPr lang="en-GB"/>
          </a:p>
        </p:txBody>
      </p:sp>
    </p:spTree>
    <p:extLst>
      <p:ext uri="{BB962C8B-B14F-4D97-AF65-F5344CB8AC3E}">
        <p14:creationId xmlns:p14="http://schemas.microsoft.com/office/powerpoint/2010/main" val="1870900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buFont typeface="Arial"/>
              <a:buChar char="•"/>
              <a:defRPr/>
            </a:pPr>
            <a:r>
              <a:rPr lang="en-GB"/>
              <a:t>Looking for relevant sectors to lead the way by offering commitments to a certain number of jobs for our cohorts in NI &amp; across our 6 locations</a:t>
            </a:r>
          </a:p>
          <a:p>
            <a:endParaRPr lang="en-US"/>
          </a:p>
        </p:txBody>
      </p:sp>
      <p:sp>
        <p:nvSpPr>
          <p:cNvPr id="4" name="Slide Number Placeholder 3"/>
          <p:cNvSpPr>
            <a:spLocks noGrp="1"/>
          </p:cNvSpPr>
          <p:nvPr>
            <p:ph type="sldNum" sz="quarter" idx="5"/>
          </p:nvPr>
        </p:nvSpPr>
        <p:spPr/>
        <p:txBody>
          <a:bodyPr/>
          <a:lstStyle/>
          <a:p>
            <a:fld id="{05FA9EF3-FF8E-4318-9DDA-9C945A78CDDA}" type="slidenum">
              <a:rPr lang="en-GB" smtClean="0"/>
              <a:t>50</a:t>
            </a:fld>
            <a:endParaRPr lang="en-GB"/>
          </a:p>
        </p:txBody>
      </p:sp>
    </p:spTree>
    <p:extLst>
      <p:ext uri="{BB962C8B-B14F-4D97-AF65-F5344CB8AC3E}">
        <p14:creationId xmlns:p14="http://schemas.microsoft.com/office/powerpoint/2010/main" val="3593694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0DE1-F90C-EAB0-A2F8-91F62115B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C5C10-9562-A929-4FBF-7823CC4679B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B7C7FCE-33AA-721C-4F7C-A4CF5A6C5C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4943AD-1A8E-D7E9-C210-ADD29118A2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FA9EF3-FF8E-4318-9DDA-9C945A78CD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58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25D5-ADEC-2B70-07F8-1FB5B534D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77054-AAFB-600F-5D05-6A4042B16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16EB7-DF92-1BA1-A078-51755AD4CC1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274E0AC-B95D-8788-5FF9-DDBE80A582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FA9EF3-FF8E-4318-9DDA-9C945A78CD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499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a:extLst>
            <a:ext uri="{FF2B5EF4-FFF2-40B4-BE49-F238E27FC236}">
              <a16:creationId xmlns:a16="http://schemas.microsoft.com/office/drawing/2014/main" id="{520E5CB1-56E3-FD2B-289C-A1105062AD9D}"/>
            </a:ext>
          </a:extLst>
        </p:cNvPr>
        <p:cNvGrpSpPr/>
        <p:nvPr/>
      </p:nvGrpSpPr>
      <p:grpSpPr>
        <a:xfrm>
          <a:off x="0" y="0"/>
          <a:ext cx="0" cy="0"/>
          <a:chOff x="0" y="0"/>
          <a:chExt cx="0" cy="0"/>
        </a:xfrm>
      </p:grpSpPr>
      <p:sp>
        <p:nvSpPr>
          <p:cNvPr id="262" name="Google Shape;262;p1:notes">
            <a:extLst>
              <a:ext uri="{FF2B5EF4-FFF2-40B4-BE49-F238E27FC236}">
                <a16:creationId xmlns:a16="http://schemas.microsoft.com/office/drawing/2014/main" id="{4968CBEC-81C8-B099-D70F-DDFCD57FF3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notes">
            <a:extLst>
              <a:ext uri="{FF2B5EF4-FFF2-40B4-BE49-F238E27FC236}">
                <a16:creationId xmlns:a16="http://schemas.microsoft.com/office/drawing/2014/main" id="{A4FA1679-3459-C78A-677F-B3A578B878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7146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8478-D0CC-D1E3-85D5-462F1330A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24661-AC08-D512-B2D8-564119C26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76A89-23E8-5E5E-DBAB-403B3F28E54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3098917-5928-9540-D82F-13B750C682B8}"/>
              </a:ext>
            </a:extLst>
          </p:cNvPr>
          <p:cNvSpPr>
            <a:spLocks noGrp="1"/>
          </p:cNvSpPr>
          <p:nvPr>
            <p:ph type="sldNum" sz="quarter" idx="5"/>
          </p:nvPr>
        </p:nvSpPr>
        <p:spPr/>
        <p:txBody>
          <a:bodyPr/>
          <a:lstStyle/>
          <a:p>
            <a:fld id="{0907CDC7-6A57-414A-8134-1E50D3EF67F9}" type="slidenum">
              <a:rPr lang="en-GB" smtClean="0"/>
              <a:t>55</a:t>
            </a:fld>
            <a:endParaRPr lang="en-GB"/>
          </a:p>
        </p:txBody>
      </p:sp>
    </p:spTree>
    <p:extLst>
      <p:ext uri="{BB962C8B-B14F-4D97-AF65-F5344CB8AC3E}">
        <p14:creationId xmlns:p14="http://schemas.microsoft.com/office/powerpoint/2010/main" val="34563970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F3160-BDD0-5BDF-DDC2-940A0B97E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CC459-CA1A-766E-A154-73527D420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50CEE-1162-C00F-419F-773811A315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03B1A38-B2E0-1DBA-29B8-452D5F780E28}"/>
              </a:ext>
            </a:extLst>
          </p:cNvPr>
          <p:cNvSpPr>
            <a:spLocks noGrp="1"/>
          </p:cNvSpPr>
          <p:nvPr>
            <p:ph type="sldNum" sz="quarter" idx="5"/>
          </p:nvPr>
        </p:nvSpPr>
        <p:spPr/>
        <p:txBody>
          <a:bodyPr/>
          <a:lstStyle/>
          <a:p>
            <a:fld id="{0907CDC7-6A57-414A-8134-1E50D3EF67F9}" type="slidenum">
              <a:rPr lang="en-GB" smtClean="0"/>
              <a:t>56</a:t>
            </a:fld>
            <a:endParaRPr lang="en-GB"/>
          </a:p>
        </p:txBody>
      </p:sp>
    </p:spTree>
    <p:extLst>
      <p:ext uri="{BB962C8B-B14F-4D97-AF65-F5344CB8AC3E}">
        <p14:creationId xmlns:p14="http://schemas.microsoft.com/office/powerpoint/2010/main" val="311372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points</a:t>
            </a:r>
          </a:p>
          <a:p>
            <a:r>
              <a:rPr lang="en-US"/>
              <a:t>- services are free for all young people</a:t>
            </a:r>
          </a:p>
          <a:p>
            <a:r>
              <a:rPr lang="en-US"/>
              <a:t>- accessible to refugees, asylum seekers, and those with no fixed abode</a:t>
            </a:r>
          </a:p>
          <a:p>
            <a:r>
              <a:rPr lang="en-US"/>
              <a:t>- we take a young person-led approach, meeting them where they are on their journey</a:t>
            </a:r>
          </a:p>
          <a:p>
            <a:r>
              <a:rPr lang="en-US"/>
              <a:t>- fully accessible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points:</a:t>
            </a:r>
          </a:p>
          <a:p>
            <a:r>
              <a:rPr lang="en-US"/>
              <a:t>- group and 1:1 provision available</a:t>
            </a:r>
          </a:p>
          <a:p>
            <a:r>
              <a:rPr lang="en-US"/>
              <a:t>- for ages 11-25 (some service-specific age restrictions apply)</a:t>
            </a:r>
          </a:p>
          <a:p>
            <a:r>
              <a:rPr lang="en-US"/>
              <a:t>- in person, remote, outreach</a:t>
            </a:r>
          </a:p>
          <a:p>
            <a:r>
              <a:rPr lang="en-US"/>
              <a:t>- delivered by qualified health and wellbeing practitioners, mental health workers, and counsellors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points</a:t>
            </a:r>
          </a:p>
          <a:p>
            <a:r>
              <a:rPr lang="en-US"/>
              <a:t>- helping schools meet the Gatsby benchmarks</a:t>
            </a:r>
          </a:p>
          <a:p>
            <a:r>
              <a:rPr lang="en-US"/>
              <a:t>- largest independent careers provider in Sheffield</a:t>
            </a:r>
          </a:p>
          <a:p>
            <a:r>
              <a:rPr lang="en-US"/>
              <a:t>- 1:1 support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points:</a:t>
            </a:r>
          </a:p>
          <a:p>
            <a:r>
              <a:rPr lang="en-US"/>
              <a:t>- bringing lived experience with care leavers</a:t>
            </a:r>
          </a:p>
          <a:p>
            <a:r>
              <a:rPr lang="en-US"/>
              <a:t>- employer encounters and personalised support</a:t>
            </a:r>
          </a:p>
          <a:p>
            <a:r>
              <a:rPr lang="en-US"/>
              <a:t>- award winning service (Project Apollo)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points:</a:t>
            </a:r>
          </a:p>
          <a:p>
            <a:r>
              <a:rPr lang="en-US"/>
              <a:t>- young Trustees</a:t>
            </a:r>
          </a:p>
          <a:p>
            <a:r>
              <a:rPr lang="en-US"/>
              <a:t>- consultation on hyper-local, local, regional and national issues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1CF82-CBBD-F34B-7B0F-5ECFA5555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5F74B-C250-5322-46AE-7216AE69C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C98F6-E8D7-9202-AD4F-D6E5B65187A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B39F73-CF65-4D3E-710F-2328DF02D7A6}"/>
              </a:ext>
            </a:extLst>
          </p:cNvPr>
          <p:cNvSpPr>
            <a:spLocks noGrp="1"/>
          </p:cNvSpPr>
          <p:nvPr>
            <p:ph type="sldNum" sz="quarter" idx="5"/>
          </p:nvPr>
        </p:nvSpPr>
        <p:spPr/>
        <p:txBody>
          <a:bodyPr/>
          <a:lstStyle/>
          <a:p>
            <a:fld id="{0907CDC7-6A57-414A-8134-1E50D3EF67F9}" type="slidenum">
              <a:rPr lang="en-GB" smtClean="0"/>
              <a:t>67</a:t>
            </a:fld>
            <a:endParaRPr lang="en-GB"/>
          </a:p>
        </p:txBody>
      </p:sp>
    </p:spTree>
    <p:extLst>
      <p:ext uri="{BB962C8B-B14F-4D97-AF65-F5344CB8AC3E}">
        <p14:creationId xmlns:p14="http://schemas.microsoft.com/office/powerpoint/2010/main" val="4268310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07CDC7-6A57-414A-8134-1E50D3EF67F9}" type="slidenum">
              <a:rPr lang="en-GB" smtClean="0"/>
              <a:t>68</a:t>
            </a:fld>
            <a:endParaRPr lang="en-GB"/>
          </a:p>
        </p:txBody>
      </p:sp>
    </p:spTree>
    <p:extLst>
      <p:ext uri="{BB962C8B-B14F-4D97-AF65-F5344CB8AC3E}">
        <p14:creationId xmlns:p14="http://schemas.microsoft.com/office/powerpoint/2010/main" val="866847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6A64-CA60-38BE-0428-902216B269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C171EFC-5BAE-614C-A5C4-4F619CB23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23CB87-567E-5B42-DF4C-866C0460BB7B}"/>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7963AABA-AFA9-5558-F4EC-90C63078BF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7D760-7F56-ABCC-E37D-3E20F07EBD9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6405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631A6-BFE0-8137-D061-75333B3E08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1E87BB-B52C-C7E1-2D7F-45CD2F7B7E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CF27F-196B-8DA6-4033-027477A0C2C5}"/>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EFF26E29-20FD-72B5-552C-0815E253FD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5CC277-F055-3C08-BC1D-F253ED850AAF}"/>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73482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0937-5735-65E1-A774-40F53ADA7C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71891A-0534-A5F3-B141-CF3561F69D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75051D-056F-FB63-2BFD-504BDCE6BE3E}"/>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B4B45675-D62D-7FB9-B26E-9D3FF66E64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A5CA9A-33E8-6861-D77F-961460A45CC8}"/>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30563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748-2435-A408-AC01-1C07C71FA7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5DD748-8E32-8446-0DAA-E6AE4287F6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008330-B4FB-5D9E-1756-6AE29BE47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C142A7-9834-B2FD-F2D5-A620C7F88265}"/>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6" name="Footer Placeholder 5">
            <a:extLst>
              <a:ext uri="{FF2B5EF4-FFF2-40B4-BE49-F238E27FC236}">
                <a16:creationId xmlns:a16="http://schemas.microsoft.com/office/drawing/2014/main" id="{A7FDD670-38C0-D70B-4C54-C24E303762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3B64F8-C613-EBFA-B459-FF060BC201CE}"/>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980029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99ED-298F-2B8E-F929-6DE9E2B7071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BE49E1-94C0-980F-070F-528128E24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F90ACF-1C26-BFBD-7111-86112EB444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E01803-8D1C-693D-DF12-B00118E88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283A6-82A0-6FCB-4A1C-AC3673001D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E529D5-894C-ECD1-7B80-3102AA478FF8}"/>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8" name="Footer Placeholder 7">
            <a:extLst>
              <a:ext uri="{FF2B5EF4-FFF2-40B4-BE49-F238E27FC236}">
                <a16:creationId xmlns:a16="http://schemas.microsoft.com/office/drawing/2014/main" id="{1B8E2821-A319-B971-37C8-BF021EC459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CDC432-3DD1-FD3F-8C7C-74F09307A92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683875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811D-C2FB-2D28-B16C-0B5E5B7391B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D5630E-CFAA-0B4C-7DB1-7B218CF4E251}"/>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4" name="Footer Placeholder 3">
            <a:extLst>
              <a:ext uri="{FF2B5EF4-FFF2-40B4-BE49-F238E27FC236}">
                <a16:creationId xmlns:a16="http://schemas.microsoft.com/office/drawing/2014/main" id="{0155DA0B-629D-5485-AF9E-8CF00A08748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FB1EBE3-4172-A474-8D91-DB22D40A5AC6}"/>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90989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AFA98F-7BD4-6955-42CD-81B9A0882A00}"/>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3" name="Footer Placeholder 2">
            <a:extLst>
              <a:ext uri="{FF2B5EF4-FFF2-40B4-BE49-F238E27FC236}">
                <a16:creationId xmlns:a16="http://schemas.microsoft.com/office/drawing/2014/main" id="{C2E9E338-A0BC-A400-B67B-807478BD24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C73F48-8C04-B376-EB53-01D5EAF1174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8746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4DDB-8279-5384-95A4-B5B77CB64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28D1A1F-DAC4-D6C9-7D96-72072655A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D4B2ED-3D69-030E-9BDD-29C7B1FED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A8AAB-7CD2-0881-6350-1B72C1AC2724}"/>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6" name="Footer Placeholder 5">
            <a:extLst>
              <a:ext uri="{FF2B5EF4-FFF2-40B4-BE49-F238E27FC236}">
                <a16:creationId xmlns:a16="http://schemas.microsoft.com/office/drawing/2014/main" id="{657E0D62-927A-32FD-990F-2AAB1DB222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28470D-218E-69F3-64E5-CE0F77DB620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51243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404A-A4A8-6D78-DF14-722A8933A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2D59CB-2051-6C48-1600-8CFEE32903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1E0974-9749-4208-5AAD-67B30A22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B34064-B833-990D-0070-2164648A2691}"/>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6" name="Footer Placeholder 5">
            <a:extLst>
              <a:ext uri="{FF2B5EF4-FFF2-40B4-BE49-F238E27FC236}">
                <a16:creationId xmlns:a16="http://schemas.microsoft.com/office/drawing/2014/main" id="{8F030628-E8BD-4E19-3131-D7324F1349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EA5352-2099-AB36-77C2-1802DA56C00B}"/>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49947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B084-4A71-8D60-DD22-AAFE8E1722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B7BBDC-959A-3E98-D581-FF5EC742A8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4C23DD-B0A7-6CF0-EED2-8F6F4BCDFBD1}"/>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2D2B7AD8-DAD5-BEC3-9AD6-DF1BEFB47B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2EED6D-E804-6573-8874-977D7821E420}"/>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14903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9D9BB-60BB-0841-68AF-5CB7E9DD7B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F0E0A4-B45D-0F8A-0AE3-15348F52B8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7FF65B-B234-BD28-A1B0-DA766FBFCE39}"/>
              </a:ext>
            </a:extLst>
          </p:cNvPr>
          <p:cNvSpPr>
            <a:spLocks noGrp="1"/>
          </p:cNvSpPr>
          <p:nvPr>
            <p:ph type="dt" sz="half" idx="10"/>
          </p:nvPr>
        </p:nvSpPr>
        <p:spPr/>
        <p:txBody>
          <a:body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1D4C2A8C-6F02-EBC6-8BBE-8B64DBC87F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8674A-65C0-6EE6-3CB0-E16D3B23690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419178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0" y="0"/>
            <a:ext cx="12192000" cy="1520400"/>
          </a:xfrm>
          <a:prstGeom prst="rect">
            <a:avLst/>
          </a:prstGeom>
          <a:solidFill>
            <a:srgbClr val="4A7059"/>
          </a:solidFill>
          <a:ln>
            <a:noFill/>
          </a:ln>
        </p:spPr>
        <p:txBody>
          <a:bodyPr spcFirstLastPara="1" wrap="square" lIns="91425" tIns="91425" rIns="91425" bIns="91425" anchor="ctr" anchorCtr="0">
            <a:noAutofit/>
          </a:bodyPr>
          <a:lstStyle>
            <a:lvl1pPr lvl="0" algn="ctr">
              <a:spcBef>
                <a:spcPts val="0"/>
              </a:spcBef>
              <a:spcAft>
                <a:spcPts val="0"/>
              </a:spcAft>
              <a:buClr>
                <a:schemeClr val="lt1"/>
              </a:buClr>
              <a:buSzPts val="2500"/>
              <a:buFont typeface="Merriweather"/>
              <a:buChar char="●"/>
              <a:defRPr sz="3333">
                <a:solidFill>
                  <a:schemeClr val="lt1"/>
                </a:solidFill>
                <a:latin typeface="Merriweather"/>
                <a:ea typeface="Merriweather"/>
                <a:cs typeface="Merriweather"/>
                <a:sym typeface="Merriweather"/>
              </a:defRPr>
            </a:lvl1pPr>
            <a:lvl2pPr lvl="1" algn="ctr">
              <a:spcBef>
                <a:spcPts val="0"/>
              </a:spcBef>
              <a:spcAft>
                <a:spcPts val="0"/>
              </a:spcAft>
              <a:buSzPts val="5200"/>
              <a:buChar char="○"/>
              <a:defRPr sz="6933"/>
            </a:lvl2pPr>
            <a:lvl3pPr lvl="2" algn="ctr">
              <a:spcBef>
                <a:spcPts val="0"/>
              </a:spcBef>
              <a:spcAft>
                <a:spcPts val="0"/>
              </a:spcAft>
              <a:buSzPts val="5200"/>
              <a:buChar char="■"/>
              <a:defRPr sz="6933"/>
            </a:lvl3pPr>
            <a:lvl4pPr lvl="3" algn="ctr">
              <a:spcBef>
                <a:spcPts val="0"/>
              </a:spcBef>
              <a:spcAft>
                <a:spcPts val="0"/>
              </a:spcAft>
              <a:buSzPts val="5200"/>
              <a:buChar char="●"/>
              <a:defRPr sz="6933"/>
            </a:lvl4pPr>
            <a:lvl5pPr lvl="4" algn="ctr">
              <a:spcBef>
                <a:spcPts val="0"/>
              </a:spcBef>
              <a:spcAft>
                <a:spcPts val="0"/>
              </a:spcAft>
              <a:buSzPts val="5200"/>
              <a:buChar char="○"/>
              <a:defRPr sz="6933"/>
            </a:lvl5pPr>
            <a:lvl6pPr lvl="5" algn="ctr">
              <a:spcBef>
                <a:spcPts val="0"/>
              </a:spcBef>
              <a:spcAft>
                <a:spcPts val="0"/>
              </a:spcAft>
              <a:buSzPts val="5200"/>
              <a:buChar char="■"/>
              <a:defRPr sz="6933"/>
            </a:lvl6pPr>
            <a:lvl7pPr lvl="6" algn="ctr">
              <a:spcBef>
                <a:spcPts val="0"/>
              </a:spcBef>
              <a:spcAft>
                <a:spcPts val="0"/>
              </a:spcAft>
              <a:buSzPts val="5200"/>
              <a:buChar char="●"/>
              <a:defRPr sz="6933"/>
            </a:lvl7pPr>
            <a:lvl8pPr lvl="7" algn="ctr">
              <a:spcBef>
                <a:spcPts val="0"/>
              </a:spcBef>
              <a:spcAft>
                <a:spcPts val="0"/>
              </a:spcAft>
              <a:buSzPts val="5200"/>
              <a:buChar char="○"/>
              <a:defRPr sz="6933"/>
            </a:lvl8pPr>
            <a:lvl9pPr lvl="8" algn="ctr">
              <a:spcBef>
                <a:spcPts val="0"/>
              </a:spcBef>
              <a:spcAft>
                <a:spcPts val="0"/>
              </a:spcAft>
              <a:buSzPts val="5200"/>
              <a:buChar char="■"/>
              <a:defRPr sz="6933"/>
            </a:lvl9pPr>
          </a:lstStyle>
          <a:p>
            <a:endParaRPr/>
          </a:p>
        </p:txBody>
      </p:sp>
      <p:pic>
        <p:nvPicPr>
          <p:cNvPr id="9" name="Google Shape;9;p2"/>
          <p:cNvPicPr preferRelativeResize="0"/>
          <p:nvPr/>
        </p:nvPicPr>
        <p:blipFill rotWithShape="1">
          <a:blip r:embed="rId2">
            <a:alphaModFix/>
          </a:blip>
          <a:srcRect l="11906" r="11914"/>
          <a:stretch/>
        </p:blipFill>
        <p:spPr>
          <a:xfrm>
            <a:off x="0" y="1520401"/>
            <a:ext cx="12192000" cy="5337601"/>
          </a:xfrm>
          <a:prstGeom prst="rect">
            <a:avLst/>
          </a:prstGeom>
          <a:noFill/>
          <a:ln>
            <a:noFill/>
          </a:ln>
        </p:spPr>
      </p:pic>
    </p:spTree>
    <p:extLst>
      <p:ext uri="{BB962C8B-B14F-4D97-AF65-F5344CB8AC3E}">
        <p14:creationId xmlns:p14="http://schemas.microsoft.com/office/powerpoint/2010/main" val="367114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0" y="0"/>
            <a:ext cx="12192000" cy="1333600"/>
          </a:xfrm>
          <a:prstGeom prst="rect">
            <a:avLst/>
          </a:prstGeom>
          <a:solidFill>
            <a:srgbClr val="4A7059"/>
          </a:solidFill>
          <a:ln>
            <a:noFill/>
          </a:ln>
        </p:spPr>
        <p:txBody>
          <a:bodyPr spcFirstLastPara="1" wrap="square" lIns="378000" tIns="91425" rIns="91425" bIns="91425" anchor="ctr" anchorCtr="0">
            <a:noAutofit/>
          </a:bodyPr>
          <a:lstStyle>
            <a:lvl1pPr lvl="0">
              <a:spcBef>
                <a:spcPts val="0"/>
              </a:spcBef>
              <a:spcAft>
                <a:spcPts val="0"/>
              </a:spcAft>
              <a:buClr>
                <a:schemeClr val="lt1"/>
              </a:buClr>
              <a:buSzPts val="2500"/>
              <a:buFont typeface="Merriweather"/>
              <a:buChar char="●"/>
              <a:defRPr sz="3333">
                <a:solidFill>
                  <a:schemeClr val="lt1"/>
                </a:solidFill>
                <a:latin typeface="Merriweather"/>
                <a:ea typeface="Merriweather"/>
                <a:cs typeface="Merriweather"/>
                <a:sym typeface="Merriweather"/>
              </a:defRPr>
            </a:lvl1pPr>
            <a:lvl2pPr lvl="1">
              <a:spcBef>
                <a:spcPts val="0"/>
              </a:spcBef>
              <a:spcAft>
                <a:spcPts val="0"/>
              </a:spcAft>
              <a:buSzPts val="2500"/>
              <a:buFont typeface="Merriweather"/>
              <a:buChar char="○"/>
              <a:defRPr sz="3333">
                <a:latin typeface="Merriweather"/>
                <a:ea typeface="Merriweather"/>
                <a:cs typeface="Merriweather"/>
                <a:sym typeface="Merriweather"/>
              </a:defRPr>
            </a:lvl2pPr>
            <a:lvl3pPr lvl="2">
              <a:spcBef>
                <a:spcPts val="0"/>
              </a:spcBef>
              <a:spcAft>
                <a:spcPts val="0"/>
              </a:spcAft>
              <a:buSzPts val="2500"/>
              <a:buFont typeface="Merriweather"/>
              <a:buChar char="■"/>
              <a:defRPr sz="3333">
                <a:latin typeface="Merriweather"/>
                <a:ea typeface="Merriweather"/>
                <a:cs typeface="Merriweather"/>
                <a:sym typeface="Merriweather"/>
              </a:defRPr>
            </a:lvl3pPr>
            <a:lvl4pPr lvl="3">
              <a:spcBef>
                <a:spcPts val="0"/>
              </a:spcBef>
              <a:spcAft>
                <a:spcPts val="0"/>
              </a:spcAft>
              <a:buSzPts val="2500"/>
              <a:buFont typeface="Merriweather"/>
              <a:buChar char="●"/>
              <a:defRPr sz="3333">
                <a:latin typeface="Merriweather"/>
                <a:ea typeface="Merriweather"/>
                <a:cs typeface="Merriweather"/>
                <a:sym typeface="Merriweather"/>
              </a:defRPr>
            </a:lvl4pPr>
            <a:lvl5pPr lvl="4">
              <a:spcBef>
                <a:spcPts val="0"/>
              </a:spcBef>
              <a:spcAft>
                <a:spcPts val="0"/>
              </a:spcAft>
              <a:buSzPts val="2500"/>
              <a:buFont typeface="Merriweather"/>
              <a:buChar char="○"/>
              <a:defRPr sz="3333">
                <a:latin typeface="Merriweather"/>
                <a:ea typeface="Merriweather"/>
                <a:cs typeface="Merriweather"/>
                <a:sym typeface="Merriweather"/>
              </a:defRPr>
            </a:lvl5pPr>
            <a:lvl6pPr lvl="5">
              <a:spcBef>
                <a:spcPts val="0"/>
              </a:spcBef>
              <a:spcAft>
                <a:spcPts val="0"/>
              </a:spcAft>
              <a:buSzPts val="2500"/>
              <a:buFont typeface="Merriweather"/>
              <a:buChar char="■"/>
              <a:defRPr sz="3333">
                <a:latin typeface="Merriweather"/>
                <a:ea typeface="Merriweather"/>
                <a:cs typeface="Merriweather"/>
                <a:sym typeface="Merriweather"/>
              </a:defRPr>
            </a:lvl6pPr>
            <a:lvl7pPr lvl="6">
              <a:spcBef>
                <a:spcPts val="0"/>
              </a:spcBef>
              <a:spcAft>
                <a:spcPts val="0"/>
              </a:spcAft>
              <a:buSzPts val="2500"/>
              <a:buFont typeface="Merriweather"/>
              <a:buChar char="●"/>
              <a:defRPr sz="3333">
                <a:latin typeface="Merriweather"/>
                <a:ea typeface="Merriweather"/>
                <a:cs typeface="Merriweather"/>
                <a:sym typeface="Merriweather"/>
              </a:defRPr>
            </a:lvl7pPr>
            <a:lvl8pPr lvl="7">
              <a:spcBef>
                <a:spcPts val="0"/>
              </a:spcBef>
              <a:spcAft>
                <a:spcPts val="0"/>
              </a:spcAft>
              <a:buSzPts val="2500"/>
              <a:buFont typeface="Merriweather"/>
              <a:buChar char="○"/>
              <a:defRPr sz="3333">
                <a:latin typeface="Merriweather"/>
                <a:ea typeface="Merriweather"/>
                <a:cs typeface="Merriweather"/>
                <a:sym typeface="Merriweather"/>
              </a:defRPr>
            </a:lvl8pPr>
            <a:lvl9pPr lvl="8">
              <a:spcBef>
                <a:spcPts val="0"/>
              </a:spcBef>
              <a:spcAft>
                <a:spcPts val="0"/>
              </a:spcAft>
              <a:buSzPts val="2500"/>
              <a:buFont typeface="Merriweather"/>
              <a:buChar char="■"/>
              <a:defRPr sz="3333">
                <a:latin typeface="Merriweather"/>
                <a:ea typeface="Merriweather"/>
                <a:cs typeface="Merriweather"/>
                <a:sym typeface="Merriweather"/>
              </a:defRPr>
            </a:lvl9pPr>
          </a:lstStyle>
          <a:p>
            <a:endParaRPr/>
          </a:p>
        </p:txBody>
      </p:sp>
      <p:sp>
        <p:nvSpPr>
          <p:cNvPr id="15" name="Google Shape;15;p4"/>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23323">
              <a:spcBef>
                <a:spcPts val="0"/>
              </a:spcBef>
              <a:spcAft>
                <a:spcPts val="0"/>
              </a:spcAft>
              <a:buClr>
                <a:schemeClr val="dk1"/>
              </a:buClr>
              <a:buSzPts val="1400"/>
              <a:buFont typeface="Lora"/>
              <a:buChar char="●"/>
              <a:defRPr>
                <a:solidFill>
                  <a:schemeClr val="dk1"/>
                </a:solidFill>
                <a:latin typeface="Lora"/>
                <a:ea typeface="Lora"/>
                <a:cs typeface="Lora"/>
                <a:sym typeface="Lora"/>
              </a:defRPr>
            </a:lvl1pPr>
            <a:lvl2pPr marL="1219170" lvl="1" indent="-423323">
              <a:spcBef>
                <a:spcPts val="0"/>
              </a:spcBef>
              <a:spcAft>
                <a:spcPts val="0"/>
              </a:spcAft>
              <a:buClr>
                <a:schemeClr val="dk1"/>
              </a:buClr>
              <a:buSzPts val="1400"/>
              <a:buFont typeface="Lora"/>
              <a:buChar char="○"/>
              <a:defRPr>
                <a:solidFill>
                  <a:schemeClr val="dk1"/>
                </a:solidFill>
                <a:latin typeface="Lora"/>
                <a:ea typeface="Lora"/>
                <a:cs typeface="Lora"/>
                <a:sym typeface="Lora"/>
              </a:defRPr>
            </a:lvl2pPr>
            <a:lvl3pPr marL="1828754" lvl="2" indent="-414856">
              <a:spcBef>
                <a:spcPts val="0"/>
              </a:spcBef>
              <a:spcAft>
                <a:spcPts val="0"/>
              </a:spcAft>
              <a:buSzPts val="1300"/>
              <a:buFont typeface="Lora"/>
              <a:buChar char="■"/>
              <a:defRPr sz="1733">
                <a:latin typeface="Lora"/>
                <a:ea typeface="Lora"/>
                <a:cs typeface="Lora"/>
                <a:sym typeface="Lora"/>
              </a:defRPr>
            </a:lvl3pPr>
            <a:lvl4pPr marL="2438339" lvl="3" indent="-414856">
              <a:spcBef>
                <a:spcPts val="0"/>
              </a:spcBef>
              <a:spcAft>
                <a:spcPts val="0"/>
              </a:spcAft>
              <a:buSzPts val="1300"/>
              <a:buFont typeface="Lora"/>
              <a:buChar char="●"/>
              <a:defRPr sz="1733">
                <a:latin typeface="Lora"/>
                <a:ea typeface="Lora"/>
                <a:cs typeface="Lora"/>
                <a:sym typeface="Lora"/>
              </a:defRPr>
            </a:lvl4pPr>
            <a:lvl5pPr marL="3047924" lvl="4" indent="-414856">
              <a:spcBef>
                <a:spcPts val="0"/>
              </a:spcBef>
              <a:spcAft>
                <a:spcPts val="0"/>
              </a:spcAft>
              <a:buSzPts val="1300"/>
              <a:buFont typeface="Lora"/>
              <a:buChar char="○"/>
              <a:defRPr sz="1733">
                <a:latin typeface="Lora"/>
                <a:ea typeface="Lora"/>
                <a:cs typeface="Lora"/>
                <a:sym typeface="Lora"/>
              </a:defRPr>
            </a:lvl5pPr>
            <a:lvl6pPr marL="3657509" lvl="5" indent="-414856">
              <a:spcBef>
                <a:spcPts val="0"/>
              </a:spcBef>
              <a:spcAft>
                <a:spcPts val="0"/>
              </a:spcAft>
              <a:buSzPts val="1300"/>
              <a:buFont typeface="Lora"/>
              <a:buChar char="■"/>
              <a:defRPr sz="1733">
                <a:latin typeface="Lora"/>
                <a:ea typeface="Lora"/>
                <a:cs typeface="Lora"/>
                <a:sym typeface="Lora"/>
              </a:defRPr>
            </a:lvl6pPr>
            <a:lvl7pPr marL="4267093" lvl="6" indent="-414856">
              <a:spcBef>
                <a:spcPts val="0"/>
              </a:spcBef>
              <a:spcAft>
                <a:spcPts val="0"/>
              </a:spcAft>
              <a:buSzPts val="1300"/>
              <a:buFont typeface="Lora"/>
              <a:buChar char="●"/>
              <a:defRPr sz="1733">
                <a:latin typeface="Lora"/>
                <a:ea typeface="Lora"/>
                <a:cs typeface="Lora"/>
                <a:sym typeface="Lora"/>
              </a:defRPr>
            </a:lvl7pPr>
            <a:lvl8pPr marL="4876678" lvl="7" indent="-414856">
              <a:spcBef>
                <a:spcPts val="0"/>
              </a:spcBef>
              <a:spcAft>
                <a:spcPts val="0"/>
              </a:spcAft>
              <a:buSzPts val="1300"/>
              <a:buFont typeface="Lora"/>
              <a:buChar char="○"/>
              <a:defRPr sz="1733">
                <a:latin typeface="Lora"/>
                <a:ea typeface="Lora"/>
                <a:cs typeface="Lora"/>
                <a:sym typeface="Lora"/>
              </a:defRPr>
            </a:lvl8pPr>
            <a:lvl9pPr marL="5486263" lvl="8" indent="-414856">
              <a:spcBef>
                <a:spcPts val="0"/>
              </a:spcBef>
              <a:spcAft>
                <a:spcPts val="0"/>
              </a:spcAft>
              <a:buSzPts val="1300"/>
              <a:buFont typeface="Lora"/>
              <a:buChar char="■"/>
              <a:defRPr sz="1733">
                <a:latin typeface="Lora"/>
                <a:ea typeface="Lora"/>
                <a:cs typeface="Lora"/>
                <a:sym typeface="Lora"/>
              </a:defRPr>
            </a:lvl9pPr>
          </a:lstStyle>
          <a:p>
            <a:endParaRPr/>
          </a:p>
        </p:txBody>
      </p:sp>
      <p:sp>
        <p:nvSpPr>
          <p:cNvPr id="16" name="Google Shape;16;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53374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1">
    <p:bg>
      <p:bgPr>
        <a:solidFill>
          <a:srgbClr val="93B79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720000" y="720001"/>
            <a:ext cx="7286862" cy="1390154"/>
          </a:xfrm>
        </p:spPr>
        <p:txBody>
          <a:bodyPr lIns="0" tIns="0" rIns="0" bIns="0" anchor="t" anchorCtr="0">
            <a:noAutofit/>
          </a:bodyPr>
          <a:lstStyle>
            <a:lvl1pPr algn="l">
              <a:defRPr sz="4800" b="1" i="0">
                <a:solidFill>
                  <a:srgbClr val="17262A"/>
                </a:solidFill>
                <a:latin typeface="Work Sans SemiBold" pitchFamily="2" charset="77"/>
              </a:defRPr>
            </a:lvl1pPr>
          </a:lstStyle>
          <a:p>
            <a:r>
              <a:rPr lang="en-GB"/>
              <a:t>Slide title goes in here</a:t>
            </a:r>
            <a:endParaRPr lang="en-US"/>
          </a:p>
        </p:txBody>
      </p:sp>
      <p:sp>
        <p:nvSpPr>
          <p:cNvPr id="3" name="Subtitle 2">
            <a:extLst>
              <a:ext uri="{FF2B5EF4-FFF2-40B4-BE49-F238E27FC236}">
                <a16:creationId xmlns:a16="http://schemas.microsoft.com/office/drawing/2014/main" id="{8E403286-A9DC-BE4E-98F7-C874BADA854C}"/>
              </a:ext>
            </a:extLst>
          </p:cNvPr>
          <p:cNvSpPr>
            <a:spLocks noGrp="1"/>
          </p:cNvSpPr>
          <p:nvPr>
            <p:ph type="subTitle" idx="1" hasCustomPrompt="1"/>
          </p:nvPr>
        </p:nvSpPr>
        <p:spPr>
          <a:xfrm>
            <a:off x="719999" y="2335946"/>
            <a:ext cx="5786309" cy="777644"/>
          </a:xfrm>
        </p:spPr>
        <p:txBody>
          <a:bodyPr lIns="0" tIns="0" rIns="0" bIns="0">
            <a:noAutofit/>
          </a:bodyPr>
          <a:lstStyle>
            <a:lvl1pPr marL="0" indent="0" algn="l">
              <a:buNone/>
              <a:defRPr sz="2400" b="0" i="0">
                <a:solidFill>
                  <a:srgbClr val="17262A"/>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Add sub header and or date here</a:t>
            </a:r>
            <a:endParaRPr lang="en-US"/>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rawing, food, light&#10;&#10;Description automatically generated">
            <a:extLst>
              <a:ext uri="{FF2B5EF4-FFF2-40B4-BE49-F238E27FC236}">
                <a16:creationId xmlns:a16="http://schemas.microsoft.com/office/drawing/2014/main" id="{1401DFDF-2AC2-114A-BEAC-5FC7BAC61E13}"/>
              </a:ext>
            </a:extLst>
          </p:cNvPr>
          <p:cNvPicPr>
            <a:picLocks noChangeAspect="1"/>
          </p:cNvPicPr>
          <p:nvPr userDrawn="1"/>
        </p:nvPicPr>
        <p:blipFill>
          <a:blip r:embed="rId2"/>
          <a:stretch>
            <a:fillRect/>
          </a:stretch>
        </p:blipFill>
        <p:spPr>
          <a:xfrm>
            <a:off x="720000" y="5529987"/>
            <a:ext cx="1543050" cy="895350"/>
          </a:xfrm>
          <a:prstGeom prst="rect">
            <a:avLst/>
          </a:prstGeom>
        </p:spPr>
      </p:pic>
    </p:spTree>
    <p:extLst>
      <p:ext uri="{BB962C8B-B14F-4D97-AF65-F5344CB8AC3E}">
        <p14:creationId xmlns:p14="http://schemas.microsoft.com/office/powerpoint/2010/main" val="1060950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Quote slide 4">
    <p:bg>
      <p:bgPr>
        <a:solidFill>
          <a:srgbClr val="5321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077CD78-C90C-BB40-8F6A-585D421D4C04}"/>
              </a:ext>
            </a:extLst>
          </p:cNvPr>
          <p:cNvPicPr>
            <a:picLocks noChangeAspect="1"/>
          </p:cNvPicPr>
          <p:nvPr userDrawn="1"/>
        </p:nvPicPr>
        <p:blipFill>
          <a:blip r:embed="rId2"/>
          <a:srcRect/>
          <a:stretch/>
        </p:blipFill>
        <p:spPr>
          <a:xfrm>
            <a:off x="720000" y="5529987"/>
            <a:ext cx="1543050" cy="895350"/>
          </a:xfrm>
          <a:prstGeom prst="rect">
            <a:avLst/>
          </a:prstGeom>
        </p:spPr>
      </p:pic>
      <p:pic>
        <p:nvPicPr>
          <p:cNvPr id="13" name="Picture 12">
            <a:extLst>
              <a:ext uri="{FF2B5EF4-FFF2-40B4-BE49-F238E27FC236}">
                <a16:creationId xmlns:a16="http://schemas.microsoft.com/office/drawing/2014/main" id="{62E377F2-AF57-3947-930F-27E66545B40C}"/>
              </a:ext>
            </a:extLst>
          </p:cNvPr>
          <p:cNvPicPr>
            <a:picLocks noChangeAspect="1"/>
          </p:cNvPicPr>
          <p:nvPr userDrawn="1"/>
        </p:nvPicPr>
        <p:blipFill>
          <a:blip r:embed="rId3"/>
          <a:srcRect/>
          <a:stretch/>
        </p:blipFill>
        <p:spPr>
          <a:xfrm>
            <a:off x="9894303" y="3708511"/>
            <a:ext cx="735147" cy="549958"/>
          </a:xfrm>
          <a:prstGeom prst="rect">
            <a:avLst/>
          </a:prstGeom>
        </p:spPr>
      </p:pic>
      <p:pic>
        <p:nvPicPr>
          <p:cNvPr id="14" name="Picture 13">
            <a:extLst>
              <a:ext uri="{FF2B5EF4-FFF2-40B4-BE49-F238E27FC236}">
                <a16:creationId xmlns:a16="http://schemas.microsoft.com/office/drawing/2014/main" id="{C7E79061-35E5-4F4F-B433-2EC539038A1F}"/>
              </a:ext>
            </a:extLst>
          </p:cNvPr>
          <p:cNvPicPr>
            <a:picLocks noChangeAspect="1"/>
          </p:cNvPicPr>
          <p:nvPr userDrawn="1"/>
        </p:nvPicPr>
        <p:blipFill>
          <a:blip r:embed="rId4"/>
          <a:srcRect/>
          <a:stretch/>
        </p:blipFill>
        <p:spPr>
          <a:xfrm>
            <a:off x="951452" y="728268"/>
            <a:ext cx="1311597" cy="973762"/>
          </a:xfrm>
          <a:prstGeom prst="rect">
            <a:avLst/>
          </a:prstGeom>
        </p:spPr>
      </p:pic>
      <p:sp>
        <p:nvSpPr>
          <p:cNvPr id="15" name="Title 1">
            <a:extLst>
              <a:ext uri="{FF2B5EF4-FFF2-40B4-BE49-F238E27FC236}">
                <a16:creationId xmlns:a16="http://schemas.microsoft.com/office/drawing/2014/main" id="{DE2B5125-1778-B145-80A1-E4470F3FA0F1}"/>
              </a:ext>
            </a:extLst>
          </p:cNvPr>
          <p:cNvSpPr>
            <a:spLocks noGrp="1"/>
          </p:cNvSpPr>
          <p:nvPr>
            <p:ph type="ctrTitle" hasCustomPrompt="1"/>
          </p:nvPr>
        </p:nvSpPr>
        <p:spPr>
          <a:xfrm>
            <a:off x="2181951" y="1476000"/>
            <a:ext cx="7828098" cy="2468302"/>
          </a:xfrm>
        </p:spPr>
        <p:txBody>
          <a:bodyPr lIns="0" tIns="0" rIns="0" bIns="0" anchor="ctr" anchorCtr="0">
            <a:noAutofit/>
          </a:bodyPr>
          <a:lstStyle>
            <a:lvl1pPr algn="ctr">
              <a:defRPr sz="4000" b="1" i="0">
                <a:solidFill>
                  <a:schemeClr val="bg1"/>
                </a:solidFill>
                <a:latin typeface="Work Sans SemiBold" pitchFamily="2" charset="77"/>
              </a:defRPr>
            </a:lvl1pPr>
          </a:lstStyle>
          <a:p>
            <a:r>
              <a:rPr lang="en-GB"/>
              <a:t>Add quote</a:t>
            </a:r>
            <a:endParaRPr lang="en-US"/>
          </a:p>
        </p:txBody>
      </p:sp>
      <p:sp>
        <p:nvSpPr>
          <p:cNvPr id="16" name="Subtitle 2">
            <a:extLst>
              <a:ext uri="{FF2B5EF4-FFF2-40B4-BE49-F238E27FC236}">
                <a16:creationId xmlns:a16="http://schemas.microsoft.com/office/drawing/2014/main" id="{F8F199B8-A9B5-DD48-9E30-CFF6F01FADFC}"/>
              </a:ext>
            </a:extLst>
          </p:cNvPr>
          <p:cNvSpPr>
            <a:spLocks noGrp="1"/>
          </p:cNvSpPr>
          <p:nvPr>
            <p:ph type="subTitle" idx="1" hasCustomPrompt="1"/>
          </p:nvPr>
        </p:nvSpPr>
        <p:spPr>
          <a:xfrm>
            <a:off x="2181951" y="4041191"/>
            <a:ext cx="7828097" cy="549959"/>
          </a:xfrm>
        </p:spPr>
        <p:txBody>
          <a:bodyPr lIns="0" tIns="0" rIns="0" bIns="0">
            <a:noAutofit/>
          </a:bodyPr>
          <a:lstStyle>
            <a:lvl1pPr marL="0" indent="0" algn="ctr">
              <a:buNone/>
              <a:defRPr sz="1600" b="0" i="0">
                <a:solidFill>
                  <a:schemeClr val="bg1"/>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Name Surname</a:t>
            </a:r>
            <a:endParaRPr lang="en-US"/>
          </a:p>
        </p:txBody>
      </p:sp>
    </p:spTree>
    <p:extLst>
      <p:ext uri="{BB962C8B-B14F-4D97-AF65-F5344CB8AC3E}">
        <p14:creationId xmlns:p14="http://schemas.microsoft.com/office/powerpoint/2010/main" val="2027827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2">
    <p:bg>
      <p:bgPr>
        <a:solidFill>
          <a:srgbClr val="CDB0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720000" y="720001"/>
            <a:ext cx="7286862" cy="1390154"/>
          </a:xfrm>
        </p:spPr>
        <p:txBody>
          <a:bodyPr lIns="0" tIns="0" rIns="0" bIns="0" anchor="t" anchorCtr="0">
            <a:noAutofit/>
          </a:bodyPr>
          <a:lstStyle>
            <a:lvl1pPr algn="l">
              <a:defRPr sz="4800" b="1" i="0">
                <a:solidFill>
                  <a:srgbClr val="17262A"/>
                </a:solidFill>
                <a:latin typeface="Work Sans SemiBold" pitchFamily="2" charset="77"/>
              </a:defRPr>
            </a:lvl1pPr>
          </a:lstStyle>
          <a:p>
            <a:r>
              <a:rPr lang="en-GB"/>
              <a:t>Slide title goes in here</a:t>
            </a:r>
            <a:endParaRPr lang="en-US"/>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lock, meter&#10;&#10;Description automatically generated">
            <a:extLst>
              <a:ext uri="{FF2B5EF4-FFF2-40B4-BE49-F238E27FC236}">
                <a16:creationId xmlns:a16="http://schemas.microsoft.com/office/drawing/2014/main" id="{A2474227-4C52-8047-A711-08579D9BB424}"/>
              </a:ext>
            </a:extLst>
          </p:cNvPr>
          <p:cNvPicPr>
            <a:picLocks noChangeAspect="1"/>
          </p:cNvPicPr>
          <p:nvPr userDrawn="1"/>
        </p:nvPicPr>
        <p:blipFill>
          <a:blip r:embed="rId2"/>
          <a:stretch>
            <a:fillRect/>
          </a:stretch>
        </p:blipFill>
        <p:spPr>
          <a:xfrm>
            <a:off x="529500" y="5587904"/>
            <a:ext cx="1733550" cy="882650"/>
          </a:xfrm>
          <a:prstGeom prst="rect">
            <a:avLst/>
          </a:prstGeom>
        </p:spPr>
      </p:pic>
      <p:sp>
        <p:nvSpPr>
          <p:cNvPr id="8" name="Subtitle 2">
            <a:extLst>
              <a:ext uri="{FF2B5EF4-FFF2-40B4-BE49-F238E27FC236}">
                <a16:creationId xmlns:a16="http://schemas.microsoft.com/office/drawing/2014/main" id="{24E8EDF0-3D15-B34A-9369-5E7820860461}"/>
              </a:ext>
            </a:extLst>
          </p:cNvPr>
          <p:cNvSpPr>
            <a:spLocks noGrp="1"/>
          </p:cNvSpPr>
          <p:nvPr>
            <p:ph type="subTitle" idx="1" hasCustomPrompt="1"/>
          </p:nvPr>
        </p:nvSpPr>
        <p:spPr>
          <a:xfrm>
            <a:off x="719999" y="2335946"/>
            <a:ext cx="5786309" cy="777644"/>
          </a:xfrm>
        </p:spPr>
        <p:txBody>
          <a:bodyPr lIns="0" tIns="0" rIns="0" bIns="0">
            <a:noAutofit/>
          </a:bodyPr>
          <a:lstStyle>
            <a:lvl1pPr marL="0" indent="0" algn="l">
              <a:buNone/>
              <a:defRPr sz="2400" b="0" i="0">
                <a:solidFill>
                  <a:srgbClr val="17262A"/>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Add sub header and or date here</a:t>
            </a:r>
            <a:endParaRPr lang="en-US"/>
          </a:p>
        </p:txBody>
      </p:sp>
    </p:spTree>
    <p:extLst>
      <p:ext uri="{BB962C8B-B14F-4D97-AF65-F5344CB8AC3E}">
        <p14:creationId xmlns:p14="http://schemas.microsoft.com/office/powerpoint/2010/main" val="2669988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divider slide 1">
    <p:bg>
      <p:bgPr>
        <a:solidFill>
          <a:srgbClr val="93B79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rgbClr val="17262A"/>
                </a:solidFill>
                <a:latin typeface="Work Sans SemiBold" pitchFamily="2" charset="77"/>
              </a:defRPr>
            </a:lvl1pPr>
          </a:lstStyle>
          <a:p>
            <a:r>
              <a:rPr lang="en-US"/>
              <a:t>Section header goes here</a:t>
            </a:r>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rawing, food, light&#10;&#10;Description automatically generated">
            <a:extLst>
              <a:ext uri="{FF2B5EF4-FFF2-40B4-BE49-F238E27FC236}">
                <a16:creationId xmlns:a16="http://schemas.microsoft.com/office/drawing/2014/main" id="{1401DFDF-2AC2-114A-BEAC-5FC7BAC61E13}"/>
              </a:ext>
            </a:extLst>
          </p:cNvPr>
          <p:cNvPicPr>
            <a:picLocks noChangeAspect="1"/>
          </p:cNvPicPr>
          <p:nvPr userDrawn="1"/>
        </p:nvPicPr>
        <p:blipFill>
          <a:blip r:embed="rId2"/>
          <a:stretch>
            <a:fillRect/>
          </a:stretch>
        </p:blipFill>
        <p:spPr>
          <a:xfrm>
            <a:off x="720000" y="5529987"/>
            <a:ext cx="1543050" cy="895350"/>
          </a:xfrm>
          <a:prstGeom prst="rect">
            <a:avLst/>
          </a:prstGeom>
        </p:spPr>
      </p:pic>
    </p:spTree>
    <p:extLst>
      <p:ext uri="{BB962C8B-B14F-4D97-AF65-F5344CB8AC3E}">
        <p14:creationId xmlns:p14="http://schemas.microsoft.com/office/powerpoint/2010/main" val="93944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Quote slide 3">
    <p:bg>
      <p:bgPr>
        <a:solidFill>
          <a:srgbClr val="CE636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drawing, food&#10;&#10;Description automatically generated">
            <a:extLst>
              <a:ext uri="{FF2B5EF4-FFF2-40B4-BE49-F238E27FC236}">
                <a16:creationId xmlns:a16="http://schemas.microsoft.com/office/drawing/2014/main" id="{AAB8B526-1876-A94A-A848-935D31C77AFB}"/>
              </a:ext>
            </a:extLst>
          </p:cNvPr>
          <p:cNvPicPr>
            <a:picLocks noChangeAspect="1"/>
          </p:cNvPicPr>
          <p:nvPr userDrawn="1"/>
        </p:nvPicPr>
        <p:blipFill>
          <a:blip r:embed="rId2"/>
          <a:stretch>
            <a:fillRect/>
          </a:stretch>
        </p:blipFill>
        <p:spPr>
          <a:xfrm>
            <a:off x="573950" y="5722262"/>
            <a:ext cx="1689100" cy="774700"/>
          </a:xfrm>
          <a:prstGeom prst="rect">
            <a:avLst/>
          </a:prstGeom>
        </p:spPr>
      </p:pic>
      <p:pic>
        <p:nvPicPr>
          <p:cNvPr id="13" name="Picture 12">
            <a:extLst>
              <a:ext uri="{FF2B5EF4-FFF2-40B4-BE49-F238E27FC236}">
                <a16:creationId xmlns:a16="http://schemas.microsoft.com/office/drawing/2014/main" id="{98AC5AED-90F1-294C-A210-AFE12C7A7898}"/>
              </a:ext>
            </a:extLst>
          </p:cNvPr>
          <p:cNvPicPr>
            <a:picLocks noChangeAspect="1"/>
          </p:cNvPicPr>
          <p:nvPr userDrawn="1"/>
        </p:nvPicPr>
        <p:blipFill>
          <a:blip r:embed="rId3"/>
          <a:srcRect/>
          <a:stretch/>
        </p:blipFill>
        <p:spPr>
          <a:xfrm>
            <a:off x="9894303" y="3708511"/>
            <a:ext cx="735147" cy="549958"/>
          </a:xfrm>
          <a:prstGeom prst="rect">
            <a:avLst/>
          </a:prstGeom>
        </p:spPr>
      </p:pic>
      <p:pic>
        <p:nvPicPr>
          <p:cNvPr id="14" name="Picture 13">
            <a:extLst>
              <a:ext uri="{FF2B5EF4-FFF2-40B4-BE49-F238E27FC236}">
                <a16:creationId xmlns:a16="http://schemas.microsoft.com/office/drawing/2014/main" id="{DF7577B3-A1DF-CB49-9835-187C9773E4C6}"/>
              </a:ext>
            </a:extLst>
          </p:cNvPr>
          <p:cNvPicPr>
            <a:picLocks noChangeAspect="1"/>
          </p:cNvPicPr>
          <p:nvPr userDrawn="1"/>
        </p:nvPicPr>
        <p:blipFill>
          <a:blip r:embed="rId4"/>
          <a:srcRect/>
          <a:stretch/>
        </p:blipFill>
        <p:spPr>
          <a:xfrm>
            <a:off x="951452" y="728268"/>
            <a:ext cx="1311597" cy="973762"/>
          </a:xfrm>
          <a:prstGeom prst="rect">
            <a:avLst/>
          </a:prstGeom>
        </p:spPr>
      </p:pic>
      <p:sp>
        <p:nvSpPr>
          <p:cNvPr id="15" name="Title 1">
            <a:extLst>
              <a:ext uri="{FF2B5EF4-FFF2-40B4-BE49-F238E27FC236}">
                <a16:creationId xmlns:a16="http://schemas.microsoft.com/office/drawing/2014/main" id="{D4AD6A06-7E99-A546-BE50-F4C4202CC627}"/>
              </a:ext>
            </a:extLst>
          </p:cNvPr>
          <p:cNvSpPr>
            <a:spLocks noGrp="1"/>
          </p:cNvSpPr>
          <p:nvPr>
            <p:ph type="ctrTitle" hasCustomPrompt="1"/>
          </p:nvPr>
        </p:nvSpPr>
        <p:spPr>
          <a:xfrm>
            <a:off x="2181951" y="1476000"/>
            <a:ext cx="7828098" cy="2468302"/>
          </a:xfrm>
        </p:spPr>
        <p:txBody>
          <a:bodyPr lIns="0" tIns="0" rIns="0" bIns="0" anchor="ctr" anchorCtr="0">
            <a:noAutofit/>
          </a:bodyPr>
          <a:lstStyle>
            <a:lvl1pPr algn="ctr">
              <a:defRPr sz="4000" b="1" i="0">
                <a:solidFill>
                  <a:schemeClr val="bg1"/>
                </a:solidFill>
                <a:latin typeface="Work Sans SemiBold" pitchFamily="2" charset="77"/>
              </a:defRPr>
            </a:lvl1pPr>
          </a:lstStyle>
          <a:p>
            <a:r>
              <a:rPr lang="en-GB"/>
              <a:t>Add quote</a:t>
            </a:r>
            <a:endParaRPr lang="en-US"/>
          </a:p>
        </p:txBody>
      </p:sp>
      <p:sp>
        <p:nvSpPr>
          <p:cNvPr id="16" name="Subtitle 2">
            <a:extLst>
              <a:ext uri="{FF2B5EF4-FFF2-40B4-BE49-F238E27FC236}">
                <a16:creationId xmlns:a16="http://schemas.microsoft.com/office/drawing/2014/main" id="{FE3E2E87-14DE-264A-A337-D1CFD694DC72}"/>
              </a:ext>
            </a:extLst>
          </p:cNvPr>
          <p:cNvSpPr>
            <a:spLocks noGrp="1"/>
          </p:cNvSpPr>
          <p:nvPr>
            <p:ph type="subTitle" idx="1" hasCustomPrompt="1"/>
          </p:nvPr>
        </p:nvSpPr>
        <p:spPr>
          <a:xfrm>
            <a:off x="2181951" y="4041191"/>
            <a:ext cx="7828097" cy="549959"/>
          </a:xfrm>
        </p:spPr>
        <p:txBody>
          <a:bodyPr lIns="0" tIns="0" rIns="0" bIns="0">
            <a:noAutofit/>
          </a:bodyPr>
          <a:lstStyle>
            <a:lvl1pPr marL="0" indent="0" algn="ctr">
              <a:buNone/>
              <a:defRPr sz="1600" b="0" i="0">
                <a:solidFill>
                  <a:schemeClr val="bg1"/>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Name Surname</a:t>
            </a:r>
            <a:endParaRPr lang="en-US"/>
          </a:p>
        </p:txBody>
      </p:sp>
    </p:spTree>
    <p:extLst>
      <p:ext uri="{BB962C8B-B14F-4D97-AF65-F5344CB8AC3E}">
        <p14:creationId xmlns:p14="http://schemas.microsoft.com/office/powerpoint/2010/main" val="3508777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divider slide 2">
    <p:bg>
      <p:bgPr>
        <a:solidFill>
          <a:srgbClr val="CDB0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lock, meter&#10;&#10;Description automatically generated">
            <a:extLst>
              <a:ext uri="{FF2B5EF4-FFF2-40B4-BE49-F238E27FC236}">
                <a16:creationId xmlns:a16="http://schemas.microsoft.com/office/drawing/2014/main" id="{A2474227-4C52-8047-A711-08579D9BB424}"/>
              </a:ext>
            </a:extLst>
          </p:cNvPr>
          <p:cNvPicPr>
            <a:picLocks noChangeAspect="1"/>
          </p:cNvPicPr>
          <p:nvPr userDrawn="1"/>
        </p:nvPicPr>
        <p:blipFill>
          <a:blip r:embed="rId2"/>
          <a:stretch>
            <a:fillRect/>
          </a:stretch>
        </p:blipFill>
        <p:spPr>
          <a:xfrm>
            <a:off x="529500" y="5587904"/>
            <a:ext cx="1733550" cy="882650"/>
          </a:xfrm>
          <a:prstGeom prst="rect">
            <a:avLst/>
          </a:prstGeom>
        </p:spPr>
      </p:pic>
      <p:sp>
        <p:nvSpPr>
          <p:cNvPr id="8" name="Title 1">
            <a:extLst>
              <a:ext uri="{FF2B5EF4-FFF2-40B4-BE49-F238E27FC236}">
                <a16:creationId xmlns:a16="http://schemas.microsoft.com/office/drawing/2014/main" id="{410CD432-12B1-2846-B90B-68874FAF5F53}"/>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rgbClr val="17262A"/>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1998963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divider slide 3">
    <p:bg>
      <p:bgPr>
        <a:solidFill>
          <a:srgbClr val="CE636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food, sitting, computer, light&#10;&#10;Description automatically generated">
            <a:extLst>
              <a:ext uri="{FF2B5EF4-FFF2-40B4-BE49-F238E27FC236}">
                <a16:creationId xmlns:a16="http://schemas.microsoft.com/office/drawing/2014/main" id="{7890BD44-14A1-364F-A397-CC1D2D3BD410}"/>
              </a:ext>
            </a:extLst>
          </p:cNvPr>
          <p:cNvPicPr>
            <a:picLocks noChangeAspect="1"/>
          </p:cNvPicPr>
          <p:nvPr userDrawn="1"/>
        </p:nvPicPr>
        <p:blipFill>
          <a:blip r:embed="rId2"/>
          <a:stretch>
            <a:fillRect/>
          </a:stretch>
        </p:blipFill>
        <p:spPr>
          <a:xfrm>
            <a:off x="720000" y="5529987"/>
            <a:ext cx="1543050" cy="895350"/>
          </a:xfrm>
          <a:prstGeom prst="rect">
            <a:avLst/>
          </a:prstGeom>
        </p:spPr>
      </p:pic>
      <p:sp>
        <p:nvSpPr>
          <p:cNvPr id="9" name="Title 1">
            <a:extLst>
              <a:ext uri="{FF2B5EF4-FFF2-40B4-BE49-F238E27FC236}">
                <a16:creationId xmlns:a16="http://schemas.microsoft.com/office/drawing/2014/main" id="{435D5D47-4339-AB48-AAEE-125077D5422C}"/>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chemeClr val="bg1"/>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3030510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divider slide 4">
    <p:bg>
      <p:bgPr>
        <a:solidFill>
          <a:srgbClr val="5321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 food&#10;&#10;Description automatically generated">
            <a:extLst>
              <a:ext uri="{FF2B5EF4-FFF2-40B4-BE49-F238E27FC236}">
                <a16:creationId xmlns:a16="http://schemas.microsoft.com/office/drawing/2014/main" id="{460088F9-14FB-B74E-B40B-5B7D2E5F8CF0}"/>
              </a:ext>
            </a:extLst>
          </p:cNvPr>
          <p:cNvPicPr>
            <a:picLocks noChangeAspect="1"/>
          </p:cNvPicPr>
          <p:nvPr userDrawn="1"/>
        </p:nvPicPr>
        <p:blipFill>
          <a:blip r:embed="rId2"/>
          <a:stretch>
            <a:fillRect/>
          </a:stretch>
        </p:blipFill>
        <p:spPr>
          <a:xfrm>
            <a:off x="573950" y="5722262"/>
            <a:ext cx="1689100" cy="774700"/>
          </a:xfrm>
          <a:prstGeom prst="rect">
            <a:avLst/>
          </a:prstGeom>
        </p:spPr>
      </p:pic>
      <p:sp>
        <p:nvSpPr>
          <p:cNvPr id="9" name="Title 1">
            <a:extLst>
              <a:ext uri="{FF2B5EF4-FFF2-40B4-BE49-F238E27FC236}">
                <a16:creationId xmlns:a16="http://schemas.microsoft.com/office/drawing/2014/main" id="{6AFDB99C-3A36-FC41-B84F-56A8C30BACAA}"/>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chemeClr val="bg1"/>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919903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back image 6">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A3652E-BE4C-9843-BBB1-CF96D758242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BCF33241-DAD0-D745-8131-8CE57F0015AD}"/>
              </a:ext>
            </a:extLst>
          </p:cNvPr>
          <p:cNvSpPr/>
          <p:nvPr userDrawn="1"/>
        </p:nvSpPr>
        <p:spPr>
          <a:xfrm>
            <a:off x="0" y="0"/>
            <a:ext cx="12192000" cy="6858000"/>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500"/>
          </a:p>
        </p:txBody>
      </p:sp>
      <p:sp>
        <p:nvSpPr>
          <p:cNvPr id="6" name="Title 1">
            <a:extLst>
              <a:ext uri="{FF2B5EF4-FFF2-40B4-BE49-F238E27FC236}">
                <a16:creationId xmlns:a16="http://schemas.microsoft.com/office/drawing/2014/main" id="{5AF5DC14-3DFD-1944-B78C-2DE821C8EA0D}"/>
              </a:ext>
            </a:extLst>
          </p:cNvPr>
          <p:cNvSpPr>
            <a:spLocks noGrp="1"/>
          </p:cNvSpPr>
          <p:nvPr>
            <p:ph type="ctrTitle"/>
          </p:nvPr>
        </p:nvSpPr>
        <p:spPr>
          <a:xfrm>
            <a:off x="1524000" y="5292847"/>
            <a:ext cx="9144000" cy="1073989"/>
          </a:xfrm>
        </p:spPr>
        <p:txBody>
          <a:bodyPr anchor="b">
            <a:noAutofit/>
          </a:bodyPr>
          <a:lstStyle>
            <a:lvl1pPr algn="ctr">
              <a:lnSpc>
                <a:spcPct val="100000"/>
              </a:lnSpc>
              <a:defRPr sz="1800" b="1" i="0" spc="251" baseline="0">
                <a:solidFill>
                  <a:schemeClr val="bg1"/>
                </a:solidFill>
                <a:latin typeface="+mj-lt"/>
                <a:ea typeface="Roboto Condensed" panose="02000000000000000000" pitchFamily="2" charset="0"/>
                <a:cs typeface="Roboto Condensed" panose="02000000000000000000" pitchFamily="2" charset="0"/>
              </a:defRPr>
            </a:lvl1pPr>
          </a:lstStyle>
          <a:p>
            <a:r>
              <a:rPr lang="en-GB"/>
              <a:t>Click to edit Master title style</a:t>
            </a:r>
          </a:p>
        </p:txBody>
      </p:sp>
      <p:pic>
        <p:nvPicPr>
          <p:cNvPr id="5" name="Picture 4" descr="A white text on a black background&#10;&#10;Description automatically generated with low confidence">
            <a:extLst>
              <a:ext uri="{FF2B5EF4-FFF2-40B4-BE49-F238E27FC236}">
                <a16:creationId xmlns:a16="http://schemas.microsoft.com/office/drawing/2014/main" id="{1404298D-E2EC-3782-1FFB-5C7D7E4F49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09800" y="2882431"/>
            <a:ext cx="7772400" cy="1093138"/>
          </a:xfrm>
          <a:prstGeom prst="rect">
            <a:avLst/>
          </a:prstGeom>
        </p:spPr>
      </p:pic>
    </p:spTree>
    <p:extLst>
      <p:ext uri="{BB962C8B-B14F-4D97-AF65-F5344CB8AC3E}">
        <p14:creationId xmlns:p14="http://schemas.microsoft.com/office/powerpoint/2010/main" val="3367990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and 1 image - landscape">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6D9AD9B-6843-EA49-B8C0-ABC5A7CC5FA2}"/>
              </a:ext>
            </a:extLst>
          </p:cNvPr>
          <p:cNvSpPr>
            <a:spLocks noGrp="1"/>
          </p:cNvSpPr>
          <p:nvPr>
            <p:ph type="title"/>
          </p:nvPr>
        </p:nvSpPr>
        <p:spPr/>
        <p:txBody>
          <a:bodyPr/>
          <a:lstStyle>
            <a:lvl1pPr>
              <a:defRPr>
                <a:solidFill>
                  <a:srgbClr val="000000"/>
                </a:solidFill>
              </a:defRPr>
            </a:lvl1pPr>
          </a:lstStyle>
          <a:p>
            <a:r>
              <a:rPr lang="en-GB"/>
              <a:t>Click to edit Master title style</a:t>
            </a:r>
          </a:p>
        </p:txBody>
      </p:sp>
      <p:sp>
        <p:nvSpPr>
          <p:cNvPr id="14" name="Slide Number Placeholder 5">
            <a:extLst>
              <a:ext uri="{FF2B5EF4-FFF2-40B4-BE49-F238E27FC236}">
                <a16:creationId xmlns:a16="http://schemas.microsoft.com/office/drawing/2014/main" id="{6E30289A-BFF3-324C-B918-07EBA1C1DED8}"/>
              </a:ext>
            </a:extLst>
          </p:cNvPr>
          <p:cNvSpPr>
            <a:spLocks noGrp="1"/>
          </p:cNvSpPr>
          <p:nvPr>
            <p:ph type="sldNum" sz="quarter" idx="4"/>
          </p:nvPr>
        </p:nvSpPr>
        <p:spPr>
          <a:xfrm>
            <a:off x="11003217" y="445307"/>
            <a:ext cx="645859" cy="365125"/>
          </a:xfrm>
          <a:prstGeom prst="rect">
            <a:avLst/>
          </a:prstGeom>
        </p:spPr>
        <p:txBody>
          <a:bodyPr vert="horz" lIns="0" tIns="0" rIns="0" bIns="0" rtlCol="0" anchor="ctr"/>
          <a:lstStyle>
            <a:lvl1pPr algn="r">
              <a:defRPr sz="1800">
                <a:solidFill>
                  <a:srgbClr val="000000"/>
                </a:solidFill>
                <a:latin typeface="+mj-lt"/>
              </a:defRPr>
            </a:lvl1pPr>
          </a:lstStyle>
          <a:p>
            <a:fld id="{110B1797-5E94-764E-8853-85F5FF1595EF}" type="slidenum">
              <a:rPr lang="en-GB" smtClean="0"/>
              <a:pPr/>
              <a:t>‹#›</a:t>
            </a:fld>
            <a:endParaRPr lang="en-GB"/>
          </a:p>
        </p:txBody>
      </p:sp>
      <p:sp>
        <p:nvSpPr>
          <p:cNvPr id="19" name="Subtitle 2">
            <a:extLst>
              <a:ext uri="{FF2B5EF4-FFF2-40B4-BE49-F238E27FC236}">
                <a16:creationId xmlns:a16="http://schemas.microsoft.com/office/drawing/2014/main" id="{4DDEDF83-5BFE-1340-AA05-DFE15F74ADF5}"/>
              </a:ext>
            </a:extLst>
          </p:cNvPr>
          <p:cNvSpPr>
            <a:spLocks noGrp="1"/>
          </p:cNvSpPr>
          <p:nvPr>
            <p:ph type="subTitle" idx="13"/>
          </p:nvPr>
        </p:nvSpPr>
        <p:spPr>
          <a:xfrm>
            <a:off x="543602" y="906421"/>
            <a:ext cx="11105476" cy="276999"/>
          </a:xfrm>
        </p:spPr>
        <p:txBody>
          <a:bodyPr wrap="square">
            <a:spAutoFit/>
          </a:bodyPr>
          <a:lstStyle>
            <a:lvl1pPr marL="0" indent="0" algn="ctr">
              <a:lnSpc>
                <a:spcPct val="100000"/>
              </a:lnSpc>
              <a:spcAft>
                <a:spcPts val="0"/>
              </a:spcAft>
              <a:buNone/>
              <a:defRPr sz="1800" b="1" i="0" cap="all" spc="271" baseline="0">
                <a:solidFill>
                  <a:srgbClr val="000000"/>
                </a:solidFill>
                <a:latin typeface="+mj-lt"/>
                <a:ea typeface="Roboto" panose="02000000000000000000" pitchFamily="2" charset="0"/>
                <a:cs typeface="Roboto"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13" name="Picture Placeholder 9">
            <a:extLst>
              <a:ext uri="{FF2B5EF4-FFF2-40B4-BE49-F238E27FC236}">
                <a16:creationId xmlns:a16="http://schemas.microsoft.com/office/drawing/2014/main" id="{EA2199FE-314F-6A4A-866C-B6E0CD36C666}"/>
              </a:ext>
            </a:extLst>
          </p:cNvPr>
          <p:cNvSpPr>
            <a:spLocks noGrp="1"/>
          </p:cNvSpPr>
          <p:nvPr>
            <p:ph type="pic" sz="quarter" idx="11"/>
          </p:nvPr>
        </p:nvSpPr>
        <p:spPr>
          <a:xfrm>
            <a:off x="536578" y="1808633"/>
            <a:ext cx="11112500" cy="4503271"/>
          </a:xfrm>
          <a:noFill/>
          <a:ln>
            <a:noFill/>
          </a:ln>
        </p:spPr>
        <p:txBody>
          <a:bodyPr/>
          <a:lstStyle>
            <a:lvl1pPr>
              <a:defRPr>
                <a:solidFill>
                  <a:srgbClr val="000000"/>
                </a:solidFill>
              </a:defRPr>
            </a:lvl1pPr>
          </a:lstStyle>
          <a:p>
            <a:r>
              <a:rPr lang="en-GB"/>
              <a:t>Click icon to add picture</a:t>
            </a:r>
          </a:p>
        </p:txBody>
      </p:sp>
    </p:spTree>
    <p:extLst>
      <p:ext uri="{BB962C8B-B14F-4D97-AF65-F5344CB8AC3E}">
        <p14:creationId xmlns:p14="http://schemas.microsoft.com/office/powerpoint/2010/main" val="17636627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3 col Content - no line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595249-36BB-ED4A-8468-BB0259692891}"/>
              </a:ext>
            </a:extLst>
          </p:cNvPr>
          <p:cNvSpPr>
            <a:spLocks noGrp="1"/>
          </p:cNvSpPr>
          <p:nvPr>
            <p:ph type="title"/>
          </p:nvPr>
        </p:nvSpPr>
        <p:spPr/>
        <p:txBody>
          <a:bodyPr/>
          <a:lstStyle>
            <a:lvl1pPr>
              <a:defRPr>
                <a:solidFill>
                  <a:srgbClr val="000000"/>
                </a:solidFill>
              </a:defRPr>
            </a:lvl1pPr>
          </a:lstStyle>
          <a:p>
            <a:r>
              <a:rPr lang="en-GB"/>
              <a:t>Click to edit Master title style</a:t>
            </a:r>
          </a:p>
        </p:txBody>
      </p:sp>
      <p:sp>
        <p:nvSpPr>
          <p:cNvPr id="9" name="Subtitle 2">
            <a:extLst>
              <a:ext uri="{FF2B5EF4-FFF2-40B4-BE49-F238E27FC236}">
                <a16:creationId xmlns:a16="http://schemas.microsoft.com/office/drawing/2014/main" id="{7E6E2410-4268-E743-8A56-801ECC7FFA1C}"/>
              </a:ext>
            </a:extLst>
          </p:cNvPr>
          <p:cNvSpPr>
            <a:spLocks noGrp="1"/>
          </p:cNvSpPr>
          <p:nvPr>
            <p:ph type="subTitle" idx="13"/>
          </p:nvPr>
        </p:nvSpPr>
        <p:spPr>
          <a:xfrm>
            <a:off x="543602" y="906421"/>
            <a:ext cx="11105476" cy="276999"/>
          </a:xfrm>
        </p:spPr>
        <p:txBody>
          <a:bodyPr wrap="square">
            <a:spAutoFit/>
          </a:bodyPr>
          <a:lstStyle>
            <a:lvl1pPr marL="0" indent="0" algn="ctr">
              <a:lnSpc>
                <a:spcPct val="100000"/>
              </a:lnSpc>
              <a:spcAft>
                <a:spcPts val="0"/>
              </a:spcAft>
              <a:buNone/>
              <a:defRPr sz="1800" b="1" i="0" cap="all" spc="271" baseline="0">
                <a:solidFill>
                  <a:srgbClr val="000000"/>
                </a:solidFill>
                <a:latin typeface="+mj-lt"/>
                <a:ea typeface="Roboto" panose="02000000000000000000" pitchFamily="2" charset="0"/>
                <a:cs typeface="Roboto"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10" name="Text Placeholder 4">
            <a:extLst>
              <a:ext uri="{FF2B5EF4-FFF2-40B4-BE49-F238E27FC236}">
                <a16:creationId xmlns:a16="http://schemas.microsoft.com/office/drawing/2014/main" id="{00982E71-3657-E246-9CFF-B80F73F5B8CD}"/>
              </a:ext>
            </a:extLst>
          </p:cNvPr>
          <p:cNvSpPr>
            <a:spLocks noGrp="1"/>
          </p:cNvSpPr>
          <p:nvPr>
            <p:ph type="body" sz="quarter" idx="10"/>
          </p:nvPr>
        </p:nvSpPr>
        <p:spPr>
          <a:xfrm>
            <a:off x="543602" y="1741924"/>
            <a:ext cx="3575964"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marL="251994" indent="0">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ext Placeholder 4">
            <a:extLst>
              <a:ext uri="{FF2B5EF4-FFF2-40B4-BE49-F238E27FC236}">
                <a16:creationId xmlns:a16="http://schemas.microsoft.com/office/drawing/2014/main" id="{1D5468B8-9429-5841-B0E3-07294B13084A}"/>
              </a:ext>
            </a:extLst>
          </p:cNvPr>
          <p:cNvSpPr>
            <a:spLocks noGrp="1"/>
          </p:cNvSpPr>
          <p:nvPr>
            <p:ph type="body" sz="quarter" idx="14"/>
          </p:nvPr>
        </p:nvSpPr>
        <p:spPr>
          <a:xfrm>
            <a:off x="4310738" y="1741924"/>
            <a:ext cx="3575964"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marL="251994" indent="0">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Text Placeholder 4">
            <a:extLst>
              <a:ext uri="{FF2B5EF4-FFF2-40B4-BE49-F238E27FC236}">
                <a16:creationId xmlns:a16="http://schemas.microsoft.com/office/drawing/2014/main" id="{697FDDF6-1955-D146-AAC0-42CC9E7AFE29}"/>
              </a:ext>
            </a:extLst>
          </p:cNvPr>
          <p:cNvSpPr>
            <a:spLocks noGrp="1"/>
          </p:cNvSpPr>
          <p:nvPr>
            <p:ph type="body" sz="quarter" idx="15"/>
          </p:nvPr>
        </p:nvSpPr>
        <p:spPr>
          <a:xfrm>
            <a:off x="8077874" y="1741924"/>
            <a:ext cx="3575964"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marL="251994" indent="0">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Slide Number Placeholder 5">
            <a:extLst>
              <a:ext uri="{FF2B5EF4-FFF2-40B4-BE49-F238E27FC236}">
                <a16:creationId xmlns:a16="http://schemas.microsoft.com/office/drawing/2014/main" id="{467FB03A-3756-DC45-BCC7-9425FAB62246}"/>
              </a:ext>
            </a:extLst>
          </p:cNvPr>
          <p:cNvSpPr>
            <a:spLocks noGrp="1"/>
          </p:cNvSpPr>
          <p:nvPr>
            <p:ph type="sldNum" sz="quarter" idx="4"/>
          </p:nvPr>
        </p:nvSpPr>
        <p:spPr>
          <a:xfrm>
            <a:off x="11093826" y="445307"/>
            <a:ext cx="555252" cy="365125"/>
          </a:xfrm>
          <a:prstGeom prst="rect">
            <a:avLst/>
          </a:prstGeom>
        </p:spPr>
        <p:txBody>
          <a:bodyPr vert="horz" lIns="0" tIns="0" rIns="0" bIns="0" rtlCol="0" anchor="ctr"/>
          <a:lstStyle>
            <a:lvl1pPr algn="r">
              <a:defRPr sz="1800">
                <a:solidFill>
                  <a:srgbClr val="000000"/>
                </a:solidFill>
                <a:latin typeface="+mj-lt"/>
              </a:defRPr>
            </a:lvl1pPr>
          </a:lstStyle>
          <a:p>
            <a:fld id="{110B1797-5E94-764E-8853-85F5FF1595EF}" type="slidenum">
              <a:rPr lang="en-GB" smtClean="0"/>
              <a:pPr/>
              <a:t>‹#›</a:t>
            </a:fld>
            <a:endParaRPr lang="en-GB"/>
          </a:p>
        </p:txBody>
      </p:sp>
    </p:spTree>
    <p:extLst>
      <p:ext uri="{BB962C8B-B14F-4D97-AF65-F5344CB8AC3E}">
        <p14:creationId xmlns:p14="http://schemas.microsoft.com/office/powerpoint/2010/main" val="263429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le and 3 col circles">
  <p:cSld name="1_Tile and 3 col circles">
    <p:spTree>
      <p:nvGrpSpPr>
        <p:cNvPr id="1" name="Shape 29"/>
        <p:cNvGrpSpPr/>
        <p:nvPr/>
      </p:nvGrpSpPr>
      <p:grpSpPr>
        <a:xfrm>
          <a:off x="0" y="0"/>
          <a:ext cx="0" cy="0"/>
          <a:chOff x="0" y="0"/>
          <a:chExt cx="0" cy="0"/>
        </a:xfrm>
      </p:grpSpPr>
      <p:sp>
        <p:nvSpPr>
          <p:cNvPr id="30" name="Google Shape;30;p12"/>
          <p:cNvSpPr>
            <a:spLocks noGrp="1"/>
          </p:cNvSpPr>
          <p:nvPr>
            <p:ph type="body" idx="1"/>
          </p:nvPr>
        </p:nvSpPr>
        <p:spPr>
          <a:xfrm>
            <a:off x="539646" y="1798819"/>
            <a:ext cx="3542400" cy="3542400"/>
          </a:xfrm>
          <a:prstGeom prst="ellipse">
            <a:avLst/>
          </a:prstGeom>
          <a:solidFill>
            <a:schemeClr val="accen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1800"/>
              <a:buFont typeface="Arial"/>
              <a:buNone/>
              <a:defRPr sz="1800" b="1" cap="none">
                <a:solidFill>
                  <a:srgbClr val="000000"/>
                </a:solidFill>
                <a:latin typeface="Arial"/>
                <a:ea typeface="Arial"/>
                <a:cs typeface="Arial"/>
                <a:sym typeface="Arial"/>
              </a:defRPr>
            </a:lvl1pPr>
            <a:lvl2pPr marL="914400" lvl="1"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2pPr>
            <a:lvl3pPr marL="1371600" lvl="2" indent="-228600" algn="ctr">
              <a:lnSpc>
                <a:spcPct val="82000"/>
              </a:lnSpc>
              <a:spcBef>
                <a:spcPts val="0"/>
              </a:spcBef>
              <a:spcAft>
                <a:spcPts val="0"/>
              </a:spcAft>
              <a:buClr>
                <a:srgbClr val="000000"/>
              </a:buClr>
              <a:buSzPts val="2500"/>
              <a:buNone/>
              <a:defRPr sz="2500" b="1" cap="none">
                <a:latin typeface="Arial"/>
                <a:ea typeface="Arial"/>
                <a:cs typeface="Arial"/>
                <a:sym typeface="Arial"/>
              </a:defRPr>
            </a:lvl3pPr>
            <a:lvl4pPr marL="1828800" lvl="3"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4pPr>
            <a:lvl5pPr marL="2286000" lvl="4"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5pPr>
            <a:lvl6pPr marL="2743200" lvl="5"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6pPr>
            <a:lvl7pPr marL="3200400" lvl="6"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7pPr>
            <a:lvl8pPr marL="3657600" lvl="7"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8pPr>
            <a:lvl9pPr marL="4114800" lvl="8"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9pPr>
          </a:lstStyle>
          <a:p>
            <a:endParaRPr/>
          </a:p>
        </p:txBody>
      </p:sp>
      <p:sp>
        <p:nvSpPr>
          <p:cNvPr id="31" name="Google Shape;31;p12"/>
          <p:cNvSpPr>
            <a:spLocks noGrp="1"/>
          </p:cNvSpPr>
          <p:nvPr>
            <p:ph type="body" idx="2"/>
          </p:nvPr>
        </p:nvSpPr>
        <p:spPr>
          <a:xfrm>
            <a:off x="4324800" y="1798819"/>
            <a:ext cx="3542400" cy="3542400"/>
          </a:xfrm>
          <a:prstGeom prst="ellipse">
            <a:avLst/>
          </a:prstGeom>
          <a:solidFill>
            <a:schemeClr val="accen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1800"/>
              <a:buFont typeface="Arial"/>
              <a:buNone/>
              <a:defRPr sz="1800" b="1" cap="none">
                <a:solidFill>
                  <a:srgbClr val="000000"/>
                </a:solidFill>
                <a:latin typeface="Arial"/>
                <a:ea typeface="Arial"/>
                <a:cs typeface="Arial"/>
                <a:sym typeface="Arial"/>
              </a:defRPr>
            </a:lvl1pPr>
            <a:lvl2pPr marL="914400" lvl="1"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2pPr>
            <a:lvl3pPr marL="1371600" lvl="2" indent="-228600" algn="ctr">
              <a:lnSpc>
                <a:spcPct val="82000"/>
              </a:lnSpc>
              <a:spcBef>
                <a:spcPts val="0"/>
              </a:spcBef>
              <a:spcAft>
                <a:spcPts val="0"/>
              </a:spcAft>
              <a:buClr>
                <a:srgbClr val="000000"/>
              </a:buClr>
              <a:buSzPts val="2500"/>
              <a:buNone/>
              <a:defRPr sz="2500" b="1" cap="none">
                <a:latin typeface="Arial"/>
                <a:ea typeface="Arial"/>
                <a:cs typeface="Arial"/>
                <a:sym typeface="Arial"/>
              </a:defRPr>
            </a:lvl3pPr>
            <a:lvl4pPr marL="1828800" lvl="3"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4pPr>
            <a:lvl5pPr marL="2286000" lvl="4"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5pPr>
            <a:lvl6pPr marL="2743200" lvl="5"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6pPr>
            <a:lvl7pPr marL="3200400" lvl="6"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7pPr>
            <a:lvl8pPr marL="3657600" lvl="7"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8pPr>
            <a:lvl9pPr marL="4114800" lvl="8"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9pPr>
          </a:lstStyle>
          <a:p>
            <a:endParaRPr/>
          </a:p>
        </p:txBody>
      </p:sp>
      <p:sp>
        <p:nvSpPr>
          <p:cNvPr id="32" name="Google Shape;32;p12"/>
          <p:cNvSpPr>
            <a:spLocks noGrp="1"/>
          </p:cNvSpPr>
          <p:nvPr>
            <p:ph type="body" idx="3"/>
          </p:nvPr>
        </p:nvSpPr>
        <p:spPr>
          <a:xfrm>
            <a:off x="8109954" y="1798819"/>
            <a:ext cx="3542400" cy="3542400"/>
          </a:xfrm>
          <a:prstGeom prst="ellipse">
            <a:avLst/>
          </a:prstGeom>
          <a:solidFill>
            <a:schemeClr val="accen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1800"/>
              <a:buFont typeface="Arial"/>
              <a:buNone/>
              <a:defRPr sz="1800" b="1" cap="none">
                <a:solidFill>
                  <a:srgbClr val="000000"/>
                </a:solidFill>
                <a:latin typeface="Arial"/>
                <a:ea typeface="Arial"/>
                <a:cs typeface="Arial"/>
                <a:sym typeface="Arial"/>
              </a:defRPr>
            </a:lvl1pPr>
            <a:lvl2pPr marL="914400" lvl="1"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2pPr>
            <a:lvl3pPr marL="1371600" lvl="2" indent="-228600" algn="ctr">
              <a:lnSpc>
                <a:spcPct val="82000"/>
              </a:lnSpc>
              <a:spcBef>
                <a:spcPts val="0"/>
              </a:spcBef>
              <a:spcAft>
                <a:spcPts val="0"/>
              </a:spcAft>
              <a:buClr>
                <a:srgbClr val="000000"/>
              </a:buClr>
              <a:buSzPts val="2500"/>
              <a:buNone/>
              <a:defRPr sz="2500" b="1" cap="none">
                <a:latin typeface="Arial"/>
                <a:ea typeface="Arial"/>
                <a:cs typeface="Arial"/>
                <a:sym typeface="Arial"/>
              </a:defRPr>
            </a:lvl3pPr>
            <a:lvl4pPr marL="1828800" lvl="3"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4pPr>
            <a:lvl5pPr marL="2286000" lvl="4" indent="-228600" algn="ctr">
              <a:lnSpc>
                <a:spcPct val="82000"/>
              </a:lnSpc>
              <a:spcBef>
                <a:spcPts val="0"/>
              </a:spcBef>
              <a:spcAft>
                <a:spcPts val="0"/>
              </a:spcAft>
              <a:buClr>
                <a:srgbClr val="000000"/>
              </a:buClr>
              <a:buSzPts val="2500"/>
              <a:buFont typeface="Arial"/>
              <a:buNone/>
              <a:defRPr sz="2500" b="1" cap="none">
                <a:latin typeface="Arial"/>
                <a:ea typeface="Arial"/>
                <a:cs typeface="Arial"/>
                <a:sym typeface="Arial"/>
              </a:defRPr>
            </a:lvl5pPr>
            <a:lvl6pPr marL="2743200" lvl="5"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6pPr>
            <a:lvl7pPr marL="3200400" lvl="6"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7pPr>
            <a:lvl8pPr marL="3657600" lvl="7"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8pPr>
            <a:lvl9pPr marL="4114800" lvl="8" indent="-228600" algn="ctr">
              <a:lnSpc>
                <a:spcPct val="82000"/>
              </a:lnSpc>
              <a:spcBef>
                <a:spcPts val="0"/>
              </a:spcBef>
              <a:spcAft>
                <a:spcPts val="0"/>
              </a:spcAft>
              <a:buClr>
                <a:schemeClr val="dk1"/>
              </a:buClr>
              <a:buSzPts val="2500"/>
              <a:buFont typeface="Arial"/>
              <a:buNone/>
              <a:defRPr sz="2500" b="1" cap="none">
                <a:latin typeface="Arial"/>
                <a:ea typeface="Arial"/>
                <a:cs typeface="Arial"/>
                <a:sym typeface="Arial"/>
              </a:defRPr>
            </a:lvl9pPr>
          </a:lstStyle>
          <a:p>
            <a:endParaRPr/>
          </a:p>
        </p:txBody>
      </p:sp>
      <p:sp>
        <p:nvSpPr>
          <p:cNvPr id="33" name="Google Shape;33;p12"/>
          <p:cNvSpPr txBox="1">
            <a:spLocks noGrp="1"/>
          </p:cNvSpPr>
          <p:nvPr>
            <p:ph type="body" idx="4"/>
          </p:nvPr>
        </p:nvSpPr>
        <p:spPr>
          <a:xfrm>
            <a:off x="539646" y="5715322"/>
            <a:ext cx="3542400" cy="1292662"/>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0"/>
              </a:spcBef>
              <a:spcAft>
                <a:spcPts val="0"/>
              </a:spcAft>
              <a:buClr>
                <a:srgbClr val="000000"/>
              </a:buClr>
              <a:buSzPts val="1400"/>
              <a:buNone/>
              <a:defRPr sz="1400" b="1" cap="none">
                <a:solidFill>
                  <a:srgbClr val="000000"/>
                </a:solidFill>
                <a:latin typeface="Arial"/>
                <a:ea typeface="Arial"/>
                <a:cs typeface="Arial"/>
                <a:sym typeface="Arial"/>
              </a:defRPr>
            </a:lvl1pPr>
            <a:lvl2pPr marL="914400" lvl="1" indent="-228600" algn="ctr">
              <a:lnSpc>
                <a:spcPct val="100000"/>
              </a:lnSpc>
              <a:spcBef>
                <a:spcPts val="0"/>
              </a:spcBef>
              <a:spcAft>
                <a:spcPts val="0"/>
              </a:spcAft>
              <a:buClr>
                <a:srgbClr val="000000"/>
              </a:buClr>
              <a:buSzPts val="1400"/>
              <a:buNone/>
              <a:defRPr sz="1400" cap="none">
                <a:solidFill>
                  <a:srgbClr val="000000"/>
                </a:solidFill>
                <a:latin typeface="Arial"/>
                <a:ea typeface="Arial"/>
                <a:cs typeface="Arial"/>
                <a:sym typeface="Arial"/>
              </a:defRPr>
            </a:lvl2pPr>
            <a:lvl3pPr marL="1371600" lvl="2" indent="-228600" algn="ctr">
              <a:lnSpc>
                <a:spcPct val="100000"/>
              </a:lnSpc>
              <a:spcBef>
                <a:spcPts val="0"/>
              </a:spcBef>
              <a:spcAft>
                <a:spcPts val="0"/>
              </a:spcAft>
              <a:buClr>
                <a:srgbClr val="000000"/>
              </a:buClr>
              <a:buSzPts val="1400"/>
              <a:buNone/>
              <a:defRPr sz="1400">
                <a:solidFill>
                  <a:srgbClr val="000000"/>
                </a:solidFill>
              </a:defRPr>
            </a:lvl3pPr>
            <a:lvl4pPr marL="1828800" lvl="3" indent="-228600" algn="ctr">
              <a:lnSpc>
                <a:spcPct val="100000"/>
              </a:lnSpc>
              <a:spcBef>
                <a:spcPts val="0"/>
              </a:spcBef>
              <a:spcAft>
                <a:spcPts val="0"/>
              </a:spcAft>
              <a:buClr>
                <a:srgbClr val="000000"/>
              </a:buClr>
              <a:buSzPts val="1400"/>
              <a:buFont typeface="Arial"/>
              <a:buNone/>
              <a:defRPr sz="1400">
                <a:solidFill>
                  <a:srgbClr val="000000"/>
                </a:solidFill>
              </a:defRPr>
            </a:lvl4pPr>
            <a:lvl5pPr marL="2286000" lvl="4" indent="-228600" algn="ctr">
              <a:lnSpc>
                <a:spcPct val="100000"/>
              </a:lnSpc>
              <a:spcBef>
                <a:spcPts val="0"/>
              </a:spcBef>
              <a:spcAft>
                <a:spcPts val="0"/>
              </a:spcAft>
              <a:buClr>
                <a:srgbClr val="000000"/>
              </a:buClr>
              <a:buSzPts val="1400"/>
              <a:buFont typeface="Arial"/>
              <a:buNone/>
              <a:defRPr sz="1400">
                <a:solidFill>
                  <a:srgbClr val="000000"/>
                </a:solidFill>
              </a:defRPr>
            </a:lvl5pPr>
            <a:lvl6pPr marL="2743200" lvl="5" indent="-228600" algn="l">
              <a:lnSpc>
                <a:spcPct val="100000"/>
              </a:lnSpc>
              <a:spcBef>
                <a:spcPts val="0"/>
              </a:spcBef>
              <a:spcAft>
                <a:spcPts val="0"/>
              </a:spcAft>
              <a:buClr>
                <a:schemeClr val="dk1"/>
              </a:buClr>
              <a:buSzPts val="1800"/>
              <a:buNone/>
              <a:defRPr/>
            </a:lvl6pPr>
            <a:lvl7pPr marL="3200400" lvl="6" indent="-228600" algn="l">
              <a:lnSpc>
                <a:spcPct val="100000"/>
              </a:lnSpc>
              <a:spcBef>
                <a:spcPts val="1300"/>
              </a:spcBef>
              <a:spcAft>
                <a:spcPts val="0"/>
              </a:spcAft>
              <a:buClr>
                <a:schemeClr val="dk1"/>
              </a:buClr>
              <a:buSzPts val="1800"/>
              <a:buNone/>
              <a:defRPr/>
            </a:lvl7pPr>
            <a:lvl8pPr marL="3657600" lvl="7" indent="-228600" algn="l">
              <a:lnSpc>
                <a:spcPct val="100000"/>
              </a:lnSpc>
              <a:spcBef>
                <a:spcPts val="1300"/>
              </a:spcBef>
              <a:spcAft>
                <a:spcPts val="0"/>
              </a:spcAft>
              <a:buClr>
                <a:schemeClr val="dk1"/>
              </a:buClr>
              <a:buSzPts val="1800"/>
              <a:buNone/>
              <a:defRPr/>
            </a:lvl8pPr>
            <a:lvl9pPr marL="4114800" lvl="8" indent="-228600" algn="l">
              <a:lnSpc>
                <a:spcPct val="100000"/>
              </a:lnSpc>
              <a:spcBef>
                <a:spcPts val="1300"/>
              </a:spcBef>
              <a:spcAft>
                <a:spcPts val="1300"/>
              </a:spcAft>
              <a:buClr>
                <a:schemeClr val="dk1"/>
              </a:buClr>
              <a:buSzPts val="1800"/>
              <a:buNone/>
              <a:defRPr/>
            </a:lvl9pPr>
          </a:lstStyle>
          <a:p>
            <a:endParaRPr/>
          </a:p>
        </p:txBody>
      </p:sp>
      <p:sp>
        <p:nvSpPr>
          <p:cNvPr id="34" name="Google Shape;34;p12"/>
          <p:cNvSpPr txBox="1">
            <a:spLocks noGrp="1"/>
          </p:cNvSpPr>
          <p:nvPr>
            <p:ph type="body" idx="5"/>
          </p:nvPr>
        </p:nvSpPr>
        <p:spPr>
          <a:xfrm>
            <a:off x="4324800" y="5715322"/>
            <a:ext cx="3542400" cy="1292662"/>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0"/>
              </a:spcBef>
              <a:spcAft>
                <a:spcPts val="0"/>
              </a:spcAft>
              <a:buClr>
                <a:srgbClr val="000000"/>
              </a:buClr>
              <a:buSzPts val="1400"/>
              <a:buNone/>
              <a:defRPr sz="1400" b="1" cap="none">
                <a:solidFill>
                  <a:srgbClr val="000000"/>
                </a:solidFill>
                <a:latin typeface="Arial"/>
                <a:ea typeface="Arial"/>
                <a:cs typeface="Arial"/>
                <a:sym typeface="Arial"/>
              </a:defRPr>
            </a:lvl1pPr>
            <a:lvl2pPr marL="914400" lvl="1" indent="-228600" algn="ctr">
              <a:lnSpc>
                <a:spcPct val="100000"/>
              </a:lnSpc>
              <a:spcBef>
                <a:spcPts val="0"/>
              </a:spcBef>
              <a:spcAft>
                <a:spcPts val="0"/>
              </a:spcAft>
              <a:buClr>
                <a:srgbClr val="000000"/>
              </a:buClr>
              <a:buSzPts val="1400"/>
              <a:buNone/>
              <a:defRPr sz="1400" cap="none">
                <a:solidFill>
                  <a:srgbClr val="000000"/>
                </a:solidFill>
                <a:latin typeface="Arial"/>
                <a:ea typeface="Arial"/>
                <a:cs typeface="Arial"/>
                <a:sym typeface="Arial"/>
              </a:defRPr>
            </a:lvl2pPr>
            <a:lvl3pPr marL="1371600" lvl="2" indent="-228600" algn="ctr">
              <a:lnSpc>
                <a:spcPct val="100000"/>
              </a:lnSpc>
              <a:spcBef>
                <a:spcPts val="0"/>
              </a:spcBef>
              <a:spcAft>
                <a:spcPts val="0"/>
              </a:spcAft>
              <a:buClr>
                <a:srgbClr val="000000"/>
              </a:buClr>
              <a:buSzPts val="1400"/>
              <a:buNone/>
              <a:defRPr sz="1400">
                <a:solidFill>
                  <a:srgbClr val="000000"/>
                </a:solidFill>
              </a:defRPr>
            </a:lvl3pPr>
            <a:lvl4pPr marL="1828800" lvl="3" indent="-228600" algn="ctr">
              <a:lnSpc>
                <a:spcPct val="100000"/>
              </a:lnSpc>
              <a:spcBef>
                <a:spcPts val="0"/>
              </a:spcBef>
              <a:spcAft>
                <a:spcPts val="0"/>
              </a:spcAft>
              <a:buClr>
                <a:srgbClr val="000000"/>
              </a:buClr>
              <a:buSzPts val="1400"/>
              <a:buFont typeface="Arial"/>
              <a:buNone/>
              <a:defRPr sz="1400">
                <a:solidFill>
                  <a:srgbClr val="000000"/>
                </a:solidFill>
              </a:defRPr>
            </a:lvl4pPr>
            <a:lvl5pPr marL="2286000" lvl="4" indent="-228600" algn="ctr">
              <a:lnSpc>
                <a:spcPct val="100000"/>
              </a:lnSpc>
              <a:spcBef>
                <a:spcPts val="0"/>
              </a:spcBef>
              <a:spcAft>
                <a:spcPts val="0"/>
              </a:spcAft>
              <a:buClr>
                <a:srgbClr val="000000"/>
              </a:buClr>
              <a:buSzPts val="1400"/>
              <a:buFont typeface="Arial"/>
              <a:buNone/>
              <a:defRPr sz="1400">
                <a:solidFill>
                  <a:srgbClr val="000000"/>
                </a:solidFill>
              </a:defRPr>
            </a:lvl5pPr>
            <a:lvl6pPr marL="2743200" lvl="5" indent="-228600" algn="l">
              <a:lnSpc>
                <a:spcPct val="100000"/>
              </a:lnSpc>
              <a:spcBef>
                <a:spcPts val="0"/>
              </a:spcBef>
              <a:spcAft>
                <a:spcPts val="0"/>
              </a:spcAft>
              <a:buClr>
                <a:schemeClr val="dk1"/>
              </a:buClr>
              <a:buSzPts val="1800"/>
              <a:buNone/>
              <a:defRPr/>
            </a:lvl6pPr>
            <a:lvl7pPr marL="3200400" lvl="6" indent="-228600" algn="l">
              <a:lnSpc>
                <a:spcPct val="100000"/>
              </a:lnSpc>
              <a:spcBef>
                <a:spcPts val="1300"/>
              </a:spcBef>
              <a:spcAft>
                <a:spcPts val="0"/>
              </a:spcAft>
              <a:buClr>
                <a:schemeClr val="dk1"/>
              </a:buClr>
              <a:buSzPts val="1800"/>
              <a:buNone/>
              <a:defRPr/>
            </a:lvl7pPr>
            <a:lvl8pPr marL="3657600" lvl="7" indent="-228600" algn="l">
              <a:lnSpc>
                <a:spcPct val="100000"/>
              </a:lnSpc>
              <a:spcBef>
                <a:spcPts val="1300"/>
              </a:spcBef>
              <a:spcAft>
                <a:spcPts val="0"/>
              </a:spcAft>
              <a:buClr>
                <a:schemeClr val="dk1"/>
              </a:buClr>
              <a:buSzPts val="1800"/>
              <a:buNone/>
              <a:defRPr/>
            </a:lvl8pPr>
            <a:lvl9pPr marL="4114800" lvl="8" indent="-228600" algn="l">
              <a:lnSpc>
                <a:spcPct val="100000"/>
              </a:lnSpc>
              <a:spcBef>
                <a:spcPts val="1300"/>
              </a:spcBef>
              <a:spcAft>
                <a:spcPts val="1300"/>
              </a:spcAft>
              <a:buClr>
                <a:schemeClr val="dk1"/>
              </a:buClr>
              <a:buSzPts val="1800"/>
              <a:buNone/>
              <a:defRPr/>
            </a:lvl9pPr>
          </a:lstStyle>
          <a:p>
            <a:endParaRPr/>
          </a:p>
        </p:txBody>
      </p:sp>
      <p:sp>
        <p:nvSpPr>
          <p:cNvPr id="35" name="Google Shape;35;p12"/>
          <p:cNvSpPr txBox="1">
            <a:spLocks noGrp="1"/>
          </p:cNvSpPr>
          <p:nvPr>
            <p:ph type="body" idx="6"/>
          </p:nvPr>
        </p:nvSpPr>
        <p:spPr>
          <a:xfrm>
            <a:off x="8109954" y="5715322"/>
            <a:ext cx="3542400" cy="1292662"/>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0"/>
              </a:spcBef>
              <a:spcAft>
                <a:spcPts val="0"/>
              </a:spcAft>
              <a:buClr>
                <a:srgbClr val="000000"/>
              </a:buClr>
              <a:buSzPts val="1400"/>
              <a:buNone/>
              <a:defRPr sz="1400" b="1" cap="none">
                <a:solidFill>
                  <a:srgbClr val="000000"/>
                </a:solidFill>
                <a:latin typeface="Arial"/>
                <a:ea typeface="Arial"/>
                <a:cs typeface="Arial"/>
                <a:sym typeface="Arial"/>
              </a:defRPr>
            </a:lvl1pPr>
            <a:lvl2pPr marL="914400" lvl="1" indent="-228600" algn="ctr">
              <a:lnSpc>
                <a:spcPct val="100000"/>
              </a:lnSpc>
              <a:spcBef>
                <a:spcPts val="0"/>
              </a:spcBef>
              <a:spcAft>
                <a:spcPts val="0"/>
              </a:spcAft>
              <a:buClr>
                <a:srgbClr val="000000"/>
              </a:buClr>
              <a:buSzPts val="1400"/>
              <a:buNone/>
              <a:defRPr sz="1400" cap="none">
                <a:solidFill>
                  <a:srgbClr val="000000"/>
                </a:solidFill>
                <a:latin typeface="Arial"/>
                <a:ea typeface="Arial"/>
                <a:cs typeface="Arial"/>
                <a:sym typeface="Arial"/>
              </a:defRPr>
            </a:lvl2pPr>
            <a:lvl3pPr marL="1371600" lvl="2" indent="-228600" algn="ctr">
              <a:lnSpc>
                <a:spcPct val="100000"/>
              </a:lnSpc>
              <a:spcBef>
                <a:spcPts val="0"/>
              </a:spcBef>
              <a:spcAft>
                <a:spcPts val="0"/>
              </a:spcAft>
              <a:buClr>
                <a:srgbClr val="000000"/>
              </a:buClr>
              <a:buSzPts val="1400"/>
              <a:buNone/>
              <a:defRPr sz="1400">
                <a:solidFill>
                  <a:srgbClr val="000000"/>
                </a:solidFill>
              </a:defRPr>
            </a:lvl3pPr>
            <a:lvl4pPr marL="1828800" lvl="3" indent="-228600" algn="ctr">
              <a:lnSpc>
                <a:spcPct val="100000"/>
              </a:lnSpc>
              <a:spcBef>
                <a:spcPts val="0"/>
              </a:spcBef>
              <a:spcAft>
                <a:spcPts val="0"/>
              </a:spcAft>
              <a:buClr>
                <a:srgbClr val="000000"/>
              </a:buClr>
              <a:buSzPts val="1400"/>
              <a:buFont typeface="Arial"/>
              <a:buNone/>
              <a:defRPr sz="1400">
                <a:solidFill>
                  <a:srgbClr val="000000"/>
                </a:solidFill>
              </a:defRPr>
            </a:lvl4pPr>
            <a:lvl5pPr marL="2286000" lvl="4" indent="-228600" algn="ctr">
              <a:lnSpc>
                <a:spcPct val="100000"/>
              </a:lnSpc>
              <a:spcBef>
                <a:spcPts val="0"/>
              </a:spcBef>
              <a:spcAft>
                <a:spcPts val="0"/>
              </a:spcAft>
              <a:buClr>
                <a:srgbClr val="000000"/>
              </a:buClr>
              <a:buSzPts val="1400"/>
              <a:buFont typeface="Arial"/>
              <a:buNone/>
              <a:defRPr sz="1400">
                <a:solidFill>
                  <a:srgbClr val="000000"/>
                </a:solidFill>
              </a:defRPr>
            </a:lvl5pPr>
            <a:lvl6pPr marL="2743200" lvl="5" indent="-228600" algn="l">
              <a:lnSpc>
                <a:spcPct val="100000"/>
              </a:lnSpc>
              <a:spcBef>
                <a:spcPts val="0"/>
              </a:spcBef>
              <a:spcAft>
                <a:spcPts val="0"/>
              </a:spcAft>
              <a:buClr>
                <a:schemeClr val="dk1"/>
              </a:buClr>
              <a:buSzPts val="1800"/>
              <a:buNone/>
              <a:defRPr/>
            </a:lvl6pPr>
            <a:lvl7pPr marL="3200400" lvl="6" indent="-228600" algn="l">
              <a:lnSpc>
                <a:spcPct val="100000"/>
              </a:lnSpc>
              <a:spcBef>
                <a:spcPts val="1300"/>
              </a:spcBef>
              <a:spcAft>
                <a:spcPts val="0"/>
              </a:spcAft>
              <a:buClr>
                <a:schemeClr val="dk1"/>
              </a:buClr>
              <a:buSzPts val="1800"/>
              <a:buNone/>
              <a:defRPr/>
            </a:lvl7pPr>
            <a:lvl8pPr marL="3657600" lvl="7" indent="-228600" algn="l">
              <a:lnSpc>
                <a:spcPct val="100000"/>
              </a:lnSpc>
              <a:spcBef>
                <a:spcPts val="1300"/>
              </a:spcBef>
              <a:spcAft>
                <a:spcPts val="0"/>
              </a:spcAft>
              <a:buClr>
                <a:schemeClr val="dk1"/>
              </a:buClr>
              <a:buSzPts val="1800"/>
              <a:buNone/>
              <a:defRPr/>
            </a:lvl8pPr>
            <a:lvl9pPr marL="4114800" lvl="8" indent="-228600" algn="l">
              <a:lnSpc>
                <a:spcPct val="100000"/>
              </a:lnSpc>
              <a:spcBef>
                <a:spcPts val="1300"/>
              </a:spcBef>
              <a:spcAft>
                <a:spcPts val="1300"/>
              </a:spcAft>
              <a:buClr>
                <a:schemeClr val="dk1"/>
              </a:buClr>
              <a:buSzPts val="1800"/>
              <a:buNone/>
              <a:defRPr/>
            </a:lvl9pPr>
          </a:lstStyle>
          <a:p>
            <a:endParaRPr/>
          </a:p>
        </p:txBody>
      </p:sp>
      <p:sp>
        <p:nvSpPr>
          <p:cNvPr id="36" name="Google Shape;36;p12"/>
          <p:cNvSpPr txBox="1">
            <a:spLocks noGrp="1"/>
          </p:cNvSpPr>
          <p:nvPr>
            <p:ph type="subTitle" idx="7"/>
          </p:nvPr>
        </p:nvSpPr>
        <p:spPr>
          <a:xfrm>
            <a:off x="543600" y="906420"/>
            <a:ext cx="11105476" cy="276999"/>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000000"/>
              </a:buClr>
              <a:buSzPts val="1800"/>
              <a:buNone/>
              <a:defRPr sz="1800" b="1" i="0" cap="none">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2000"/>
              <a:buNone/>
              <a:defRPr sz="2000"/>
            </a:lvl2pPr>
            <a:lvl3pPr lvl="2" algn="ctr">
              <a:lnSpc>
                <a:spcPct val="100000"/>
              </a:lnSpc>
              <a:spcBef>
                <a:spcPts val="1300"/>
              </a:spcBef>
              <a:spcAft>
                <a:spcPts val="0"/>
              </a:spcAft>
              <a:buClr>
                <a:srgbClr val="000000"/>
              </a:buClr>
              <a:buSzPts val="1800"/>
              <a:buNone/>
              <a:defRPr sz="1800"/>
            </a:lvl3pPr>
            <a:lvl4pPr lvl="3" algn="ctr">
              <a:lnSpc>
                <a:spcPct val="100000"/>
              </a:lnSpc>
              <a:spcBef>
                <a:spcPts val="1300"/>
              </a:spcBef>
              <a:spcAft>
                <a:spcPts val="0"/>
              </a:spcAft>
              <a:buClr>
                <a:srgbClr val="000000"/>
              </a:buClr>
              <a:buSzPts val="1600"/>
              <a:buNone/>
              <a:defRPr sz="1600"/>
            </a:lvl4pPr>
            <a:lvl5pPr lvl="4" algn="ctr">
              <a:lnSpc>
                <a:spcPct val="100000"/>
              </a:lnSpc>
              <a:spcBef>
                <a:spcPts val="1300"/>
              </a:spcBef>
              <a:spcAft>
                <a:spcPts val="0"/>
              </a:spcAft>
              <a:buClr>
                <a:srgbClr val="000000"/>
              </a:buClr>
              <a:buSzPts val="1600"/>
              <a:buNone/>
              <a:defRPr sz="1600"/>
            </a:lvl5pPr>
            <a:lvl6pPr lvl="5" algn="ctr">
              <a:lnSpc>
                <a:spcPct val="100000"/>
              </a:lnSpc>
              <a:spcBef>
                <a:spcPts val="1300"/>
              </a:spcBef>
              <a:spcAft>
                <a:spcPts val="0"/>
              </a:spcAft>
              <a:buClr>
                <a:schemeClr val="dk1"/>
              </a:buClr>
              <a:buSzPts val="1600"/>
              <a:buNone/>
              <a:defRPr sz="1600"/>
            </a:lvl6pPr>
            <a:lvl7pPr lvl="6" algn="ctr">
              <a:lnSpc>
                <a:spcPct val="100000"/>
              </a:lnSpc>
              <a:spcBef>
                <a:spcPts val="1300"/>
              </a:spcBef>
              <a:spcAft>
                <a:spcPts val="0"/>
              </a:spcAft>
              <a:buClr>
                <a:schemeClr val="dk1"/>
              </a:buClr>
              <a:buSzPts val="1600"/>
              <a:buNone/>
              <a:defRPr sz="1600"/>
            </a:lvl7pPr>
            <a:lvl8pPr lvl="7" algn="ctr">
              <a:lnSpc>
                <a:spcPct val="100000"/>
              </a:lnSpc>
              <a:spcBef>
                <a:spcPts val="1300"/>
              </a:spcBef>
              <a:spcAft>
                <a:spcPts val="0"/>
              </a:spcAft>
              <a:buClr>
                <a:schemeClr val="dk1"/>
              </a:buClr>
              <a:buSzPts val="1600"/>
              <a:buNone/>
              <a:defRPr sz="1600"/>
            </a:lvl8pPr>
            <a:lvl9pPr lvl="8" algn="ctr">
              <a:lnSpc>
                <a:spcPct val="100000"/>
              </a:lnSpc>
              <a:spcBef>
                <a:spcPts val="1300"/>
              </a:spcBef>
              <a:spcAft>
                <a:spcPts val="1300"/>
              </a:spcAft>
              <a:buClr>
                <a:schemeClr val="dk1"/>
              </a:buClr>
              <a:buSzPts val="1600"/>
              <a:buNone/>
              <a:defRPr sz="1600"/>
            </a:lvl9pPr>
          </a:lstStyle>
          <a:p>
            <a:endParaRPr/>
          </a:p>
        </p:txBody>
      </p:sp>
      <p:sp>
        <p:nvSpPr>
          <p:cNvPr id="37" name="Google Shape;37;p12"/>
          <p:cNvSpPr txBox="1">
            <a:spLocks noGrp="1"/>
          </p:cNvSpPr>
          <p:nvPr>
            <p:ph type="sldNum" idx="12"/>
          </p:nvPr>
        </p:nvSpPr>
        <p:spPr>
          <a:xfrm>
            <a:off x="11093824" y="445303"/>
            <a:ext cx="555252" cy="365125"/>
          </a:xfrm>
          <a:prstGeom prst="rect">
            <a:avLst/>
          </a:prstGeom>
          <a:noFill/>
          <a:ln>
            <a:noFill/>
          </a:ln>
        </p:spPr>
        <p:txBody>
          <a:bodyPr spcFirstLastPara="1" wrap="square" lIns="0" tIns="0" rIns="0" bIns="0" anchor="ctr" anchorCtr="0">
            <a:noAutofit/>
          </a:bodyPr>
          <a:lstStyle>
            <a:lvl1pPr marL="0" lvl="0" indent="0" algn="r">
              <a:spcBef>
                <a:spcPts val="0"/>
              </a:spcBef>
              <a:buNone/>
              <a:defRPr sz="1800">
                <a:solidFill>
                  <a:srgbClr val="000000"/>
                </a:solidFill>
                <a:latin typeface="Arial"/>
                <a:ea typeface="Arial"/>
                <a:cs typeface="Arial"/>
                <a:sym typeface="Arial"/>
              </a:defRPr>
            </a:lvl1pPr>
            <a:lvl2pPr marL="0" lvl="1" indent="0" algn="r">
              <a:spcBef>
                <a:spcPts val="0"/>
              </a:spcBef>
              <a:buNone/>
              <a:defRPr sz="1800">
                <a:solidFill>
                  <a:srgbClr val="000000"/>
                </a:solidFill>
                <a:latin typeface="Arial"/>
                <a:ea typeface="Arial"/>
                <a:cs typeface="Arial"/>
                <a:sym typeface="Arial"/>
              </a:defRPr>
            </a:lvl2pPr>
            <a:lvl3pPr marL="0" lvl="2" indent="0" algn="r">
              <a:spcBef>
                <a:spcPts val="0"/>
              </a:spcBef>
              <a:buNone/>
              <a:defRPr sz="1800">
                <a:solidFill>
                  <a:srgbClr val="000000"/>
                </a:solidFill>
                <a:latin typeface="Arial"/>
                <a:ea typeface="Arial"/>
                <a:cs typeface="Arial"/>
                <a:sym typeface="Arial"/>
              </a:defRPr>
            </a:lvl3pPr>
            <a:lvl4pPr marL="0" lvl="3" indent="0" algn="r">
              <a:spcBef>
                <a:spcPts val="0"/>
              </a:spcBef>
              <a:buNone/>
              <a:defRPr sz="1800">
                <a:solidFill>
                  <a:srgbClr val="000000"/>
                </a:solidFill>
                <a:latin typeface="Arial"/>
                <a:ea typeface="Arial"/>
                <a:cs typeface="Arial"/>
                <a:sym typeface="Arial"/>
              </a:defRPr>
            </a:lvl4pPr>
            <a:lvl5pPr marL="0" lvl="4" indent="0" algn="r">
              <a:spcBef>
                <a:spcPts val="0"/>
              </a:spcBef>
              <a:buNone/>
              <a:defRPr sz="1800">
                <a:solidFill>
                  <a:srgbClr val="000000"/>
                </a:solidFill>
                <a:latin typeface="Arial"/>
                <a:ea typeface="Arial"/>
                <a:cs typeface="Arial"/>
                <a:sym typeface="Arial"/>
              </a:defRPr>
            </a:lvl5pPr>
            <a:lvl6pPr marL="0" lvl="5" indent="0" algn="r">
              <a:spcBef>
                <a:spcPts val="0"/>
              </a:spcBef>
              <a:buNone/>
              <a:defRPr sz="1800">
                <a:solidFill>
                  <a:srgbClr val="000000"/>
                </a:solidFill>
                <a:latin typeface="Arial"/>
                <a:ea typeface="Arial"/>
                <a:cs typeface="Arial"/>
                <a:sym typeface="Arial"/>
              </a:defRPr>
            </a:lvl6pPr>
            <a:lvl7pPr marL="0" lvl="6" indent="0" algn="r">
              <a:spcBef>
                <a:spcPts val="0"/>
              </a:spcBef>
              <a:buNone/>
              <a:defRPr sz="1800">
                <a:solidFill>
                  <a:srgbClr val="000000"/>
                </a:solidFill>
                <a:latin typeface="Arial"/>
                <a:ea typeface="Arial"/>
                <a:cs typeface="Arial"/>
                <a:sym typeface="Arial"/>
              </a:defRPr>
            </a:lvl7pPr>
            <a:lvl8pPr marL="0" lvl="7" indent="0" algn="r">
              <a:spcBef>
                <a:spcPts val="0"/>
              </a:spcBef>
              <a:buNone/>
              <a:defRPr sz="1800">
                <a:solidFill>
                  <a:srgbClr val="000000"/>
                </a:solidFill>
                <a:latin typeface="Arial"/>
                <a:ea typeface="Arial"/>
                <a:cs typeface="Arial"/>
                <a:sym typeface="Arial"/>
              </a:defRPr>
            </a:lvl8pPr>
            <a:lvl9pPr marL="0" lvl="8" indent="0" algn="r">
              <a:spcBef>
                <a:spcPts val="0"/>
              </a:spcBef>
              <a:buNone/>
              <a:defRPr sz="1800">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8" name="Google Shape;38;p12"/>
          <p:cNvSpPr txBox="1">
            <a:spLocks noGrp="1"/>
          </p:cNvSpPr>
          <p:nvPr>
            <p:ph type="title"/>
          </p:nvPr>
        </p:nvSpPr>
        <p:spPr>
          <a:xfrm>
            <a:off x="1034114" y="526856"/>
            <a:ext cx="10126946" cy="433773"/>
          </a:xfrm>
          <a:prstGeom prst="rect">
            <a:avLst/>
          </a:prstGeom>
          <a:noFill/>
          <a:ln>
            <a:noFill/>
          </a:ln>
        </p:spPr>
        <p:txBody>
          <a:bodyPr spcFirstLastPara="1" wrap="square" lIns="0" tIns="0" rIns="0" bIns="0" anchor="t" anchorCtr="0">
            <a:spAutoFit/>
          </a:bodyPr>
          <a:lstStyle>
            <a:lvl1pPr lvl="0" algn="ctr">
              <a:lnSpc>
                <a:spcPct val="82000"/>
              </a:lnSpc>
              <a:spcBef>
                <a:spcPts val="0"/>
              </a:spcBef>
              <a:spcAft>
                <a:spcPts val="0"/>
              </a:spcAft>
              <a:buClr>
                <a:srgbClr val="000000"/>
              </a:buClr>
              <a:buSzPts val="3400"/>
              <a:buFont typeface="Arial"/>
              <a:buNone/>
              <a:defRPr>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477979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 1">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F5947FC-D51F-FE4E-B155-2584C9EF8437}"/>
              </a:ext>
            </a:extLst>
          </p:cNvPr>
          <p:cNvSpPr>
            <a:spLocks noGrp="1"/>
          </p:cNvSpPr>
          <p:nvPr>
            <p:ph type="body" sz="quarter" idx="14"/>
          </p:nvPr>
        </p:nvSpPr>
        <p:spPr>
          <a:xfrm>
            <a:off x="9955637" y="1981632"/>
            <a:ext cx="1760159" cy="400110"/>
          </a:xfrm>
        </p:spPr>
        <p:txBody>
          <a:bodyPr>
            <a:spAutoFit/>
          </a:bodyPr>
          <a:lstStyle>
            <a:lvl1pPr>
              <a:spcAft>
                <a:spcPts val="0"/>
              </a:spcAft>
              <a:defRPr sz="1300" b="1">
                <a:solidFill>
                  <a:srgbClr val="000000"/>
                </a:solidFill>
                <a:latin typeface="+mj-lt"/>
              </a:defRPr>
            </a:lvl1pPr>
            <a:lvl2pPr>
              <a:spcAft>
                <a:spcPts val="0"/>
              </a:spcAft>
              <a:defRPr sz="1300" b="0" i="0">
                <a:latin typeface="Roboto" panose="02000000000000000000" pitchFamily="2" charset="0"/>
                <a:ea typeface="Roboto" panose="02000000000000000000" pitchFamily="2" charset="0"/>
                <a:cs typeface="Roboto" panose="02000000000000000000" pitchFamily="2" charset="0"/>
              </a:defRPr>
            </a:lvl2pPr>
            <a:lvl3pPr>
              <a:spcAft>
                <a:spcPts val="0"/>
              </a:spcAft>
              <a:defRPr sz="1300" b="0" i="0">
                <a:latin typeface="Roboto" panose="02000000000000000000" pitchFamily="2" charset="0"/>
                <a:ea typeface="Roboto" panose="02000000000000000000" pitchFamily="2" charset="0"/>
                <a:cs typeface="Roboto" panose="02000000000000000000" pitchFamily="2" charset="0"/>
              </a:defRPr>
            </a:lvl3pPr>
            <a:lvl4pPr>
              <a:spcAft>
                <a:spcPts val="0"/>
              </a:spcAft>
              <a:defRPr sz="1300" b="0" i="0">
                <a:latin typeface="Roboto" panose="02000000000000000000" pitchFamily="2" charset="0"/>
                <a:ea typeface="Roboto" panose="02000000000000000000" pitchFamily="2" charset="0"/>
                <a:cs typeface="Roboto" panose="02000000000000000000" pitchFamily="2" charset="0"/>
              </a:defRPr>
            </a:lvl4pPr>
            <a:lvl5pPr>
              <a:spcAft>
                <a:spcPts val="0"/>
              </a:spcAft>
              <a:defRPr sz="1300" b="0" i="0">
                <a:latin typeface="Roboto" panose="02000000000000000000" pitchFamily="2" charset="0"/>
                <a:ea typeface="Roboto" panose="02000000000000000000" pitchFamily="2" charset="0"/>
                <a:cs typeface="Roboto" panose="02000000000000000000" pitchFamily="2" charset="0"/>
              </a:defRPr>
            </a:lvl5pPr>
          </a:lstStyle>
          <a:p>
            <a:pPr lvl="0"/>
            <a:r>
              <a:rPr lang="en-GB"/>
              <a:t>Click to edit Master text styles</a:t>
            </a:r>
          </a:p>
        </p:txBody>
      </p:sp>
      <p:sp>
        <p:nvSpPr>
          <p:cNvPr id="32" name="Text Placeholder 8">
            <a:extLst>
              <a:ext uri="{FF2B5EF4-FFF2-40B4-BE49-F238E27FC236}">
                <a16:creationId xmlns:a16="http://schemas.microsoft.com/office/drawing/2014/main" id="{6A79F21C-43A6-3A4C-B855-FD3DE0F9E33C}"/>
              </a:ext>
            </a:extLst>
          </p:cNvPr>
          <p:cNvSpPr>
            <a:spLocks noGrp="1"/>
          </p:cNvSpPr>
          <p:nvPr>
            <p:ph type="body" sz="quarter" idx="15"/>
          </p:nvPr>
        </p:nvSpPr>
        <p:spPr>
          <a:xfrm>
            <a:off x="9955637" y="2944933"/>
            <a:ext cx="1760159" cy="1595736"/>
          </a:xfrm>
        </p:spPr>
        <p:txBody>
          <a:bodyPr/>
          <a:lstStyle>
            <a:lvl1pPr>
              <a:spcAft>
                <a:spcPts val="0"/>
              </a:spcAft>
              <a:defRPr sz="1300" b="1">
                <a:solidFill>
                  <a:srgbClr val="000000"/>
                </a:solidFill>
                <a:latin typeface="+mj-lt"/>
              </a:defRPr>
            </a:lvl1pPr>
            <a:lvl2pPr>
              <a:spcAft>
                <a:spcPts val="0"/>
              </a:spcAft>
              <a:defRPr sz="1300" b="0" i="0">
                <a:solidFill>
                  <a:srgbClr val="000000"/>
                </a:solidFill>
                <a:latin typeface="Roboto" panose="02000000000000000000" pitchFamily="2" charset="0"/>
                <a:ea typeface="Roboto" panose="02000000000000000000" pitchFamily="2" charset="0"/>
                <a:cs typeface="Roboto" panose="02000000000000000000" pitchFamily="2" charset="0"/>
              </a:defRPr>
            </a:lvl2pPr>
            <a:lvl3pPr>
              <a:spcAft>
                <a:spcPts val="0"/>
              </a:spcAft>
              <a:defRPr sz="1300" b="0" i="0">
                <a:solidFill>
                  <a:srgbClr val="000000"/>
                </a:solidFill>
                <a:latin typeface="Roboto" panose="02000000000000000000" pitchFamily="2" charset="0"/>
                <a:ea typeface="Roboto" panose="02000000000000000000" pitchFamily="2" charset="0"/>
                <a:cs typeface="Roboto" panose="02000000000000000000" pitchFamily="2" charset="0"/>
              </a:defRPr>
            </a:lvl3pPr>
            <a:lvl4pPr>
              <a:spcAft>
                <a:spcPts val="0"/>
              </a:spcAft>
              <a:defRPr sz="1300" b="0" i="0">
                <a:solidFill>
                  <a:srgbClr val="000000"/>
                </a:solidFill>
                <a:latin typeface="Roboto" panose="02000000000000000000" pitchFamily="2" charset="0"/>
                <a:ea typeface="Roboto" panose="02000000000000000000" pitchFamily="2" charset="0"/>
                <a:cs typeface="Roboto" panose="02000000000000000000" pitchFamily="2" charset="0"/>
              </a:defRPr>
            </a:lvl4pPr>
            <a:lvl5pPr>
              <a:spcAft>
                <a:spcPts val="0"/>
              </a:spcAft>
              <a:defRPr sz="1300" b="0" i="0">
                <a:solidFill>
                  <a:srgbClr val="000000"/>
                </a:solidFill>
                <a:latin typeface="Roboto" panose="02000000000000000000" pitchFamily="2" charset="0"/>
                <a:ea typeface="Roboto" panose="02000000000000000000" pitchFamily="2" charset="0"/>
                <a:cs typeface="Roboto" panose="020000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Slide Number Placeholder 5">
            <a:extLst>
              <a:ext uri="{FF2B5EF4-FFF2-40B4-BE49-F238E27FC236}">
                <a16:creationId xmlns:a16="http://schemas.microsoft.com/office/drawing/2014/main" id="{8F7FE547-FD18-0F47-A37B-CB0BB083A123}"/>
              </a:ext>
            </a:extLst>
          </p:cNvPr>
          <p:cNvSpPr>
            <a:spLocks noGrp="1"/>
          </p:cNvSpPr>
          <p:nvPr>
            <p:ph type="sldNum" sz="quarter" idx="4"/>
          </p:nvPr>
        </p:nvSpPr>
        <p:spPr>
          <a:xfrm>
            <a:off x="11093826" y="445307"/>
            <a:ext cx="555252" cy="365125"/>
          </a:xfrm>
          <a:prstGeom prst="rect">
            <a:avLst/>
          </a:prstGeom>
        </p:spPr>
        <p:txBody>
          <a:bodyPr vert="horz" lIns="0" tIns="0" rIns="0" bIns="0" rtlCol="0" anchor="ctr"/>
          <a:lstStyle>
            <a:lvl1pPr algn="r">
              <a:defRPr sz="1800">
                <a:solidFill>
                  <a:srgbClr val="000000"/>
                </a:solidFill>
                <a:latin typeface="+mj-lt"/>
              </a:defRPr>
            </a:lvl1pPr>
          </a:lstStyle>
          <a:p>
            <a:fld id="{110B1797-5E94-764E-8853-85F5FF1595EF}" type="slidenum">
              <a:rPr lang="en-GB" smtClean="0"/>
              <a:pPr/>
              <a:t>‹#›</a:t>
            </a:fld>
            <a:endParaRPr lang="en-GB"/>
          </a:p>
        </p:txBody>
      </p:sp>
      <p:sp>
        <p:nvSpPr>
          <p:cNvPr id="3" name="Title 2">
            <a:extLst>
              <a:ext uri="{FF2B5EF4-FFF2-40B4-BE49-F238E27FC236}">
                <a16:creationId xmlns:a16="http://schemas.microsoft.com/office/drawing/2014/main" id="{9C8B8B54-12AA-584F-A4BC-FCEA3DF28473}"/>
              </a:ext>
            </a:extLst>
          </p:cNvPr>
          <p:cNvSpPr>
            <a:spLocks noGrp="1"/>
          </p:cNvSpPr>
          <p:nvPr>
            <p:ph type="title"/>
          </p:nvPr>
        </p:nvSpPr>
        <p:spPr/>
        <p:txBody>
          <a:bodyPr/>
          <a:lstStyle>
            <a:lvl1pPr>
              <a:defRPr>
                <a:solidFill>
                  <a:srgbClr val="000000"/>
                </a:solidFill>
              </a:defRPr>
            </a:lvl1pPr>
          </a:lstStyle>
          <a:p>
            <a:r>
              <a:rPr lang="en-GB"/>
              <a:t>Click to edit Master title style</a:t>
            </a:r>
          </a:p>
        </p:txBody>
      </p:sp>
      <p:sp>
        <p:nvSpPr>
          <p:cNvPr id="10" name="Subtitle 2">
            <a:extLst>
              <a:ext uri="{FF2B5EF4-FFF2-40B4-BE49-F238E27FC236}">
                <a16:creationId xmlns:a16="http://schemas.microsoft.com/office/drawing/2014/main" id="{F2ABF01F-EB4F-7544-AFA3-C36908E7627B}"/>
              </a:ext>
            </a:extLst>
          </p:cNvPr>
          <p:cNvSpPr>
            <a:spLocks noGrp="1"/>
          </p:cNvSpPr>
          <p:nvPr>
            <p:ph type="subTitle" idx="13"/>
          </p:nvPr>
        </p:nvSpPr>
        <p:spPr>
          <a:xfrm>
            <a:off x="543602" y="906421"/>
            <a:ext cx="11105476" cy="276999"/>
          </a:xfrm>
        </p:spPr>
        <p:txBody>
          <a:bodyPr wrap="square">
            <a:spAutoFit/>
          </a:bodyPr>
          <a:lstStyle>
            <a:lvl1pPr marL="0" indent="0" algn="ctr">
              <a:lnSpc>
                <a:spcPct val="100000"/>
              </a:lnSpc>
              <a:spcAft>
                <a:spcPts val="0"/>
              </a:spcAft>
              <a:buNone/>
              <a:defRPr sz="1800" b="1" i="0" cap="all" spc="271" baseline="0">
                <a:solidFill>
                  <a:srgbClr val="000000"/>
                </a:solidFill>
                <a:latin typeface="+mj-lt"/>
                <a:ea typeface="Roboto" panose="02000000000000000000" pitchFamily="2" charset="0"/>
                <a:cs typeface="Roboto"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Tree>
    <p:extLst>
      <p:ext uri="{BB962C8B-B14F-4D97-AF65-F5344CB8AC3E}">
        <p14:creationId xmlns:p14="http://schemas.microsoft.com/office/powerpoint/2010/main" val="2390391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125A4ED-114F-C8A3-636E-59520F78F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275" y="6086049"/>
            <a:ext cx="1706604" cy="240477"/>
          </a:xfrm>
          <a:prstGeom prst="rect">
            <a:avLst/>
          </a:prstGeom>
        </p:spPr>
      </p:pic>
      <p:sp>
        <p:nvSpPr>
          <p:cNvPr id="9" name="Slide Number Placeholder 8">
            <a:extLst>
              <a:ext uri="{FF2B5EF4-FFF2-40B4-BE49-F238E27FC236}">
                <a16:creationId xmlns:a16="http://schemas.microsoft.com/office/drawing/2014/main" id="{5A2B351F-CE68-744D-3B85-526E8D5BA4B7}"/>
              </a:ext>
            </a:extLst>
          </p:cNvPr>
          <p:cNvSpPr>
            <a:spLocks noGrp="1"/>
          </p:cNvSpPr>
          <p:nvPr>
            <p:ph type="sldNum" sz="quarter" idx="12"/>
          </p:nvPr>
        </p:nvSpPr>
        <p:spPr/>
        <p:txBody>
          <a:bodyPr/>
          <a:lstStyle/>
          <a:p>
            <a:fld id="{48F63A3B-78C7-47BE-AE5E-E10140E04643}" type="slidenum">
              <a:rPr lang="en-US" smtClean="0"/>
              <a:pPr/>
              <a:t>‹#›</a:t>
            </a:fld>
            <a:endParaRPr lang="en-US"/>
          </a:p>
        </p:txBody>
      </p:sp>
      <p:sp>
        <p:nvSpPr>
          <p:cNvPr id="13" name="Footer Placeholder 12">
            <a:extLst>
              <a:ext uri="{FF2B5EF4-FFF2-40B4-BE49-F238E27FC236}">
                <a16:creationId xmlns:a16="http://schemas.microsoft.com/office/drawing/2014/main" id="{2FF2EDAB-C969-CF77-C6BE-9144437D8C48}"/>
              </a:ext>
            </a:extLst>
          </p:cNvPr>
          <p:cNvSpPr>
            <a:spLocks noGrp="1"/>
          </p:cNvSpPr>
          <p:nvPr>
            <p:ph type="ftr" sz="quarter" idx="14"/>
          </p:nvPr>
        </p:nvSpPr>
        <p:spPr/>
        <p:txBody>
          <a:bodyPr/>
          <a:lstStyle/>
          <a:p>
            <a:endParaRPr lang="en-US"/>
          </a:p>
        </p:txBody>
      </p:sp>
      <p:sp>
        <p:nvSpPr>
          <p:cNvPr id="3" name="Title 2">
            <a:extLst>
              <a:ext uri="{FF2B5EF4-FFF2-40B4-BE49-F238E27FC236}">
                <a16:creationId xmlns:a16="http://schemas.microsoft.com/office/drawing/2014/main" id="{B410FB36-36D7-A4C5-2F66-76B735885C07}"/>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909161244"/>
      </p:ext>
    </p:extLst>
  </p:cSld>
  <p:clrMapOvr>
    <a:masterClrMapping/>
  </p:clrMapOvr>
  <p:extLst>
    <p:ext uri="{DCECCB84-F9BA-43D5-87BE-67443E8EF086}">
      <p15:sldGuideLst xmlns:p15="http://schemas.microsoft.com/office/powerpoint/2012/main">
        <p15:guide id="1" orient="horz" pos="3820" userDrawn="1">
          <p15:clr>
            <a:srgbClr val="F26B43"/>
          </p15:clr>
        </p15:guide>
        <p15:guide id="2" orient="horz" pos="3683" userDrawn="1">
          <p15:clr>
            <a:srgbClr val="FBAE40"/>
          </p15:clr>
        </p15:guide>
        <p15:guide id="3" orient="horz" pos="750" userDrawn="1">
          <p15:clr>
            <a:srgbClr val="FBAE40"/>
          </p15:clr>
        </p15:guide>
        <p15:guide id="4" orient="horz" pos="338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title">
    <p:bg>
      <p:bgPr>
        <a:solidFill>
          <a:schemeClr val="tx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8F446F-94F0-E64D-A08D-8B44BF51CF0E}"/>
              </a:ext>
            </a:extLst>
          </p:cNvPr>
          <p:cNvSpPr>
            <a:spLocks noGrp="1"/>
          </p:cNvSpPr>
          <p:nvPr>
            <p:ph type="body" sz="quarter" idx="10" hasCustomPrompt="1"/>
          </p:nvPr>
        </p:nvSpPr>
        <p:spPr>
          <a:xfrm>
            <a:off x="538166" y="1734936"/>
            <a:ext cx="11114087" cy="4529896"/>
          </a:xfrm>
        </p:spPr>
        <p:txBody>
          <a:bodyPr/>
          <a:lstStyle>
            <a:lvl1pPr marL="261932" indent="-261932">
              <a:lnSpc>
                <a:spcPct val="100000"/>
              </a:lnSpc>
              <a:spcAft>
                <a:spcPts val="0"/>
              </a:spcAft>
              <a:buFont typeface="+mj-lt"/>
              <a:buAutoNum type="alphaLcPeriod"/>
              <a:tabLst/>
              <a:defRPr sz="1800" cap="none" spc="40" baseline="0">
                <a:solidFill>
                  <a:schemeClr val="bg1"/>
                </a:solidFill>
                <a:latin typeface="+mj-lt"/>
              </a:defRPr>
            </a:lvl1pPr>
            <a:lvl2pPr>
              <a:lnSpc>
                <a:spcPct val="100000"/>
              </a:lnSpc>
              <a:spcAft>
                <a:spcPts val="0"/>
              </a:spcAft>
              <a:defRPr sz="1800" spc="40" baseline="0">
                <a:solidFill>
                  <a:schemeClr val="bg1"/>
                </a:solidFill>
              </a:defRPr>
            </a:lvl2pPr>
            <a:lvl3pPr>
              <a:lnSpc>
                <a:spcPct val="100000"/>
              </a:lnSpc>
              <a:spcAft>
                <a:spcPts val="0"/>
              </a:spcAft>
              <a:defRPr sz="1800" spc="40" baseline="0">
                <a:solidFill>
                  <a:schemeClr val="bg1"/>
                </a:solidFill>
              </a:defRPr>
            </a:lvl3pPr>
            <a:lvl4pPr>
              <a:lnSpc>
                <a:spcPct val="100000"/>
              </a:lnSpc>
              <a:spcAft>
                <a:spcPts val="0"/>
              </a:spcAft>
              <a:defRPr sz="1800" spc="40" baseline="0">
                <a:solidFill>
                  <a:schemeClr val="bg1"/>
                </a:solidFill>
              </a:defRPr>
            </a:lvl4pPr>
            <a:lvl5pPr>
              <a:lnSpc>
                <a:spcPct val="100000"/>
              </a:lnSpc>
              <a:spcAft>
                <a:spcPts val="0"/>
              </a:spcAft>
              <a:defRPr sz="1800" spc="40" baseline="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itle 2">
            <a:extLst>
              <a:ext uri="{FF2B5EF4-FFF2-40B4-BE49-F238E27FC236}">
                <a16:creationId xmlns:a16="http://schemas.microsoft.com/office/drawing/2014/main" id="{BD073BD6-1EC1-7143-84FB-62A2C2D80778}"/>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7" name="Subtitle 2">
            <a:extLst>
              <a:ext uri="{FF2B5EF4-FFF2-40B4-BE49-F238E27FC236}">
                <a16:creationId xmlns:a16="http://schemas.microsoft.com/office/drawing/2014/main" id="{44EAD436-5B41-7849-9C2E-0656557C73C9}"/>
              </a:ext>
            </a:extLst>
          </p:cNvPr>
          <p:cNvSpPr>
            <a:spLocks noGrp="1"/>
          </p:cNvSpPr>
          <p:nvPr>
            <p:ph type="subTitle" idx="13"/>
          </p:nvPr>
        </p:nvSpPr>
        <p:spPr>
          <a:xfrm>
            <a:off x="543602" y="906421"/>
            <a:ext cx="11105476" cy="276999"/>
          </a:xfrm>
        </p:spPr>
        <p:txBody>
          <a:bodyPr wrap="square">
            <a:spAutoFit/>
          </a:bodyPr>
          <a:lstStyle>
            <a:lvl1pPr marL="0" indent="0" algn="ctr">
              <a:lnSpc>
                <a:spcPct val="100000"/>
              </a:lnSpc>
              <a:spcAft>
                <a:spcPts val="0"/>
              </a:spcAft>
              <a:buNone/>
              <a:defRPr sz="1800" b="1" i="0" cap="all" spc="271" baseline="0">
                <a:solidFill>
                  <a:schemeClr val="accent2"/>
                </a:solidFill>
                <a:latin typeface="GT Walsheim Medium" pitchFamily="2" charset="77"/>
                <a:ea typeface="Roboto" panose="02000000000000000000" pitchFamily="2" charset="0"/>
                <a:cs typeface="GT Walsheim Medium" pitchFamily="2"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cxnSp>
        <p:nvCxnSpPr>
          <p:cNvPr id="8" name="Straight Connector 7">
            <a:extLst>
              <a:ext uri="{FF2B5EF4-FFF2-40B4-BE49-F238E27FC236}">
                <a16:creationId xmlns:a16="http://schemas.microsoft.com/office/drawing/2014/main" id="{4575F0CE-B59E-7846-8DFF-933CAF2BFFE0}"/>
              </a:ext>
            </a:extLst>
          </p:cNvPr>
          <p:cNvCxnSpPr>
            <a:cxnSpLocks/>
          </p:cNvCxnSpPr>
          <p:nvPr userDrawn="1"/>
        </p:nvCxnSpPr>
        <p:spPr>
          <a:xfrm>
            <a:off x="542927" y="1489435"/>
            <a:ext cx="11109325"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581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2 col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CD9738-764E-ED44-B6D4-C1E69E72C4E5}"/>
              </a:ext>
            </a:extLst>
          </p:cNvPr>
          <p:cNvSpPr>
            <a:spLocks noGrp="1"/>
          </p:cNvSpPr>
          <p:nvPr>
            <p:ph type="title"/>
          </p:nvPr>
        </p:nvSpPr>
        <p:spPr/>
        <p:txBody>
          <a:bodyPr/>
          <a:lstStyle>
            <a:lvl1pPr>
              <a:defRPr>
                <a:solidFill>
                  <a:srgbClr val="000000"/>
                </a:solidFill>
              </a:defRPr>
            </a:lvl1pPr>
          </a:lstStyle>
          <a:p>
            <a:r>
              <a:rPr lang="en-GB"/>
              <a:t>Click to edit Master title style</a:t>
            </a:r>
          </a:p>
        </p:txBody>
      </p:sp>
      <p:sp>
        <p:nvSpPr>
          <p:cNvPr id="9" name="Subtitle 2">
            <a:extLst>
              <a:ext uri="{FF2B5EF4-FFF2-40B4-BE49-F238E27FC236}">
                <a16:creationId xmlns:a16="http://schemas.microsoft.com/office/drawing/2014/main" id="{FCAE7340-6AD2-8441-9A2A-9DE108EE5AA4}"/>
              </a:ext>
            </a:extLst>
          </p:cNvPr>
          <p:cNvSpPr>
            <a:spLocks noGrp="1"/>
          </p:cNvSpPr>
          <p:nvPr>
            <p:ph type="subTitle" idx="13"/>
          </p:nvPr>
        </p:nvSpPr>
        <p:spPr>
          <a:xfrm>
            <a:off x="543600" y="906420"/>
            <a:ext cx="11105476" cy="276999"/>
          </a:xfrm>
        </p:spPr>
        <p:txBody>
          <a:bodyPr wrap="square">
            <a:spAutoFit/>
          </a:bodyPr>
          <a:lstStyle>
            <a:lvl1pPr marL="0" indent="0" algn="ctr">
              <a:lnSpc>
                <a:spcPct val="100000"/>
              </a:lnSpc>
              <a:spcAft>
                <a:spcPts val="0"/>
              </a:spcAft>
              <a:buNone/>
              <a:defRPr sz="1800" b="1" i="0" cap="all" spc="270" baseline="0">
                <a:solidFill>
                  <a:srgbClr val="000000"/>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0" name="Text Placeholder 4">
            <a:extLst>
              <a:ext uri="{FF2B5EF4-FFF2-40B4-BE49-F238E27FC236}">
                <a16:creationId xmlns:a16="http://schemas.microsoft.com/office/drawing/2014/main" id="{22AEDFBE-5370-684B-AD3B-93AB68646824}"/>
              </a:ext>
            </a:extLst>
          </p:cNvPr>
          <p:cNvSpPr>
            <a:spLocks noGrp="1"/>
          </p:cNvSpPr>
          <p:nvPr>
            <p:ph type="body" sz="quarter" idx="10"/>
          </p:nvPr>
        </p:nvSpPr>
        <p:spPr>
          <a:xfrm>
            <a:off x="543599" y="1741924"/>
            <a:ext cx="5453975"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4">
            <a:extLst>
              <a:ext uri="{FF2B5EF4-FFF2-40B4-BE49-F238E27FC236}">
                <a16:creationId xmlns:a16="http://schemas.microsoft.com/office/drawing/2014/main" id="{A9B3D571-E004-6342-BC9C-75D60CD7AFAC}"/>
              </a:ext>
            </a:extLst>
          </p:cNvPr>
          <p:cNvSpPr>
            <a:spLocks noGrp="1"/>
          </p:cNvSpPr>
          <p:nvPr>
            <p:ph type="body" sz="quarter" idx="14"/>
          </p:nvPr>
        </p:nvSpPr>
        <p:spPr>
          <a:xfrm>
            <a:off x="6194426" y="1741924"/>
            <a:ext cx="5453975"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Slide Number Placeholder 5">
            <a:extLst>
              <a:ext uri="{FF2B5EF4-FFF2-40B4-BE49-F238E27FC236}">
                <a16:creationId xmlns:a16="http://schemas.microsoft.com/office/drawing/2014/main" id="{CE58D186-C5E9-694B-A494-4040784B7165}"/>
              </a:ext>
            </a:extLst>
          </p:cNvPr>
          <p:cNvSpPr>
            <a:spLocks noGrp="1"/>
          </p:cNvSpPr>
          <p:nvPr>
            <p:ph type="sldNum" sz="quarter" idx="4"/>
          </p:nvPr>
        </p:nvSpPr>
        <p:spPr>
          <a:xfrm>
            <a:off x="11093824" y="445303"/>
            <a:ext cx="555252" cy="365125"/>
          </a:xfrm>
          <a:prstGeom prst="rect">
            <a:avLst/>
          </a:prstGeom>
        </p:spPr>
        <p:txBody>
          <a:bodyPr vert="horz" lIns="0" tIns="0" rIns="0" bIns="0" rtlCol="0" anchor="ctr"/>
          <a:lstStyle>
            <a:lvl1pPr algn="r">
              <a:defRPr sz="1800">
                <a:solidFill>
                  <a:srgbClr val="000000"/>
                </a:solidFill>
                <a:latin typeface="+mj-lt"/>
              </a:defRPr>
            </a:lvl1pPr>
          </a:lstStyle>
          <a:p>
            <a:fld id="{110B1797-5E94-764E-8853-85F5FF1595EF}" type="slidenum">
              <a:rPr lang="en-GB" smtClean="0"/>
              <a:pPr/>
              <a:t>‹#›</a:t>
            </a:fld>
            <a:endParaRPr lang="en-GB"/>
          </a:p>
        </p:txBody>
      </p:sp>
    </p:spTree>
    <p:extLst>
      <p:ext uri="{BB962C8B-B14F-4D97-AF65-F5344CB8AC3E}">
        <p14:creationId xmlns:p14="http://schemas.microsoft.com/office/powerpoint/2010/main" val="1206166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and 1 image ">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289F67-011B-DC43-A089-109E7A974009}"/>
              </a:ext>
            </a:extLst>
          </p:cNvPr>
          <p:cNvSpPr>
            <a:spLocks noGrp="1"/>
          </p:cNvSpPr>
          <p:nvPr>
            <p:ph type="body" sz="quarter" idx="10"/>
          </p:nvPr>
        </p:nvSpPr>
        <p:spPr>
          <a:xfrm>
            <a:off x="543602" y="1741924"/>
            <a:ext cx="5534025" cy="45767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9">
            <a:extLst>
              <a:ext uri="{FF2B5EF4-FFF2-40B4-BE49-F238E27FC236}">
                <a16:creationId xmlns:a16="http://schemas.microsoft.com/office/drawing/2014/main" id="{6BB7CD46-84A2-2749-85BB-83E94B8047C4}"/>
              </a:ext>
            </a:extLst>
          </p:cNvPr>
          <p:cNvSpPr>
            <a:spLocks noGrp="1"/>
          </p:cNvSpPr>
          <p:nvPr>
            <p:ph type="pic" sz="quarter" idx="11"/>
          </p:nvPr>
        </p:nvSpPr>
        <p:spPr>
          <a:xfrm>
            <a:off x="6181727" y="1808633"/>
            <a:ext cx="5467349" cy="4503271"/>
          </a:xfrm>
        </p:spPr>
        <p:txBody>
          <a:bodyPr/>
          <a:lstStyle>
            <a:lvl1pPr>
              <a:defRPr>
                <a:solidFill>
                  <a:srgbClr val="000000"/>
                </a:solidFill>
              </a:defRPr>
            </a:lvl1pPr>
          </a:lstStyle>
          <a:p>
            <a:r>
              <a:rPr lang="en-GB"/>
              <a:t>Click icon to add picture</a:t>
            </a:r>
          </a:p>
        </p:txBody>
      </p:sp>
      <p:sp>
        <p:nvSpPr>
          <p:cNvPr id="11" name="Title 10">
            <a:extLst>
              <a:ext uri="{FF2B5EF4-FFF2-40B4-BE49-F238E27FC236}">
                <a16:creationId xmlns:a16="http://schemas.microsoft.com/office/drawing/2014/main" id="{36D9AD9B-6843-EA49-B8C0-ABC5A7CC5FA2}"/>
              </a:ext>
            </a:extLst>
          </p:cNvPr>
          <p:cNvSpPr>
            <a:spLocks noGrp="1"/>
          </p:cNvSpPr>
          <p:nvPr>
            <p:ph type="title"/>
          </p:nvPr>
        </p:nvSpPr>
        <p:spPr/>
        <p:txBody>
          <a:bodyPr/>
          <a:lstStyle>
            <a:lvl1pPr>
              <a:defRPr>
                <a:solidFill>
                  <a:srgbClr val="000000"/>
                </a:solidFill>
              </a:defRPr>
            </a:lvl1pPr>
          </a:lstStyle>
          <a:p>
            <a:r>
              <a:rPr lang="en-GB"/>
              <a:t>Click to edit Master title style</a:t>
            </a:r>
          </a:p>
        </p:txBody>
      </p:sp>
      <p:sp>
        <p:nvSpPr>
          <p:cNvPr id="20" name="Slide Number Placeholder 5">
            <a:extLst>
              <a:ext uri="{FF2B5EF4-FFF2-40B4-BE49-F238E27FC236}">
                <a16:creationId xmlns:a16="http://schemas.microsoft.com/office/drawing/2014/main" id="{D55FC110-6721-0F49-ABCD-7298E832A2FE}"/>
              </a:ext>
            </a:extLst>
          </p:cNvPr>
          <p:cNvSpPr>
            <a:spLocks noGrp="1"/>
          </p:cNvSpPr>
          <p:nvPr>
            <p:ph type="sldNum" sz="quarter" idx="4"/>
          </p:nvPr>
        </p:nvSpPr>
        <p:spPr>
          <a:xfrm>
            <a:off x="11093826" y="445307"/>
            <a:ext cx="555252" cy="365125"/>
          </a:xfrm>
          <a:prstGeom prst="rect">
            <a:avLst/>
          </a:prstGeom>
        </p:spPr>
        <p:txBody>
          <a:bodyPr vert="horz" lIns="0" tIns="0" rIns="0" bIns="0" rtlCol="0" anchor="ctr"/>
          <a:lstStyle>
            <a:lvl1pPr algn="r">
              <a:defRPr sz="1800">
                <a:solidFill>
                  <a:srgbClr val="000000"/>
                </a:solidFill>
                <a:latin typeface="+mj-lt"/>
              </a:defRPr>
            </a:lvl1pPr>
          </a:lstStyle>
          <a:p>
            <a:fld id="{110B1797-5E94-764E-8853-85F5FF1595EF}" type="slidenum">
              <a:rPr lang="en-GB" smtClean="0"/>
              <a:pPr/>
              <a:t>‹#›</a:t>
            </a:fld>
            <a:endParaRPr lang="en-GB"/>
          </a:p>
        </p:txBody>
      </p:sp>
    </p:spTree>
    <p:extLst>
      <p:ext uri="{BB962C8B-B14F-4D97-AF65-F5344CB8AC3E}">
        <p14:creationId xmlns:p14="http://schemas.microsoft.com/office/powerpoint/2010/main" val="3423040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42DF6AC-33EC-6348-A561-2B03A5CBF104}"/>
              </a:ext>
            </a:extLst>
          </p:cNvPr>
          <p:cNvSpPr>
            <a:spLocks noGrp="1"/>
          </p:cNvSpPr>
          <p:nvPr>
            <p:ph type="ctrTitle"/>
          </p:nvPr>
        </p:nvSpPr>
        <p:spPr>
          <a:xfrm>
            <a:off x="1524000" y="5203637"/>
            <a:ext cx="9144000" cy="1073989"/>
          </a:xfrm>
        </p:spPr>
        <p:txBody>
          <a:bodyPr anchor="b">
            <a:noAutofit/>
          </a:bodyPr>
          <a:lstStyle>
            <a:lvl1pPr algn="ctr">
              <a:lnSpc>
                <a:spcPct val="100000"/>
              </a:lnSpc>
              <a:defRPr sz="1800" b="1" i="0" spc="251" baseline="0">
                <a:solidFill>
                  <a:schemeClr val="tx2"/>
                </a:solidFill>
                <a:latin typeface="+mj-lt"/>
                <a:ea typeface="Roboto Condensed" panose="02000000000000000000" pitchFamily="2" charset="0"/>
                <a:cs typeface="Roboto Condensed" panose="02000000000000000000" pitchFamily="2" charset="0"/>
              </a:defRPr>
            </a:lvl1pPr>
          </a:lstStyle>
          <a:p>
            <a:r>
              <a:rPr lang="en-GB"/>
              <a:t>Click to edit Master title style</a:t>
            </a:r>
          </a:p>
        </p:txBody>
      </p:sp>
      <p:pic>
        <p:nvPicPr>
          <p:cNvPr id="4" name="Picture 3" descr="A picture containing font, graphics, graphic design, text&#10;&#10;Description automatically generated">
            <a:extLst>
              <a:ext uri="{FF2B5EF4-FFF2-40B4-BE49-F238E27FC236}">
                <a16:creationId xmlns:a16="http://schemas.microsoft.com/office/drawing/2014/main" id="{6CAEE691-1842-0904-9873-26ED7EFB3B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9800" y="2514281"/>
            <a:ext cx="7772400" cy="1093138"/>
          </a:xfrm>
          <a:prstGeom prst="rect">
            <a:avLst/>
          </a:prstGeom>
        </p:spPr>
      </p:pic>
    </p:spTree>
    <p:extLst>
      <p:ext uri="{BB962C8B-B14F-4D97-AF65-F5344CB8AC3E}">
        <p14:creationId xmlns:p14="http://schemas.microsoft.com/office/powerpoint/2010/main" val="3172280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md full back image">
    <p:bg>
      <p:bgPr>
        <a:solidFill>
          <a:srgbClr val="000000"/>
        </a:solidFill>
        <a:effectLst/>
      </p:bgPr>
    </p:bg>
    <p:spTree>
      <p:nvGrpSpPr>
        <p:cNvPr id="1" name=""/>
        <p:cNvGrpSpPr/>
        <p:nvPr/>
      </p:nvGrpSpPr>
      <p:grpSpPr>
        <a:xfrm>
          <a:off x="0" y="0"/>
          <a:ext cx="0" cy="0"/>
          <a:chOff x="0" y="0"/>
          <a:chExt cx="0" cy="0"/>
        </a:xfrm>
      </p:grpSpPr>
      <p:sp>
        <p:nvSpPr>
          <p:cNvPr id="13" name="Picture Placeholder 9">
            <a:extLst>
              <a:ext uri="{FF2B5EF4-FFF2-40B4-BE49-F238E27FC236}">
                <a16:creationId xmlns:a16="http://schemas.microsoft.com/office/drawing/2014/main" id="{EA2199FE-314F-6A4A-866C-B6E0CD36C666}"/>
              </a:ext>
            </a:extLst>
          </p:cNvPr>
          <p:cNvSpPr>
            <a:spLocks noGrp="1"/>
          </p:cNvSpPr>
          <p:nvPr>
            <p:ph type="pic" sz="quarter" idx="11"/>
          </p:nvPr>
        </p:nvSpPr>
        <p:spPr>
          <a:xfrm>
            <a:off x="0" y="4"/>
            <a:ext cx="12192000" cy="6857999"/>
          </a:xfrm>
          <a:noFill/>
          <a:ln>
            <a:noFill/>
          </a:ln>
        </p:spPr>
        <p:txBody>
          <a:bodyPr/>
          <a:lstStyle/>
          <a:p>
            <a:r>
              <a:rPr lang="en-GB"/>
              <a:t>Click icon to add picture</a:t>
            </a:r>
          </a:p>
        </p:txBody>
      </p:sp>
      <p:sp>
        <p:nvSpPr>
          <p:cNvPr id="11" name="Title 10">
            <a:extLst>
              <a:ext uri="{FF2B5EF4-FFF2-40B4-BE49-F238E27FC236}">
                <a16:creationId xmlns:a16="http://schemas.microsoft.com/office/drawing/2014/main" id="{36D9AD9B-6843-EA49-B8C0-ABC5A7CC5FA2}"/>
              </a:ext>
            </a:extLst>
          </p:cNvPr>
          <p:cNvSpPr>
            <a:spLocks noGrp="1"/>
          </p:cNvSpPr>
          <p:nvPr>
            <p:ph type="title"/>
          </p:nvPr>
        </p:nvSpPr>
        <p:spPr>
          <a:xfrm>
            <a:off x="1034113" y="490285"/>
            <a:ext cx="10126947" cy="276999"/>
          </a:xfrm>
        </p:spPr>
        <p:txBody>
          <a:bodyPr/>
          <a:lstStyle>
            <a:lvl1pPr>
              <a:lnSpc>
                <a:spcPct val="100000"/>
              </a:lnSpc>
              <a:defRPr sz="1800" spc="271" baseline="0">
                <a:solidFill>
                  <a:schemeClr val="bg1"/>
                </a:solidFill>
              </a:defRPr>
            </a:lvl1pPr>
          </a:lstStyle>
          <a:p>
            <a:r>
              <a:rPr lang="en-GB"/>
              <a:t>Click to edit Master title style</a:t>
            </a:r>
          </a:p>
        </p:txBody>
      </p:sp>
      <p:sp>
        <p:nvSpPr>
          <p:cNvPr id="14" name="Slide Number Placeholder 5">
            <a:extLst>
              <a:ext uri="{FF2B5EF4-FFF2-40B4-BE49-F238E27FC236}">
                <a16:creationId xmlns:a16="http://schemas.microsoft.com/office/drawing/2014/main" id="{6E30289A-BFF3-324C-B918-07EBA1C1DED8}"/>
              </a:ext>
            </a:extLst>
          </p:cNvPr>
          <p:cNvSpPr>
            <a:spLocks noGrp="1"/>
          </p:cNvSpPr>
          <p:nvPr>
            <p:ph type="sldNum" sz="quarter" idx="4"/>
          </p:nvPr>
        </p:nvSpPr>
        <p:spPr>
          <a:xfrm>
            <a:off x="11003217" y="445307"/>
            <a:ext cx="645859" cy="365125"/>
          </a:xfrm>
          <a:prstGeom prst="rect">
            <a:avLst/>
          </a:prstGeom>
        </p:spPr>
        <p:txBody>
          <a:bodyPr vert="horz" lIns="0" tIns="0" rIns="0" bIns="0" rtlCol="0" anchor="ctr"/>
          <a:lstStyle>
            <a:lvl1pPr algn="r">
              <a:defRPr sz="1800">
                <a:solidFill>
                  <a:schemeClr val="bg1"/>
                </a:solidFill>
                <a:latin typeface="+mj-lt"/>
              </a:defRPr>
            </a:lvl1pPr>
          </a:lstStyle>
          <a:p>
            <a:fld id="{110B1797-5E94-764E-8853-85F5FF1595EF}" type="slidenum">
              <a:rPr lang="en-GB" smtClean="0"/>
              <a:pPr/>
              <a:t>‹#›</a:t>
            </a:fld>
            <a:endParaRPr lang="en-GB"/>
          </a:p>
        </p:txBody>
      </p:sp>
    </p:spTree>
    <p:extLst>
      <p:ext uri="{BB962C8B-B14F-4D97-AF65-F5344CB8AC3E}">
        <p14:creationId xmlns:p14="http://schemas.microsoft.com/office/powerpoint/2010/main" val="513946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32E18CB1-1C2C-E6E6-82F9-2005C8EE47E9}"/>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0" y="3655580"/>
                </a:moveTo>
                <a:lnTo>
                  <a:pt x="12193193" y="3655580"/>
                </a:lnTo>
                <a:lnTo>
                  <a:pt x="12193193" y="0"/>
                </a:lnTo>
                <a:lnTo>
                  <a:pt x="0" y="0"/>
                </a:lnTo>
                <a:lnTo>
                  <a:pt x="0" y="3655580"/>
                </a:lnTo>
                <a:close/>
              </a:path>
            </a:pathLst>
          </a:custGeom>
          <a:solidFill>
            <a:srgbClr val="8FD1DA">
              <a:alpha val="69999"/>
            </a:srgbClr>
          </a:solidFill>
        </p:spPr>
        <p:txBody>
          <a:bodyPr wrap="square" lIns="0" tIns="0" rIns="0" bIns="0" rtlCol="0"/>
          <a:lstStyle/>
          <a:p>
            <a:endParaRPr/>
          </a:p>
        </p:txBody>
      </p:sp>
      <p:sp>
        <p:nvSpPr>
          <p:cNvPr id="7" name="object 2">
            <a:extLst>
              <a:ext uri="{FF2B5EF4-FFF2-40B4-BE49-F238E27FC236}">
                <a16:creationId xmlns:a16="http://schemas.microsoft.com/office/drawing/2014/main" id="{BEA11558-3333-9F9E-47BE-F25CE46BA76D}"/>
              </a:ext>
            </a:extLst>
          </p:cNvPr>
          <p:cNvSpPr>
            <a:spLocks noGrp="1" noRot="1" noMove="1" noResize="1" noEditPoints="1" noAdjustHandles="1" noChangeArrowheads="1" noChangeShapeType="1"/>
          </p:cNvSpPr>
          <p:nvPr userDrawn="1"/>
        </p:nvSpPr>
        <p:spPr>
          <a:xfrm>
            <a:off x="11418037" y="1609131"/>
            <a:ext cx="775335" cy="812800"/>
          </a:xfrm>
          <a:custGeom>
            <a:avLst/>
            <a:gdLst/>
            <a:ahLst/>
            <a:cxnLst/>
            <a:rect l="l" t="t" r="r" b="b"/>
            <a:pathLst>
              <a:path w="775334" h="812800">
                <a:moveTo>
                  <a:pt x="775157" y="0"/>
                </a:moveTo>
                <a:lnTo>
                  <a:pt x="0" y="0"/>
                </a:lnTo>
                <a:lnTo>
                  <a:pt x="0" y="76695"/>
                </a:lnTo>
                <a:lnTo>
                  <a:pt x="1564" y="125055"/>
                </a:lnTo>
                <a:lnTo>
                  <a:pt x="6193" y="172580"/>
                </a:lnTo>
                <a:lnTo>
                  <a:pt x="13789" y="219173"/>
                </a:lnTo>
                <a:lnTo>
                  <a:pt x="24256" y="264737"/>
                </a:lnTo>
                <a:lnTo>
                  <a:pt x="37496" y="309175"/>
                </a:lnTo>
                <a:lnTo>
                  <a:pt x="53414" y="352390"/>
                </a:lnTo>
                <a:lnTo>
                  <a:pt x="71911" y="394286"/>
                </a:lnTo>
                <a:lnTo>
                  <a:pt x="92891" y="434765"/>
                </a:lnTo>
                <a:lnTo>
                  <a:pt x="116256" y="473730"/>
                </a:lnTo>
                <a:lnTo>
                  <a:pt x="141912" y="511085"/>
                </a:lnTo>
                <a:lnTo>
                  <a:pt x="169759" y="546732"/>
                </a:lnTo>
                <a:lnTo>
                  <a:pt x="199701" y="580575"/>
                </a:lnTo>
                <a:lnTo>
                  <a:pt x="231642" y="612517"/>
                </a:lnTo>
                <a:lnTo>
                  <a:pt x="265485" y="642460"/>
                </a:lnTo>
                <a:lnTo>
                  <a:pt x="301132" y="670309"/>
                </a:lnTo>
                <a:lnTo>
                  <a:pt x="338486" y="695965"/>
                </a:lnTo>
                <a:lnTo>
                  <a:pt x="377452" y="719332"/>
                </a:lnTo>
                <a:lnTo>
                  <a:pt x="417931" y="740313"/>
                </a:lnTo>
                <a:lnTo>
                  <a:pt x="459827" y="758811"/>
                </a:lnTo>
                <a:lnTo>
                  <a:pt x="503043" y="774729"/>
                </a:lnTo>
                <a:lnTo>
                  <a:pt x="547482" y="787970"/>
                </a:lnTo>
                <a:lnTo>
                  <a:pt x="593048" y="798437"/>
                </a:lnTo>
                <a:lnTo>
                  <a:pt x="639643" y="806034"/>
                </a:lnTo>
                <a:lnTo>
                  <a:pt x="687170" y="810663"/>
                </a:lnTo>
                <a:lnTo>
                  <a:pt x="735533" y="812228"/>
                </a:lnTo>
                <a:lnTo>
                  <a:pt x="775157" y="812228"/>
                </a:lnTo>
                <a:lnTo>
                  <a:pt x="775157" y="0"/>
                </a:lnTo>
                <a:close/>
              </a:path>
            </a:pathLst>
          </a:custGeom>
          <a:solidFill>
            <a:srgbClr val="F37561"/>
          </a:solidFill>
        </p:spPr>
        <p:txBody>
          <a:bodyPr wrap="square" lIns="0" tIns="0" rIns="0" bIns="0" rtlCol="0"/>
          <a:lstStyle/>
          <a:p>
            <a:endParaRPr/>
          </a:p>
        </p:txBody>
      </p:sp>
      <p:grpSp>
        <p:nvGrpSpPr>
          <p:cNvPr id="8" name="object 3">
            <a:extLst>
              <a:ext uri="{FF2B5EF4-FFF2-40B4-BE49-F238E27FC236}">
                <a16:creationId xmlns:a16="http://schemas.microsoft.com/office/drawing/2014/main" id="{F98D0723-36BC-9232-FC0C-7B9F7DFACB3A}"/>
              </a:ext>
            </a:extLst>
          </p:cNvPr>
          <p:cNvGrpSpPr>
            <a:grpSpLocks noGrp="1" noUngrp="1" noRot="1" noMove="1" noResize="1"/>
          </p:cNvGrpSpPr>
          <p:nvPr userDrawn="1"/>
        </p:nvGrpSpPr>
        <p:grpSpPr>
          <a:xfrm>
            <a:off x="11418034" y="0"/>
            <a:ext cx="775335" cy="1593850"/>
            <a:chOff x="11418034" y="0"/>
            <a:chExt cx="775335" cy="1593850"/>
          </a:xfrm>
        </p:grpSpPr>
        <p:sp>
          <p:nvSpPr>
            <p:cNvPr id="9" name="object 4">
              <a:extLst>
                <a:ext uri="{FF2B5EF4-FFF2-40B4-BE49-F238E27FC236}">
                  <a16:creationId xmlns:a16="http://schemas.microsoft.com/office/drawing/2014/main" id="{4BA7D442-61F7-C753-2430-3DCAA421D1A9}"/>
                </a:ext>
              </a:extLst>
            </p:cNvPr>
            <p:cNvSpPr>
              <a:spLocks noGrp="1" noRot="1" noMove="1" noResize="1" noEditPoints="1" noAdjustHandles="1" noChangeArrowheads="1" noChangeShapeType="1"/>
            </p:cNvSpPr>
            <p:nvPr/>
          </p:nvSpPr>
          <p:spPr>
            <a:xfrm>
              <a:off x="11418036" y="0"/>
              <a:ext cx="775335" cy="796925"/>
            </a:xfrm>
            <a:custGeom>
              <a:avLst/>
              <a:gdLst/>
              <a:ahLst/>
              <a:cxnLst/>
              <a:rect l="l" t="t" r="r" b="b"/>
              <a:pathLst>
                <a:path w="775334" h="796925">
                  <a:moveTo>
                    <a:pt x="775157" y="0"/>
                  </a:moveTo>
                  <a:lnTo>
                    <a:pt x="0" y="0"/>
                  </a:lnTo>
                  <a:lnTo>
                    <a:pt x="0" y="61341"/>
                  </a:lnTo>
                  <a:lnTo>
                    <a:pt x="1564" y="109702"/>
                  </a:lnTo>
                  <a:lnTo>
                    <a:pt x="6193" y="157228"/>
                  </a:lnTo>
                  <a:lnTo>
                    <a:pt x="13789" y="203822"/>
                  </a:lnTo>
                  <a:lnTo>
                    <a:pt x="24256" y="249387"/>
                  </a:lnTo>
                  <a:lnTo>
                    <a:pt x="37496" y="293825"/>
                  </a:lnTo>
                  <a:lnTo>
                    <a:pt x="53414" y="337041"/>
                  </a:lnTo>
                  <a:lnTo>
                    <a:pt x="71911" y="378937"/>
                  </a:lnTo>
                  <a:lnTo>
                    <a:pt x="92891" y="419416"/>
                  </a:lnTo>
                  <a:lnTo>
                    <a:pt x="116256" y="458381"/>
                  </a:lnTo>
                  <a:lnTo>
                    <a:pt x="141912" y="495736"/>
                  </a:lnTo>
                  <a:lnTo>
                    <a:pt x="169759" y="531383"/>
                  </a:lnTo>
                  <a:lnTo>
                    <a:pt x="199701" y="565226"/>
                  </a:lnTo>
                  <a:lnTo>
                    <a:pt x="231642" y="597167"/>
                  </a:lnTo>
                  <a:lnTo>
                    <a:pt x="265485" y="627110"/>
                  </a:lnTo>
                  <a:lnTo>
                    <a:pt x="301132" y="654958"/>
                  </a:lnTo>
                  <a:lnTo>
                    <a:pt x="338486" y="680614"/>
                  </a:lnTo>
                  <a:lnTo>
                    <a:pt x="377452" y="703980"/>
                  </a:lnTo>
                  <a:lnTo>
                    <a:pt x="417931" y="724960"/>
                  </a:lnTo>
                  <a:lnTo>
                    <a:pt x="459827" y="743458"/>
                  </a:lnTo>
                  <a:lnTo>
                    <a:pt x="503043" y="759376"/>
                  </a:lnTo>
                  <a:lnTo>
                    <a:pt x="547482" y="772616"/>
                  </a:lnTo>
                  <a:lnTo>
                    <a:pt x="593048" y="783084"/>
                  </a:lnTo>
                  <a:lnTo>
                    <a:pt x="639643" y="790680"/>
                  </a:lnTo>
                  <a:lnTo>
                    <a:pt x="687170" y="795309"/>
                  </a:lnTo>
                  <a:lnTo>
                    <a:pt x="735533" y="796874"/>
                  </a:lnTo>
                  <a:lnTo>
                    <a:pt x="775157" y="796874"/>
                  </a:lnTo>
                  <a:lnTo>
                    <a:pt x="775157" y="0"/>
                  </a:lnTo>
                  <a:close/>
                </a:path>
              </a:pathLst>
            </a:custGeom>
            <a:solidFill>
              <a:srgbClr val="8FD1DA"/>
            </a:solidFill>
          </p:spPr>
          <p:txBody>
            <a:bodyPr wrap="square" lIns="0" tIns="0" rIns="0" bIns="0" rtlCol="0"/>
            <a:lstStyle/>
            <a:p>
              <a:endParaRPr/>
            </a:p>
          </p:txBody>
        </p:sp>
        <p:sp>
          <p:nvSpPr>
            <p:cNvPr id="10" name="object 5">
              <a:extLst>
                <a:ext uri="{FF2B5EF4-FFF2-40B4-BE49-F238E27FC236}">
                  <a16:creationId xmlns:a16="http://schemas.microsoft.com/office/drawing/2014/main" id="{E08373C0-5712-D000-469E-43ABAF7E7189}"/>
                </a:ext>
              </a:extLst>
            </p:cNvPr>
            <p:cNvSpPr>
              <a:spLocks noGrp="1" noRot="1" noMove="1" noResize="1" noEditPoints="1" noAdjustHandles="1" noChangeArrowheads="1" noChangeShapeType="1"/>
            </p:cNvSpPr>
            <p:nvPr/>
          </p:nvSpPr>
          <p:spPr>
            <a:xfrm>
              <a:off x="11418034" y="796871"/>
              <a:ext cx="775335" cy="796925"/>
            </a:xfrm>
            <a:custGeom>
              <a:avLst/>
              <a:gdLst/>
              <a:ahLst/>
              <a:cxnLst/>
              <a:rect l="l" t="t" r="r" b="b"/>
              <a:pathLst>
                <a:path w="775334" h="796925">
                  <a:moveTo>
                    <a:pt x="444474" y="0"/>
                  </a:moveTo>
                  <a:lnTo>
                    <a:pt x="367766" y="0"/>
                  </a:lnTo>
                  <a:lnTo>
                    <a:pt x="321634" y="2865"/>
                  </a:lnTo>
                  <a:lnTo>
                    <a:pt x="277213" y="11232"/>
                  </a:lnTo>
                  <a:lnTo>
                    <a:pt x="234845" y="24756"/>
                  </a:lnTo>
                  <a:lnTo>
                    <a:pt x="194878" y="43092"/>
                  </a:lnTo>
                  <a:lnTo>
                    <a:pt x="157653" y="65895"/>
                  </a:lnTo>
                  <a:lnTo>
                    <a:pt x="123518" y="92821"/>
                  </a:lnTo>
                  <a:lnTo>
                    <a:pt x="92816" y="123525"/>
                  </a:lnTo>
                  <a:lnTo>
                    <a:pt x="65891" y="157662"/>
                  </a:lnTo>
                  <a:lnTo>
                    <a:pt x="43089" y="194887"/>
                  </a:lnTo>
                  <a:lnTo>
                    <a:pt x="24754" y="234856"/>
                  </a:lnTo>
                  <a:lnTo>
                    <a:pt x="11231" y="277225"/>
                  </a:lnTo>
                  <a:lnTo>
                    <a:pt x="2865" y="321647"/>
                  </a:lnTo>
                  <a:lnTo>
                    <a:pt x="0" y="367779"/>
                  </a:lnTo>
                  <a:lnTo>
                    <a:pt x="0" y="429107"/>
                  </a:lnTo>
                  <a:lnTo>
                    <a:pt x="2865" y="475236"/>
                  </a:lnTo>
                  <a:lnTo>
                    <a:pt x="11231" y="519656"/>
                  </a:lnTo>
                  <a:lnTo>
                    <a:pt x="24754" y="562023"/>
                  </a:lnTo>
                  <a:lnTo>
                    <a:pt x="43089" y="601990"/>
                  </a:lnTo>
                  <a:lnTo>
                    <a:pt x="65891" y="639214"/>
                  </a:lnTo>
                  <a:lnTo>
                    <a:pt x="92816" y="673350"/>
                  </a:lnTo>
                  <a:lnTo>
                    <a:pt x="123518" y="704053"/>
                  </a:lnTo>
                  <a:lnTo>
                    <a:pt x="157653" y="730979"/>
                  </a:lnTo>
                  <a:lnTo>
                    <a:pt x="194878" y="753781"/>
                  </a:lnTo>
                  <a:lnTo>
                    <a:pt x="234845" y="772117"/>
                  </a:lnTo>
                  <a:lnTo>
                    <a:pt x="277213" y="785641"/>
                  </a:lnTo>
                  <a:lnTo>
                    <a:pt x="321634" y="794008"/>
                  </a:lnTo>
                  <a:lnTo>
                    <a:pt x="367766" y="796874"/>
                  </a:lnTo>
                  <a:lnTo>
                    <a:pt x="444474" y="796874"/>
                  </a:lnTo>
                  <a:lnTo>
                    <a:pt x="490606" y="794008"/>
                  </a:lnTo>
                  <a:lnTo>
                    <a:pt x="535028" y="785641"/>
                  </a:lnTo>
                  <a:lnTo>
                    <a:pt x="577396" y="772117"/>
                  </a:lnTo>
                  <a:lnTo>
                    <a:pt x="617366" y="753781"/>
                  </a:lnTo>
                  <a:lnTo>
                    <a:pt x="654591" y="730979"/>
                  </a:lnTo>
                  <a:lnTo>
                    <a:pt x="688728" y="704053"/>
                  </a:lnTo>
                  <a:lnTo>
                    <a:pt x="719432" y="673350"/>
                  </a:lnTo>
                  <a:lnTo>
                    <a:pt x="746357" y="639214"/>
                  </a:lnTo>
                  <a:lnTo>
                    <a:pt x="769161" y="601990"/>
                  </a:lnTo>
                  <a:lnTo>
                    <a:pt x="775159" y="588915"/>
                  </a:lnTo>
                  <a:lnTo>
                    <a:pt x="775159" y="207963"/>
                  </a:lnTo>
                  <a:lnTo>
                    <a:pt x="746357" y="157662"/>
                  </a:lnTo>
                  <a:lnTo>
                    <a:pt x="719432" y="123525"/>
                  </a:lnTo>
                  <a:lnTo>
                    <a:pt x="688728" y="92821"/>
                  </a:lnTo>
                  <a:lnTo>
                    <a:pt x="654591" y="65895"/>
                  </a:lnTo>
                  <a:lnTo>
                    <a:pt x="617366" y="43092"/>
                  </a:lnTo>
                  <a:lnTo>
                    <a:pt x="577396" y="24756"/>
                  </a:lnTo>
                  <a:lnTo>
                    <a:pt x="535028" y="11232"/>
                  </a:lnTo>
                  <a:lnTo>
                    <a:pt x="490606" y="2865"/>
                  </a:lnTo>
                  <a:lnTo>
                    <a:pt x="444474" y="0"/>
                  </a:lnTo>
                  <a:close/>
                </a:path>
              </a:pathLst>
            </a:custGeom>
            <a:solidFill>
              <a:srgbClr val="164C62"/>
            </a:solidFill>
          </p:spPr>
          <p:txBody>
            <a:bodyPr wrap="square" lIns="0" tIns="0" rIns="0" bIns="0" rtlCol="0"/>
            <a:lstStyle/>
            <a:p>
              <a:endParaRPr/>
            </a:p>
          </p:txBody>
        </p:sp>
      </p:grpSp>
      <p:grpSp>
        <p:nvGrpSpPr>
          <p:cNvPr id="11" name="object 6">
            <a:extLst>
              <a:ext uri="{FF2B5EF4-FFF2-40B4-BE49-F238E27FC236}">
                <a16:creationId xmlns:a16="http://schemas.microsoft.com/office/drawing/2014/main" id="{96E57062-A4EB-A272-5063-3EB28FA3F798}"/>
              </a:ext>
            </a:extLst>
          </p:cNvPr>
          <p:cNvGrpSpPr>
            <a:grpSpLocks noGrp="1" noUngrp="1" noRot="1" noMove="1" noResize="1"/>
          </p:cNvGrpSpPr>
          <p:nvPr userDrawn="1"/>
        </p:nvGrpSpPr>
        <p:grpSpPr>
          <a:xfrm>
            <a:off x="9795000" y="0"/>
            <a:ext cx="1626870" cy="2406015"/>
            <a:chOff x="9795000" y="0"/>
            <a:chExt cx="1626870" cy="2406015"/>
          </a:xfrm>
        </p:grpSpPr>
        <p:sp>
          <p:nvSpPr>
            <p:cNvPr id="12" name="object 7">
              <a:extLst>
                <a:ext uri="{FF2B5EF4-FFF2-40B4-BE49-F238E27FC236}">
                  <a16:creationId xmlns:a16="http://schemas.microsoft.com/office/drawing/2014/main" id="{5EE7F1B5-8EEC-3A75-2949-04F9960BD8ED}"/>
                </a:ext>
              </a:extLst>
            </p:cNvPr>
            <p:cNvSpPr>
              <a:spLocks noGrp="1" noRot="1" noMove="1" noResize="1" noEditPoints="1" noAdjustHandles="1" noChangeArrowheads="1" noChangeShapeType="1"/>
            </p:cNvSpPr>
            <p:nvPr/>
          </p:nvSpPr>
          <p:spPr>
            <a:xfrm>
              <a:off x="9800387" y="0"/>
              <a:ext cx="1621155" cy="796925"/>
            </a:xfrm>
            <a:custGeom>
              <a:avLst/>
              <a:gdLst/>
              <a:ahLst/>
              <a:cxnLst/>
              <a:rect l="l" t="t" r="r" b="b"/>
              <a:pathLst>
                <a:path w="1621154" h="796925">
                  <a:moveTo>
                    <a:pt x="1620862" y="735533"/>
                  </a:moveTo>
                  <a:lnTo>
                    <a:pt x="1619300" y="687171"/>
                  </a:lnTo>
                  <a:lnTo>
                    <a:pt x="1614678" y="639648"/>
                  </a:lnTo>
                  <a:lnTo>
                    <a:pt x="1607083" y="593051"/>
                  </a:lnTo>
                  <a:lnTo>
                    <a:pt x="1596605" y="547484"/>
                  </a:lnTo>
                  <a:lnTo>
                    <a:pt x="1583372" y="503047"/>
                  </a:lnTo>
                  <a:lnTo>
                    <a:pt x="1567446" y="459828"/>
                  </a:lnTo>
                  <a:lnTo>
                    <a:pt x="1548955" y="417931"/>
                  </a:lnTo>
                  <a:lnTo>
                    <a:pt x="1527975" y="377456"/>
                  </a:lnTo>
                  <a:lnTo>
                    <a:pt x="1504607" y="338493"/>
                  </a:lnTo>
                  <a:lnTo>
                    <a:pt x="1478953" y="301142"/>
                  </a:lnTo>
                  <a:lnTo>
                    <a:pt x="1451102" y="265493"/>
                  </a:lnTo>
                  <a:lnTo>
                    <a:pt x="1421155" y="231648"/>
                  </a:lnTo>
                  <a:lnTo>
                    <a:pt x="1389214" y="199707"/>
                  </a:lnTo>
                  <a:lnTo>
                    <a:pt x="1355369" y="169760"/>
                  </a:lnTo>
                  <a:lnTo>
                    <a:pt x="1319720" y="141922"/>
                  </a:lnTo>
                  <a:lnTo>
                    <a:pt x="1282369" y="116268"/>
                  </a:lnTo>
                  <a:lnTo>
                    <a:pt x="1243406" y="92900"/>
                  </a:lnTo>
                  <a:lnTo>
                    <a:pt x="1202931" y="71920"/>
                  </a:lnTo>
                  <a:lnTo>
                    <a:pt x="1161034" y="53416"/>
                  </a:lnTo>
                  <a:lnTo>
                    <a:pt x="1117815" y="37503"/>
                  </a:lnTo>
                  <a:lnTo>
                    <a:pt x="1073378" y="24257"/>
                  </a:lnTo>
                  <a:lnTo>
                    <a:pt x="1027811" y="13792"/>
                  </a:lnTo>
                  <a:lnTo>
                    <a:pt x="981214" y="6197"/>
                  </a:lnTo>
                  <a:lnTo>
                    <a:pt x="933691" y="1574"/>
                  </a:lnTo>
                  <a:lnTo>
                    <a:pt x="885329" y="0"/>
                  </a:lnTo>
                  <a:lnTo>
                    <a:pt x="812241" y="0"/>
                  </a:lnTo>
                  <a:lnTo>
                    <a:pt x="808634" y="0"/>
                  </a:lnTo>
                  <a:lnTo>
                    <a:pt x="0" y="0"/>
                  </a:lnTo>
                  <a:lnTo>
                    <a:pt x="0" y="61341"/>
                  </a:lnTo>
                  <a:lnTo>
                    <a:pt x="1562" y="109702"/>
                  </a:lnTo>
                  <a:lnTo>
                    <a:pt x="6184" y="157238"/>
                  </a:lnTo>
                  <a:lnTo>
                    <a:pt x="13779" y="203822"/>
                  </a:lnTo>
                  <a:lnTo>
                    <a:pt x="24257" y="249389"/>
                  </a:lnTo>
                  <a:lnTo>
                    <a:pt x="37490" y="293827"/>
                  </a:lnTo>
                  <a:lnTo>
                    <a:pt x="53416" y="337045"/>
                  </a:lnTo>
                  <a:lnTo>
                    <a:pt x="71907" y="378942"/>
                  </a:lnTo>
                  <a:lnTo>
                    <a:pt x="92887" y="419417"/>
                  </a:lnTo>
                  <a:lnTo>
                    <a:pt x="116255" y="458393"/>
                  </a:lnTo>
                  <a:lnTo>
                    <a:pt x="141909" y="495744"/>
                  </a:lnTo>
                  <a:lnTo>
                    <a:pt x="169760" y="531393"/>
                  </a:lnTo>
                  <a:lnTo>
                    <a:pt x="199694" y="565238"/>
                  </a:lnTo>
                  <a:lnTo>
                    <a:pt x="231635" y="597179"/>
                  </a:lnTo>
                  <a:lnTo>
                    <a:pt x="265480" y="627113"/>
                  </a:lnTo>
                  <a:lnTo>
                    <a:pt x="301129" y="654964"/>
                  </a:lnTo>
                  <a:lnTo>
                    <a:pt x="338480" y="680618"/>
                  </a:lnTo>
                  <a:lnTo>
                    <a:pt x="377444" y="703986"/>
                  </a:lnTo>
                  <a:lnTo>
                    <a:pt x="417931" y="724966"/>
                  </a:lnTo>
                  <a:lnTo>
                    <a:pt x="459828" y="743470"/>
                  </a:lnTo>
                  <a:lnTo>
                    <a:pt x="503034" y="759383"/>
                  </a:lnTo>
                  <a:lnTo>
                    <a:pt x="547484" y="772617"/>
                  </a:lnTo>
                  <a:lnTo>
                    <a:pt x="593039" y="783094"/>
                  </a:lnTo>
                  <a:lnTo>
                    <a:pt x="639635" y="790689"/>
                  </a:lnTo>
                  <a:lnTo>
                    <a:pt x="687171" y="795312"/>
                  </a:lnTo>
                  <a:lnTo>
                    <a:pt x="735533" y="796874"/>
                  </a:lnTo>
                  <a:lnTo>
                    <a:pt x="808634" y="796874"/>
                  </a:lnTo>
                  <a:lnTo>
                    <a:pt x="812241" y="796874"/>
                  </a:lnTo>
                  <a:lnTo>
                    <a:pt x="1620862" y="796874"/>
                  </a:lnTo>
                  <a:lnTo>
                    <a:pt x="1620862" y="735533"/>
                  </a:lnTo>
                  <a:close/>
                </a:path>
              </a:pathLst>
            </a:custGeom>
            <a:solidFill>
              <a:srgbClr val="F37561"/>
            </a:solidFill>
          </p:spPr>
          <p:txBody>
            <a:bodyPr wrap="square" lIns="0" tIns="0" rIns="0" bIns="0" rtlCol="0"/>
            <a:lstStyle/>
            <a:p>
              <a:endParaRPr/>
            </a:p>
          </p:txBody>
        </p:sp>
        <p:sp>
          <p:nvSpPr>
            <p:cNvPr id="13" name="object 8">
              <a:extLst>
                <a:ext uri="{FF2B5EF4-FFF2-40B4-BE49-F238E27FC236}">
                  <a16:creationId xmlns:a16="http://schemas.microsoft.com/office/drawing/2014/main" id="{B2813F56-4491-427D-42C5-F4099DEF83B4}"/>
                </a:ext>
              </a:extLst>
            </p:cNvPr>
            <p:cNvSpPr>
              <a:spLocks noGrp="1" noRot="1" noMove="1" noResize="1" noEditPoints="1" noAdjustHandles="1" noChangeArrowheads="1" noChangeShapeType="1"/>
            </p:cNvSpPr>
            <p:nvPr/>
          </p:nvSpPr>
          <p:spPr>
            <a:xfrm>
              <a:off x="9798596" y="831011"/>
              <a:ext cx="1621155" cy="796925"/>
            </a:xfrm>
            <a:custGeom>
              <a:avLst/>
              <a:gdLst/>
              <a:ahLst/>
              <a:cxnLst/>
              <a:rect l="l" t="t" r="r" b="b"/>
              <a:pathLst>
                <a:path w="1621154" h="796925">
                  <a:moveTo>
                    <a:pt x="1620862" y="735533"/>
                  </a:moveTo>
                  <a:lnTo>
                    <a:pt x="1619300" y="687171"/>
                  </a:lnTo>
                  <a:lnTo>
                    <a:pt x="1614678" y="639635"/>
                  </a:lnTo>
                  <a:lnTo>
                    <a:pt x="1607083" y="593051"/>
                  </a:lnTo>
                  <a:lnTo>
                    <a:pt x="1596605" y="547484"/>
                  </a:lnTo>
                  <a:lnTo>
                    <a:pt x="1583372" y="503047"/>
                  </a:lnTo>
                  <a:lnTo>
                    <a:pt x="1567446" y="459828"/>
                  </a:lnTo>
                  <a:lnTo>
                    <a:pt x="1548955" y="417931"/>
                  </a:lnTo>
                  <a:lnTo>
                    <a:pt x="1527975" y="377444"/>
                  </a:lnTo>
                  <a:lnTo>
                    <a:pt x="1504607" y="338480"/>
                  </a:lnTo>
                  <a:lnTo>
                    <a:pt x="1478953" y="301129"/>
                  </a:lnTo>
                  <a:lnTo>
                    <a:pt x="1451102" y="265480"/>
                  </a:lnTo>
                  <a:lnTo>
                    <a:pt x="1421155" y="231635"/>
                  </a:lnTo>
                  <a:lnTo>
                    <a:pt x="1389214" y="199694"/>
                  </a:lnTo>
                  <a:lnTo>
                    <a:pt x="1355369" y="169760"/>
                  </a:lnTo>
                  <a:lnTo>
                    <a:pt x="1319720" y="141909"/>
                  </a:lnTo>
                  <a:lnTo>
                    <a:pt x="1282369" y="116255"/>
                  </a:lnTo>
                  <a:lnTo>
                    <a:pt x="1243406" y="92887"/>
                  </a:lnTo>
                  <a:lnTo>
                    <a:pt x="1202931" y="71907"/>
                  </a:lnTo>
                  <a:lnTo>
                    <a:pt x="1161034" y="53416"/>
                  </a:lnTo>
                  <a:lnTo>
                    <a:pt x="1117815" y="37490"/>
                  </a:lnTo>
                  <a:lnTo>
                    <a:pt x="1073378" y="24257"/>
                  </a:lnTo>
                  <a:lnTo>
                    <a:pt x="1027811" y="13792"/>
                  </a:lnTo>
                  <a:lnTo>
                    <a:pt x="981214" y="6184"/>
                  </a:lnTo>
                  <a:lnTo>
                    <a:pt x="933691" y="1562"/>
                  </a:lnTo>
                  <a:lnTo>
                    <a:pt x="885329" y="0"/>
                  </a:lnTo>
                  <a:lnTo>
                    <a:pt x="812241" y="0"/>
                  </a:lnTo>
                  <a:lnTo>
                    <a:pt x="808634" y="0"/>
                  </a:lnTo>
                  <a:lnTo>
                    <a:pt x="0" y="0"/>
                  </a:lnTo>
                  <a:lnTo>
                    <a:pt x="0" y="61341"/>
                  </a:lnTo>
                  <a:lnTo>
                    <a:pt x="1562" y="109702"/>
                  </a:lnTo>
                  <a:lnTo>
                    <a:pt x="6184" y="157226"/>
                  </a:lnTo>
                  <a:lnTo>
                    <a:pt x="13779" y="203822"/>
                  </a:lnTo>
                  <a:lnTo>
                    <a:pt x="24257" y="249389"/>
                  </a:lnTo>
                  <a:lnTo>
                    <a:pt x="37490" y="293827"/>
                  </a:lnTo>
                  <a:lnTo>
                    <a:pt x="53416" y="337045"/>
                  </a:lnTo>
                  <a:lnTo>
                    <a:pt x="71907" y="378929"/>
                  </a:lnTo>
                  <a:lnTo>
                    <a:pt x="92887" y="419417"/>
                  </a:lnTo>
                  <a:lnTo>
                    <a:pt x="116255" y="458381"/>
                  </a:lnTo>
                  <a:lnTo>
                    <a:pt x="141909" y="495731"/>
                  </a:lnTo>
                  <a:lnTo>
                    <a:pt x="169760" y="531380"/>
                  </a:lnTo>
                  <a:lnTo>
                    <a:pt x="199694" y="565226"/>
                  </a:lnTo>
                  <a:lnTo>
                    <a:pt x="231635" y="597166"/>
                  </a:lnTo>
                  <a:lnTo>
                    <a:pt x="265480" y="627113"/>
                  </a:lnTo>
                  <a:lnTo>
                    <a:pt x="301129" y="654951"/>
                  </a:lnTo>
                  <a:lnTo>
                    <a:pt x="338480" y="680605"/>
                  </a:lnTo>
                  <a:lnTo>
                    <a:pt x="377444" y="703973"/>
                  </a:lnTo>
                  <a:lnTo>
                    <a:pt x="417931" y="724954"/>
                  </a:lnTo>
                  <a:lnTo>
                    <a:pt x="459828" y="743458"/>
                  </a:lnTo>
                  <a:lnTo>
                    <a:pt x="503034" y="759371"/>
                  </a:lnTo>
                  <a:lnTo>
                    <a:pt x="547484" y="772617"/>
                  </a:lnTo>
                  <a:lnTo>
                    <a:pt x="593039" y="783082"/>
                  </a:lnTo>
                  <a:lnTo>
                    <a:pt x="639635" y="790676"/>
                  </a:lnTo>
                  <a:lnTo>
                    <a:pt x="687171" y="795312"/>
                  </a:lnTo>
                  <a:lnTo>
                    <a:pt x="735533" y="796874"/>
                  </a:lnTo>
                  <a:lnTo>
                    <a:pt x="808634" y="796874"/>
                  </a:lnTo>
                  <a:lnTo>
                    <a:pt x="812241" y="796874"/>
                  </a:lnTo>
                  <a:lnTo>
                    <a:pt x="1620862" y="796874"/>
                  </a:lnTo>
                  <a:lnTo>
                    <a:pt x="1620862" y="735533"/>
                  </a:lnTo>
                  <a:close/>
                </a:path>
              </a:pathLst>
            </a:custGeom>
            <a:solidFill>
              <a:srgbClr val="164C62"/>
            </a:solidFill>
          </p:spPr>
          <p:txBody>
            <a:bodyPr wrap="square" lIns="0" tIns="0" rIns="0" bIns="0" rtlCol="0"/>
            <a:lstStyle/>
            <a:p>
              <a:endParaRPr/>
            </a:p>
          </p:txBody>
        </p:sp>
        <p:sp>
          <p:nvSpPr>
            <p:cNvPr id="14" name="object 9">
              <a:extLst>
                <a:ext uri="{FF2B5EF4-FFF2-40B4-BE49-F238E27FC236}">
                  <a16:creationId xmlns:a16="http://schemas.microsoft.com/office/drawing/2014/main" id="{22444908-37B8-447D-AAED-7E4D41B4F987}"/>
                </a:ext>
              </a:extLst>
            </p:cNvPr>
            <p:cNvSpPr>
              <a:spLocks noGrp="1" noRot="1" noMove="1" noResize="1" noEditPoints="1" noAdjustHandles="1" noChangeArrowheads="1" noChangeShapeType="1"/>
            </p:cNvSpPr>
            <p:nvPr/>
          </p:nvSpPr>
          <p:spPr>
            <a:xfrm>
              <a:off x="9794989" y="1609127"/>
              <a:ext cx="1624965" cy="796925"/>
            </a:xfrm>
            <a:custGeom>
              <a:avLst/>
              <a:gdLst/>
              <a:ahLst/>
              <a:cxnLst/>
              <a:rect l="l" t="t" r="r" b="b"/>
              <a:pathLst>
                <a:path w="1624965" h="796925">
                  <a:moveTo>
                    <a:pt x="812241" y="0"/>
                  </a:moveTo>
                  <a:lnTo>
                    <a:pt x="0" y="0"/>
                  </a:lnTo>
                  <a:lnTo>
                    <a:pt x="0" y="61341"/>
                  </a:lnTo>
                  <a:lnTo>
                    <a:pt x="1574" y="109702"/>
                  </a:lnTo>
                  <a:lnTo>
                    <a:pt x="6197" y="157226"/>
                  </a:lnTo>
                  <a:lnTo>
                    <a:pt x="13792" y="203822"/>
                  </a:lnTo>
                  <a:lnTo>
                    <a:pt x="24257" y="249389"/>
                  </a:lnTo>
                  <a:lnTo>
                    <a:pt x="37503" y="293827"/>
                  </a:lnTo>
                  <a:lnTo>
                    <a:pt x="53416" y="337045"/>
                  </a:lnTo>
                  <a:lnTo>
                    <a:pt x="71920" y="378942"/>
                  </a:lnTo>
                  <a:lnTo>
                    <a:pt x="92900" y="419417"/>
                  </a:lnTo>
                  <a:lnTo>
                    <a:pt x="116255" y="458381"/>
                  </a:lnTo>
                  <a:lnTo>
                    <a:pt x="141922" y="495731"/>
                  </a:lnTo>
                  <a:lnTo>
                    <a:pt x="169760" y="531380"/>
                  </a:lnTo>
                  <a:lnTo>
                    <a:pt x="199707" y="565226"/>
                  </a:lnTo>
                  <a:lnTo>
                    <a:pt x="231648" y="597166"/>
                  </a:lnTo>
                  <a:lnTo>
                    <a:pt x="265493" y="627113"/>
                  </a:lnTo>
                  <a:lnTo>
                    <a:pt x="301142" y="654951"/>
                  </a:lnTo>
                  <a:lnTo>
                    <a:pt x="338493" y="680605"/>
                  </a:lnTo>
                  <a:lnTo>
                    <a:pt x="377456" y="703973"/>
                  </a:lnTo>
                  <a:lnTo>
                    <a:pt x="417931" y="724954"/>
                  </a:lnTo>
                  <a:lnTo>
                    <a:pt x="459828" y="743445"/>
                  </a:lnTo>
                  <a:lnTo>
                    <a:pt x="503047" y="759371"/>
                  </a:lnTo>
                  <a:lnTo>
                    <a:pt x="547484" y="772604"/>
                  </a:lnTo>
                  <a:lnTo>
                    <a:pt x="593051" y="783082"/>
                  </a:lnTo>
                  <a:lnTo>
                    <a:pt x="639648" y="790676"/>
                  </a:lnTo>
                  <a:lnTo>
                    <a:pt x="687171" y="795299"/>
                  </a:lnTo>
                  <a:lnTo>
                    <a:pt x="735533" y="796861"/>
                  </a:lnTo>
                  <a:lnTo>
                    <a:pt x="812241" y="796861"/>
                  </a:lnTo>
                  <a:lnTo>
                    <a:pt x="812241" y="0"/>
                  </a:lnTo>
                  <a:close/>
                </a:path>
                <a:path w="1624965" h="796925">
                  <a:moveTo>
                    <a:pt x="1624495" y="0"/>
                  </a:moveTo>
                  <a:lnTo>
                    <a:pt x="812266" y="0"/>
                  </a:lnTo>
                  <a:lnTo>
                    <a:pt x="812266" y="796861"/>
                  </a:lnTo>
                  <a:lnTo>
                    <a:pt x="888961" y="796861"/>
                  </a:lnTo>
                  <a:lnTo>
                    <a:pt x="937323" y="795299"/>
                  </a:lnTo>
                  <a:lnTo>
                    <a:pt x="984846" y="790676"/>
                  </a:lnTo>
                  <a:lnTo>
                    <a:pt x="1031443" y="783082"/>
                  </a:lnTo>
                  <a:lnTo>
                    <a:pt x="1076998" y="772617"/>
                  </a:lnTo>
                  <a:lnTo>
                    <a:pt x="1121448" y="759371"/>
                  </a:lnTo>
                  <a:lnTo>
                    <a:pt x="1164653" y="743458"/>
                  </a:lnTo>
                  <a:lnTo>
                    <a:pt x="1206550" y="724954"/>
                  </a:lnTo>
                  <a:lnTo>
                    <a:pt x="1247038" y="703973"/>
                  </a:lnTo>
                  <a:lnTo>
                    <a:pt x="1286002" y="680605"/>
                  </a:lnTo>
                  <a:lnTo>
                    <a:pt x="1323352" y="654951"/>
                  </a:lnTo>
                  <a:lnTo>
                    <a:pt x="1359001" y="627113"/>
                  </a:lnTo>
                  <a:lnTo>
                    <a:pt x="1392847" y="597166"/>
                  </a:lnTo>
                  <a:lnTo>
                    <a:pt x="1424787" y="565226"/>
                  </a:lnTo>
                  <a:lnTo>
                    <a:pt x="1454734" y="531380"/>
                  </a:lnTo>
                  <a:lnTo>
                    <a:pt x="1482572" y="495731"/>
                  </a:lnTo>
                  <a:lnTo>
                    <a:pt x="1508226" y="458381"/>
                  </a:lnTo>
                  <a:lnTo>
                    <a:pt x="1531594" y="419417"/>
                  </a:lnTo>
                  <a:lnTo>
                    <a:pt x="1552575" y="378942"/>
                  </a:lnTo>
                  <a:lnTo>
                    <a:pt x="1571078" y="337045"/>
                  </a:lnTo>
                  <a:lnTo>
                    <a:pt x="1586992" y="293827"/>
                  </a:lnTo>
                  <a:lnTo>
                    <a:pt x="1600238" y="249389"/>
                  </a:lnTo>
                  <a:lnTo>
                    <a:pt x="1610702" y="203822"/>
                  </a:lnTo>
                  <a:lnTo>
                    <a:pt x="1618297" y="157226"/>
                  </a:lnTo>
                  <a:lnTo>
                    <a:pt x="1622933" y="109702"/>
                  </a:lnTo>
                  <a:lnTo>
                    <a:pt x="1624495" y="61328"/>
                  </a:lnTo>
                  <a:lnTo>
                    <a:pt x="1624495" y="0"/>
                  </a:lnTo>
                  <a:close/>
                </a:path>
              </a:pathLst>
            </a:custGeom>
            <a:solidFill>
              <a:srgbClr val="8FD1DA"/>
            </a:solidFill>
          </p:spPr>
          <p:txBody>
            <a:bodyPr wrap="square" lIns="0" tIns="0" rIns="0" bIns="0" rtlCol="0"/>
            <a:lstStyle/>
            <a:p>
              <a:endParaRPr/>
            </a:p>
          </p:txBody>
        </p:sp>
      </p:grpSp>
      <p:sp>
        <p:nvSpPr>
          <p:cNvPr id="2" name="Slide Number Placeholder 3">
            <a:extLst>
              <a:ext uri="{FF2B5EF4-FFF2-40B4-BE49-F238E27FC236}">
                <a16:creationId xmlns:a16="http://schemas.microsoft.com/office/drawing/2014/main" id="{A29E32C2-4FEF-9499-23D4-A7D621740775}"/>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pic>
        <p:nvPicPr>
          <p:cNvPr id="3" name="Picture 2" descr="Sheffield City Council logo">
            <a:extLst>
              <a:ext uri="{FF2B5EF4-FFF2-40B4-BE49-F238E27FC236}">
                <a16:creationId xmlns:a16="http://schemas.microsoft.com/office/drawing/2014/main" id="{637E1B99-0F26-1372-5249-E9B835424B1C}"/>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4" name="Text Placeholder 2">
            <a:extLst>
              <a:ext uri="{FF2B5EF4-FFF2-40B4-BE49-F238E27FC236}">
                <a16:creationId xmlns:a16="http://schemas.microsoft.com/office/drawing/2014/main" id="{5BFF9096-08DB-6334-28E6-6266DFFCBEA6}"/>
              </a:ext>
            </a:extLst>
          </p:cNvPr>
          <p:cNvSpPr>
            <a:spLocks noGrp="1"/>
          </p:cNvSpPr>
          <p:nvPr>
            <p:ph type="body" sz="quarter" idx="10" hasCustomPrompt="1"/>
          </p:nvPr>
        </p:nvSpPr>
        <p:spPr>
          <a:xfrm>
            <a:off x="619125" y="4423391"/>
            <a:ext cx="5943600" cy="762000"/>
          </a:xfrm>
          <a:prstGeom prst="rect">
            <a:avLst/>
          </a:prstGeom>
        </p:spPr>
        <p:txBody>
          <a:bodyPr/>
          <a:lstStyle>
            <a:lvl1pPr>
              <a:defRPr sz="4500" b="1">
                <a:solidFill>
                  <a:srgbClr val="B45244"/>
                </a:solidFill>
                <a:latin typeface="Arial" panose="020B0604020202020204" pitchFamily="34" charset="0"/>
                <a:cs typeface="Arial" panose="020B0604020202020204" pitchFamily="34" charset="0"/>
              </a:defRPr>
            </a:lvl1pPr>
          </a:lstStyle>
          <a:p>
            <a:pPr lvl="0"/>
            <a:r>
              <a:rPr kumimoji="0" lang="en-GB" sz="4500" b="1" i="0" u="none" strike="noStrike" kern="0" cap="none" spc="-25" normalizeH="0" baseline="0" noProof="0">
                <a:ln>
                  <a:noFill/>
                </a:ln>
                <a:solidFill>
                  <a:srgbClr val="AE564A"/>
                </a:solidFill>
                <a:effectLst/>
                <a:uLnTx/>
                <a:uFillTx/>
                <a:latin typeface="Arial" panose="020B0604020202020204" pitchFamily="34" charset="0"/>
                <a:ea typeface="+mj-ea"/>
                <a:cs typeface="Arial" panose="020B0604020202020204" pitchFamily="34" charset="0"/>
              </a:rPr>
              <a:t>Any</a:t>
            </a:r>
            <a:r>
              <a:rPr kumimoji="0" lang="en-GB" sz="4500" b="1" i="0" u="none" strike="noStrike" kern="0" cap="none" spc="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1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questions?</a:t>
            </a:r>
            <a:r>
              <a:rPr lang="en-GB"/>
              <a:t> </a:t>
            </a:r>
            <a:endParaRPr lang="en-US"/>
          </a:p>
        </p:txBody>
      </p:sp>
    </p:spTree>
    <p:extLst>
      <p:ext uri="{BB962C8B-B14F-4D97-AF65-F5344CB8AC3E}">
        <p14:creationId xmlns:p14="http://schemas.microsoft.com/office/powerpoint/2010/main" val="2608708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D80CC82-61FE-732E-0ACC-6831E3D211C3}"/>
              </a:ext>
            </a:extLst>
          </p:cNvPr>
          <p:cNvSpPr>
            <a:spLocks noGrp="1" noRot="1" noMove="1" noResize="1" noEditPoints="1" noAdjustHandles="1" noChangeArrowheads="1" noChangeShapeType="1"/>
          </p:cNvSpPr>
          <p:nvPr userDrawn="1"/>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9" name="object 3">
            <a:extLst>
              <a:ext uri="{FF2B5EF4-FFF2-40B4-BE49-F238E27FC236}">
                <a16:creationId xmlns:a16="http://schemas.microsoft.com/office/drawing/2014/main" id="{0B7BFAE6-6730-9AA2-29CE-CAD94FCBC7F7}"/>
              </a:ext>
            </a:extLst>
          </p:cNvPr>
          <p:cNvGrpSpPr>
            <a:grpSpLocks noGrp="1" noUngrp="1" noRot="1" noMove="1" noResize="1"/>
          </p:cNvGrpSpPr>
          <p:nvPr userDrawn="1"/>
        </p:nvGrpSpPr>
        <p:grpSpPr>
          <a:xfrm>
            <a:off x="0" y="6309000"/>
            <a:ext cx="12193270" cy="549275"/>
            <a:chOff x="0" y="6309000"/>
            <a:chExt cx="12193270" cy="549275"/>
          </a:xfrm>
        </p:grpSpPr>
        <p:sp>
          <p:nvSpPr>
            <p:cNvPr id="10" name="object 4">
              <a:extLst>
                <a:ext uri="{FF2B5EF4-FFF2-40B4-BE49-F238E27FC236}">
                  <a16:creationId xmlns:a16="http://schemas.microsoft.com/office/drawing/2014/main" id="{7BFFD970-CC18-152D-C8A4-45DDA0DA1BA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1" name="object 5">
              <a:extLst>
                <a:ext uri="{FF2B5EF4-FFF2-40B4-BE49-F238E27FC236}">
                  <a16:creationId xmlns:a16="http://schemas.microsoft.com/office/drawing/2014/main" id="{A37AA30D-528D-DDDD-4D20-3F3D2618A46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12" name="object 6">
            <a:extLst>
              <a:ext uri="{FF2B5EF4-FFF2-40B4-BE49-F238E27FC236}">
                <a16:creationId xmlns:a16="http://schemas.microsoft.com/office/drawing/2014/main" id="{E9970F74-B4A6-41EB-D84C-56DC4C460F80}"/>
              </a:ext>
            </a:extLst>
          </p:cNvPr>
          <p:cNvGrpSpPr>
            <a:grpSpLocks noGrp="1" noUngrp="1" noRot="1" noMove="1" noResize="1"/>
          </p:cNvGrpSpPr>
          <p:nvPr userDrawn="1"/>
        </p:nvGrpSpPr>
        <p:grpSpPr>
          <a:xfrm>
            <a:off x="10439999" y="1664"/>
            <a:ext cx="1753235" cy="1177925"/>
            <a:chOff x="10439999" y="1664"/>
            <a:chExt cx="1753235" cy="1177925"/>
          </a:xfrm>
        </p:grpSpPr>
        <p:sp>
          <p:nvSpPr>
            <p:cNvPr id="13" name="object 7">
              <a:extLst>
                <a:ext uri="{FF2B5EF4-FFF2-40B4-BE49-F238E27FC236}">
                  <a16:creationId xmlns:a16="http://schemas.microsoft.com/office/drawing/2014/main" id="{60CE7D31-1D60-0F00-46E3-C672CA0AEA4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14" name="object 8">
              <a:extLst>
                <a:ext uri="{FF2B5EF4-FFF2-40B4-BE49-F238E27FC236}">
                  <a16:creationId xmlns:a16="http://schemas.microsoft.com/office/drawing/2014/main" id="{369D6504-E4CD-0276-405A-7E0194EC930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15" name="object 9">
              <a:extLst>
                <a:ext uri="{FF2B5EF4-FFF2-40B4-BE49-F238E27FC236}">
                  <a16:creationId xmlns:a16="http://schemas.microsoft.com/office/drawing/2014/main" id="{232E6F6B-6D93-9E53-0043-4ECDC4782EE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6" name="object 10">
              <a:extLst>
                <a:ext uri="{FF2B5EF4-FFF2-40B4-BE49-F238E27FC236}">
                  <a16:creationId xmlns:a16="http://schemas.microsoft.com/office/drawing/2014/main" id="{05C0AE11-0D82-9A6E-DAFA-C17D3806BA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7" name="object 11">
              <a:extLst>
                <a:ext uri="{FF2B5EF4-FFF2-40B4-BE49-F238E27FC236}">
                  <a16:creationId xmlns:a16="http://schemas.microsoft.com/office/drawing/2014/main" id="{E8306A78-E8E9-CC81-C39A-F62984E88E8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8" name="object 12">
            <a:extLst>
              <a:ext uri="{FF2B5EF4-FFF2-40B4-BE49-F238E27FC236}">
                <a16:creationId xmlns:a16="http://schemas.microsoft.com/office/drawing/2014/main" id="{D7DE6BA0-155C-5270-1004-81DFD89E07F0}"/>
              </a:ext>
            </a:extLst>
          </p:cNvPr>
          <p:cNvSpPr>
            <a:spLocks noGrp="1" noRot="1" noMove="1" noResize="1" noEditPoints="1" noAdjustHandles="1" noChangeArrowheads="1" noChangeShapeType="1"/>
          </p:cNvSpPr>
          <p:nvPr userDrawn="1"/>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27" name="Text Placeholder 3">
            <a:extLst>
              <a:ext uri="{FF2B5EF4-FFF2-40B4-BE49-F238E27FC236}">
                <a16:creationId xmlns:a16="http://schemas.microsoft.com/office/drawing/2014/main" id="{274A2433-5E79-24C0-1C0A-76A0150E29E3}"/>
              </a:ext>
            </a:extLst>
          </p:cNvPr>
          <p:cNvSpPr>
            <a:spLocks noGrp="1"/>
          </p:cNvSpPr>
          <p:nvPr>
            <p:ph type="body" sz="quarter" idx="10" hasCustomPrompt="1"/>
          </p:nvPr>
        </p:nvSpPr>
        <p:spPr>
          <a:xfrm>
            <a:off x="609600" y="381000"/>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38" name="Text Placeholder 20">
            <a:extLst>
              <a:ext uri="{FF2B5EF4-FFF2-40B4-BE49-F238E27FC236}">
                <a16:creationId xmlns:a16="http://schemas.microsoft.com/office/drawing/2014/main" id="{F07FC2CE-4ED3-2BAB-E2CC-B9A95177B63E}"/>
              </a:ext>
            </a:extLst>
          </p:cNvPr>
          <p:cNvSpPr>
            <a:spLocks noGrp="1"/>
          </p:cNvSpPr>
          <p:nvPr>
            <p:ph type="body" sz="quarter" idx="11" hasCustomPrompt="1"/>
          </p:nvPr>
        </p:nvSpPr>
        <p:spPr>
          <a:xfrm>
            <a:off x="647701" y="2827391"/>
            <a:ext cx="2857500" cy="3116210"/>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39" name="Text Placeholder 20">
            <a:extLst>
              <a:ext uri="{FF2B5EF4-FFF2-40B4-BE49-F238E27FC236}">
                <a16:creationId xmlns:a16="http://schemas.microsoft.com/office/drawing/2014/main" id="{81351DD6-B741-5517-3D08-EC94DE467E80}"/>
              </a:ext>
            </a:extLst>
          </p:cNvPr>
          <p:cNvSpPr>
            <a:spLocks noGrp="1"/>
          </p:cNvSpPr>
          <p:nvPr>
            <p:ph type="body" sz="quarter" idx="12" hasCustomPrompt="1"/>
          </p:nvPr>
        </p:nvSpPr>
        <p:spPr>
          <a:xfrm>
            <a:off x="4276726" y="2827391"/>
            <a:ext cx="2857500" cy="3116210"/>
          </a:xfrm>
          <a:prstGeom prst="rect">
            <a:avLst/>
          </a:prstGeom>
        </p:spPr>
        <p:txBody>
          <a:bodyPr/>
          <a:lstStyle>
            <a:lvl1pPr marL="12700">
              <a:lnSpc>
                <a:spcPct val="100000"/>
              </a:lnSpc>
              <a:spcBef>
                <a:spcPts val="100"/>
              </a:spcBef>
              <a:defRPr lang="en-GB" sz="2400" b="1" spc="-10" dirty="0" smtClean="0">
                <a:solidFill>
                  <a:srgbClr val="043748"/>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0" name="Text Placeholder 20">
            <a:extLst>
              <a:ext uri="{FF2B5EF4-FFF2-40B4-BE49-F238E27FC236}">
                <a16:creationId xmlns:a16="http://schemas.microsoft.com/office/drawing/2014/main" id="{5C8EC846-DDD1-7E4E-F8B4-B0259AE3F0A6}"/>
              </a:ext>
            </a:extLst>
          </p:cNvPr>
          <p:cNvSpPr>
            <a:spLocks noGrp="1"/>
          </p:cNvSpPr>
          <p:nvPr>
            <p:ph type="body" sz="quarter" idx="13" hasCustomPrompt="1"/>
          </p:nvPr>
        </p:nvSpPr>
        <p:spPr>
          <a:xfrm>
            <a:off x="7943851" y="2827391"/>
            <a:ext cx="2857500" cy="3116210"/>
          </a:xfrm>
          <a:prstGeom prst="rect">
            <a:avLst/>
          </a:prstGeom>
        </p:spPr>
        <p:txBody>
          <a:bodyPr/>
          <a:lstStyle>
            <a:lvl1pPr marL="12700">
              <a:lnSpc>
                <a:spcPct val="100000"/>
              </a:lnSpc>
              <a:spcBef>
                <a:spcPts val="100"/>
              </a:spcBef>
              <a:defRPr lang="en-GB" sz="2400" b="1" spc="-10" dirty="0" smtClean="0">
                <a:solidFill>
                  <a:srgbClr val="308189"/>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9" name="Picture Placeholder 45">
            <a:extLst>
              <a:ext uri="{FF2B5EF4-FFF2-40B4-BE49-F238E27FC236}">
                <a16:creationId xmlns:a16="http://schemas.microsoft.com/office/drawing/2014/main" id="{D027AD7C-3DCE-1B07-DD63-D0DE502B9693}"/>
              </a:ext>
            </a:extLst>
          </p:cNvPr>
          <p:cNvSpPr>
            <a:spLocks noGrp="1"/>
          </p:cNvSpPr>
          <p:nvPr>
            <p:ph type="pic" sz="quarter" idx="14"/>
          </p:nvPr>
        </p:nvSpPr>
        <p:spPr>
          <a:xfrm>
            <a:off x="647700" y="1828800"/>
            <a:ext cx="952500" cy="893763"/>
          </a:xfrm>
          <a:prstGeom prst="rect">
            <a:avLst/>
          </a:prstGeom>
        </p:spPr>
        <p:txBody>
          <a:bodyPr/>
          <a:lstStyle/>
          <a:p>
            <a:endParaRPr lang="en-US"/>
          </a:p>
        </p:txBody>
      </p:sp>
      <p:sp>
        <p:nvSpPr>
          <p:cNvPr id="50" name="Picture Placeholder 45">
            <a:extLst>
              <a:ext uri="{FF2B5EF4-FFF2-40B4-BE49-F238E27FC236}">
                <a16:creationId xmlns:a16="http://schemas.microsoft.com/office/drawing/2014/main" id="{E4DD32DE-F7ED-5098-14B8-FE318F4B0F07}"/>
              </a:ext>
            </a:extLst>
          </p:cNvPr>
          <p:cNvSpPr>
            <a:spLocks noGrp="1"/>
          </p:cNvSpPr>
          <p:nvPr>
            <p:ph type="pic" sz="quarter" idx="15"/>
          </p:nvPr>
        </p:nvSpPr>
        <p:spPr>
          <a:xfrm>
            <a:off x="4276726" y="1828799"/>
            <a:ext cx="952500" cy="893763"/>
          </a:xfrm>
          <a:prstGeom prst="rect">
            <a:avLst/>
          </a:prstGeom>
        </p:spPr>
        <p:txBody>
          <a:bodyPr/>
          <a:lstStyle/>
          <a:p>
            <a:endParaRPr lang="en-US"/>
          </a:p>
        </p:txBody>
      </p:sp>
      <p:sp>
        <p:nvSpPr>
          <p:cNvPr id="51" name="Picture Placeholder 45">
            <a:extLst>
              <a:ext uri="{FF2B5EF4-FFF2-40B4-BE49-F238E27FC236}">
                <a16:creationId xmlns:a16="http://schemas.microsoft.com/office/drawing/2014/main" id="{1F69D803-0ABA-6690-92BB-02CA8DAC8E1F}"/>
              </a:ext>
            </a:extLst>
          </p:cNvPr>
          <p:cNvSpPr>
            <a:spLocks noGrp="1"/>
          </p:cNvSpPr>
          <p:nvPr>
            <p:ph type="pic" sz="quarter" idx="16"/>
          </p:nvPr>
        </p:nvSpPr>
        <p:spPr>
          <a:xfrm>
            <a:off x="7943851" y="1828798"/>
            <a:ext cx="952500" cy="893763"/>
          </a:xfrm>
          <a:prstGeom prst="rect">
            <a:avLst/>
          </a:prstGeom>
        </p:spPr>
        <p:txBody>
          <a:bodyPr/>
          <a:lstStyle/>
          <a:p>
            <a:endParaRPr lang="en-US"/>
          </a:p>
        </p:txBody>
      </p:sp>
    </p:spTree>
    <p:extLst>
      <p:ext uri="{BB962C8B-B14F-4D97-AF65-F5344CB8AC3E}">
        <p14:creationId xmlns:p14="http://schemas.microsoft.com/office/powerpoint/2010/main" val="28896842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Slide">
    <p:bg>
      <p:bgPr>
        <a:gradFill rotWithShape="0">
          <a:gsLst>
            <a:gs pos="0">
              <a:schemeClr val="accent1"/>
            </a:gs>
            <a:gs pos="100000">
              <a:schemeClr val="accent2"/>
            </a:gs>
          </a:gsLst>
          <a:lin ang="18900000" scaled="1"/>
        </a:gradFill>
        <a:effectLst/>
      </p:bgPr>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DDF3D4E6-CFF9-FC44-921F-E9DF1F7B7BA9}"/>
              </a:ext>
            </a:extLst>
          </p:cNvPr>
          <p:cNvSpPr>
            <a:spLocks/>
          </p:cNvSpPr>
          <p:nvPr/>
        </p:nvSpPr>
        <p:spPr bwMode="auto">
          <a:xfrm>
            <a:off x="0" y="4856163"/>
            <a:ext cx="5503333" cy="647700"/>
          </a:xfrm>
          <a:custGeom>
            <a:avLst/>
            <a:gdLst>
              <a:gd name="T0" fmla="*/ 0 w 2601"/>
              <a:gd name="T1" fmla="*/ 0 h 547"/>
              <a:gd name="T2" fmla="*/ 4127500 w 2601"/>
              <a:gd name="T3" fmla="*/ 11841 h 547"/>
              <a:gd name="T4" fmla="*/ 3941834 w 2601"/>
              <a:gd name="T5" fmla="*/ 647700 h 547"/>
              <a:gd name="T6" fmla="*/ 0 w 2601"/>
              <a:gd name="T7" fmla="*/ 645332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a:p>
        </p:txBody>
      </p:sp>
      <p:sp>
        <p:nvSpPr>
          <p:cNvPr id="1189894" name="Rectangle 6"/>
          <p:cNvSpPr>
            <a:spLocks noGrp="1" noChangeArrowheads="1"/>
          </p:cNvSpPr>
          <p:nvPr>
            <p:ph type="subTitle" idx="1"/>
          </p:nvPr>
        </p:nvSpPr>
        <p:spPr>
          <a:xfrm>
            <a:off x="336551" y="4887913"/>
            <a:ext cx="4800600" cy="577850"/>
          </a:xfrm>
          <a:prstGeom prst="rect">
            <a:avLst/>
          </a:prstGeom>
        </p:spPr>
        <p:txBody>
          <a:bodyPr anchor="ctr"/>
          <a:lstStyle>
            <a:lvl1pPr marL="0" indent="0">
              <a:spcAft>
                <a:spcPct val="0"/>
              </a:spcAft>
              <a:buFont typeface="Arial" pitchFamily="34" charset="0"/>
              <a:buNone/>
              <a:defRPr sz="2000" i="1"/>
            </a:lvl1pPr>
          </a:lstStyle>
          <a:p>
            <a:pPr lvl="0"/>
            <a:r>
              <a:rPr lang="en-US" altLang="en-US" noProof="0"/>
              <a:t>Click to edit Master subtitle style</a:t>
            </a:r>
            <a:endParaRPr lang="en-GB" altLang="en-US" noProof="0"/>
          </a:p>
        </p:txBody>
      </p:sp>
      <p:sp>
        <p:nvSpPr>
          <p:cNvPr id="1189896" name="Rectangle 8"/>
          <p:cNvSpPr>
            <a:spLocks noGrp="1" noChangeArrowheads="1"/>
          </p:cNvSpPr>
          <p:nvPr>
            <p:ph type="ctrTitle"/>
          </p:nvPr>
        </p:nvSpPr>
        <p:spPr>
          <a:xfrm>
            <a:off x="336553" y="1636713"/>
            <a:ext cx="10534649" cy="2387600"/>
          </a:xfrm>
          <a:prstGeom prst="rect">
            <a:avLst/>
          </a:prstGeom>
        </p:spPr>
        <p:txBody>
          <a:bodyPr/>
          <a:lstStyle>
            <a:lvl1pPr>
              <a:lnSpc>
                <a:spcPct val="95000"/>
              </a:lnSpc>
              <a:defRPr>
                <a:solidFill>
                  <a:schemeClr val="bg1"/>
                </a:solidFill>
              </a:defRPr>
            </a:lvl1pPr>
          </a:lstStyle>
          <a:p>
            <a:pPr lvl="0"/>
            <a:r>
              <a:rPr lang="en-US" altLang="en-US" noProof="0"/>
              <a:t>Click to edit Master title style</a:t>
            </a:r>
            <a:endParaRPr lang="en-GB" altLang="en-US" noProof="0"/>
          </a:p>
        </p:txBody>
      </p:sp>
      <p:pic>
        <p:nvPicPr>
          <p:cNvPr id="3" name="Picture 2">
            <a:extLst>
              <a:ext uri="{FF2B5EF4-FFF2-40B4-BE49-F238E27FC236}">
                <a16:creationId xmlns:a16="http://schemas.microsoft.com/office/drawing/2014/main" id="{314FF0C0-ABE2-E54A-9214-D323452A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1" y="-11793"/>
            <a:ext cx="12310328" cy="6924559"/>
          </a:xfrm>
          <a:prstGeom prst="rect">
            <a:avLst/>
          </a:prstGeom>
        </p:spPr>
      </p:pic>
    </p:spTree>
    <p:extLst>
      <p:ext uri="{BB962C8B-B14F-4D97-AF65-F5344CB8AC3E}">
        <p14:creationId xmlns:p14="http://schemas.microsoft.com/office/powerpoint/2010/main" val="1419198772"/>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1135" y="1593852"/>
            <a:ext cx="10993967" cy="47148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346D65A7-8616-494A-8CD9-0CA8D111C6F1}"/>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C89035BD-8894-45C0-8BE3-9777EBBA5A59}" type="slidenum">
              <a:rPr lang="en-GB" altLang="en-US" smtClean="0"/>
              <a:pPr/>
              <a:t>‹#›</a:t>
            </a:fld>
            <a:endParaRPr lang="en-GB" altLang="en-US"/>
          </a:p>
        </p:txBody>
      </p:sp>
      <p:sp>
        <p:nvSpPr>
          <p:cNvPr id="5" name="Rectangle 3">
            <a:extLst>
              <a:ext uri="{FF2B5EF4-FFF2-40B4-BE49-F238E27FC236}">
                <a16:creationId xmlns:a16="http://schemas.microsoft.com/office/drawing/2014/main" id="{1ADC28F1-3F2B-1343-A90B-C2D56A8AF51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3159216871"/>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2">
            <a:extLst>
              <a:ext uri="{FF2B5EF4-FFF2-40B4-BE49-F238E27FC236}">
                <a16:creationId xmlns:a16="http://schemas.microsoft.com/office/drawing/2014/main" id="{43C5E5FB-D4E5-2547-85EE-A76ADDF20DB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1BA96ED1-229E-4F23-9407-0EBEDD5F3FD7}" type="slidenum">
              <a:rPr lang="en-GB" altLang="en-US" smtClean="0"/>
              <a:pPr/>
              <a:t>‹#›</a:t>
            </a:fld>
            <a:endParaRPr lang="en-GB" altLang="en-US"/>
          </a:p>
        </p:txBody>
      </p:sp>
      <p:sp>
        <p:nvSpPr>
          <p:cNvPr id="5" name="Rectangle 3">
            <a:extLst>
              <a:ext uri="{FF2B5EF4-FFF2-40B4-BE49-F238E27FC236}">
                <a16:creationId xmlns:a16="http://schemas.microsoft.com/office/drawing/2014/main" id="{0486BCD0-6512-634A-A4A1-22AA9BEE606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719928079"/>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a:extLst>
              <a:ext uri="{FF2B5EF4-FFF2-40B4-BE49-F238E27FC236}">
                <a16:creationId xmlns:a16="http://schemas.microsoft.com/office/drawing/2014/main" id="{2A0ADFC8-E57D-E443-AA9E-62052A84B0EF}"/>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9284EBA5-D526-4C9A-9BB8-9AFEA6D305A0}" type="slidenum">
              <a:rPr lang="en-GB" altLang="en-US" smtClean="0"/>
              <a:pPr/>
              <a:t>‹#›</a:t>
            </a:fld>
            <a:endParaRPr lang="en-GB" altLang="en-US"/>
          </a:p>
        </p:txBody>
      </p:sp>
      <p:sp>
        <p:nvSpPr>
          <p:cNvPr id="6" name="Rectangle 3">
            <a:extLst>
              <a:ext uri="{FF2B5EF4-FFF2-40B4-BE49-F238E27FC236}">
                <a16:creationId xmlns:a16="http://schemas.microsoft.com/office/drawing/2014/main" id="{3331F972-D97B-E74E-8C5B-30A0CFD10A8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1626728633"/>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a:extLst>
              <a:ext uri="{FF2B5EF4-FFF2-40B4-BE49-F238E27FC236}">
                <a16:creationId xmlns:a16="http://schemas.microsoft.com/office/drawing/2014/main" id="{B1703A46-3486-9544-895D-5F0282FFABEA}"/>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50E6DAC-9677-4CD5-9E30-4AFB9FB2C697}" type="slidenum">
              <a:rPr lang="en-GB" altLang="en-US" smtClean="0"/>
              <a:pPr/>
              <a:t>‹#›</a:t>
            </a:fld>
            <a:endParaRPr lang="en-GB" altLang="en-US"/>
          </a:p>
        </p:txBody>
      </p:sp>
      <p:sp>
        <p:nvSpPr>
          <p:cNvPr id="8" name="Rectangle 3">
            <a:extLst>
              <a:ext uri="{FF2B5EF4-FFF2-40B4-BE49-F238E27FC236}">
                <a16:creationId xmlns:a16="http://schemas.microsoft.com/office/drawing/2014/main" id="{2960BF45-6D05-5B4C-BA45-724D0172FA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234301081"/>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6095DD22-6179-D244-9932-A06DC821F817}"/>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BCAAC725-C4CC-4644-8174-30894402AFBB}" type="slidenum">
              <a:rPr lang="en-GB" altLang="en-US" smtClean="0"/>
              <a:pPr/>
              <a:t>‹#›</a:t>
            </a:fld>
            <a:endParaRPr lang="en-GB" altLang="en-US"/>
          </a:p>
        </p:txBody>
      </p:sp>
      <p:sp>
        <p:nvSpPr>
          <p:cNvPr id="4" name="Footer Placeholder 3">
            <a:extLst>
              <a:ext uri="{FF2B5EF4-FFF2-40B4-BE49-F238E27FC236}">
                <a16:creationId xmlns:a16="http://schemas.microsoft.com/office/drawing/2014/main" id="{BC24BE57-6117-154C-97B3-523D9AE573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2869614431"/>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EF3789-E815-4D46-B822-E26181C0E49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A979A761-14E5-4D82-A55A-D7B6477D5913}" type="slidenum">
              <a:rPr lang="en-GB" altLang="en-US" smtClean="0"/>
              <a:pPr/>
              <a:t>‹#›</a:t>
            </a:fld>
            <a:endParaRPr lang="en-GB" altLang="en-US"/>
          </a:p>
        </p:txBody>
      </p:sp>
      <p:sp>
        <p:nvSpPr>
          <p:cNvPr id="3" name="Rectangle 3">
            <a:extLst>
              <a:ext uri="{FF2B5EF4-FFF2-40B4-BE49-F238E27FC236}">
                <a16:creationId xmlns:a16="http://schemas.microsoft.com/office/drawing/2014/main" id="{A9832ED5-D087-6048-92EB-D4ED1371AE5C}"/>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2372122614"/>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19DE6AC3-80AF-D446-9D7A-9A9796266CA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923E6CF-379A-49EA-9D5E-60361BC32686}" type="slidenum">
              <a:rPr lang="en-GB" altLang="en-US" smtClean="0"/>
              <a:pPr/>
              <a:t>‹#›</a:t>
            </a:fld>
            <a:endParaRPr lang="en-GB" altLang="en-US"/>
          </a:p>
        </p:txBody>
      </p:sp>
      <p:sp>
        <p:nvSpPr>
          <p:cNvPr id="6" name="Rectangle 3">
            <a:extLst>
              <a:ext uri="{FF2B5EF4-FFF2-40B4-BE49-F238E27FC236}">
                <a16:creationId xmlns:a16="http://schemas.microsoft.com/office/drawing/2014/main" id="{ED9313F8-3609-F44F-8D2B-E741582E2D7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3139928343"/>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682F43CA-3A74-A64C-A54B-FD2DD40279F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0EE9378-2C54-4CD4-A4FD-190FFF0D45F3}" type="slidenum">
              <a:rPr lang="en-GB" altLang="en-US" smtClean="0"/>
              <a:pPr/>
              <a:t>‹#›</a:t>
            </a:fld>
            <a:endParaRPr lang="en-GB" altLang="en-US"/>
          </a:p>
        </p:txBody>
      </p:sp>
      <p:sp>
        <p:nvSpPr>
          <p:cNvPr id="6" name="Rectangle 3">
            <a:extLst>
              <a:ext uri="{FF2B5EF4-FFF2-40B4-BE49-F238E27FC236}">
                <a16:creationId xmlns:a16="http://schemas.microsoft.com/office/drawing/2014/main" id="{E144D7BD-4233-354B-A49D-28A6D8852EA1}"/>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4158298517"/>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1135" y="1593852"/>
            <a:ext cx="10993967" cy="471487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49729A8D-51D3-E449-9424-58159E83D289}"/>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D9EDAFC6-719C-47EE-8DDF-40FD4C0C3DE6}" type="slidenum">
              <a:rPr lang="en-GB" altLang="en-US" smtClean="0"/>
              <a:pPr/>
              <a:t>‹#›</a:t>
            </a:fld>
            <a:endParaRPr lang="en-GB" altLang="en-US"/>
          </a:p>
        </p:txBody>
      </p:sp>
      <p:sp>
        <p:nvSpPr>
          <p:cNvPr id="5" name="Rectangle 3">
            <a:extLst>
              <a:ext uri="{FF2B5EF4-FFF2-40B4-BE49-F238E27FC236}">
                <a16:creationId xmlns:a16="http://schemas.microsoft.com/office/drawing/2014/main" id="{A95472B4-AF83-624F-AB26-6CCAA5BF7349}"/>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3677678497"/>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6D4AD9A3-F1B6-B54F-B744-55CB50B9773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39D33CE8-EB5D-4ADC-904F-7C22F18927FB}" type="slidenum">
              <a:rPr lang="en-GB" altLang="en-US" smtClean="0"/>
              <a:pPr/>
              <a:t>‹#›</a:t>
            </a:fld>
            <a:endParaRPr lang="en-GB" altLang="en-US"/>
          </a:p>
        </p:txBody>
      </p:sp>
      <p:sp>
        <p:nvSpPr>
          <p:cNvPr id="5" name="Rectangle 3">
            <a:extLst>
              <a:ext uri="{FF2B5EF4-FFF2-40B4-BE49-F238E27FC236}">
                <a16:creationId xmlns:a16="http://schemas.microsoft.com/office/drawing/2014/main" id="{BFFF8EAC-BB4B-3546-AF07-CF0944ED9A1A}"/>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a:t>Tr 04 - Issue 5.6</a:t>
            </a:r>
          </a:p>
        </p:txBody>
      </p:sp>
    </p:spTree>
    <p:extLst>
      <p:ext uri="{BB962C8B-B14F-4D97-AF65-F5344CB8AC3E}">
        <p14:creationId xmlns:p14="http://schemas.microsoft.com/office/powerpoint/2010/main" val="3330391839"/>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Slide Number Placeholder 5"/>
          <p:cNvSpPr txBox="1">
            <a:spLocks/>
          </p:cNvSpPr>
          <p:nvPr userDrawn="1"/>
        </p:nvSpPr>
        <p:spPr>
          <a:xfrm>
            <a:off x="0" y="6539963"/>
            <a:ext cx="1919816" cy="385762"/>
          </a:xfrm>
          <a:prstGeom prst="rect">
            <a:avLst/>
          </a:prstGeom>
        </p:spPr>
        <p:txBody>
          <a:bodyPr vert="horz" lIns="68580" tIns="34290" rIns="68580" bIns="34290" rtlCol="0" anchor="ctr"/>
          <a:lstStyle>
            <a:defPPr>
              <a:defRPr lang="en-US"/>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l">
              <a:defRPr/>
            </a:pPr>
            <a:fld id="{10ACA95C-735F-4032-92CE-36DCE996E65B}" type="slidenum">
              <a:rPr lang="en-GB" sz="900" smtClean="0">
                <a:solidFill>
                  <a:schemeClr val="bg1"/>
                </a:solidFill>
              </a:rPr>
              <a:pPr algn="l">
                <a:defRPr/>
              </a:pPr>
              <a:t>‹#›</a:t>
            </a:fld>
            <a:endParaRPr lang="en-GB" sz="900">
              <a:solidFill>
                <a:schemeClr val="bg1"/>
              </a:solidFill>
            </a:endParaRPr>
          </a:p>
        </p:txBody>
      </p:sp>
      <p:pic>
        <p:nvPicPr>
          <p:cNvPr id="10" name="Picture 9">
            <a:extLst>
              <a:ext uri="{FF2B5EF4-FFF2-40B4-BE49-F238E27FC236}">
                <a16:creationId xmlns:a16="http://schemas.microsoft.com/office/drawing/2014/main" id="{C15700C1-3D2B-40E0-9E00-805BB6BA86CC}"/>
              </a:ext>
            </a:extLst>
          </p:cNvPr>
          <p:cNvPicPr>
            <a:picLocks noChangeAspect="1"/>
          </p:cNvPicPr>
          <p:nvPr userDrawn="1"/>
        </p:nvPicPr>
        <p:blipFill>
          <a:blip r:embed="rId2"/>
          <a:stretch>
            <a:fillRect/>
          </a:stretch>
        </p:blipFill>
        <p:spPr>
          <a:xfrm>
            <a:off x="4151784" y="1844828"/>
            <a:ext cx="3517120" cy="1336505"/>
          </a:xfrm>
          <a:prstGeom prst="rect">
            <a:avLst/>
          </a:prstGeom>
        </p:spPr>
      </p:pic>
    </p:spTree>
    <p:extLst>
      <p:ext uri="{BB962C8B-B14F-4D97-AF65-F5344CB8AC3E}">
        <p14:creationId xmlns:p14="http://schemas.microsoft.com/office/powerpoint/2010/main" val="3176576797"/>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ick poll">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5"/>
            <a:ext cx="2844800" cy="365125"/>
          </a:xfrm>
          <a:prstGeom prst="rect">
            <a:avLst/>
          </a:prstGeom>
        </p:spPr>
        <p:txBody>
          <a:bodyPr/>
          <a:lstStyle/>
          <a:p>
            <a:pPr>
              <a:defRPr/>
            </a:pPr>
            <a:fld id="{CE8A636F-2C69-4670-9086-040A51FCCA79}" type="datetimeFigureOut">
              <a:rPr lang="en-US" smtClean="0"/>
              <a:pPr>
                <a:defRPr/>
              </a:pPr>
              <a:t>10/8/2025</a:t>
            </a:fld>
            <a:endParaRPr lang="en-GB"/>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p>
            <a:pPr>
              <a:defRPr/>
            </a:pPr>
            <a:endParaRPr lang="en-GB"/>
          </a:p>
        </p:txBody>
      </p:sp>
      <p:sp>
        <p:nvSpPr>
          <p:cNvPr id="5" name="Slide Number Placeholder 4"/>
          <p:cNvSpPr>
            <a:spLocks noGrp="1"/>
          </p:cNvSpPr>
          <p:nvPr>
            <p:ph type="sldNum" sz="quarter" idx="12"/>
          </p:nvPr>
        </p:nvSpPr>
        <p:spPr>
          <a:xfrm>
            <a:off x="8737600" y="6356355"/>
            <a:ext cx="2844800" cy="365125"/>
          </a:xfrm>
          <a:prstGeom prst="rect">
            <a:avLst/>
          </a:prstGeom>
        </p:spPr>
        <p:txBody>
          <a:bodyPr/>
          <a:lstStyle/>
          <a:p>
            <a:pPr>
              <a:defRPr/>
            </a:pPr>
            <a:fld id="{4A351D12-6E18-45AD-A2DA-BC05C7C04AAA}" type="slidenum">
              <a:rPr lang="en-GB" smtClean="0"/>
              <a:pPr>
                <a:defRPr/>
              </a:pPr>
              <a:t>‹#›</a:t>
            </a:fld>
            <a:endParaRPr lang="en-GB"/>
          </a:p>
        </p:txBody>
      </p:sp>
      <p:pic>
        <p:nvPicPr>
          <p:cNvPr id="8" name="Picture 7" descr="A picture containing drawing, plate&#10;&#10;Description automatically generated">
            <a:extLst>
              <a:ext uri="{FF2B5EF4-FFF2-40B4-BE49-F238E27FC236}">
                <a16:creationId xmlns:a16="http://schemas.microsoft.com/office/drawing/2014/main" id="{8A67C279-A139-4B30-9502-344C73BCDE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4943872" y="404664"/>
            <a:ext cx="2304256" cy="1352550"/>
          </a:xfrm>
          <a:prstGeom prst="rect">
            <a:avLst/>
          </a:prstGeom>
        </p:spPr>
      </p:pic>
      <p:pic>
        <p:nvPicPr>
          <p:cNvPr id="10" name="Picture 9" descr="A picture containing drawing, plate&#10;&#10;Description automatically generated">
            <a:extLst>
              <a:ext uri="{FF2B5EF4-FFF2-40B4-BE49-F238E27FC236}">
                <a16:creationId xmlns:a16="http://schemas.microsoft.com/office/drawing/2014/main" id="{50BB6382-3E77-4862-86A4-36BF69114A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1487488" y="404664"/>
            <a:ext cx="2304256" cy="1352550"/>
          </a:xfrm>
          <a:prstGeom prst="rect">
            <a:avLst/>
          </a:prstGeom>
        </p:spPr>
      </p:pic>
      <p:pic>
        <p:nvPicPr>
          <p:cNvPr id="11" name="Picture 10" descr="A picture containing drawing, plate&#10;&#10;Description automatically generated">
            <a:extLst>
              <a:ext uri="{FF2B5EF4-FFF2-40B4-BE49-F238E27FC236}">
                <a16:creationId xmlns:a16="http://schemas.microsoft.com/office/drawing/2014/main" id="{7194201A-04EE-4AC1-B32B-D23F5766B2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8400256" y="404664"/>
            <a:ext cx="2304256" cy="1352550"/>
          </a:xfrm>
          <a:prstGeom prst="rect">
            <a:avLst/>
          </a:prstGeom>
        </p:spPr>
      </p:pic>
      <p:sp>
        <p:nvSpPr>
          <p:cNvPr id="13" name="Content Placeholder 22">
            <a:extLst>
              <a:ext uri="{FF2B5EF4-FFF2-40B4-BE49-F238E27FC236}">
                <a16:creationId xmlns:a16="http://schemas.microsoft.com/office/drawing/2014/main" id="{A04B1BB7-5745-41F6-B8F4-250C5C5D7E3E}"/>
              </a:ext>
            </a:extLst>
          </p:cNvPr>
          <p:cNvSpPr>
            <a:spLocks noGrp="1"/>
          </p:cNvSpPr>
          <p:nvPr>
            <p:ph sz="quarter" idx="13"/>
          </p:nvPr>
        </p:nvSpPr>
        <p:spPr>
          <a:xfrm>
            <a:off x="814919" y="2132856"/>
            <a:ext cx="10562167" cy="3672408"/>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4625063"/>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ast Question">
    <p:bg>
      <p:bgPr>
        <a:solidFill>
          <a:schemeClr val="bg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10/8/2025</a:t>
            </a:fld>
            <a:endParaRPr lang="en-GB"/>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a:p>
        </p:txBody>
      </p:sp>
      <p:sp>
        <p:nvSpPr>
          <p:cNvPr id="5" name="Title 1"/>
          <p:cNvSpPr>
            <a:spLocks noGrp="1"/>
          </p:cNvSpPr>
          <p:nvPr>
            <p:ph type="title"/>
          </p:nvPr>
        </p:nvSpPr>
        <p:spPr>
          <a:xfrm>
            <a:off x="609600" y="116632"/>
            <a:ext cx="10972800" cy="980728"/>
          </a:xfrm>
          <a:prstGeom prst="rect">
            <a:avLst/>
          </a:prstGeom>
        </p:spPr>
        <p:txBody>
          <a:bodyPr/>
          <a:lstStyle>
            <a:lvl1pPr>
              <a:defRPr>
                <a:solidFill>
                  <a:srgbClr val="008217"/>
                </a:solidFill>
              </a:defRPr>
            </a:lvl1pPr>
          </a:lstStyle>
          <a:p>
            <a:r>
              <a:rPr lang="en-GB"/>
              <a:t>Cast your votes</a:t>
            </a:r>
          </a:p>
        </p:txBody>
      </p:sp>
      <p:sp>
        <p:nvSpPr>
          <p:cNvPr id="4" name="Rounded Rectangle 3"/>
          <p:cNvSpPr/>
          <p:nvPr userDrawn="1"/>
        </p:nvSpPr>
        <p:spPr>
          <a:xfrm>
            <a:off x="609600" y="1124744"/>
            <a:ext cx="10972800" cy="13681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userDrawn="1"/>
        </p:nvSpPr>
        <p:spPr>
          <a:xfrm>
            <a:off x="621825"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userDrawn="1"/>
        </p:nvSpPr>
        <p:spPr>
          <a:xfrm>
            <a:off x="6490057"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userDrawn="1"/>
        </p:nvSpPr>
        <p:spPr>
          <a:xfrm>
            <a:off x="613957" y="4492522"/>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userDrawn="1"/>
        </p:nvSpPr>
        <p:spPr>
          <a:xfrm>
            <a:off x="6490057" y="450529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22"/>
          <p:cNvSpPr>
            <a:spLocks noGrp="1"/>
          </p:cNvSpPr>
          <p:nvPr>
            <p:ph sz="quarter" idx="12"/>
          </p:nvPr>
        </p:nvSpPr>
        <p:spPr>
          <a:xfrm>
            <a:off x="814921" y="1268415"/>
            <a:ext cx="1056216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Content Placeholder 22"/>
          <p:cNvSpPr>
            <a:spLocks noGrp="1"/>
          </p:cNvSpPr>
          <p:nvPr>
            <p:ph sz="quarter" idx="13"/>
          </p:nvPr>
        </p:nvSpPr>
        <p:spPr>
          <a:xfrm>
            <a:off x="814920" y="2897176"/>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2"/>
          <p:cNvSpPr>
            <a:spLocks noGrp="1"/>
          </p:cNvSpPr>
          <p:nvPr>
            <p:ph sz="quarter" idx="14"/>
          </p:nvPr>
        </p:nvSpPr>
        <p:spPr>
          <a:xfrm>
            <a:off x="6730620" y="2897175"/>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Content Placeholder 22"/>
          <p:cNvSpPr>
            <a:spLocks noGrp="1"/>
          </p:cNvSpPr>
          <p:nvPr>
            <p:ph sz="quarter" idx="15"/>
          </p:nvPr>
        </p:nvSpPr>
        <p:spPr>
          <a:xfrm>
            <a:off x="854520"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Content Placeholder 22"/>
          <p:cNvSpPr>
            <a:spLocks noGrp="1"/>
          </p:cNvSpPr>
          <p:nvPr>
            <p:ph sz="quarter" idx="16"/>
          </p:nvPr>
        </p:nvSpPr>
        <p:spPr>
          <a:xfrm>
            <a:off x="6754096"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10824051"/>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st Answer">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10/8/2025</a:t>
            </a:fld>
            <a:endParaRPr lang="en-GB"/>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a:p>
        </p:txBody>
      </p:sp>
      <p:sp>
        <p:nvSpPr>
          <p:cNvPr id="7" name="TextBox 6"/>
          <p:cNvSpPr txBox="1"/>
          <p:nvPr userDrawn="1"/>
        </p:nvSpPr>
        <p:spPr>
          <a:xfrm>
            <a:off x="431371" y="260652"/>
            <a:ext cx="3724096" cy="507831"/>
          </a:xfrm>
          <a:prstGeom prst="rect">
            <a:avLst/>
          </a:prstGeom>
          <a:noFill/>
        </p:spPr>
        <p:txBody>
          <a:bodyPr wrap="none" rtlCol="0">
            <a:spAutoFit/>
          </a:bodyPr>
          <a:lstStyle/>
          <a:p>
            <a:r>
              <a:rPr lang="en-GB" sz="2700">
                <a:solidFill>
                  <a:srgbClr val="ED2D8B"/>
                </a:solidFill>
                <a:effectLst>
                  <a:outerShdw blurRad="38100" dist="38100" dir="2700000" algn="tl">
                    <a:srgbClr val="000000">
                      <a:alpha val="43137"/>
                    </a:srgbClr>
                  </a:outerShdw>
                </a:effectLst>
              </a:rPr>
              <a:t>And the answer is......</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3395"/>
          <a:stretch/>
        </p:blipFill>
        <p:spPr>
          <a:xfrm>
            <a:off x="2970128" y="1188669"/>
            <a:ext cx="6251749" cy="4328564"/>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1058476113"/>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860E-9590-4589-86F2-47F0EE6585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95CF2E-4093-410A-89C2-7E5AC84BF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26B9B94-9BAF-4FE3-BB33-EFD8E35A2FCE}"/>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4FB3EE2B-8923-4D93-B29E-7979FB29B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79AA6-6835-4A34-9AC7-09C45BB23FA3}"/>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276095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3703-DF92-4D14-8E7E-649E9AD195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8125B4-F784-4A7A-ADE3-25E60F8A26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C656A5-80F8-473F-80F5-9CB6A9A65322}"/>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84BEE107-8F61-40F8-8923-0F77D5D825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38EDE0-A0AB-4B00-ACDE-E2CDACFFFFE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7269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7D9E-BC6F-46B7-BF41-4B09AF4BD7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663C1-7DB7-4507-B595-602B1A4EFA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22510F-DBAA-4097-8F0A-386B8E1E5654}"/>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370BB010-FBA4-4D46-81B7-58435D844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BB2AE-6B10-4C06-9168-8F4F303BB88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9762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E9D6-041B-4719-AA6A-47E38ECA5F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F2F5AB-9DA9-4FC5-B3ED-1FEF860BF8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7B218F2-20CC-4FAD-AE97-22A94B5AB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817A13-C2C8-40A5-AC6C-D951E4937C8D}"/>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6" name="Footer Placeholder 5">
            <a:extLst>
              <a:ext uri="{FF2B5EF4-FFF2-40B4-BE49-F238E27FC236}">
                <a16:creationId xmlns:a16="http://schemas.microsoft.com/office/drawing/2014/main" id="{CC958B20-CE13-4B87-B88B-40508ACDA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FABBE9-6E5F-4C3D-AB94-95CFBC36860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2748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0C3B-F3ED-4810-ABF8-995957102C5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8FFFDC-4D7F-4848-9A82-C811E9E6FD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4664DE-AFB1-483B-9B09-F5FD228AA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16844F-E76C-4928-9234-C2627D239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7A2840-E863-4290-BDD6-9E1AE48A8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5E5C9C-5EFD-4618-8A7D-153D1FC67D6C}"/>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8" name="Footer Placeholder 7">
            <a:extLst>
              <a:ext uri="{FF2B5EF4-FFF2-40B4-BE49-F238E27FC236}">
                <a16:creationId xmlns:a16="http://schemas.microsoft.com/office/drawing/2014/main" id="{E1A424D2-024A-4342-A2E8-B41D7EA510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881BA3-7F76-43BA-BEBA-AF7F2BED820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7522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D5DE4-60AE-43E7-B2C0-96F8392E39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B446B4-DCB2-4589-A21B-4D8D1EF8739E}"/>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4" name="Footer Placeholder 3">
            <a:extLst>
              <a:ext uri="{FF2B5EF4-FFF2-40B4-BE49-F238E27FC236}">
                <a16:creationId xmlns:a16="http://schemas.microsoft.com/office/drawing/2014/main" id="{86F8713B-8346-4EC1-8EBC-1B3A6D354C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8C8765-7897-40E8-B63A-DC91DEC95111}"/>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43972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B52F75-0245-4194-9E0E-34453DDC8069}"/>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3" name="Footer Placeholder 2">
            <a:extLst>
              <a:ext uri="{FF2B5EF4-FFF2-40B4-BE49-F238E27FC236}">
                <a16:creationId xmlns:a16="http://schemas.microsoft.com/office/drawing/2014/main" id="{D997D84B-F119-4C50-924C-7BB76BCB3D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9C5D47-CEB7-4C5B-AAB8-F3799E8A3EA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91460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EE3C-F1CA-4FA7-8C25-A0AD00288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79A724-A462-4661-9B97-538E36E1C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5ADE0E-2FCB-4FED-AC4E-962D991B1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89FADB-4C20-49B9-BE1C-E515D93DF8FA}"/>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6" name="Footer Placeholder 5">
            <a:extLst>
              <a:ext uri="{FF2B5EF4-FFF2-40B4-BE49-F238E27FC236}">
                <a16:creationId xmlns:a16="http://schemas.microsoft.com/office/drawing/2014/main" id="{4BAAF9B4-4854-4062-9FBC-A05669494E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3BF535-34D4-4C78-B3F2-ACA028DD0B3C}"/>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34058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1B12-E48D-4C77-9968-58188D6E5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BC8236-3D76-400B-B8EA-CB13670F3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47F0572F-133A-4844-B3F5-41C6FE6A2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D629C-C475-49A9-8949-0E07B3FE2C19}"/>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6" name="Footer Placeholder 5">
            <a:extLst>
              <a:ext uri="{FF2B5EF4-FFF2-40B4-BE49-F238E27FC236}">
                <a16:creationId xmlns:a16="http://schemas.microsoft.com/office/drawing/2014/main" id="{DF7EFAE8-C627-48B2-BF19-67CAEA4954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CF8228-463A-4315-9AAE-3DBD17EE7ED5}"/>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8553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CE2A-F3EA-4B92-8AD9-0E2A13F953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7EF6F9-C421-4C2E-88F2-058218464E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63C0D-F3AD-4E9E-9747-7F102B6DB040}"/>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5C89726F-7418-4646-A0E5-EDEB47A094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9BE45C-7AEA-4CD5-B924-66369A23BBB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53230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36871E-4C96-4586-91A1-43EB04FB8F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2D29E2-8D2E-4305-BA63-E750619E36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F8B4AB-4E3B-429D-A96A-CF36E220E6C8}"/>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AA8C807E-06AC-4579-A254-3A5B7EFC30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9E7C7E-586F-4E2F-9E2A-3716470AA4F4}"/>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81653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Content and Image Widescree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FE15470-0935-4222-B89E-A9540AAACA47}"/>
              </a:ext>
            </a:extLst>
          </p:cNvPr>
          <p:cNvSpPr>
            <a:spLocks noGrp="1"/>
          </p:cNvSpPr>
          <p:nvPr>
            <p:ph type="pic" sz="quarter" idx="14" hasCustomPrompt="1"/>
          </p:nvPr>
        </p:nvSpPr>
        <p:spPr>
          <a:xfrm>
            <a:off x="8112125" y="0"/>
            <a:ext cx="4079875" cy="6858000"/>
          </a:xfrm>
          <a:solidFill>
            <a:schemeClr val="accent1"/>
          </a:solidFill>
        </p:spPr>
        <p:txBody>
          <a:bodyPr bIns="792000" anchor="ctr" anchorCtr="0">
            <a:normAutofit/>
          </a:bodyPr>
          <a:lstStyle>
            <a:lvl1pPr marL="0" indent="0" algn="ctr">
              <a:buNone/>
              <a:defRPr sz="2000"/>
            </a:lvl1pPr>
          </a:lstStyle>
          <a:p>
            <a:r>
              <a:rPr lang="en-GB"/>
              <a:t>Image area</a:t>
            </a:r>
          </a:p>
        </p:txBody>
      </p:sp>
      <p:sp>
        <p:nvSpPr>
          <p:cNvPr id="4" name="Date Placeholder 3">
            <a:extLst>
              <a:ext uri="{FF2B5EF4-FFF2-40B4-BE49-F238E27FC236}">
                <a16:creationId xmlns:a16="http://schemas.microsoft.com/office/drawing/2014/main" id="{F66E1848-71B6-4919-9828-5FCC447A508F}"/>
              </a:ext>
            </a:extLst>
          </p:cNvPr>
          <p:cNvSpPr>
            <a:spLocks noGrp="1"/>
          </p:cNvSpPr>
          <p:nvPr>
            <p:ph type="dt" sz="half" idx="10"/>
          </p:nvPr>
        </p:nvSpPr>
        <p:spPr/>
        <p:txBody>
          <a:body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6867183A-73F1-49AF-B52B-56FC106B9F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B05D4F-FEAE-4D71-B0A9-BAEBF87C54A8}"/>
              </a:ext>
            </a:extLst>
          </p:cNvPr>
          <p:cNvSpPr>
            <a:spLocks noGrp="1"/>
          </p:cNvSpPr>
          <p:nvPr>
            <p:ph type="sldNum" sz="quarter" idx="12"/>
          </p:nvPr>
        </p:nvSpPr>
        <p:spPr/>
        <p:txBody>
          <a:bodyPr/>
          <a:lstStyle/>
          <a:p>
            <a:fld id="{17AD692F-AFEA-40BA-B28C-08A896F6BB5B}" type="slidenum">
              <a:rPr lang="en-GB" smtClean="0"/>
              <a:t>‹#›</a:t>
            </a:fld>
            <a:endParaRPr lang="en-GB"/>
          </a:p>
        </p:txBody>
      </p:sp>
      <p:sp>
        <p:nvSpPr>
          <p:cNvPr id="8" name="Text Placeholder 2">
            <a:extLst>
              <a:ext uri="{FF2B5EF4-FFF2-40B4-BE49-F238E27FC236}">
                <a16:creationId xmlns:a16="http://schemas.microsoft.com/office/drawing/2014/main" id="{C941EFB9-8510-402F-B9DC-B73A7257C54A}"/>
              </a:ext>
            </a:extLst>
          </p:cNvPr>
          <p:cNvSpPr>
            <a:spLocks noGrp="1"/>
          </p:cNvSpPr>
          <p:nvPr>
            <p:ph idx="13" hasCustomPrompt="1"/>
          </p:nvPr>
        </p:nvSpPr>
        <p:spPr>
          <a:xfrm>
            <a:off x="371476" y="1665287"/>
            <a:ext cx="7416000" cy="4500000"/>
          </a:xfrm>
          <a:prstGeom prst="rect">
            <a:avLst/>
          </a:prstGeom>
        </p:spPr>
        <p:txBody>
          <a:bodyPr vert="horz" lIns="0" tIns="0" rIns="0" bIns="0" rtlCol="0">
            <a:noAutofit/>
          </a:bodyPr>
          <a:lstStyle>
            <a:lvl1pPr marL="0" indent="0">
              <a:buNone/>
              <a:defRPr sz="2000">
                <a:solidFill>
                  <a:schemeClr val="bg2"/>
                </a:solidFill>
              </a:defRPr>
            </a:lvl1pPr>
          </a:lstStyle>
          <a:p>
            <a:pPr lvl="0"/>
            <a:r>
              <a:rPr lang="en-GB"/>
              <a:t>Body text goes here</a:t>
            </a:r>
          </a:p>
        </p:txBody>
      </p:sp>
      <p:sp>
        <p:nvSpPr>
          <p:cNvPr id="9" name="Text Placeholder 2">
            <a:extLst>
              <a:ext uri="{FF2B5EF4-FFF2-40B4-BE49-F238E27FC236}">
                <a16:creationId xmlns:a16="http://schemas.microsoft.com/office/drawing/2014/main" id="{DDD14C96-E0DB-4F3C-9CE8-EE3A418567E7}"/>
              </a:ext>
            </a:extLst>
          </p:cNvPr>
          <p:cNvSpPr>
            <a:spLocks noGrp="1"/>
          </p:cNvSpPr>
          <p:nvPr>
            <p:ph type="body" sz="quarter" idx="15" hasCustomPrompt="1"/>
          </p:nvPr>
        </p:nvSpPr>
        <p:spPr>
          <a:xfrm>
            <a:off x="371475" y="441325"/>
            <a:ext cx="7416001" cy="461665"/>
          </a:xfrm>
        </p:spPr>
        <p:txBody>
          <a:bodyPr wrap="square">
            <a:spAutoFit/>
          </a:bodyPr>
          <a:lstStyle>
            <a:lvl1pPr marL="0" indent="0">
              <a:spcAft>
                <a:spcPts val="0"/>
              </a:spcAft>
              <a:buNone/>
              <a:defRPr sz="3000">
                <a:solidFill>
                  <a:schemeClr val="bg2"/>
                </a:solidFill>
              </a:defRPr>
            </a:lvl1pPr>
          </a:lstStyle>
          <a:p>
            <a:pPr lvl="0"/>
            <a:r>
              <a:rPr lang="en-US"/>
              <a:t>Slide title goes here</a:t>
            </a:r>
            <a:endParaRPr lang="en-GB"/>
          </a:p>
        </p:txBody>
      </p:sp>
    </p:spTree>
    <p:extLst>
      <p:ext uri="{BB962C8B-B14F-4D97-AF65-F5344CB8AC3E}">
        <p14:creationId xmlns:p14="http://schemas.microsoft.com/office/powerpoint/2010/main" val="97729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ver/Divider Image Widescreen">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B9AD3A2-DAD0-481E-BC17-8A7BA6232556}"/>
              </a:ext>
            </a:extLst>
          </p:cNvPr>
          <p:cNvSpPr>
            <a:spLocks noGrp="1"/>
          </p:cNvSpPr>
          <p:nvPr>
            <p:ph type="pic" sz="quarter" idx="16"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2782204 h 6858000"/>
              <a:gd name="connsiteX3" fmla="*/ 8116204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2782204"/>
                </a:lnTo>
                <a:lnTo>
                  <a:pt x="8116204" y="6858000"/>
                </a:lnTo>
                <a:lnTo>
                  <a:pt x="0" y="6858000"/>
                </a:lnTo>
                <a:close/>
              </a:path>
            </a:pathLst>
          </a:custGeom>
          <a:solidFill>
            <a:schemeClr val="accent5">
              <a:lumMod val="20000"/>
              <a:lumOff val="80000"/>
            </a:schemeClr>
          </a:solidFill>
        </p:spPr>
        <p:txBody>
          <a:bodyPr wrap="square" tIns="972000" anchor="ctr" anchorCtr="0">
            <a:noAutofit/>
          </a:bodyPr>
          <a:lstStyle>
            <a:lvl1pPr marL="0" indent="0" algn="ctr">
              <a:buNone/>
              <a:defRPr sz="2000">
                <a:solidFill>
                  <a:schemeClr val="tx1"/>
                </a:solidFill>
              </a:defRPr>
            </a:lvl1pPr>
          </a:lstStyle>
          <a:p>
            <a:r>
              <a:rPr lang="en-GB"/>
              <a:t>Image area</a:t>
            </a:r>
          </a:p>
        </p:txBody>
      </p:sp>
      <p:sp>
        <p:nvSpPr>
          <p:cNvPr id="10" name="Text Placeholder 9">
            <a:extLst>
              <a:ext uri="{FF2B5EF4-FFF2-40B4-BE49-F238E27FC236}">
                <a16:creationId xmlns:a16="http://schemas.microsoft.com/office/drawing/2014/main" id="{2E88FB9A-EA59-4A30-B2E2-4B98B151473B}"/>
              </a:ext>
            </a:extLst>
          </p:cNvPr>
          <p:cNvSpPr>
            <a:spLocks noGrp="1"/>
          </p:cNvSpPr>
          <p:nvPr>
            <p:ph type="body" sz="quarter" idx="14" hasCustomPrompt="1"/>
          </p:nvPr>
        </p:nvSpPr>
        <p:spPr>
          <a:xfrm>
            <a:off x="371475" y="2325548"/>
            <a:ext cx="11449050" cy="1103452"/>
          </a:xfrm>
        </p:spPr>
        <p:txBody>
          <a:bodyPr>
            <a:noAutofit/>
          </a:bodyPr>
          <a:lstStyle>
            <a:lvl1pPr marL="0" indent="0">
              <a:spcAft>
                <a:spcPts val="0"/>
              </a:spcAft>
              <a:buNone/>
              <a:defRPr sz="3500">
                <a:solidFill>
                  <a:schemeClr val="bg1"/>
                </a:solidFill>
              </a:defRPr>
            </a:lvl1pPr>
          </a:lstStyle>
          <a:p>
            <a:pPr lvl="0"/>
            <a:r>
              <a:rPr lang="en-US"/>
              <a:t>Presentation title goes here</a:t>
            </a:r>
          </a:p>
        </p:txBody>
      </p:sp>
      <p:sp>
        <p:nvSpPr>
          <p:cNvPr id="12" name="Text Placeholder 11">
            <a:extLst>
              <a:ext uri="{FF2B5EF4-FFF2-40B4-BE49-F238E27FC236}">
                <a16:creationId xmlns:a16="http://schemas.microsoft.com/office/drawing/2014/main" id="{49774053-DAF3-4F40-A1D6-DE2E0EDE8AB8}"/>
              </a:ext>
            </a:extLst>
          </p:cNvPr>
          <p:cNvSpPr>
            <a:spLocks noGrp="1"/>
          </p:cNvSpPr>
          <p:nvPr>
            <p:ph type="body" sz="quarter" idx="15" hasCustomPrompt="1"/>
          </p:nvPr>
        </p:nvSpPr>
        <p:spPr>
          <a:xfrm>
            <a:off x="371475" y="3768426"/>
            <a:ext cx="5724525" cy="432000"/>
          </a:xfrm>
        </p:spPr>
        <p:txBody>
          <a:bodyPr>
            <a:noAutofit/>
          </a:bodyPr>
          <a:lstStyle>
            <a:lvl1pPr marL="0" indent="0">
              <a:buNone/>
              <a:defRPr sz="1800">
                <a:solidFill>
                  <a:schemeClr val="bg1"/>
                </a:solidFill>
              </a:defRPr>
            </a:lvl1pPr>
          </a:lstStyle>
          <a:p>
            <a:pPr lvl="0"/>
            <a:r>
              <a:rPr lang="en-US"/>
              <a:t>Date</a:t>
            </a:r>
            <a:endParaRPr lang="en-GB"/>
          </a:p>
        </p:txBody>
      </p:sp>
    </p:spTree>
    <p:extLst>
      <p:ext uri="{BB962C8B-B14F-4D97-AF65-F5344CB8AC3E}">
        <p14:creationId xmlns:p14="http://schemas.microsoft.com/office/powerpoint/2010/main" val="156516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5.jpeg"/><Relationship Id="rId2" Type="http://schemas.openxmlformats.org/officeDocument/2006/relationships/slideLayout" Target="../slideLayouts/slideLayout36.xml"/><Relationship Id="rId16" Type="http://schemas.openxmlformats.org/officeDocument/2006/relationships/theme" Target="../theme/theme2.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image" Target="../media/image20.png"/><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0F8594-70D0-0F44-12DF-A43F576EF7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97178E-601C-D05B-A7BE-492EAA88B3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10F9C4-0C95-B2A9-EA99-30022DA66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5C85B-A723-485B-80E6-BC30001F9FC7}" type="datetimeFigureOut">
              <a:rPr lang="en-GB" smtClean="0"/>
              <a:t>08/10/2025</a:t>
            </a:fld>
            <a:endParaRPr lang="en-GB"/>
          </a:p>
        </p:txBody>
      </p:sp>
      <p:sp>
        <p:nvSpPr>
          <p:cNvPr id="5" name="Footer Placeholder 4">
            <a:extLst>
              <a:ext uri="{FF2B5EF4-FFF2-40B4-BE49-F238E27FC236}">
                <a16:creationId xmlns:a16="http://schemas.microsoft.com/office/drawing/2014/main" id="{AC39DF56-DB21-6C4D-5ABF-BBA533172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100A4A-12C8-0C9A-BB44-2F083FACFC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AE887-3B7E-4D60-A88B-F49688539FCC}" type="slidenum">
              <a:rPr lang="en-GB" smtClean="0"/>
              <a:t>‹#›</a:t>
            </a:fld>
            <a:endParaRPr lang="en-GB"/>
          </a:p>
        </p:txBody>
      </p:sp>
    </p:spTree>
    <p:extLst>
      <p:ext uri="{BB962C8B-B14F-4D97-AF65-F5344CB8AC3E}">
        <p14:creationId xmlns:p14="http://schemas.microsoft.com/office/powerpoint/2010/main" val="2997599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12301-C637-114D-A09E-61E245729E6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666" y="1"/>
            <a:ext cx="12236668" cy="6883126"/>
          </a:xfrm>
          <a:prstGeom prst="rect">
            <a:avLst/>
          </a:prstGeom>
        </p:spPr>
      </p:pic>
    </p:spTree>
    <p:extLst>
      <p:ext uri="{BB962C8B-B14F-4D97-AF65-F5344CB8AC3E}">
        <p14:creationId xmlns:p14="http://schemas.microsoft.com/office/powerpoint/2010/main" val="36270023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ransition spd="med">
    <p:fade/>
  </p:transition>
  <p:hf hdr="0" dt="0"/>
  <p:txStyles>
    <p:titleStyle>
      <a:lvl1pPr algn="l" rtl="0" eaLnBrk="1" fontAlgn="base" hangingPunct="1">
        <a:lnSpc>
          <a:spcPct val="85000"/>
        </a:lnSpc>
        <a:spcBef>
          <a:spcPct val="0"/>
        </a:spcBef>
        <a:spcAft>
          <a:spcPct val="0"/>
        </a:spcAft>
        <a:defRPr sz="2800" i="1">
          <a:solidFill>
            <a:schemeClr val="tx1"/>
          </a:solidFill>
          <a:latin typeface="+mj-lt"/>
          <a:ea typeface="+mj-ea"/>
          <a:cs typeface="+mj-cs"/>
        </a:defRPr>
      </a:lvl1pPr>
      <a:lvl2pPr algn="l" rtl="0" eaLnBrk="1" fontAlgn="base" hangingPunct="1">
        <a:lnSpc>
          <a:spcPct val="85000"/>
        </a:lnSpc>
        <a:spcBef>
          <a:spcPct val="0"/>
        </a:spcBef>
        <a:spcAft>
          <a:spcPct val="0"/>
        </a:spcAft>
        <a:defRPr sz="2800" i="1">
          <a:solidFill>
            <a:schemeClr val="tx1"/>
          </a:solidFill>
          <a:latin typeface="Arial" pitchFamily="34" charset="0"/>
        </a:defRPr>
      </a:lvl2pPr>
      <a:lvl3pPr algn="l" rtl="0" eaLnBrk="1" fontAlgn="base" hangingPunct="1">
        <a:lnSpc>
          <a:spcPct val="85000"/>
        </a:lnSpc>
        <a:spcBef>
          <a:spcPct val="0"/>
        </a:spcBef>
        <a:spcAft>
          <a:spcPct val="0"/>
        </a:spcAft>
        <a:defRPr sz="2800" i="1">
          <a:solidFill>
            <a:schemeClr val="tx1"/>
          </a:solidFill>
          <a:latin typeface="Arial" pitchFamily="34" charset="0"/>
        </a:defRPr>
      </a:lvl3pPr>
      <a:lvl4pPr algn="l" rtl="0" eaLnBrk="1" fontAlgn="base" hangingPunct="1">
        <a:lnSpc>
          <a:spcPct val="85000"/>
        </a:lnSpc>
        <a:spcBef>
          <a:spcPct val="0"/>
        </a:spcBef>
        <a:spcAft>
          <a:spcPct val="0"/>
        </a:spcAft>
        <a:defRPr sz="2800" i="1">
          <a:solidFill>
            <a:schemeClr val="tx1"/>
          </a:solidFill>
          <a:latin typeface="Arial" pitchFamily="34" charset="0"/>
        </a:defRPr>
      </a:lvl4pPr>
      <a:lvl5pPr algn="l" rtl="0" eaLnBrk="1" fontAlgn="base" hangingPunct="1">
        <a:lnSpc>
          <a:spcPct val="85000"/>
        </a:lnSpc>
        <a:spcBef>
          <a:spcPct val="0"/>
        </a:spcBef>
        <a:spcAft>
          <a:spcPct val="0"/>
        </a:spcAft>
        <a:defRPr sz="2800" i="1">
          <a:solidFill>
            <a:schemeClr val="tx1"/>
          </a:solidFill>
          <a:latin typeface="Arial" pitchFamily="34" charset="0"/>
        </a:defRPr>
      </a:lvl5pPr>
      <a:lvl6pPr marL="457200" algn="l" rtl="0" eaLnBrk="1" fontAlgn="base" hangingPunct="1">
        <a:lnSpc>
          <a:spcPct val="85000"/>
        </a:lnSpc>
        <a:spcBef>
          <a:spcPct val="0"/>
        </a:spcBef>
        <a:spcAft>
          <a:spcPct val="0"/>
        </a:spcAft>
        <a:defRPr sz="2800" i="1">
          <a:solidFill>
            <a:schemeClr val="tx1"/>
          </a:solidFill>
          <a:latin typeface="Arial" pitchFamily="34" charset="0"/>
        </a:defRPr>
      </a:lvl6pPr>
      <a:lvl7pPr marL="914400" algn="l" rtl="0" eaLnBrk="1" fontAlgn="base" hangingPunct="1">
        <a:lnSpc>
          <a:spcPct val="85000"/>
        </a:lnSpc>
        <a:spcBef>
          <a:spcPct val="0"/>
        </a:spcBef>
        <a:spcAft>
          <a:spcPct val="0"/>
        </a:spcAft>
        <a:defRPr sz="2800" i="1">
          <a:solidFill>
            <a:schemeClr val="tx1"/>
          </a:solidFill>
          <a:latin typeface="Arial" pitchFamily="34" charset="0"/>
        </a:defRPr>
      </a:lvl7pPr>
      <a:lvl8pPr marL="1371600" algn="l" rtl="0" eaLnBrk="1" fontAlgn="base" hangingPunct="1">
        <a:lnSpc>
          <a:spcPct val="85000"/>
        </a:lnSpc>
        <a:spcBef>
          <a:spcPct val="0"/>
        </a:spcBef>
        <a:spcAft>
          <a:spcPct val="0"/>
        </a:spcAft>
        <a:defRPr sz="2800" i="1">
          <a:solidFill>
            <a:schemeClr val="tx1"/>
          </a:solidFill>
          <a:latin typeface="Arial" pitchFamily="34" charset="0"/>
        </a:defRPr>
      </a:lvl8pPr>
      <a:lvl9pPr marL="1828800" algn="l" rtl="0" eaLnBrk="1" fontAlgn="base" hangingPunct="1">
        <a:lnSpc>
          <a:spcPct val="85000"/>
        </a:lnSpc>
        <a:spcBef>
          <a:spcPct val="0"/>
        </a:spcBef>
        <a:spcAft>
          <a:spcPct val="0"/>
        </a:spcAft>
        <a:defRPr sz="2800" i="1">
          <a:solidFill>
            <a:schemeClr val="tx1"/>
          </a:solidFill>
          <a:latin typeface="Arial" pitchFamily="34" charset="0"/>
        </a:defRPr>
      </a:lvl9pPr>
    </p:titleStyle>
    <p:bodyStyle>
      <a:lvl1pPr marL="179388" indent="-179388" algn="l" rtl="0" eaLnBrk="1" fontAlgn="base" hangingPunct="1">
        <a:spcBef>
          <a:spcPct val="0"/>
        </a:spcBef>
        <a:spcAft>
          <a:spcPct val="60000"/>
        </a:spcAft>
        <a:buClr>
          <a:schemeClr val="tx1"/>
        </a:buClr>
        <a:buFont typeface="Arial" panose="020B0604020202020204" pitchFamily="34" charset="0"/>
        <a:buChar char="•"/>
        <a:defRPr>
          <a:solidFill>
            <a:schemeClr val="accent1"/>
          </a:solidFill>
          <a:latin typeface="+mn-lt"/>
          <a:ea typeface="+mn-ea"/>
          <a:cs typeface="+mn-cs"/>
        </a:defRPr>
      </a:lvl1pPr>
      <a:lvl2pPr marL="546100" indent="-18732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2pPr>
      <a:lvl3pPr marL="906463" indent="-180975" algn="l" rtl="0" eaLnBrk="1" fontAlgn="base" hangingPunct="1">
        <a:spcBef>
          <a:spcPct val="0"/>
        </a:spcBef>
        <a:spcAft>
          <a:spcPct val="60000"/>
        </a:spcAft>
        <a:buChar char="•"/>
        <a:defRPr>
          <a:solidFill>
            <a:schemeClr val="accent1"/>
          </a:solidFill>
          <a:latin typeface="+mn-lt"/>
          <a:ea typeface="+mn-ea"/>
        </a:defRPr>
      </a:lvl3pPr>
      <a:lvl4pPr marL="1266825" indent="-18097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4pPr>
      <a:lvl5pPr marL="1625600" indent="-179388" algn="l" rtl="0" eaLnBrk="1" fontAlgn="base" hangingPunct="1">
        <a:spcBef>
          <a:spcPct val="0"/>
        </a:spcBef>
        <a:spcAft>
          <a:spcPct val="60000"/>
        </a:spcAft>
        <a:buChar char="»"/>
        <a:defRPr>
          <a:solidFill>
            <a:schemeClr val="accent1"/>
          </a:solidFill>
          <a:latin typeface="+mn-lt"/>
          <a:ea typeface="+mn-ea"/>
        </a:defRPr>
      </a:lvl5pPr>
      <a:lvl6pPr marL="2082800" indent="-179388" algn="l" rtl="0" eaLnBrk="1" fontAlgn="base" hangingPunct="1">
        <a:spcBef>
          <a:spcPct val="0"/>
        </a:spcBef>
        <a:spcAft>
          <a:spcPct val="60000"/>
        </a:spcAft>
        <a:buChar char="»"/>
        <a:defRPr>
          <a:solidFill>
            <a:schemeClr val="accent1"/>
          </a:solidFill>
          <a:latin typeface="+mn-lt"/>
          <a:ea typeface="+mn-ea"/>
        </a:defRPr>
      </a:lvl6pPr>
      <a:lvl7pPr marL="2540000" indent="-179388" algn="l" rtl="0" eaLnBrk="1" fontAlgn="base" hangingPunct="1">
        <a:spcBef>
          <a:spcPct val="0"/>
        </a:spcBef>
        <a:spcAft>
          <a:spcPct val="60000"/>
        </a:spcAft>
        <a:buChar char="»"/>
        <a:defRPr>
          <a:solidFill>
            <a:schemeClr val="accent1"/>
          </a:solidFill>
          <a:latin typeface="+mn-lt"/>
          <a:ea typeface="+mn-ea"/>
        </a:defRPr>
      </a:lvl7pPr>
      <a:lvl8pPr marL="2997200" indent="-179388" algn="l" rtl="0" eaLnBrk="1" fontAlgn="base" hangingPunct="1">
        <a:spcBef>
          <a:spcPct val="0"/>
        </a:spcBef>
        <a:spcAft>
          <a:spcPct val="60000"/>
        </a:spcAft>
        <a:buChar char="»"/>
        <a:defRPr>
          <a:solidFill>
            <a:schemeClr val="accent1"/>
          </a:solidFill>
          <a:latin typeface="+mn-lt"/>
          <a:ea typeface="+mn-ea"/>
        </a:defRPr>
      </a:lvl8pPr>
      <a:lvl9pPr marL="3454400" indent="-179388" algn="l" rtl="0" eaLnBrk="1" fontAlgn="base" hangingPunct="1">
        <a:spcBef>
          <a:spcPct val="0"/>
        </a:spcBef>
        <a:spcAft>
          <a:spcPct val="60000"/>
        </a:spcAft>
        <a:buChar char="»"/>
        <a:defRPr>
          <a:solidFill>
            <a:schemeClr val="accent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02A04704-4718-43A5-AA79-4FF02EF67FA2}"/>
              </a:ext>
            </a:extLst>
          </p:cNvPr>
          <p:cNvSpPr>
            <a:spLocks noChangeAspect="1"/>
          </p:cNvSpPr>
          <p:nvPr/>
        </p:nvSpPr>
        <p:spPr>
          <a:xfrm flipH="1">
            <a:off x="8791073" y="3461153"/>
            <a:ext cx="3400926" cy="3400926"/>
          </a:xfrm>
          <a:prstGeom prst="rtTriangle">
            <a:avLst/>
          </a:prstGeom>
          <a:solidFill>
            <a:srgbClr val="3BB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10" name="Picture 9">
            <a:extLst>
              <a:ext uri="{FF2B5EF4-FFF2-40B4-BE49-F238E27FC236}">
                <a16:creationId xmlns:a16="http://schemas.microsoft.com/office/drawing/2014/main" id="{C86A5950-1875-4D00-B15E-65D155CA8F4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982564" y="5963820"/>
            <a:ext cx="2087516" cy="785059"/>
          </a:xfrm>
          <a:prstGeom prst="rect">
            <a:avLst/>
          </a:prstGeom>
        </p:spPr>
      </p:pic>
      <p:sp>
        <p:nvSpPr>
          <p:cNvPr id="2" name="Title Placeholder 1">
            <a:extLst>
              <a:ext uri="{FF2B5EF4-FFF2-40B4-BE49-F238E27FC236}">
                <a16:creationId xmlns:a16="http://schemas.microsoft.com/office/drawing/2014/main" id="{BF3BD07C-8997-4CEF-9DB1-063FE3653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646923-D847-462E-B526-915D6D6E59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8B5F89-3236-430A-BC83-093895EB8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84A73-18FE-4DC3-9F75-01F514195CD4}" type="datetimeFigureOut">
              <a:rPr lang="en-GB" smtClean="0"/>
              <a:t>08/10/2025</a:t>
            </a:fld>
            <a:endParaRPr lang="en-GB"/>
          </a:p>
        </p:txBody>
      </p:sp>
      <p:sp>
        <p:nvSpPr>
          <p:cNvPr id="5" name="Footer Placeholder 4">
            <a:extLst>
              <a:ext uri="{FF2B5EF4-FFF2-40B4-BE49-F238E27FC236}">
                <a16:creationId xmlns:a16="http://schemas.microsoft.com/office/drawing/2014/main" id="{6A1F0B2F-F10A-4881-974B-8C50050B85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7646EF-F01E-496E-AE4F-F4E7EDB78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D692F-AFEA-40BA-B28C-08A896F6BB5B}" type="slidenum">
              <a:rPr lang="en-GB" smtClean="0"/>
              <a:t>‹#›</a:t>
            </a:fld>
            <a:endParaRPr lang="en-GB"/>
          </a:p>
        </p:txBody>
      </p:sp>
    </p:spTree>
    <p:extLst>
      <p:ext uri="{BB962C8B-B14F-4D97-AF65-F5344CB8AC3E}">
        <p14:creationId xmlns:p14="http://schemas.microsoft.com/office/powerpoint/2010/main" val="316794677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rgbClr val="29B9D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9B9D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9B9D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9B9D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1.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jpeg"/><Relationship Id="rId4" Type="http://schemas.openxmlformats.org/officeDocument/2006/relationships/image" Target="../media/image23.png"/><Relationship Id="rId9" Type="http://schemas.openxmlformats.org/officeDocument/2006/relationships/image" Target="../media/image29.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28.pn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jpe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hyperlink" Target="https://eur03.safelinks.protection.outlook.com/?url=https%3A%2F%2Fyoutu.be%2FgKhOdjPcAic%3Fsi%3DakxfTm5xgQZwGHnF&amp;data=05%7C02%7CEmily.Hawn%40sheffield.gov.uk%7Cf29e86acbdd64b04e0e408ddfc428c20%7Ca1ba59b9720448d8a3607770245ad4a9%7C0%7C0%7C638944085443005491%7CUnknown%7CTWFpbGZsb3d8eyJFbXB0eU1hcGkiOnRydWUsIlYiOiIwLjAuMDAwMCIsIlAiOiJXaW4zMiIsIkFOIjoiTWFpbCIsIldUIjoyfQ%3D%3D%7C0%7C%7C%7C&amp;sdata=SRdj3Gg0ctvQwO6JY%2FOTqR%2BjHDdEKw5Qo7L3ybzahxA%3D&amp;reserved=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33.xml"/><Relationship Id="rId5" Type="http://schemas.openxmlformats.org/officeDocument/2006/relationships/image" Target="../media/image14.jpe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hyperlink" Target="https://www.sheffield.gov.uk/schools-childcare/family-hubs" TargetMode="External"/><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hyperlink" Target="https://www.sheffielddirectory.org.uk/children-and-families/practitioners/information-for-childcare-providers/becoming-a-registered-childminder-in-sheffield/" TargetMode="External"/><Relationship Id="rId2" Type="http://schemas.openxmlformats.org/officeDocument/2006/relationships/notesSlide" Target="../notesSlides/notesSlide17.xml"/><Relationship Id="rId1" Type="http://schemas.openxmlformats.org/officeDocument/2006/relationships/slideLayout" Target="../slideLayouts/slideLayout33.xml"/><Relationship Id="rId4" Type="http://schemas.openxmlformats.org/officeDocument/2006/relationships/hyperlink" Target="https://forms.office.com/pages/responsepage.aspx?id=uVm6oQRy2EijYHdwJFrUqeFqSD79p-tHt9WcFePERMRUREZCWEdHRFJSWFdOVzNDNlVTNzhVSFNXSC4u&amp;route=shortur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33.xm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2.xml"/><Relationship Id="rId5" Type="http://schemas.openxmlformats.org/officeDocument/2006/relationships/image" Target="../media/image62.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hyperlink" Target="https://www.youtube.com/watch?v=3CrMtcshFwM&amp;list=PL6x5zeTQFjC9YwiMTTT4z4KKeJgYPAbnn&amp;index=3" TargetMode="External"/><Relationship Id="rId3" Type="http://schemas.openxmlformats.org/officeDocument/2006/relationships/hyperlink" Target="https://www.youtube.com/watch?v=TalivBQSVaU&amp;list=PL6x5zeTQFjC9YwiMTTT4z4KKeJgYPAbnn&amp;index=5" TargetMode="External"/><Relationship Id="rId7" Type="http://schemas.openxmlformats.org/officeDocument/2006/relationships/hyperlink" Target="https://www.youtube.com/watch?v=utrb1P0Ux0o&amp;list=PL6x5zeTQFjC9YwiMTTT4z4KKeJgYPAbnn&amp;index=2" TargetMode="External"/><Relationship Id="rId12"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24.xml"/><Relationship Id="rId6" Type="http://schemas.openxmlformats.org/officeDocument/2006/relationships/image" Target="../media/image68.png"/><Relationship Id="rId11" Type="http://schemas.openxmlformats.org/officeDocument/2006/relationships/hyperlink" Target="https://www.youtube.com/watch?v=v9-XQkJV6rU&amp;list=PL6x5zeTQFjC9YwiMTTT4z4KKeJgYPAbnn&amp;index=6" TargetMode="External"/><Relationship Id="rId5" Type="http://schemas.openxmlformats.org/officeDocument/2006/relationships/hyperlink" Target="https://www.youtube.com/watch?v=z9xL8_4zOms&amp;list=PL6x5zeTQFjC9YwiMTTT4z4KKeJgYPAbnn&amp;index=4" TargetMode="External"/><Relationship Id="rId10" Type="http://schemas.openxmlformats.org/officeDocument/2006/relationships/image" Target="../media/image70.png"/><Relationship Id="rId4" Type="http://schemas.openxmlformats.org/officeDocument/2006/relationships/image" Target="../media/image67.png"/><Relationship Id="rId9" Type="http://schemas.openxmlformats.org/officeDocument/2006/relationships/hyperlink" Target="https://www.youtube.com/watch?v=bJk_lj0WMvU&amp;list=PL6x5zeTQFjC9YwiMTTT4z4KKeJgYPAbnn&amp;index=1" TargetMode="External"/></Relationships>
</file>

<file path=ppt/slides/_rels/slide38.xml.rels><?xml version="1.0" encoding="UTF-8" standalone="yes"?>
<Relationships xmlns="http://schemas.openxmlformats.org/package/2006/relationships"><Relationship Id="rId3" Type="http://schemas.microsoft.com/office/2018/10/relationships/comments" Target="../comments/modernComment_7FD1A818_D4D437F6.xml"/><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25.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6.xml"/><Relationship Id="rId5" Type="http://schemas.openxmlformats.org/officeDocument/2006/relationships/hyperlink" Target="https://arxiv.org/" TargetMode="External"/><Relationship Id="rId4" Type="http://schemas.openxmlformats.org/officeDocument/2006/relationships/image" Target="../media/image74.emf"/></Relationships>
</file>

<file path=ppt/slides/_rels/slide4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25.xml"/><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26.xml"/><Relationship Id="rId4" Type="http://schemas.openxmlformats.org/officeDocument/2006/relationships/image" Target="../media/image74.e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7.xml"/><Relationship Id="rId1" Type="http://schemas.openxmlformats.org/officeDocument/2006/relationships/video" Target="https://www.youtube.com/embed/YIhLm89g7NI?feature=oembed" TargetMode="External"/><Relationship Id="rId4" Type="http://schemas.openxmlformats.org/officeDocument/2006/relationships/image" Target="../media/image77.jpeg"/></Relationships>
</file>

<file path=ppt/slides/_rels/slide4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4.xml"/><Relationship Id="rId1" Type="http://schemas.openxmlformats.org/officeDocument/2006/relationships/slideLayout" Target="../slideLayouts/slideLayout26.xml"/><Relationship Id="rId4" Type="http://schemas.openxmlformats.org/officeDocument/2006/relationships/image" Target="../media/image80.jpeg"/></Relationships>
</file>

<file path=ppt/slides/_rels/slide46.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84.emf"/><Relationship Id="rId5" Type="http://schemas.openxmlformats.org/officeDocument/2006/relationships/image" Target="../media/image83.emf"/><Relationship Id="rId4" Type="http://schemas.openxmlformats.org/officeDocument/2006/relationships/image" Target="../media/image82.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7.xml"/><Relationship Id="rId1" Type="http://schemas.openxmlformats.org/officeDocument/2006/relationships/slideLayout" Target="../slideLayouts/slideLayout25.xml"/><Relationship Id="rId4" Type="http://schemas.openxmlformats.org/officeDocument/2006/relationships/image" Target="../media/image86.emf"/></Relationships>
</file>

<file path=ppt/slides/_rels/slide4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microsoft.com/office/2018/10/relationships/comments" Target="../comments/modernComment_A59_AD46E064.xml"/><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9.xml"/><Relationship Id="rId1" Type="http://schemas.openxmlformats.org/officeDocument/2006/relationships/slideLayout" Target="../slideLayouts/slideLayout30.xml"/><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32.xml"/><Relationship Id="rId5" Type="http://schemas.openxmlformats.org/officeDocument/2006/relationships/image" Target="../media/image10.png"/><Relationship Id="rId4" Type="http://schemas.openxmlformats.org/officeDocument/2006/relationships/image" Target="../media/image92.svg"/></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jpeg"/></Relationships>
</file>

<file path=ppt/slides/_rels/slide59.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7.png"/><Relationship Id="rId7"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60.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6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jpeg"/><Relationship Id="rId7" Type="http://schemas.openxmlformats.org/officeDocument/2006/relationships/image" Target="../media/image100.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08.jpeg"/><Relationship Id="rId5" Type="http://schemas.openxmlformats.org/officeDocument/2006/relationships/image" Target="../media/image107.jpeg"/><Relationship Id="rId10" Type="http://schemas.openxmlformats.org/officeDocument/2006/relationships/image" Target="../media/image111.png"/><Relationship Id="rId4" Type="http://schemas.openxmlformats.org/officeDocument/2006/relationships/image" Target="../media/image106.jpeg"/><Relationship Id="rId9" Type="http://schemas.openxmlformats.org/officeDocument/2006/relationships/image" Target="../media/image110.png"/></Relationships>
</file>

<file path=ppt/slides/_rels/slide6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63.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jpeg"/><Relationship Id="rId4" Type="http://schemas.openxmlformats.org/officeDocument/2006/relationships/image" Target="../media/image115.png"/></Relationships>
</file>

<file path=ppt/slides/_rels/slide6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6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23.png"/><Relationship Id="rId1" Type="http://schemas.openxmlformats.org/officeDocument/2006/relationships/slideLayout" Target="../slideLayouts/slideLayout7.xml"/><Relationship Id="rId5" Type="http://schemas.openxmlformats.org/officeDocument/2006/relationships/image" Target="../media/image125.jpeg"/><Relationship Id="rId4" Type="http://schemas.openxmlformats.org/officeDocument/2006/relationships/image" Target="../media/image124.jpeg"/></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pic>
        <p:nvPicPr>
          <p:cNvPr id="1026" name="Picture 2">
            <a:extLst>
              <a:ext uri="{FF2B5EF4-FFF2-40B4-BE49-F238E27FC236}">
                <a16:creationId xmlns:a16="http://schemas.microsoft.com/office/drawing/2014/main" id="{FCA954B0-490A-35A1-0D83-7E7077437B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3490" y="4283068"/>
            <a:ext cx="2395324" cy="2354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unnocks Teacake x 36 - WDS Group">
            <a:extLst>
              <a:ext uri="{FF2B5EF4-FFF2-40B4-BE49-F238E27FC236}">
                <a16:creationId xmlns:a16="http://schemas.microsoft.com/office/drawing/2014/main" id="{5A56E897-876B-C939-6530-D4A4CD72E3A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778" b="89778" l="5333" r="92889">
                        <a14:foregroundMark x1="92444" y1="49333" x2="92889" y2="52444"/>
                        <a14:foregroundMark x1="9333" y1="37333" x2="9333" y2="37333"/>
                        <a14:foregroundMark x1="5333" y1="38222" x2="5333" y2="38222"/>
                        <a14:foregroundMark x1="8889" y1="30667" x2="8889" y2="30667"/>
                        <a14:foregroundMark x1="16444" y1="29333" x2="16444" y2="29333"/>
                        <a14:foregroundMark x1="23556" y1="28000" x2="23556" y2="28000"/>
                        <a14:foregroundMark x1="28444" y1="28000" x2="28889" y2="28000"/>
                        <a14:backgroundMark x1="95556" y1="57778" x2="95556" y2="57778"/>
                      </a14:backgroundRemoval>
                    </a14:imgEffect>
                  </a14:imgLayer>
                </a14:imgProps>
              </a:ext>
              <a:ext uri="{28A0092B-C50C-407E-A947-70E740481C1C}">
                <a14:useLocalDpi xmlns:a14="http://schemas.microsoft.com/office/drawing/2010/main" val="0"/>
              </a:ext>
            </a:extLst>
          </a:blip>
          <a:srcRect/>
          <a:stretch>
            <a:fillRect/>
          </a:stretch>
        </p:blipFill>
        <p:spPr bwMode="auto">
          <a:xfrm>
            <a:off x="173699" y="2835068"/>
            <a:ext cx="4659557" cy="46595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31DFBB-BAD9-3719-CAAD-17AB3C38D0F0}"/>
              </a:ext>
            </a:extLst>
          </p:cNvPr>
          <p:cNvSpPr txBox="1"/>
          <p:nvPr/>
        </p:nvSpPr>
        <p:spPr>
          <a:xfrm>
            <a:off x="2094139" y="1711975"/>
            <a:ext cx="8011706" cy="3216265"/>
          </a:xfrm>
          <a:prstGeom prst="rect">
            <a:avLst/>
          </a:prstGeom>
          <a:noFill/>
        </p:spPr>
        <p:txBody>
          <a:bodyPr wrap="square" lIns="91440" tIns="45720" rIns="91440" bIns="45720" rtlCol="0" anchor="t">
            <a:spAutoFit/>
          </a:bodyPr>
          <a:lstStyle/>
          <a:p>
            <a:pPr algn="ctr"/>
            <a:r>
              <a:rPr lang="en-GB" sz="11500" b="1">
                <a:solidFill>
                  <a:schemeClr val="bg1"/>
                </a:solidFill>
                <a:effectLst>
                  <a:outerShdw blurRad="38100" dist="38100" dir="2700000" algn="tl">
                    <a:srgbClr val="000000">
                      <a:alpha val="43137"/>
                    </a:srgbClr>
                  </a:outerShdw>
                </a:effectLst>
                <a:latin typeface="Calibri Light"/>
                <a:ea typeface="Calibri Light"/>
                <a:cs typeface="Calibri Light"/>
              </a:rPr>
              <a:t>Teacake Club</a:t>
            </a:r>
            <a:r>
              <a:rPr lang="en-GB" sz="11500">
                <a:solidFill>
                  <a:schemeClr val="bg1"/>
                </a:solidFill>
                <a:effectLst>
                  <a:outerShdw blurRad="38100" dist="38100" dir="2700000" algn="tl">
                    <a:srgbClr val="000000">
                      <a:alpha val="43137"/>
                    </a:srgbClr>
                  </a:outerShdw>
                </a:effectLst>
                <a:latin typeface="Bahnschrift SemiBold SemiConden"/>
              </a:rPr>
              <a:t> </a:t>
            </a:r>
            <a:br>
              <a:rPr lang="en-GB" sz="8000">
                <a:latin typeface="Bahnschrift SemiBold SemiConden" panose="020B0502040204020203" pitchFamily="34" charset="0"/>
              </a:rPr>
            </a:br>
            <a:r>
              <a:rPr lang="en-GB" sz="8000">
                <a:solidFill>
                  <a:schemeClr val="bg1"/>
                </a:solidFill>
                <a:latin typeface="Bahnschrift SemiBold SemiConden"/>
              </a:rPr>
              <a:t> </a:t>
            </a:r>
            <a:r>
              <a:rPr lang="en-GB" sz="8800">
                <a:solidFill>
                  <a:schemeClr val="bg1"/>
                </a:solidFill>
                <a:latin typeface="Bahnschrift SemiBold SemiConden"/>
              </a:rPr>
              <a:t> </a:t>
            </a:r>
            <a:endParaRPr lang="en-GB" sz="8000">
              <a:solidFill>
                <a:schemeClr val="bg1"/>
              </a:solidFill>
              <a:latin typeface="Bahnschrift SemiBold SemiConden"/>
            </a:endParaRPr>
          </a:p>
        </p:txBody>
      </p:sp>
    </p:spTree>
    <p:extLst>
      <p:ext uri="{BB962C8B-B14F-4D97-AF65-F5344CB8AC3E}">
        <p14:creationId xmlns:p14="http://schemas.microsoft.com/office/powerpoint/2010/main" val="118194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5531DFBB-BAD9-3719-CAAD-17AB3C38D0F0}"/>
              </a:ext>
            </a:extLst>
          </p:cNvPr>
          <p:cNvSpPr txBox="1"/>
          <p:nvPr/>
        </p:nvSpPr>
        <p:spPr>
          <a:xfrm>
            <a:off x="1492593" y="2102500"/>
            <a:ext cx="9731723" cy="3693319"/>
          </a:xfrm>
          <a:prstGeom prst="rect">
            <a:avLst/>
          </a:prstGeom>
          <a:noFill/>
        </p:spPr>
        <p:txBody>
          <a:bodyPr wrap="square" lIns="91440" tIns="45720" rIns="91440" bIns="45720" rtlCol="0" anchor="t">
            <a:spAutoFit/>
          </a:bodyPr>
          <a:lstStyle/>
          <a:p>
            <a:pPr algn="ctr"/>
            <a:r>
              <a:rPr lang="en-GB" sz="13800" b="1">
                <a:solidFill>
                  <a:schemeClr val="bg1"/>
                </a:solidFill>
                <a:latin typeface="Calibri Light"/>
                <a:ea typeface="Calibri Light"/>
                <a:cs typeface="Calibri Light"/>
              </a:rPr>
              <a:t>Welcome </a:t>
            </a:r>
            <a:r>
              <a:rPr lang="en-GB" sz="13800">
                <a:solidFill>
                  <a:schemeClr val="bg1"/>
                </a:solidFill>
                <a:latin typeface="Bahnschrift SemiBold SemiConden"/>
              </a:rPr>
              <a:t>!</a:t>
            </a:r>
            <a:br>
              <a:rPr lang="en-GB" sz="13800">
                <a:latin typeface="Bahnschrift SemiBold SemiConden" panose="020B0502040204020203" pitchFamily="34" charset="0"/>
              </a:rPr>
            </a:br>
            <a:endParaRPr lang="en-GB" sz="880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413769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C8936-CC78-6C82-AEB2-C5E99A964B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73CA70-7348-A501-DFDE-7C4B8D341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24AA757A-61FF-FEC1-9BC5-7532E4DA8333}"/>
              </a:ext>
            </a:extLst>
          </p:cNvPr>
          <p:cNvSpPr txBox="1"/>
          <p:nvPr/>
        </p:nvSpPr>
        <p:spPr>
          <a:xfrm>
            <a:off x="1121452" y="3605972"/>
            <a:ext cx="10141991" cy="1862048"/>
          </a:xfrm>
          <a:prstGeom prst="rect">
            <a:avLst/>
          </a:prstGeom>
          <a:noFill/>
        </p:spPr>
        <p:txBody>
          <a:bodyPr wrap="square" rtlCol="0">
            <a:spAutoFit/>
          </a:bodyPr>
          <a:lstStyle/>
          <a:p>
            <a:pPr algn="ctr">
              <a:spcBef>
                <a:spcPts val="600"/>
              </a:spcBef>
              <a:spcAft>
                <a:spcPts val="600"/>
              </a:spcAft>
            </a:pPr>
            <a:r>
              <a:rPr lang="en-GB" sz="400" b="1" kern="1200">
                <a:solidFill>
                  <a:schemeClr val="tx1"/>
                </a:solidFill>
                <a:latin typeface="+mn-lt"/>
                <a:ea typeface="+mn-ea"/>
                <a:cs typeface="+mn-cs"/>
              </a:rPr>
              <a:t>Opp</a:t>
            </a:r>
          </a:p>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C34C4FF3-7F91-2752-3810-2032E284A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2A0AF614-DEA5-5C98-C529-10AE9C454A83}"/>
              </a:ext>
            </a:extLst>
          </p:cNvPr>
          <p:cNvSpPr txBox="1"/>
          <p:nvPr/>
        </p:nvSpPr>
        <p:spPr>
          <a:xfrm>
            <a:off x="648893" y="1219850"/>
            <a:ext cx="10459631" cy="4431983"/>
          </a:xfrm>
          <a:prstGeom prst="rect">
            <a:avLst/>
          </a:prstGeom>
          <a:noFill/>
        </p:spPr>
        <p:txBody>
          <a:bodyPr wrap="square" lIns="91440" tIns="45720" rIns="91440" bIns="45720" rtlCol="0" anchor="t">
            <a:spAutoFit/>
          </a:bodyPr>
          <a:lstStyle/>
          <a:p>
            <a:pPr algn="ctr"/>
            <a:r>
              <a:rPr lang="en-GB" sz="7200" b="1">
                <a:solidFill>
                  <a:schemeClr val="bg1"/>
                </a:solidFill>
                <a:latin typeface="Calibri Light"/>
                <a:ea typeface="Calibri Light"/>
                <a:cs typeface="Calibri Light"/>
              </a:rPr>
              <a:t>John Powell</a:t>
            </a:r>
            <a:endParaRPr lang="en-GB" sz="6600">
              <a:solidFill>
                <a:schemeClr val="bg1"/>
              </a:solidFill>
              <a:latin typeface="Calibri Light"/>
              <a:ea typeface="Calibri Light"/>
              <a:cs typeface="Calibri Light"/>
            </a:endParaRPr>
          </a:p>
          <a:p>
            <a:pPr algn="ctr"/>
            <a:endParaRPr lang="en-GB" sz="7200">
              <a:solidFill>
                <a:schemeClr val="bg1"/>
              </a:solidFill>
              <a:latin typeface="Calibri Light"/>
              <a:ea typeface="Calibri Light"/>
              <a:cs typeface="Calibri Light"/>
            </a:endParaRPr>
          </a:p>
          <a:p>
            <a:pPr algn="ctr"/>
            <a:r>
              <a:rPr lang="en-GB" sz="7200" i="1">
                <a:solidFill>
                  <a:schemeClr val="bg1"/>
                </a:solidFill>
                <a:latin typeface="Calibri Light"/>
                <a:ea typeface="Calibri Light"/>
                <a:cs typeface="Calibri Light"/>
              </a:rPr>
              <a:t>Opportunity Sheffield</a:t>
            </a:r>
            <a:br>
              <a:rPr lang="en-GB" sz="7200">
                <a:latin typeface="Bahnschrift SemiBold SemiConden" panose="020B0502040204020203" pitchFamily="34" charset="0"/>
              </a:rPr>
            </a:br>
            <a:endParaRPr lang="en-GB" sz="660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421268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839"/>
            <a:ext cx="12192001"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326995" y="1923897"/>
            <a:ext cx="5869928" cy="1862048"/>
          </a:xfrm>
          <a:prstGeom prst="rect">
            <a:avLst/>
          </a:prstGeom>
          <a:noFill/>
        </p:spPr>
        <p:txBody>
          <a:bodyPr wrap="square" rtlCol="0">
            <a:spAutoFit/>
          </a:bodyPr>
          <a:lstStyle/>
          <a:p>
            <a:pPr>
              <a:spcBef>
                <a:spcPts val="600"/>
              </a:spcBef>
              <a:spcAft>
                <a:spcPts val="600"/>
              </a:spcAft>
            </a:pPr>
            <a:endParaRPr lang="en-GB" sz="400" b="1" kern="1200">
              <a:solidFill>
                <a:schemeClr val="tx1"/>
              </a:solidFill>
              <a:latin typeface="+mn-lt"/>
              <a:ea typeface="+mn-ea"/>
              <a:cs typeface="+mn-cs"/>
            </a:endParaRPr>
          </a:p>
          <a:p>
            <a:pPr>
              <a:spcBef>
                <a:spcPts val="600"/>
              </a:spcBef>
              <a:spcAft>
                <a:spcPts val="600"/>
              </a:spcAft>
            </a:pPr>
            <a:endParaRPr lang="en-GB" sz="4800" b="1">
              <a:solidFill>
                <a:schemeClr val="bg1"/>
              </a:solidFill>
              <a:cs typeface="Arial" panose="020B0604020202020204" pitchFamily="34" charset="0"/>
            </a:endParaRPr>
          </a:p>
          <a:p>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1026" name="Picture 2">
            <a:extLst>
              <a:ext uri="{FF2B5EF4-FFF2-40B4-BE49-F238E27FC236}">
                <a16:creationId xmlns:a16="http://schemas.microsoft.com/office/drawing/2014/main" id="{FCA954B0-490A-35A1-0D83-7E7077437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340" y="5138212"/>
            <a:ext cx="1532665" cy="15066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B04C792-E92E-4264-157C-D566B1AA1664}"/>
              </a:ext>
            </a:extLst>
          </p:cNvPr>
          <p:cNvPicPr>
            <a:picLocks noChangeAspect="1"/>
          </p:cNvPicPr>
          <p:nvPr/>
        </p:nvPicPr>
        <p:blipFill>
          <a:blip r:embed="rId5"/>
          <a:stretch>
            <a:fillRect/>
          </a:stretch>
        </p:blipFill>
        <p:spPr>
          <a:xfrm>
            <a:off x="431913" y="5453135"/>
            <a:ext cx="4002277" cy="876842"/>
          </a:xfrm>
          <a:prstGeom prst="rect">
            <a:avLst/>
          </a:prstGeom>
        </p:spPr>
      </p:pic>
      <p:sp>
        <p:nvSpPr>
          <p:cNvPr id="5" name="Rectangle 1">
            <a:extLst>
              <a:ext uri="{FF2B5EF4-FFF2-40B4-BE49-F238E27FC236}">
                <a16:creationId xmlns:a16="http://schemas.microsoft.com/office/drawing/2014/main" id="{0876BF53-1397-1AA2-49A5-9DECB5E3915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9" name="Picture 8" descr="A black and white logo&#10;&#10;AI-generated content may be incorrect.">
            <a:extLst>
              <a:ext uri="{FF2B5EF4-FFF2-40B4-BE49-F238E27FC236}">
                <a16:creationId xmlns:a16="http://schemas.microsoft.com/office/drawing/2014/main" id="{6530E085-9E2E-EBED-C08C-880B08BBE2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7869" y="5323699"/>
            <a:ext cx="2149316" cy="1194064"/>
          </a:xfrm>
          <a:prstGeom prst="rect">
            <a:avLst/>
          </a:prstGeom>
        </p:spPr>
      </p:pic>
      <p:pic>
        <p:nvPicPr>
          <p:cNvPr id="12" name="Picture 11" descr="A black and white sign with white text&#10;&#10;AI-generated content may be incorrect.">
            <a:extLst>
              <a:ext uri="{FF2B5EF4-FFF2-40B4-BE49-F238E27FC236}">
                <a16:creationId xmlns:a16="http://schemas.microsoft.com/office/drawing/2014/main" id="{1CA28F72-95C0-1F60-D318-AE93ED7C90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2887" y="5337415"/>
            <a:ext cx="1166632" cy="1166632"/>
          </a:xfrm>
          <a:prstGeom prst="rect">
            <a:avLst/>
          </a:prstGeom>
        </p:spPr>
      </p:pic>
      <p:pic>
        <p:nvPicPr>
          <p:cNvPr id="17" name="Picture 16" descr="A black and yellow sign with white text&#10;&#10;AI-generated content may be incorrect.">
            <a:extLst>
              <a:ext uri="{FF2B5EF4-FFF2-40B4-BE49-F238E27FC236}">
                <a16:creationId xmlns:a16="http://schemas.microsoft.com/office/drawing/2014/main" id="{EA150120-630A-58F1-B219-2E5D0D74EE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913" y="425446"/>
            <a:ext cx="2484620" cy="955027"/>
          </a:xfrm>
          <a:prstGeom prst="rect">
            <a:avLst/>
          </a:prstGeom>
        </p:spPr>
      </p:pic>
      <p:pic>
        <p:nvPicPr>
          <p:cNvPr id="7" name="Picture 2">
            <a:extLst>
              <a:ext uri="{FF2B5EF4-FFF2-40B4-BE49-F238E27FC236}">
                <a16:creationId xmlns:a16="http://schemas.microsoft.com/office/drawing/2014/main" id="{EDC70F25-387B-C3D2-99A6-45B921171E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2887" y="296581"/>
            <a:ext cx="5972562" cy="47755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74DBA24-327A-2E5B-9A3E-31893F82F1A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32340" y="296581"/>
            <a:ext cx="1532665" cy="1516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EDF87C95-B30B-847A-D5C7-382A19B1F326}"/>
              </a:ext>
            </a:extLst>
          </p:cNvPr>
          <p:cNvSpPr>
            <a:spLocks noGrp="1"/>
          </p:cNvSpPr>
          <p:nvPr>
            <p:ph type="ctrTitle"/>
          </p:nvPr>
        </p:nvSpPr>
        <p:spPr>
          <a:xfrm>
            <a:off x="-114531" y="2518134"/>
            <a:ext cx="5335460" cy="2142355"/>
          </a:xfrm>
        </p:spPr>
        <p:txBody>
          <a:bodyPr>
            <a:normAutofit fontScale="90000"/>
          </a:bodyPr>
          <a:lstStyle/>
          <a:p>
            <a:r>
              <a:t> Employment &amp; Skills Mapping &amp; Triage Service Update</a:t>
            </a:r>
          </a:p>
        </p:txBody>
      </p:sp>
    </p:spTree>
    <p:extLst>
      <p:ext uri="{BB962C8B-B14F-4D97-AF65-F5344CB8AC3E}">
        <p14:creationId xmlns:p14="http://schemas.microsoft.com/office/powerpoint/2010/main" val="47530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29308-709D-8D2E-978D-76FE741931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3A5F5D-7186-EC6A-1DDF-C5F81CDAE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41470"/>
            <a:ext cx="12192001" cy="162736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9ADC1E88-1B16-ACAD-8262-AF4BB22658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6128" y="5442642"/>
            <a:ext cx="1149023" cy="1149023"/>
          </a:xfrm>
          <a:prstGeom prst="rect">
            <a:avLst/>
          </a:prstGeom>
        </p:spPr>
      </p:pic>
      <p:sp>
        <p:nvSpPr>
          <p:cNvPr id="6" name="TextBox 5">
            <a:extLst>
              <a:ext uri="{FF2B5EF4-FFF2-40B4-BE49-F238E27FC236}">
                <a16:creationId xmlns:a16="http://schemas.microsoft.com/office/drawing/2014/main" id="{A5935FD4-19EF-EE33-8A53-0EE359170E86}"/>
              </a:ext>
            </a:extLst>
          </p:cNvPr>
          <p:cNvSpPr txBox="1"/>
          <p:nvPr/>
        </p:nvSpPr>
        <p:spPr>
          <a:xfrm>
            <a:off x="6304782" y="5509321"/>
            <a:ext cx="4284497" cy="1015663"/>
          </a:xfrm>
          <a:prstGeom prst="rect">
            <a:avLst/>
          </a:prstGeom>
          <a:noFill/>
        </p:spPr>
        <p:txBody>
          <a:bodyPr wrap="square">
            <a:spAutoFit/>
          </a:bodyPr>
          <a:lstStyle/>
          <a:p>
            <a:r>
              <a:rPr lang="fr-FR" sz="2000">
                <a:solidFill>
                  <a:schemeClr val="bg1"/>
                </a:solidFill>
              </a:rPr>
              <a:t>Email: opportunity@sheffield.gov.uk​</a:t>
            </a:r>
          </a:p>
          <a:p>
            <a:endParaRPr lang="fr-FR" sz="2000">
              <a:solidFill>
                <a:schemeClr val="bg1"/>
              </a:solidFill>
            </a:endParaRPr>
          </a:p>
          <a:p>
            <a:r>
              <a:rPr lang="fr-FR" sz="2000">
                <a:solidFill>
                  <a:schemeClr val="bg1"/>
                </a:solidFill>
              </a:rPr>
              <a:t>Tel: 0114 229 6188</a:t>
            </a:r>
            <a:endParaRPr lang="en-GB" sz="2000">
              <a:solidFill>
                <a:schemeClr val="bg1"/>
              </a:solidFill>
            </a:endParaRPr>
          </a:p>
        </p:txBody>
      </p:sp>
      <p:pic>
        <p:nvPicPr>
          <p:cNvPr id="8" name="Picture 7" descr="A black and yellow sign with white text&#10;&#10;AI-generated content may be incorrect.">
            <a:extLst>
              <a:ext uri="{FF2B5EF4-FFF2-40B4-BE49-F238E27FC236}">
                <a16:creationId xmlns:a16="http://schemas.microsoft.com/office/drawing/2014/main" id="{559B03C3-C7DE-2481-7ADA-B4A5EA08C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5" y="5591677"/>
            <a:ext cx="2601596" cy="999988"/>
          </a:xfrm>
          <a:prstGeom prst="rect">
            <a:avLst/>
          </a:prstGeom>
        </p:spPr>
      </p:pic>
      <p:sp>
        <p:nvSpPr>
          <p:cNvPr id="2" name="Title 1">
            <a:extLst>
              <a:ext uri="{FF2B5EF4-FFF2-40B4-BE49-F238E27FC236}">
                <a16:creationId xmlns:a16="http://schemas.microsoft.com/office/drawing/2014/main" id="{EAAFDEBF-2FEC-DA62-1A69-EE80816F94DA}"/>
              </a:ext>
            </a:extLst>
          </p:cNvPr>
          <p:cNvSpPr txBox="1">
            <a:spLocks/>
          </p:cNvSpPr>
          <p:nvPr/>
        </p:nvSpPr>
        <p:spPr>
          <a:xfrm>
            <a:off x="2189982" y="599102"/>
            <a:ext cx="8229600" cy="114300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t>Overview of the Triage Service</a:t>
            </a:r>
          </a:p>
        </p:txBody>
      </p:sp>
      <p:sp>
        <p:nvSpPr>
          <p:cNvPr id="5" name="Content Placeholder 2">
            <a:extLst>
              <a:ext uri="{FF2B5EF4-FFF2-40B4-BE49-F238E27FC236}">
                <a16:creationId xmlns:a16="http://schemas.microsoft.com/office/drawing/2014/main" id="{11C22A3F-3E26-00D0-B204-0CEA6DB41E70}"/>
              </a:ext>
            </a:extLst>
          </p:cNvPr>
          <p:cNvSpPr txBox="1">
            <a:spLocks/>
          </p:cNvSpPr>
          <p:nvPr/>
        </p:nvSpPr>
        <p:spPr>
          <a:xfrm>
            <a:off x="2189982" y="2092309"/>
            <a:ext cx="8229600" cy="314916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Triage service connects participants to the right employment support.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Initial assessment, referral to providers, and data tracking.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3200" b="0" i="0" u="none" strike="noStrike" kern="1200" cap="none" spc="0" normalizeH="0" baseline="0" noProof="0">
                <a:ln>
                  <a:noFill/>
                </a:ln>
                <a:solidFill>
                  <a:sysClr val="windowText" lastClr="000000"/>
                </a:solidFill>
                <a:effectLst/>
                <a:uLnTx/>
                <a:uFillTx/>
                <a:latin typeface="Calibri"/>
                <a:ea typeface="+mn-ea"/>
                <a:cs typeface="+mn-cs"/>
              </a:rPr>
              <a:t>Helps streamline access and improve service delivery.</a:t>
            </a:r>
          </a:p>
        </p:txBody>
      </p:sp>
    </p:spTree>
    <p:extLst>
      <p:ext uri="{BB962C8B-B14F-4D97-AF65-F5344CB8AC3E}">
        <p14:creationId xmlns:p14="http://schemas.microsoft.com/office/powerpoint/2010/main" val="4255069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37682-51A5-D4A8-0979-87C888CEE0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3D53FA-4496-C9E8-4973-9C3A3BB8A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41470"/>
            <a:ext cx="12192001" cy="162736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CDE6269D-81AD-0CED-CBE3-98D3AE5BD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6128" y="5442642"/>
            <a:ext cx="1149023" cy="1149023"/>
          </a:xfrm>
          <a:prstGeom prst="rect">
            <a:avLst/>
          </a:prstGeom>
        </p:spPr>
      </p:pic>
      <p:sp>
        <p:nvSpPr>
          <p:cNvPr id="6" name="TextBox 5">
            <a:extLst>
              <a:ext uri="{FF2B5EF4-FFF2-40B4-BE49-F238E27FC236}">
                <a16:creationId xmlns:a16="http://schemas.microsoft.com/office/drawing/2014/main" id="{9C0D28F2-C8D5-988C-6BAD-93B5E75A158C}"/>
              </a:ext>
            </a:extLst>
          </p:cNvPr>
          <p:cNvSpPr txBox="1"/>
          <p:nvPr/>
        </p:nvSpPr>
        <p:spPr>
          <a:xfrm>
            <a:off x="6304782" y="5509321"/>
            <a:ext cx="4284497" cy="1015663"/>
          </a:xfrm>
          <a:prstGeom prst="rect">
            <a:avLst/>
          </a:prstGeom>
          <a:noFill/>
        </p:spPr>
        <p:txBody>
          <a:bodyPr wrap="square">
            <a:spAutoFit/>
          </a:bodyPr>
          <a:lstStyle/>
          <a:p>
            <a:r>
              <a:rPr lang="fr-FR" sz="2000">
                <a:solidFill>
                  <a:schemeClr val="bg1"/>
                </a:solidFill>
              </a:rPr>
              <a:t>Email: opportunity@sheffield.gov.uk​</a:t>
            </a:r>
          </a:p>
          <a:p>
            <a:endParaRPr lang="fr-FR" sz="2000">
              <a:solidFill>
                <a:schemeClr val="bg1"/>
              </a:solidFill>
            </a:endParaRPr>
          </a:p>
          <a:p>
            <a:r>
              <a:rPr lang="fr-FR" sz="2000">
                <a:solidFill>
                  <a:schemeClr val="bg1"/>
                </a:solidFill>
              </a:rPr>
              <a:t>Tel: 0114 229 6188</a:t>
            </a:r>
            <a:endParaRPr lang="en-GB" sz="2000">
              <a:solidFill>
                <a:schemeClr val="bg1"/>
              </a:solidFill>
            </a:endParaRPr>
          </a:p>
        </p:txBody>
      </p:sp>
      <p:pic>
        <p:nvPicPr>
          <p:cNvPr id="8" name="Picture 7" descr="A black and yellow sign with white text&#10;&#10;AI-generated content may be incorrect.">
            <a:extLst>
              <a:ext uri="{FF2B5EF4-FFF2-40B4-BE49-F238E27FC236}">
                <a16:creationId xmlns:a16="http://schemas.microsoft.com/office/drawing/2014/main" id="{6A1414F7-35DB-7CB1-0294-D577C63A27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5" y="5591677"/>
            <a:ext cx="2601596" cy="999988"/>
          </a:xfrm>
          <a:prstGeom prst="rect">
            <a:avLst/>
          </a:prstGeom>
        </p:spPr>
      </p:pic>
      <p:sp>
        <p:nvSpPr>
          <p:cNvPr id="2" name="Title 1">
            <a:extLst>
              <a:ext uri="{FF2B5EF4-FFF2-40B4-BE49-F238E27FC236}">
                <a16:creationId xmlns:a16="http://schemas.microsoft.com/office/drawing/2014/main" id="{F385E73A-2717-4E6E-AED6-DDA31B5F3F91}"/>
              </a:ext>
            </a:extLst>
          </p:cNvPr>
          <p:cNvSpPr txBox="1">
            <a:spLocks/>
          </p:cNvSpPr>
          <p:nvPr/>
        </p:nvSpPr>
        <p:spPr>
          <a:xfrm>
            <a:off x="1981199" y="515270"/>
            <a:ext cx="8229600" cy="114300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t>Benefits of the Triage Service</a:t>
            </a:r>
          </a:p>
        </p:txBody>
      </p:sp>
      <p:sp>
        <p:nvSpPr>
          <p:cNvPr id="5" name="Content Placeholder 2">
            <a:extLst>
              <a:ext uri="{FF2B5EF4-FFF2-40B4-BE49-F238E27FC236}">
                <a16:creationId xmlns:a16="http://schemas.microsoft.com/office/drawing/2014/main" id="{C0753A72-DE3C-4DC8-1B04-965540288EFD}"/>
              </a:ext>
            </a:extLst>
          </p:cNvPr>
          <p:cNvSpPr txBox="1">
            <a:spLocks/>
          </p:cNvSpPr>
          <p:nvPr/>
        </p:nvSpPr>
        <p:spPr>
          <a:xfrm>
            <a:off x="1981199" y="1658269"/>
            <a:ext cx="8229600" cy="32393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a:t>Improved referrals and participant outcomes.</a:t>
            </a:r>
          </a:p>
          <a:p>
            <a:pPr marL="342900" indent="-342900" algn="l">
              <a:buFont typeface="Arial" panose="020B0604020202020204" pitchFamily="34" charset="0"/>
              <a:buChar char="•"/>
            </a:pPr>
            <a:r>
              <a:rPr lang="en-GB" sz="3200"/>
              <a:t>Better tracking of triage routes and service usage.</a:t>
            </a:r>
          </a:p>
          <a:p>
            <a:pPr marL="342900" indent="-342900" algn="l">
              <a:buFont typeface="Arial" panose="020B0604020202020204" pitchFamily="34" charset="0"/>
              <a:buChar char="•"/>
            </a:pPr>
            <a:r>
              <a:rPr lang="en-GB" sz="3200"/>
              <a:t>Supports data-driven planning and gap analysis.</a:t>
            </a:r>
          </a:p>
          <a:p>
            <a:pPr marL="342900" indent="-342900" algn="l">
              <a:buFont typeface="Arial" panose="020B0604020202020204" pitchFamily="34" charset="0"/>
              <a:buChar char="•"/>
            </a:pPr>
            <a:r>
              <a:rPr lang="en-GB" sz="3200"/>
              <a:t>“One Front Door”</a:t>
            </a:r>
          </a:p>
        </p:txBody>
      </p:sp>
    </p:spTree>
    <p:extLst>
      <p:ext uri="{BB962C8B-B14F-4D97-AF65-F5344CB8AC3E}">
        <p14:creationId xmlns:p14="http://schemas.microsoft.com/office/powerpoint/2010/main" val="1584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D1CE-7996-2A27-15BD-AC211BB792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DBFAC8-FFBD-F811-C18A-31E5D9DA8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41470"/>
            <a:ext cx="12192001" cy="162736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101E7E3A-0332-2EE8-7F76-C4C7EC1796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6128" y="5442642"/>
            <a:ext cx="1149023" cy="1149023"/>
          </a:xfrm>
          <a:prstGeom prst="rect">
            <a:avLst/>
          </a:prstGeom>
        </p:spPr>
      </p:pic>
      <p:sp>
        <p:nvSpPr>
          <p:cNvPr id="6" name="TextBox 5">
            <a:extLst>
              <a:ext uri="{FF2B5EF4-FFF2-40B4-BE49-F238E27FC236}">
                <a16:creationId xmlns:a16="http://schemas.microsoft.com/office/drawing/2014/main" id="{E4656DA2-117C-03D0-5340-DC7BF7E91E69}"/>
              </a:ext>
            </a:extLst>
          </p:cNvPr>
          <p:cNvSpPr txBox="1"/>
          <p:nvPr/>
        </p:nvSpPr>
        <p:spPr>
          <a:xfrm>
            <a:off x="6304782" y="5509321"/>
            <a:ext cx="4284497" cy="1015663"/>
          </a:xfrm>
          <a:prstGeom prst="rect">
            <a:avLst/>
          </a:prstGeom>
          <a:noFill/>
        </p:spPr>
        <p:txBody>
          <a:bodyPr wrap="square">
            <a:spAutoFit/>
          </a:bodyPr>
          <a:lstStyle/>
          <a:p>
            <a:r>
              <a:rPr lang="fr-FR" sz="2000">
                <a:solidFill>
                  <a:schemeClr val="bg1"/>
                </a:solidFill>
              </a:rPr>
              <a:t>Email: opportunity@sheffield.gov.uk​</a:t>
            </a:r>
          </a:p>
          <a:p>
            <a:endParaRPr lang="fr-FR" sz="2000">
              <a:solidFill>
                <a:schemeClr val="bg1"/>
              </a:solidFill>
            </a:endParaRPr>
          </a:p>
          <a:p>
            <a:r>
              <a:rPr lang="fr-FR" sz="2000">
                <a:solidFill>
                  <a:schemeClr val="bg1"/>
                </a:solidFill>
              </a:rPr>
              <a:t>Tel: 0114 229 6188</a:t>
            </a:r>
            <a:endParaRPr lang="en-GB" sz="2000">
              <a:solidFill>
                <a:schemeClr val="bg1"/>
              </a:solidFill>
            </a:endParaRPr>
          </a:p>
        </p:txBody>
      </p:sp>
      <p:pic>
        <p:nvPicPr>
          <p:cNvPr id="8" name="Picture 7" descr="A black and yellow sign with white text&#10;&#10;AI-generated content may be incorrect.">
            <a:extLst>
              <a:ext uri="{FF2B5EF4-FFF2-40B4-BE49-F238E27FC236}">
                <a16:creationId xmlns:a16="http://schemas.microsoft.com/office/drawing/2014/main" id="{1E3CA579-7405-4BE2-101D-90A51D4E62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5" y="5591677"/>
            <a:ext cx="2601596" cy="999988"/>
          </a:xfrm>
          <a:prstGeom prst="rect">
            <a:avLst/>
          </a:prstGeom>
        </p:spPr>
      </p:pic>
      <p:sp>
        <p:nvSpPr>
          <p:cNvPr id="2" name="Title 1">
            <a:extLst>
              <a:ext uri="{FF2B5EF4-FFF2-40B4-BE49-F238E27FC236}">
                <a16:creationId xmlns:a16="http://schemas.microsoft.com/office/drawing/2014/main" id="{D058F020-6A1D-73A7-8637-6C8D5A8DF896}"/>
              </a:ext>
            </a:extLst>
          </p:cNvPr>
          <p:cNvSpPr txBox="1">
            <a:spLocks/>
          </p:cNvSpPr>
          <p:nvPr/>
        </p:nvSpPr>
        <p:spPr>
          <a:xfrm>
            <a:off x="1981199" y="916322"/>
            <a:ext cx="8229600"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t>Employment &amp; Skills Mapping Survey</a:t>
            </a:r>
          </a:p>
        </p:txBody>
      </p:sp>
      <p:sp>
        <p:nvSpPr>
          <p:cNvPr id="5" name="Content Placeholder 2">
            <a:extLst>
              <a:ext uri="{FF2B5EF4-FFF2-40B4-BE49-F238E27FC236}">
                <a16:creationId xmlns:a16="http://schemas.microsoft.com/office/drawing/2014/main" id="{491D9F6D-4267-B101-4B79-6C160AAFAC26}"/>
              </a:ext>
            </a:extLst>
          </p:cNvPr>
          <p:cNvSpPr txBox="1">
            <a:spLocks/>
          </p:cNvSpPr>
          <p:nvPr/>
        </p:nvSpPr>
        <p:spPr>
          <a:xfrm>
            <a:off x="2189982" y="2555350"/>
            <a:ext cx="8229600" cy="22433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a:t>Purpose: Map employment and skills activity across Sheffield.</a:t>
            </a:r>
          </a:p>
          <a:p>
            <a:pPr marL="342900" indent="-342900" algn="l">
              <a:buFont typeface="Arial" panose="020B0604020202020204" pitchFamily="34" charset="0"/>
              <a:buChar char="•"/>
            </a:pPr>
            <a:r>
              <a:rPr lang="en-GB" sz="3200"/>
              <a:t>Importance: Strengthen triage service and identify service gaps.</a:t>
            </a:r>
          </a:p>
        </p:txBody>
      </p:sp>
    </p:spTree>
    <p:extLst>
      <p:ext uri="{BB962C8B-B14F-4D97-AF65-F5344CB8AC3E}">
        <p14:creationId xmlns:p14="http://schemas.microsoft.com/office/powerpoint/2010/main" val="22633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A4465-2F44-49AA-E9DC-79C2FADCA9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59F673-45B2-4C0A-DD80-E30761757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41470"/>
            <a:ext cx="12192001" cy="162736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22F9FC18-1F00-4C3E-18E2-2F5BA496B3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6128" y="5442642"/>
            <a:ext cx="1149023" cy="1149023"/>
          </a:xfrm>
          <a:prstGeom prst="rect">
            <a:avLst/>
          </a:prstGeom>
        </p:spPr>
      </p:pic>
      <p:sp>
        <p:nvSpPr>
          <p:cNvPr id="6" name="TextBox 5">
            <a:extLst>
              <a:ext uri="{FF2B5EF4-FFF2-40B4-BE49-F238E27FC236}">
                <a16:creationId xmlns:a16="http://schemas.microsoft.com/office/drawing/2014/main" id="{1448202E-48E3-F9B9-3DCB-E5661CA36222}"/>
              </a:ext>
            </a:extLst>
          </p:cNvPr>
          <p:cNvSpPr txBox="1"/>
          <p:nvPr/>
        </p:nvSpPr>
        <p:spPr>
          <a:xfrm>
            <a:off x="6304782" y="5509321"/>
            <a:ext cx="4284497" cy="1015663"/>
          </a:xfrm>
          <a:prstGeom prst="rect">
            <a:avLst/>
          </a:prstGeom>
          <a:noFill/>
        </p:spPr>
        <p:txBody>
          <a:bodyPr wrap="square">
            <a:spAutoFit/>
          </a:bodyPr>
          <a:lstStyle/>
          <a:p>
            <a:r>
              <a:rPr lang="fr-FR" sz="2000">
                <a:solidFill>
                  <a:schemeClr val="bg1"/>
                </a:solidFill>
              </a:rPr>
              <a:t>Email: opportunity@sheffield.gov.uk​</a:t>
            </a:r>
          </a:p>
          <a:p>
            <a:endParaRPr lang="fr-FR" sz="2000">
              <a:solidFill>
                <a:schemeClr val="bg1"/>
              </a:solidFill>
            </a:endParaRPr>
          </a:p>
          <a:p>
            <a:r>
              <a:rPr lang="fr-FR" sz="2000">
                <a:solidFill>
                  <a:schemeClr val="bg1"/>
                </a:solidFill>
              </a:rPr>
              <a:t>Tel: 0114 229 6188</a:t>
            </a:r>
            <a:endParaRPr lang="en-GB" sz="2000">
              <a:solidFill>
                <a:schemeClr val="bg1"/>
              </a:solidFill>
            </a:endParaRPr>
          </a:p>
        </p:txBody>
      </p:sp>
      <p:pic>
        <p:nvPicPr>
          <p:cNvPr id="8" name="Picture 7" descr="A black and yellow sign with white text&#10;&#10;AI-generated content may be incorrect.">
            <a:extLst>
              <a:ext uri="{FF2B5EF4-FFF2-40B4-BE49-F238E27FC236}">
                <a16:creationId xmlns:a16="http://schemas.microsoft.com/office/drawing/2014/main" id="{7F09ADC5-D8CC-8B8B-8A97-1135B58DA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5" y="5591677"/>
            <a:ext cx="2601596" cy="999988"/>
          </a:xfrm>
          <a:prstGeom prst="rect">
            <a:avLst/>
          </a:prstGeom>
        </p:spPr>
      </p:pic>
      <p:sp>
        <p:nvSpPr>
          <p:cNvPr id="2" name="Content Placeholder 2">
            <a:extLst>
              <a:ext uri="{FF2B5EF4-FFF2-40B4-BE49-F238E27FC236}">
                <a16:creationId xmlns:a16="http://schemas.microsoft.com/office/drawing/2014/main" id="{B8629B83-9CF8-A4A9-A2B9-170E6BA8041D}"/>
              </a:ext>
            </a:extLst>
          </p:cNvPr>
          <p:cNvSpPr txBox="1">
            <a:spLocks/>
          </p:cNvSpPr>
          <p:nvPr/>
        </p:nvSpPr>
        <p:spPr>
          <a:xfrm>
            <a:off x="1413640" y="1802180"/>
            <a:ext cx="5144815" cy="18288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a:t>Encourage all organisations to complete the survey.</a:t>
            </a:r>
          </a:p>
          <a:p>
            <a:pPr marL="342900" indent="-342900" algn="l">
              <a:buFont typeface="Arial" panose="020B0604020202020204" pitchFamily="34" charset="0"/>
              <a:buChar char="•"/>
            </a:pPr>
            <a:r>
              <a:rPr lang="en-GB" sz="3200"/>
              <a:t>Share the link with partners and networks.</a:t>
            </a:r>
          </a:p>
          <a:p>
            <a:pPr marL="342900" indent="-342900" algn="l">
              <a:buFont typeface="Arial" panose="020B0604020202020204" pitchFamily="34" charset="0"/>
              <a:buChar char="•"/>
            </a:pPr>
            <a:r>
              <a:rPr lang="en-GB" sz="3200"/>
              <a:t>Help us build a stronger, more responsive triage system.</a:t>
            </a:r>
          </a:p>
        </p:txBody>
      </p:sp>
      <p:sp>
        <p:nvSpPr>
          <p:cNvPr id="5" name="Title 1">
            <a:extLst>
              <a:ext uri="{FF2B5EF4-FFF2-40B4-BE49-F238E27FC236}">
                <a16:creationId xmlns:a16="http://schemas.microsoft.com/office/drawing/2014/main" id="{7F22A6AC-9CAE-91C8-6C7A-5C77BF41682D}"/>
              </a:ext>
            </a:extLst>
          </p:cNvPr>
          <p:cNvSpPr txBox="1">
            <a:spLocks/>
          </p:cNvSpPr>
          <p:nvPr/>
        </p:nvSpPr>
        <p:spPr>
          <a:xfrm>
            <a:off x="1981199" y="666175"/>
            <a:ext cx="8229600" cy="9503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t>Call to </a:t>
            </a:r>
            <a:r>
              <a:rPr lang="en-GB" sz="4800"/>
              <a:t>Action</a:t>
            </a:r>
          </a:p>
        </p:txBody>
      </p:sp>
      <p:pic>
        <p:nvPicPr>
          <p:cNvPr id="7" name="Picture 6" descr="survey_qr.png">
            <a:extLst>
              <a:ext uri="{FF2B5EF4-FFF2-40B4-BE49-F238E27FC236}">
                <a16:creationId xmlns:a16="http://schemas.microsoft.com/office/drawing/2014/main" id="{ADCE9F9C-9AE4-3212-D6AB-B8E88D3BB52A}"/>
              </a:ext>
            </a:extLst>
          </p:cNvPr>
          <p:cNvPicPr>
            <a:picLocks noChangeAspect="1"/>
          </p:cNvPicPr>
          <p:nvPr/>
        </p:nvPicPr>
        <p:blipFill>
          <a:blip r:embed="rId6"/>
          <a:stretch>
            <a:fillRect/>
          </a:stretch>
        </p:blipFill>
        <p:spPr>
          <a:xfrm>
            <a:off x="7924798" y="2514600"/>
            <a:ext cx="1828800" cy="1828800"/>
          </a:xfrm>
          <a:prstGeom prst="rect">
            <a:avLst/>
          </a:prstGeom>
        </p:spPr>
      </p:pic>
    </p:spTree>
    <p:extLst>
      <p:ext uri="{BB962C8B-B14F-4D97-AF65-F5344CB8AC3E}">
        <p14:creationId xmlns:p14="http://schemas.microsoft.com/office/powerpoint/2010/main" val="1908777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99DBD-9361-81E4-4E28-FAA478EF84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97832E7-0F83-3E0C-6C3C-3C6F9AF151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7" y="-43676"/>
            <a:ext cx="12192001"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A3F8DA94-570B-E3B7-8B22-F38C1D528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8078" y="260169"/>
            <a:ext cx="1431620" cy="1431620"/>
          </a:xfrm>
          <a:prstGeom prst="rect">
            <a:avLst/>
          </a:prstGeom>
        </p:spPr>
      </p:pic>
      <p:pic>
        <p:nvPicPr>
          <p:cNvPr id="1026" name="Picture 2">
            <a:extLst>
              <a:ext uri="{FF2B5EF4-FFF2-40B4-BE49-F238E27FC236}">
                <a16:creationId xmlns:a16="http://schemas.microsoft.com/office/drawing/2014/main" id="{7FB553FA-9F47-8BD0-A9D5-802762A8E2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2340" y="5053084"/>
            <a:ext cx="1532665" cy="15066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3A9FA04-4553-1654-8111-EABF150D0A0D}"/>
              </a:ext>
            </a:extLst>
          </p:cNvPr>
          <p:cNvPicPr>
            <a:picLocks noChangeAspect="1"/>
          </p:cNvPicPr>
          <p:nvPr/>
        </p:nvPicPr>
        <p:blipFill>
          <a:blip r:embed="rId6"/>
          <a:stretch>
            <a:fillRect/>
          </a:stretch>
        </p:blipFill>
        <p:spPr>
          <a:xfrm>
            <a:off x="612512" y="5324337"/>
            <a:ext cx="4457317" cy="976535"/>
          </a:xfrm>
          <a:prstGeom prst="rect">
            <a:avLst/>
          </a:prstGeom>
        </p:spPr>
      </p:pic>
      <p:sp>
        <p:nvSpPr>
          <p:cNvPr id="5" name="Rectangle 1">
            <a:extLst>
              <a:ext uri="{FF2B5EF4-FFF2-40B4-BE49-F238E27FC236}">
                <a16:creationId xmlns:a16="http://schemas.microsoft.com/office/drawing/2014/main" id="{7131C76C-28C7-9E2E-DD34-7ABEF7C9E3D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9" name="Picture 8" descr="A black and white logo&#10;&#10;AI-generated content may be incorrect.">
            <a:extLst>
              <a:ext uri="{FF2B5EF4-FFF2-40B4-BE49-F238E27FC236}">
                <a16:creationId xmlns:a16="http://schemas.microsoft.com/office/drawing/2014/main" id="{8486A457-43DD-C796-7339-C150DA192A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3190" y="5223112"/>
            <a:ext cx="2099938" cy="1166632"/>
          </a:xfrm>
          <a:prstGeom prst="rect">
            <a:avLst/>
          </a:prstGeom>
        </p:spPr>
      </p:pic>
      <p:pic>
        <p:nvPicPr>
          <p:cNvPr id="12" name="Picture 11" descr="A black and white sign with white text&#10;&#10;AI-generated content may be incorrect.">
            <a:extLst>
              <a:ext uri="{FF2B5EF4-FFF2-40B4-BE49-F238E27FC236}">
                <a16:creationId xmlns:a16="http://schemas.microsoft.com/office/drawing/2014/main" id="{CF5D4BA7-5168-B59F-8AE2-90FE4FCA80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7346" y="5235259"/>
            <a:ext cx="1166632" cy="1166632"/>
          </a:xfrm>
          <a:prstGeom prst="rect">
            <a:avLst/>
          </a:prstGeom>
        </p:spPr>
      </p:pic>
      <p:pic>
        <p:nvPicPr>
          <p:cNvPr id="17" name="Picture 16" descr="A black and yellow sign with white text&#10;&#10;AI-generated content may be incorrect.">
            <a:extLst>
              <a:ext uri="{FF2B5EF4-FFF2-40B4-BE49-F238E27FC236}">
                <a16:creationId xmlns:a16="http://schemas.microsoft.com/office/drawing/2014/main" id="{3D391AE1-897B-CAAA-8AFF-DFD3C0196E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3198" y="428379"/>
            <a:ext cx="2484620" cy="955027"/>
          </a:xfrm>
          <a:prstGeom prst="rect">
            <a:avLst/>
          </a:prstGeom>
        </p:spPr>
      </p:pic>
      <p:sp>
        <p:nvSpPr>
          <p:cNvPr id="7" name="TextBox 6">
            <a:extLst>
              <a:ext uri="{FF2B5EF4-FFF2-40B4-BE49-F238E27FC236}">
                <a16:creationId xmlns:a16="http://schemas.microsoft.com/office/drawing/2014/main" id="{11514A92-E9D4-F69C-CAF7-865A921EC43F}"/>
              </a:ext>
            </a:extLst>
          </p:cNvPr>
          <p:cNvSpPr txBox="1"/>
          <p:nvPr/>
        </p:nvSpPr>
        <p:spPr>
          <a:xfrm>
            <a:off x="2922563" y="2644305"/>
            <a:ext cx="6716111" cy="646331"/>
          </a:xfrm>
          <a:prstGeom prst="rect">
            <a:avLst/>
          </a:prstGeom>
          <a:noFill/>
        </p:spPr>
        <p:txBody>
          <a:bodyPr wrap="square" rtlCol="0">
            <a:spAutoFit/>
          </a:bodyPr>
          <a:lstStyle/>
          <a:p>
            <a:r>
              <a:rPr lang="en-GB" sz="3600">
                <a:solidFill>
                  <a:schemeClr val="bg1"/>
                </a:solidFill>
              </a:rPr>
              <a:t>Call 0114 229 6188</a:t>
            </a:r>
          </a:p>
        </p:txBody>
      </p:sp>
      <p:sp>
        <p:nvSpPr>
          <p:cNvPr id="8" name="TextBox 7">
            <a:extLst>
              <a:ext uri="{FF2B5EF4-FFF2-40B4-BE49-F238E27FC236}">
                <a16:creationId xmlns:a16="http://schemas.microsoft.com/office/drawing/2014/main" id="{26529238-B032-FD31-FFEE-E013F3EF6AE4}"/>
              </a:ext>
            </a:extLst>
          </p:cNvPr>
          <p:cNvSpPr txBox="1"/>
          <p:nvPr/>
        </p:nvSpPr>
        <p:spPr>
          <a:xfrm>
            <a:off x="4792717" y="3975519"/>
            <a:ext cx="47297" cy="369332"/>
          </a:xfrm>
          <a:prstGeom prst="rect">
            <a:avLst/>
          </a:prstGeom>
          <a:noFill/>
        </p:spPr>
        <p:txBody>
          <a:bodyPr wrap="square" rtlCol="0">
            <a:spAutoFit/>
          </a:bodyPr>
          <a:lstStyle/>
          <a:p>
            <a:endParaRPr lang="en-GB"/>
          </a:p>
        </p:txBody>
      </p:sp>
      <p:sp>
        <p:nvSpPr>
          <p:cNvPr id="10" name="TextBox 9">
            <a:extLst>
              <a:ext uri="{FF2B5EF4-FFF2-40B4-BE49-F238E27FC236}">
                <a16:creationId xmlns:a16="http://schemas.microsoft.com/office/drawing/2014/main" id="{64B099B9-2A01-17C4-ED31-0C5C4559FFD8}"/>
              </a:ext>
            </a:extLst>
          </p:cNvPr>
          <p:cNvSpPr txBox="1"/>
          <p:nvPr/>
        </p:nvSpPr>
        <p:spPr>
          <a:xfrm>
            <a:off x="2904576" y="3390743"/>
            <a:ext cx="6716111" cy="1200329"/>
          </a:xfrm>
          <a:prstGeom prst="rect">
            <a:avLst/>
          </a:prstGeom>
          <a:noFill/>
        </p:spPr>
        <p:txBody>
          <a:bodyPr wrap="square" rtlCol="0">
            <a:spAutoFit/>
          </a:bodyPr>
          <a:lstStyle/>
          <a:p>
            <a:r>
              <a:rPr lang="en-GB" sz="3600">
                <a:solidFill>
                  <a:schemeClr val="bg1"/>
                </a:solidFill>
              </a:rPr>
              <a:t>Email:  opportunity@sheffield.gov.uk</a:t>
            </a:r>
          </a:p>
        </p:txBody>
      </p:sp>
      <p:sp>
        <p:nvSpPr>
          <p:cNvPr id="11" name="TextBox 10">
            <a:extLst>
              <a:ext uri="{FF2B5EF4-FFF2-40B4-BE49-F238E27FC236}">
                <a16:creationId xmlns:a16="http://schemas.microsoft.com/office/drawing/2014/main" id="{C5E075F0-9DAF-1C42-4FCE-35BB34AF4173}"/>
              </a:ext>
            </a:extLst>
          </p:cNvPr>
          <p:cNvSpPr txBox="1"/>
          <p:nvPr/>
        </p:nvSpPr>
        <p:spPr>
          <a:xfrm>
            <a:off x="2922563" y="1375325"/>
            <a:ext cx="5569796" cy="1077218"/>
          </a:xfrm>
          <a:prstGeom prst="rect">
            <a:avLst/>
          </a:prstGeom>
          <a:noFill/>
        </p:spPr>
        <p:txBody>
          <a:bodyPr wrap="square" rtlCol="0">
            <a:spAutoFit/>
          </a:bodyPr>
          <a:lstStyle/>
          <a:p>
            <a:pPr algn="ctr"/>
            <a:r>
              <a:rPr lang="en-GB" sz="3200">
                <a:solidFill>
                  <a:schemeClr val="bg1"/>
                </a:solidFill>
              </a:rPr>
              <a:t>Sheffield’s Employment and Skills Triage service</a:t>
            </a:r>
          </a:p>
        </p:txBody>
      </p:sp>
    </p:spTree>
    <p:extLst>
      <p:ext uri="{BB962C8B-B14F-4D97-AF65-F5344CB8AC3E}">
        <p14:creationId xmlns:p14="http://schemas.microsoft.com/office/powerpoint/2010/main" val="128202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023480" y="3634139"/>
            <a:ext cx="10141991" cy="1862048"/>
          </a:xfrm>
          <a:prstGeom prst="rect">
            <a:avLst/>
          </a:prstGeom>
          <a:noFill/>
        </p:spPr>
        <p:txBody>
          <a:bodyPr wrap="square" rtlCol="0">
            <a:spAutoFit/>
          </a:bodyPr>
          <a:lstStyle/>
          <a:p>
            <a:pPr algn="ctr">
              <a:spcBef>
                <a:spcPts val="600"/>
              </a:spcBef>
              <a:spcAft>
                <a:spcPts val="600"/>
              </a:spcAft>
            </a:pPr>
            <a:r>
              <a:rPr lang="en-GB" sz="400" b="1" kern="1200">
                <a:solidFill>
                  <a:schemeClr val="tx1"/>
                </a:solidFill>
                <a:latin typeface="+mn-lt"/>
                <a:ea typeface="+mn-ea"/>
                <a:cs typeface="+mn-cs"/>
              </a:rPr>
              <a:t>Opp</a:t>
            </a:r>
          </a:p>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5531DFBB-BAD9-3719-CAAD-17AB3C38D0F0}"/>
              </a:ext>
            </a:extLst>
          </p:cNvPr>
          <p:cNvSpPr txBox="1"/>
          <p:nvPr/>
        </p:nvSpPr>
        <p:spPr>
          <a:xfrm>
            <a:off x="881798" y="799838"/>
            <a:ext cx="9402356" cy="6740307"/>
          </a:xfrm>
          <a:prstGeom prst="rect">
            <a:avLst/>
          </a:prstGeom>
          <a:noFill/>
        </p:spPr>
        <p:txBody>
          <a:bodyPr wrap="square" lIns="91440" tIns="45720" rIns="91440" bIns="45720" rtlCol="0" anchor="t">
            <a:spAutoFit/>
          </a:bodyPr>
          <a:lstStyle/>
          <a:p>
            <a:pPr algn="ctr"/>
            <a:r>
              <a:rPr lang="en-GB" sz="7200" b="1">
                <a:solidFill>
                  <a:schemeClr val="bg1"/>
                </a:solidFill>
                <a:latin typeface="Calibri Light"/>
                <a:ea typeface="Calibri Light"/>
                <a:cs typeface="Calibri Light"/>
              </a:rPr>
              <a:t>Clare Holdsworth &amp; Clare O'Neill</a:t>
            </a:r>
          </a:p>
          <a:p>
            <a:pPr algn="ctr"/>
            <a:endParaRPr lang="en-GB" sz="7200" b="1">
              <a:solidFill>
                <a:schemeClr val="bg1"/>
              </a:solidFill>
              <a:latin typeface="Calibri Light"/>
              <a:ea typeface="Calibri Light"/>
              <a:cs typeface="Calibri Light"/>
            </a:endParaRPr>
          </a:p>
          <a:p>
            <a:pPr algn="ctr"/>
            <a:r>
              <a:rPr lang="en-GB" sz="7200" i="1">
                <a:solidFill>
                  <a:schemeClr val="bg1"/>
                </a:solidFill>
                <a:latin typeface="Calibri Light"/>
                <a:ea typeface="Calibri Light"/>
                <a:cs typeface="Calibri Light"/>
              </a:rPr>
              <a:t>Voice and Influence </a:t>
            </a:r>
            <a:r>
              <a:rPr lang="en-GB" sz="7200" b="1">
                <a:solidFill>
                  <a:schemeClr val="bg1"/>
                </a:solidFill>
                <a:latin typeface="Calibri Light"/>
                <a:ea typeface="Calibri Light"/>
                <a:cs typeface="Calibri Light"/>
              </a:rPr>
              <a:t> </a:t>
            </a:r>
          </a:p>
          <a:p>
            <a:pPr algn="ctr"/>
            <a:endParaRPr lang="en-GB" sz="7200" b="1">
              <a:solidFill>
                <a:schemeClr val="bg1"/>
              </a:solidFill>
              <a:latin typeface="Calibri Light"/>
              <a:ea typeface="Calibri Light"/>
              <a:cs typeface="Calibri Light"/>
            </a:endParaRPr>
          </a:p>
          <a:p>
            <a:pPr algn="ctr"/>
            <a:endParaRPr lang="en-GB" sz="7200" b="1">
              <a:solidFill>
                <a:schemeClr val="bg1"/>
              </a:solidFill>
              <a:latin typeface="Calibri Light"/>
              <a:ea typeface="Calibri Light"/>
              <a:cs typeface="Calibri Light"/>
            </a:endParaRPr>
          </a:p>
        </p:txBody>
      </p:sp>
    </p:spTree>
    <p:extLst>
      <p:ext uri="{BB962C8B-B14F-4D97-AF65-F5344CB8AC3E}">
        <p14:creationId xmlns:p14="http://schemas.microsoft.com/office/powerpoint/2010/main" val="403604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10274167" y="4985131"/>
            <a:ext cx="1697219" cy="1676590"/>
          </a:xfrm>
          <a:custGeom>
            <a:avLst/>
            <a:gdLst/>
            <a:ahLst/>
            <a:cxnLst/>
            <a:rect l="l" t="t" r="r" b="b"/>
            <a:pathLst>
              <a:path w="2545829" h="2514885">
                <a:moveTo>
                  <a:pt x="0" y="0"/>
                </a:moveTo>
                <a:lnTo>
                  <a:pt x="2545829" y="0"/>
                </a:lnTo>
                <a:lnTo>
                  <a:pt x="2545829" y="2514885"/>
                </a:lnTo>
                <a:lnTo>
                  <a:pt x="0" y="2514885"/>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520831" y="5127577"/>
            <a:ext cx="2397180" cy="1391696"/>
          </a:xfrm>
          <a:custGeom>
            <a:avLst/>
            <a:gdLst/>
            <a:ahLst/>
            <a:cxnLst/>
            <a:rect l="l" t="t" r="r" b="b"/>
            <a:pathLst>
              <a:path w="3595770" h="2087544">
                <a:moveTo>
                  <a:pt x="0" y="0"/>
                </a:moveTo>
                <a:lnTo>
                  <a:pt x="3595770" y="0"/>
                </a:lnTo>
                <a:lnTo>
                  <a:pt x="3595770" y="2087544"/>
                </a:lnTo>
                <a:lnTo>
                  <a:pt x="0" y="2087544"/>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a:off x="3824447" y="2218561"/>
            <a:ext cx="5229487" cy="3277145"/>
          </a:xfrm>
          <a:custGeom>
            <a:avLst/>
            <a:gdLst/>
            <a:ahLst/>
            <a:cxnLst/>
            <a:rect l="l" t="t" r="r" b="b"/>
            <a:pathLst>
              <a:path w="7844230" h="4915717">
                <a:moveTo>
                  <a:pt x="0" y="0"/>
                </a:moveTo>
                <a:lnTo>
                  <a:pt x="7844229" y="0"/>
                </a:lnTo>
                <a:lnTo>
                  <a:pt x="7844229" y="4915718"/>
                </a:lnTo>
                <a:lnTo>
                  <a:pt x="0" y="4915718"/>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6" name="TextBox 6"/>
          <p:cNvSpPr txBox="1"/>
          <p:nvPr/>
        </p:nvSpPr>
        <p:spPr>
          <a:xfrm>
            <a:off x="538479" y="590550"/>
            <a:ext cx="11115042" cy="156760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286"/>
              </a:lnSpc>
            </a:pPr>
            <a:r>
              <a:rPr lang="en-US" sz="4490">
                <a:solidFill>
                  <a:srgbClr val="000000"/>
                </a:solidFill>
                <a:latin typeface="Poppins" panose="00000500000000000000" pitchFamily="2" charset="0"/>
                <a:ea typeface="Sprite Graffiti"/>
                <a:cs typeface="Poppins" panose="00000500000000000000" pitchFamily="2" charset="0"/>
                <a:sym typeface="Sprite Graffiti"/>
              </a:rPr>
              <a:t>Care Experienced Voice and Influence Team</a:t>
            </a:r>
          </a:p>
        </p:txBody>
      </p:sp>
    </p:spTree>
    <p:extLst>
      <p:ext uri="{BB962C8B-B14F-4D97-AF65-F5344CB8AC3E}">
        <p14:creationId xmlns:p14="http://schemas.microsoft.com/office/powerpoint/2010/main" val="1419482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10274167" y="4985131"/>
            <a:ext cx="1697219" cy="1676590"/>
          </a:xfrm>
          <a:custGeom>
            <a:avLst/>
            <a:gdLst/>
            <a:ahLst/>
            <a:cxnLst/>
            <a:rect l="l" t="t" r="r" b="b"/>
            <a:pathLst>
              <a:path w="2545829" h="2514885">
                <a:moveTo>
                  <a:pt x="0" y="0"/>
                </a:moveTo>
                <a:lnTo>
                  <a:pt x="2545829" y="0"/>
                </a:lnTo>
                <a:lnTo>
                  <a:pt x="2545829" y="2514885"/>
                </a:lnTo>
                <a:lnTo>
                  <a:pt x="0" y="2514885"/>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3609753" y="192792"/>
            <a:ext cx="4312619" cy="6468929"/>
          </a:xfrm>
          <a:custGeom>
            <a:avLst/>
            <a:gdLst/>
            <a:ahLst/>
            <a:cxnLst/>
            <a:rect l="l" t="t" r="r" b="b"/>
            <a:pathLst>
              <a:path w="6468929" h="9703393">
                <a:moveTo>
                  <a:pt x="0" y="0"/>
                </a:moveTo>
                <a:lnTo>
                  <a:pt x="6468929" y="0"/>
                </a:lnTo>
                <a:lnTo>
                  <a:pt x="6468929" y="9703394"/>
                </a:lnTo>
                <a:lnTo>
                  <a:pt x="0" y="9703394"/>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3">
            <a:extLst>
              <a:ext uri="{FF2B5EF4-FFF2-40B4-BE49-F238E27FC236}">
                <a16:creationId xmlns:a16="http://schemas.microsoft.com/office/drawing/2014/main" id="{20183DEE-7A2E-E0F1-2522-3A98DA0D99A0}"/>
              </a:ext>
            </a:extLst>
          </p:cNvPr>
          <p:cNvSpPr txBox="1"/>
          <p:nvPr/>
        </p:nvSpPr>
        <p:spPr>
          <a:xfrm>
            <a:off x="8610600" y="1435100"/>
            <a:ext cx="2743200"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Aptos"/>
                <a:hlinkClick r:id="rId4">
                  <a:extLst>
                    <a:ext uri="{A12FA001-AC4F-418D-AE19-62706E023703}">
                      <ahyp:hlinkClr xmlns:ahyp="http://schemas.microsoft.com/office/drawing/2018/hyperlinkcolor" val="tx"/>
                    </a:ext>
                  </a:extLst>
                </a:hlinkClick>
              </a:rPr>
              <a:t>https://youtu.be/gKhOdjPcAic?si=akxfTm5xgQZwGHnF</a:t>
            </a:r>
            <a:r>
              <a:rPr lang="en-US" sz="4000" b="1">
                <a:solidFill>
                  <a:schemeClr val="bg1"/>
                </a:solidFill>
              </a:rPr>
              <a:t> </a:t>
            </a:r>
          </a:p>
        </p:txBody>
      </p:sp>
    </p:spTree>
    <p:extLst>
      <p:ext uri="{BB962C8B-B14F-4D97-AF65-F5344CB8AC3E}">
        <p14:creationId xmlns:p14="http://schemas.microsoft.com/office/powerpoint/2010/main" val="560352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4994155" y="2810503"/>
            <a:ext cx="1496679" cy="1684027"/>
          </a:xfrm>
          <a:custGeom>
            <a:avLst/>
            <a:gdLst/>
            <a:ahLst/>
            <a:cxnLst/>
            <a:rect l="l" t="t" r="r" b="b"/>
            <a:pathLst>
              <a:path w="2245018" h="2526040">
                <a:moveTo>
                  <a:pt x="0" y="0"/>
                </a:moveTo>
                <a:lnTo>
                  <a:pt x="2245019" y="0"/>
                </a:lnTo>
                <a:lnTo>
                  <a:pt x="2245019" y="2526040"/>
                </a:lnTo>
                <a:lnTo>
                  <a:pt x="0" y="25260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669704" y="2057400"/>
            <a:ext cx="1337310" cy="1371600"/>
          </a:xfrm>
          <a:custGeom>
            <a:avLst/>
            <a:gdLst/>
            <a:ahLst/>
            <a:cxnLst/>
            <a:rect l="l" t="t" r="r" b="b"/>
            <a:pathLst>
              <a:path w="2005965" h="2057400">
                <a:moveTo>
                  <a:pt x="0" y="0"/>
                </a:moveTo>
                <a:lnTo>
                  <a:pt x="2005965" y="0"/>
                </a:lnTo>
                <a:lnTo>
                  <a:pt x="2005965"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a:off x="9515314" y="1840171"/>
            <a:ext cx="1623559" cy="1812345"/>
          </a:xfrm>
          <a:custGeom>
            <a:avLst/>
            <a:gdLst/>
            <a:ahLst/>
            <a:cxnLst/>
            <a:rect l="l" t="t" r="r" b="b"/>
            <a:pathLst>
              <a:path w="2435339" h="2718518">
                <a:moveTo>
                  <a:pt x="0" y="0"/>
                </a:moveTo>
                <a:lnTo>
                  <a:pt x="2435339" y="0"/>
                </a:lnTo>
                <a:lnTo>
                  <a:pt x="2435339" y="2718518"/>
                </a:lnTo>
                <a:lnTo>
                  <a:pt x="0" y="27185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TextBox 5"/>
          <p:cNvSpPr txBox="1"/>
          <p:nvPr/>
        </p:nvSpPr>
        <p:spPr>
          <a:xfrm>
            <a:off x="685800" y="314932"/>
            <a:ext cx="10453073" cy="75430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160"/>
              </a:lnSpc>
            </a:pPr>
            <a:r>
              <a:rPr lang="en-US" sz="4400" b="1">
                <a:solidFill>
                  <a:srgbClr val="000000"/>
                </a:solidFill>
                <a:latin typeface="Poppins Bold"/>
                <a:ea typeface="Poppins Bold"/>
                <a:cs typeface="Poppins Bold"/>
                <a:sym typeface="Poppins Bold"/>
              </a:rPr>
              <a:t>You’re Hired Toolkit research:</a:t>
            </a:r>
          </a:p>
        </p:txBody>
      </p:sp>
      <p:sp>
        <p:nvSpPr>
          <p:cNvPr id="6" name="TextBox 6"/>
          <p:cNvSpPr txBox="1"/>
          <p:nvPr/>
        </p:nvSpPr>
        <p:spPr>
          <a:xfrm>
            <a:off x="242315" y="3759200"/>
            <a:ext cx="2383648" cy="199093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867" b="1">
                <a:solidFill>
                  <a:srgbClr val="000000"/>
                </a:solidFill>
                <a:latin typeface="Poppins Bold"/>
                <a:ea typeface="Poppins Bold"/>
                <a:cs typeface="Poppins Bold"/>
                <a:sym typeface="Poppins Bold"/>
              </a:rPr>
              <a:t>Focus groups  and 1-1 interviews with </a:t>
            </a:r>
          </a:p>
          <a:p>
            <a:pPr algn="ctr">
              <a:lnSpc>
                <a:spcPts val="2613"/>
              </a:lnSpc>
            </a:pPr>
            <a:r>
              <a:rPr lang="en-US" sz="1867" b="1">
                <a:solidFill>
                  <a:srgbClr val="000000"/>
                </a:solidFill>
                <a:latin typeface="Poppins Bold"/>
                <a:ea typeface="Poppins Bold"/>
                <a:cs typeface="Poppins Bold"/>
                <a:sym typeface="Poppins Bold"/>
              </a:rPr>
              <a:t>14 care experienced young people seeking work</a:t>
            </a:r>
          </a:p>
        </p:txBody>
      </p:sp>
      <p:sp>
        <p:nvSpPr>
          <p:cNvPr id="7" name="TextBox 7"/>
          <p:cNvSpPr txBox="1"/>
          <p:nvPr/>
        </p:nvSpPr>
        <p:spPr>
          <a:xfrm>
            <a:off x="4279651" y="4891193"/>
            <a:ext cx="2925689" cy="166073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867" b="1">
                <a:solidFill>
                  <a:srgbClr val="000000"/>
                </a:solidFill>
                <a:latin typeface="Poppins Bold"/>
                <a:ea typeface="Poppins Bold"/>
                <a:cs typeface="Poppins Bold"/>
                <a:sym typeface="Poppins Bold"/>
              </a:rPr>
              <a:t>Focus group with 20 professionals that support care experienced young people </a:t>
            </a:r>
          </a:p>
        </p:txBody>
      </p:sp>
      <p:sp>
        <p:nvSpPr>
          <p:cNvPr id="8" name="TextBox 8"/>
          <p:cNvSpPr txBox="1"/>
          <p:nvPr/>
        </p:nvSpPr>
        <p:spPr>
          <a:xfrm>
            <a:off x="8856340" y="3893397"/>
            <a:ext cx="2925689" cy="205909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07"/>
              </a:lnSpc>
            </a:pPr>
            <a:r>
              <a:rPr lang="en-US" sz="1933" b="1">
                <a:solidFill>
                  <a:srgbClr val="000000"/>
                </a:solidFill>
                <a:latin typeface="Poppins Bold"/>
                <a:ea typeface="Poppins Bold"/>
                <a:cs typeface="Poppins Bold"/>
                <a:sym typeface="Poppins Bold"/>
              </a:rPr>
              <a:t>Focus group with 15 employers from all sectors that are keen to employ care experienced young people </a:t>
            </a:r>
          </a:p>
        </p:txBody>
      </p:sp>
    </p:spTree>
    <p:extLst>
      <p:ext uri="{BB962C8B-B14F-4D97-AF65-F5344CB8AC3E}">
        <p14:creationId xmlns:p14="http://schemas.microsoft.com/office/powerpoint/2010/main" val="2239842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10274167" y="4985131"/>
            <a:ext cx="1697219" cy="1676590"/>
          </a:xfrm>
          <a:custGeom>
            <a:avLst/>
            <a:gdLst/>
            <a:ahLst/>
            <a:cxnLst/>
            <a:rect l="l" t="t" r="r" b="b"/>
            <a:pathLst>
              <a:path w="2545829" h="2514885">
                <a:moveTo>
                  <a:pt x="0" y="0"/>
                </a:moveTo>
                <a:lnTo>
                  <a:pt x="2545829" y="0"/>
                </a:lnTo>
                <a:lnTo>
                  <a:pt x="2545829" y="2514885"/>
                </a:lnTo>
                <a:lnTo>
                  <a:pt x="0" y="2514885"/>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1072658" y="1175321"/>
            <a:ext cx="9201509" cy="5486400"/>
          </a:xfrm>
          <a:custGeom>
            <a:avLst/>
            <a:gdLst/>
            <a:ahLst/>
            <a:cxnLst/>
            <a:rect l="l" t="t" r="r" b="b"/>
            <a:pathLst>
              <a:path w="13802264" h="8229600">
                <a:moveTo>
                  <a:pt x="0" y="0"/>
                </a:moveTo>
                <a:lnTo>
                  <a:pt x="13802264" y="0"/>
                </a:lnTo>
                <a:lnTo>
                  <a:pt x="13802264" y="8229600"/>
                </a:lnTo>
                <a:lnTo>
                  <a:pt x="0" y="822960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rot="264898">
            <a:off x="1512937" y="2032070"/>
            <a:ext cx="3501152" cy="3548185"/>
          </a:xfrm>
          <a:custGeom>
            <a:avLst/>
            <a:gdLst/>
            <a:ahLst/>
            <a:cxnLst/>
            <a:rect l="l" t="t" r="r" b="b"/>
            <a:pathLst>
              <a:path w="5251728" h="5322277">
                <a:moveTo>
                  <a:pt x="0" y="0"/>
                </a:moveTo>
                <a:lnTo>
                  <a:pt x="5251728" y="0"/>
                </a:lnTo>
                <a:lnTo>
                  <a:pt x="5251728" y="5322277"/>
                </a:lnTo>
                <a:lnTo>
                  <a:pt x="0" y="5322277"/>
                </a:lnTo>
                <a:lnTo>
                  <a:pt x="0" y="0"/>
                </a:lnTo>
                <a:close/>
              </a:path>
            </a:pathLst>
          </a:custGeom>
          <a:blipFill>
            <a:blip r:embed="rId4"/>
            <a:stretch>
              <a:fillRect l="-2653" t="-1010" r="-33756" b="5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TextBox 5"/>
          <p:cNvSpPr txBox="1"/>
          <p:nvPr/>
        </p:nvSpPr>
        <p:spPr>
          <a:xfrm rot="21292694">
            <a:off x="6420538" y="2216830"/>
            <a:ext cx="3075092" cy="23901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388"/>
              </a:lnSpc>
            </a:pPr>
            <a:r>
              <a:rPr lang="en-US" sz="4563" b="1">
                <a:solidFill>
                  <a:srgbClr val="FFFFFF"/>
                </a:solidFill>
                <a:latin typeface="Canva Sans Bold"/>
                <a:ea typeface="Canva Sans Bold"/>
                <a:cs typeface="Canva Sans Bold"/>
                <a:sym typeface="Canva Sans Bold"/>
              </a:rPr>
              <a:t>We did research</a:t>
            </a:r>
          </a:p>
          <a:p>
            <a:pPr algn="ctr">
              <a:lnSpc>
                <a:spcPts val="6388"/>
              </a:lnSpc>
            </a:pPr>
            <a:r>
              <a:rPr lang="en-US" sz="4563" b="1">
                <a:solidFill>
                  <a:srgbClr val="FFFFFF"/>
                </a:solidFill>
                <a:latin typeface="Canva Sans Bold"/>
                <a:ea typeface="Canva Sans Bold"/>
                <a:cs typeface="Canva Sans Bold"/>
                <a:sym typeface="Canva Sans Bold"/>
              </a:rPr>
              <a:t>visits </a:t>
            </a:r>
          </a:p>
        </p:txBody>
      </p:sp>
    </p:spTree>
    <p:extLst>
      <p:ext uri="{BB962C8B-B14F-4D97-AF65-F5344CB8AC3E}">
        <p14:creationId xmlns:p14="http://schemas.microsoft.com/office/powerpoint/2010/main" val="2948523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1141867" y="685800"/>
            <a:ext cx="4085100" cy="5446800"/>
          </a:xfrm>
          <a:custGeom>
            <a:avLst/>
            <a:gdLst/>
            <a:ahLst/>
            <a:cxnLst/>
            <a:rect l="l" t="t" r="r" b="b"/>
            <a:pathLst>
              <a:path w="6127650" h="8170200">
                <a:moveTo>
                  <a:pt x="0" y="0"/>
                </a:moveTo>
                <a:lnTo>
                  <a:pt x="6127650" y="0"/>
                </a:lnTo>
                <a:lnTo>
                  <a:pt x="6127650" y="8170200"/>
                </a:lnTo>
                <a:lnTo>
                  <a:pt x="0" y="817020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10338182" y="5041531"/>
            <a:ext cx="1543886" cy="1524587"/>
          </a:xfrm>
          <a:custGeom>
            <a:avLst/>
            <a:gdLst/>
            <a:ahLst/>
            <a:cxnLst/>
            <a:rect l="l" t="t" r="r" b="b"/>
            <a:pathLst>
              <a:path w="2315829" h="2286881">
                <a:moveTo>
                  <a:pt x="0" y="0"/>
                </a:moveTo>
                <a:lnTo>
                  <a:pt x="2315829" y="0"/>
                </a:lnTo>
                <a:lnTo>
                  <a:pt x="2315829" y="2286881"/>
                </a:lnTo>
                <a:lnTo>
                  <a:pt x="0" y="22868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4"/>
          <p:cNvSpPr txBox="1"/>
          <p:nvPr/>
        </p:nvSpPr>
        <p:spPr>
          <a:xfrm>
            <a:off x="5646911" y="615950"/>
            <a:ext cx="6084627" cy="50425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399" b="1">
                <a:solidFill>
                  <a:srgbClr val="000000"/>
                </a:solidFill>
                <a:latin typeface="Poppins Bold"/>
                <a:ea typeface="Poppins Bold"/>
                <a:cs typeface="Poppins Bold"/>
                <a:sym typeface="Poppins Bold"/>
              </a:rPr>
              <a:t>You’re Hired Training Toolkit </a:t>
            </a:r>
          </a:p>
          <a:p>
            <a:pPr algn="ctr">
              <a:lnSpc>
                <a:spcPts val="3360"/>
              </a:lnSpc>
            </a:pPr>
            <a:r>
              <a:rPr lang="en-US" sz="2399" b="1">
                <a:solidFill>
                  <a:srgbClr val="000000"/>
                </a:solidFill>
                <a:latin typeface="Poppins Bold"/>
                <a:ea typeface="Poppins Bold"/>
                <a:cs typeface="Poppins Bold"/>
                <a:sym typeface="Poppins Bold"/>
              </a:rPr>
              <a:t>under construction:</a:t>
            </a:r>
          </a:p>
          <a:p>
            <a:pPr algn="ctr">
              <a:lnSpc>
                <a:spcPts val="3360"/>
              </a:lnSpc>
            </a:pPr>
            <a:endParaRPr lang="en-US" sz="2399" b="1">
              <a:solidFill>
                <a:srgbClr val="000000"/>
              </a:solidFill>
              <a:latin typeface="Poppins Bold"/>
              <a:ea typeface="Poppins Bold"/>
              <a:cs typeface="Poppins Bold"/>
              <a:sym typeface="Poppins Bold"/>
            </a:endParaRPr>
          </a:p>
          <a:p>
            <a:pPr algn="ctr">
              <a:lnSpc>
                <a:spcPts val="3360"/>
              </a:lnSpc>
            </a:pPr>
            <a:r>
              <a:rPr lang="en-US" sz="2399" b="1">
                <a:solidFill>
                  <a:srgbClr val="000000"/>
                </a:solidFill>
                <a:latin typeface="Poppins Bold"/>
                <a:ea typeface="Poppins Bold"/>
                <a:cs typeface="Poppins Bold"/>
                <a:sym typeface="Poppins Bold"/>
              </a:rPr>
              <a:t>Shared at Opening Doors Campaign</a:t>
            </a:r>
          </a:p>
          <a:p>
            <a:pPr algn="ctr">
              <a:lnSpc>
                <a:spcPts val="3360"/>
              </a:lnSpc>
            </a:pPr>
            <a:endParaRPr lang="en-US" sz="2399" b="1">
              <a:solidFill>
                <a:srgbClr val="000000"/>
              </a:solidFill>
              <a:latin typeface="Poppins Bold"/>
              <a:ea typeface="Poppins Bold"/>
              <a:cs typeface="Poppins Bold"/>
              <a:sym typeface="Poppins Bold"/>
            </a:endParaRPr>
          </a:p>
          <a:p>
            <a:pPr algn="ctr">
              <a:lnSpc>
                <a:spcPts val="3360"/>
              </a:lnSpc>
            </a:pPr>
            <a:r>
              <a:rPr lang="en-US" sz="2399" b="1">
                <a:solidFill>
                  <a:srgbClr val="000000"/>
                </a:solidFill>
                <a:latin typeface="Poppins Bold"/>
                <a:ea typeface="Poppins Bold"/>
                <a:cs typeface="Poppins Bold"/>
                <a:sym typeface="Poppins Bold"/>
              </a:rPr>
              <a:t>Piloted with 4 employers</a:t>
            </a:r>
          </a:p>
          <a:p>
            <a:pPr algn="ctr">
              <a:lnSpc>
                <a:spcPts val="3360"/>
              </a:lnSpc>
            </a:pPr>
            <a:endParaRPr lang="en-US" sz="2399" b="1">
              <a:solidFill>
                <a:srgbClr val="000000"/>
              </a:solidFill>
              <a:latin typeface="Poppins Bold"/>
              <a:ea typeface="Poppins Bold"/>
              <a:cs typeface="Poppins Bold"/>
              <a:sym typeface="Poppins Bold"/>
            </a:endParaRPr>
          </a:p>
          <a:p>
            <a:pPr algn="ctr">
              <a:lnSpc>
                <a:spcPts val="3360"/>
              </a:lnSpc>
            </a:pPr>
            <a:r>
              <a:rPr lang="en-US" sz="2399" b="1">
                <a:solidFill>
                  <a:srgbClr val="000000"/>
                </a:solidFill>
                <a:latin typeface="Poppins Bold"/>
                <a:ea typeface="Poppins Bold"/>
                <a:cs typeface="Poppins Bold"/>
                <a:sym typeface="Poppins Bold"/>
              </a:rPr>
              <a:t>Tweaks underway to launch Care leavers month </a:t>
            </a:r>
          </a:p>
          <a:p>
            <a:pPr algn="ctr">
              <a:lnSpc>
                <a:spcPts val="4573"/>
              </a:lnSpc>
            </a:pPr>
            <a:endParaRPr lang="en-US" sz="2399" b="1">
              <a:solidFill>
                <a:srgbClr val="000000"/>
              </a:solidFill>
              <a:latin typeface="Poppins Bold"/>
              <a:ea typeface="Poppins Bold"/>
              <a:cs typeface="Poppins Bold"/>
              <a:sym typeface="Poppins Bold"/>
            </a:endParaRPr>
          </a:p>
          <a:p>
            <a:pPr marL="0" lvl="0" indent="0" algn="ctr">
              <a:lnSpc>
                <a:spcPts val="4573"/>
              </a:lnSpc>
              <a:spcBef>
                <a:spcPct val="0"/>
              </a:spcBef>
            </a:pPr>
            <a:endParaRPr lang="en-US" sz="2399" b="1">
              <a:solidFill>
                <a:srgbClr val="000000"/>
              </a:solidFill>
              <a:latin typeface="Poppins Bold"/>
              <a:ea typeface="Poppins Bold"/>
              <a:cs typeface="Poppins Bold"/>
              <a:sym typeface="Poppins Bold"/>
            </a:endParaRPr>
          </a:p>
        </p:txBody>
      </p:sp>
    </p:spTree>
    <p:extLst>
      <p:ext uri="{BB962C8B-B14F-4D97-AF65-F5344CB8AC3E}">
        <p14:creationId xmlns:p14="http://schemas.microsoft.com/office/powerpoint/2010/main" val="2126532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21D90"/>
        </a:solidFill>
        <a:effectLst/>
      </p:bgPr>
    </p:bg>
    <p:spTree>
      <p:nvGrpSpPr>
        <p:cNvPr id="1" name=""/>
        <p:cNvGrpSpPr/>
        <p:nvPr/>
      </p:nvGrpSpPr>
      <p:grpSpPr>
        <a:xfrm>
          <a:off x="0" y="0"/>
          <a:ext cx="0" cy="0"/>
          <a:chOff x="0" y="0"/>
          <a:chExt cx="0" cy="0"/>
        </a:xfrm>
      </p:grpSpPr>
      <p:sp>
        <p:nvSpPr>
          <p:cNvPr id="2" name="Freeform 2"/>
          <p:cNvSpPr/>
          <p:nvPr/>
        </p:nvSpPr>
        <p:spPr>
          <a:xfrm>
            <a:off x="472601" y="478411"/>
            <a:ext cx="1819995" cy="2743200"/>
          </a:xfrm>
          <a:custGeom>
            <a:avLst/>
            <a:gdLst/>
            <a:ahLst/>
            <a:cxnLst/>
            <a:rect l="l" t="t" r="r" b="b"/>
            <a:pathLst>
              <a:path w="2729993" h="4114800">
                <a:moveTo>
                  <a:pt x="0" y="0"/>
                </a:moveTo>
                <a:lnTo>
                  <a:pt x="2729993" y="0"/>
                </a:lnTo>
                <a:lnTo>
                  <a:pt x="272999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3476759" y="944058"/>
            <a:ext cx="6331064" cy="4969885"/>
          </a:xfrm>
          <a:custGeom>
            <a:avLst/>
            <a:gdLst/>
            <a:ahLst/>
            <a:cxnLst/>
            <a:rect l="l" t="t" r="r" b="b"/>
            <a:pathLst>
              <a:path w="9496596" h="7454828">
                <a:moveTo>
                  <a:pt x="0" y="0"/>
                </a:moveTo>
                <a:lnTo>
                  <a:pt x="9496597" y="0"/>
                </a:lnTo>
                <a:lnTo>
                  <a:pt x="9496597" y="7454828"/>
                </a:lnTo>
                <a:lnTo>
                  <a:pt x="0" y="74548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4"/>
          <p:cNvSpPr txBox="1"/>
          <p:nvPr/>
        </p:nvSpPr>
        <p:spPr>
          <a:xfrm rot="21533468">
            <a:off x="4452996" y="2399507"/>
            <a:ext cx="4839097" cy="152357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73"/>
              </a:lnSpc>
            </a:pPr>
            <a:r>
              <a:rPr lang="en-US" sz="4266">
                <a:solidFill>
                  <a:srgbClr val="000000"/>
                </a:solidFill>
                <a:latin typeface="Poppins"/>
                <a:ea typeface="Poppins"/>
                <a:cs typeface="Poppins"/>
                <a:sym typeface="Poppins"/>
              </a:rPr>
              <a:t>How can we work </a:t>
            </a:r>
          </a:p>
          <a:p>
            <a:pPr marL="0" lvl="0" indent="0" algn="ctr">
              <a:lnSpc>
                <a:spcPts val="5973"/>
              </a:lnSpc>
              <a:spcBef>
                <a:spcPct val="0"/>
              </a:spcBef>
            </a:pPr>
            <a:r>
              <a:rPr lang="en-US" sz="4266">
                <a:solidFill>
                  <a:srgbClr val="000000"/>
                </a:solidFill>
                <a:latin typeface="Poppins"/>
                <a:ea typeface="Poppins"/>
                <a:cs typeface="Poppins"/>
                <a:sym typeface="Poppins"/>
              </a:rPr>
              <a:t>together?</a:t>
            </a:r>
          </a:p>
        </p:txBody>
      </p:sp>
    </p:spTree>
    <p:extLst>
      <p:ext uri="{BB962C8B-B14F-4D97-AF65-F5344CB8AC3E}">
        <p14:creationId xmlns:p14="http://schemas.microsoft.com/office/powerpoint/2010/main" val="2041394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50C9-69E3-08E6-1B0D-797B5CB991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22B54D-C386-1317-9383-C78D909D0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F64F25EF-7A3C-0FC2-FE30-B141341E1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63CAFAF3-EB83-AC08-28F3-E7ECC2B5BA88}"/>
              </a:ext>
            </a:extLst>
          </p:cNvPr>
          <p:cNvSpPr txBox="1"/>
          <p:nvPr/>
        </p:nvSpPr>
        <p:spPr>
          <a:xfrm>
            <a:off x="101559" y="4057"/>
            <a:ext cx="11568961" cy="8863965"/>
          </a:xfrm>
          <a:prstGeom prst="rect">
            <a:avLst/>
          </a:prstGeom>
          <a:noFill/>
        </p:spPr>
        <p:txBody>
          <a:bodyPr wrap="square" lIns="91440" tIns="45720" rIns="91440" bIns="45720" rtlCol="0" anchor="t">
            <a:spAutoFit/>
          </a:bodyPr>
          <a:lstStyle/>
          <a:p>
            <a:pPr algn="ctr"/>
            <a:br>
              <a:rPr lang="en-GB" sz="7200" b="1">
                <a:latin typeface="Bahnschrift SemiBold SemiConden" panose="020B0502040204020203" pitchFamily="34" charset="0"/>
              </a:rPr>
            </a:br>
            <a:r>
              <a:rPr lang="en-GB" sz="7200" b="1">
                <a:solidFill>
                  <a:schemeClr val="bg1"/>
                </a:solidFill>
                <a:latin typeface="Calibri Light"/>
                <a:ea typeface="Calibri Light"/>
                <a:cs typeface="Calibri Light"/>
              </a:rPr>
              <a:t>Lisa Webster</a:t>
            </a:r>
            <a:endParaRPr lang="en-US">
              <a:solidFill>
                <a:schemeClr val="bg1"/>
              </a:solidFill>
              <a:latin typeface="Calibri Light"/>
              <a:ea typeface="Calibri Light"/>
              <a:cs typeface="Calibri Light"/>
            </a:endParaRPr>
          </a:p>
          <a:p>
            <a:pPr algn="ctr"/>
            <a:endParaRPr lang="en-GB" sz="7200" b="1">
              <a:solidFill>
                <a:schemeClr val="bg1"/>
              </a:solidFill>
              <a:latin typeface="Calibri Light"/>
              <a:ea typeface="Calibri Light"/>
              <a:cs typeface="Calibri Light"/>
            </a:endParaRPr>
          </a:p>
          <a:p>
            <a:pPr algn="ctr"/>
            <a:r>
              <a:rPr lang="en-GB" sz="7200" i="1">
                <a:solidFill>
                  <a:schemeClr val="bg1"/>
                </a:solidFill>
                <a:latin typeface="Calibri Light"/>
                <a:ea typeface="Calibri Light"/>
                <a:cs typeface="Calibri Light"/>
              </a:rPr>
              <a:t>Education &amp; Childcare Commissioning team</a:t>
            </a:r>
          </a:p>
          <a:p>
            <a:pPr algn="ctr"/>
            <a:endParaRPr lang="en-GB" sz="7200" b="1">
              <a:solidFill>
                <a:srgbClr val="FFFFFF"/>
              </a:solidFill>
              <a:latin typeface="Bahnschrift SemiBold SemiConden" panose="020B0502040204020203" pitchFamily="34" charset="0"/>
            </a:endParaRPr>
          </a:p>
          <a:p>
            <a:pPr algn="ctr"/>
            <a:br>
              <a:rPr lang="en-GB" sz="7200">
                <a:latin typeface="Bahnschrift SemiBold SemiConden" panose="020B0502040204020203" pitchFamily="34" charset="0"/>
              </a:rPr>
            </a:br>
            <a:endParaRPr lang="en-GB" sz="660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1229920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857998" y="0"/>
            <a:ext cx="1747520" cy="859155"/>
          </a:xfrm>
          <a:custGeom>
            <a:avLst/>
            <a:gdLst/>
            <a:ahLst/>
            <a:cxnLst/>
            <a:rect l="l" t="t" r="r" b="b"/>
            <a:pathLst>
              <a:path w="1747520" h="859155">
                <a:moveTo>
                  <a:pt x="1747240" y="792873"/>
                </a:moveTo>
                <a:lnTo>
                  <a:pt x="1745792" y="744575"/>
                </a:lnTo>
                <a:lnTo>
                  <a:pt x="1741500" y="697039"/>
                </a:lnTo>
                <a:lnTo>
                  <a:pt x="1734464" y="650354"/>
                </a:lnTo>
                <a:lnTo>
                  <a:pt x="1724748" y="604608"/>
                </a:lnTo>
                <a:lnTo>
                  <a:pt x="1712442" y="559866"/>
                </a:lnTo>
                <a:lnTo>
                  <a:pt x="1697634" y="516216"/>
                </a:lnTo>
                <a:lnTo>
                  <a:pt x="1680400" y="473760"/>
                </a:lnTo>
                <a:lnTo>
                  <a:pt x="1660817" y="432549"/>
                </a:lnTo>
                <a:lnTo>
                  <a:pt x="1638985" y="392696"/>
                </a:lnTo>
                <a:lnTo>
                  <a:pt x="1614970" y="354279"/>
                </a:lnTo>
                <a:lnTo>
                  <a:pt x="1588871" y="317360"/>
                </a:lnTo>
                <a:lnTo>
                  <a:pt x="1560766" y="282041"/>
                </a:lnTo>
                <a:lnTo>
                  <a:pt x="1530718" y="248399"/>
                </a:lnTo>
                <a:lnTo>
                  <a:pt x="1498841" y="216522"/>
                </a:lnTo>
                <a:lnTo>
                  <a:pt x="1465199" y="186474"/>
                </a:lnTo>
                <a:lnTo>
                  <a:pt x="1429880" y="158369"/>
                </a:lnTo>
                <a:lnTo>
                  <a:pt x="1392961" y="132270"/>
                </a:lnTo>
                <a:lnTo>
                  <a:pt x="1354543" y="108254"/>
                </a:lnTo>
                <a:lnTo>
                  <a:pt x="1314691" y="86423"/>
                </a:lnTo>
                <a:lnTo>
                  <a:pt x="1273479" y="66840"/>
                </a:lnTo>
                <a:lnTo>
                  <a:pt x="1231023" y="49606"/>
                </a:lnTo>
                <a:lnTo>
                  <a:pt x="1187373" y="34798"/>
                </a:lnTo>
                <a:lnTo>
                  <a:pt x="1142631" y="22491"/>
                </a:lnTo>
                <a:lnTo>
                  <a:pt x="1096886" y="12776"/>
                </a:lnTo>
                <a:lnTo>
                  <a:pt x="1050201" y="5740"/>
                </a:lnTo>
                <a:lnTo>
                  <a:pt x="1002665" y="1447"/>
                </a:lnTo>
                <a:lnTo>
                  <a:pt x="954366" y="0"/>
                </a:lnTo>
                <a:lnTo>
                  <a:pt x="875576" y="0"/>
                </a:lnTo>
                <a:lnTo>
                  <a:pt x="871689" y="0"/>
                </a:lnTo>
                <a:lnTo>
                  <a:pt x="0" y="0"/>
                </a:lnTo>
                <a:lnTo>
                  <a:pt x="0" y="66128"/>
                </a:lnTo>
                <a:lnTo>
                  <a:pt x="1435" y="114439"/>
                </a:lnTo>
                <a:lnTo>
                  <a:pt x="5727" y="161975"/>
                </a:lnTo>
                <a:lnTo>
                  <a:pt x="12763" y="208661"/>
                </a:lnTo>
                <a:lnTo>
                  <a:pt x="22479" y="254406"/>
                </a:lnTo>
                <a:lnTo>
                  <a:pt x="34785" y="299148"/>
                </a:lnTo>
                <a:lnTo>
                  <a:pt x="49593" y="342798"/>
                </a:lnTo>
                <a:lnTo>
                  <a:pt x="66827" y="385254"/>
                </a:lnTo>
                <a:lnTo>
                  <a:pt x="86410" y="426466"/>
                </a:lnTo>
                <a:lnTo>
                  <a:pt x="108242" y="466318"/>
                </a:lnTo>
                <a:lnTo>
                  <a:pt x="132257" y="504736"/>
                </a:lnTo>
                <a:lnTo>
                  <a:pt x="158356" y="541655"/>
                </a:lnTo>
                <a:lnTo>
                  <a:pt x="186461" y="576973"/>
                </a:lnTo>
                <a:lnTo>
                  <a:pt x="216509" y="610616"/>
                </a:lnTo>
                <a:lnTo>
                  <a:pt x="248386" y="642493"/>
                </a:lnTo>
                <a:lnTo>
                  <a:pt x="282028" y="672541"/>
                </a:lnTo>
                <a:lnTo>
                  <a:pt x="317347" y="700646"/>
                </a:lnTo>
                <a:lnTo>
                  <a:pt x="354266" y="726744"/>
                </a:lnTo>
                <a:lnTo>
                  <a:pt x="392684" y="750760"/>
                </a:lnTo>
                <a:lnTo>
                  <a:pt x="432536" y="772591"/>
                </a:lnTo>
                <a:lnTo>
                  <a:pt x="473748" y="792175"/>
                </a:lnTo>
                <a:lnTo>
                  <a:pt x="516204" y="809409"/>
                </a:lnTo>
                <a:lnTo>
                  <a:pt x="559854" y="824217"/>
                </a:lnTo>
                <a:lnTo>
                  <a:pt x="604596" y="836523"/>
                </a:lnTo>
                <a:lnTo>
                  <a:pt x="650341" y="846239"/>
                </a:lnTo>
                <a:lnTo>
                  <a:pt x="697026" y="853274"/>
                </a:lnTo>
                <a:lnTo>
                  <a:pt x="744562" y="857567"/>
                </a:lnTo>
                <a:lnTo>
                  <a:pt x="792873" y="859002"/>
                </a:lnTo>
                <a:lnTo>
                  <a:pt x="871689" y="859002"/>
                </a:lnTo>
                <a:lnTo>
                  <a:pt x="875576" y="859002"/>
                </a:lnTo>
                <a:lnTo>
                  <a:pt x="1747240" y="859002"/>
                </a:lnTo>
                <a:lnTo>
                  <a:pt x="1747240" y="792873"/>
                </a:lnTo>
                <a:close/>
              </a:path>
            </a:pathLst>
          </a:custGeom>
          <a:solidFill>
            <a:srgbClr val="8FD1DA"/>
          </a:solidFill>
        </p:spPr>
        <p:txBody>
          <a:bodyPr wrap="square" lIns="0" tIns="0" rIns="0" bIns="0" rtlCol="0"/>
          <a:lstStyle/>
          <a:p>
            <a:endParaRPr/>
          </a:p>
        </p:txBody>
      </p:sp>
      <p:pic>
        <p:nvPicPr>
          <p:cNvPr id="10" name="object 10">
            <a:extLs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cstate="print"/>
          <a:stretch>
            <a:fillRect/>
          </a:stretch>
        </p:blipFill>
        <p:spPr>
          <a:xfrm>
            <a:off x="0" y="0"/>
            <a:ext cx="2909468" cy="1426324"/>
          </a:xfrm>
          <a:prstGeom prst="rect">
            <a:avLst/>
          </a:prstGeom>
        </p:spPr>
      </p:pic>
      <p:grpSp>
        <p:nvGrpSpPr>
          <p:cNvPr id="11" name="object 11">
            <a:extLst>
              <a:ext uri="{C183D7F6-B498-43B3-948B-1728B52AA6E4}">
                <adec:decorative xmlns:adec="http://schemas.microsoft.com/office/drawing/2017/decorative" val="1"/>
              </a:ext>
            </a:extLst>
          </p:cNvPr>
          <p:cNvGrpSpPr>
            <a:grpSpLocks noGrp="1" noUngrp="1" noRot="1" noMove="1" noResize="1"/>
          </p:cNvGrpSpPr>
          <p:nvPr/>
        </p:nvGrpSpPr>
        <p:grpSpPr>
          <a:xfrm>
            <a:off x="0" y="747083"/>
            <a:ext cx="3084650" cy="4340269"/>
            <a:chOff x="0" y="747083"/>
            <a:chExt cx="3084650" cy="4340269"/>
          </a:xfrm>
        </p:grpSpPr>
        <p:pic>
          <p:nvPicPr>
            <p:cNvPr id="12" name="object 12"/>
            <p:cNvPicPr>
              <a:picLocks noGrp="1" noRot="1" noMove="1" noResize="1" noEditPoints="1" noAdjustHandles="1" noChangeArrowheads="1" noChangeShapeType="1" noCrop="1"/>
            </p:cNvPicPr>
            <p:nvPr/>
          </p:nvPicPr>
          <p:blipFill>
            <a:blip r:embed="rId4" cstate="print"/>
            <a:stretch>
              <a:fillRect/>
            </a:stretch>
          </p:blipFill>
          <p:spPr>
            <a:xfrm>
              <a:off x="0" y="1489875"/>
              <a:ext cx="2909468" cy="2854426"/>
            </a:xfrm>
            <a:prstGeom prst="rect">
              <a:avLst/>
            </a:prstGeom>
          </p:spPr>
        </p:pic>
        <p:sp>
          <p:nvSpPr>
            <p:cNvPr id="13" name="object 13"/>
            <p:cNvSpPr>
              <a:spLocks noGrp="1" noRot="1" noMove="1" noResize="1" noEditPoints="1" noAdjustHandles="1" noChangeArrowheads="1" noChangeShapeType="1"/>
            </p:cNvSpPr>
            <p:nvPr/>
          </p:nvSpPr>
          <p:spPr>
            <a:xfrm>
              <a:off x="175080" y="747083"/>
              <a:ext cx="2909570" cy="1427480"/>
            </a:xfrm>
            <a:custGeom>
              <a:avLst/>
              <a:gdLst/>
              <a:ahLst/>
              <a:cxnLst/>
              <a:rect l="l" t="t" r="r" b="b"/>
              <a:pathLst>
                <a:path w="2909570" h="1427480">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5"/>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14" name="object 14"/>
            <p:cNvSpPr>
              <a:spLocks noGrp="1" noRot="1" noMove="1" noResize="1" noEditPoints="1" noAdjustHandles="1" noChangeArrowheads="1" noChangeShapeType="1"/>
            </p:cNvSpPr>
            <p:nvPr/>
          </p:nvSpPr>
          <p:spPr>
            <a:xfrm>
              <a:off x="175080" y="2236956"/>
              <a:ext cx="2909570" cy="1427480"/>
            </a:xfrm>
            <a:custGeom>
              <a:avLst/>
              <a:gdLst/>
              <a:ahLst/>
              <a:cxnLst/>
              <a:rect l="l" t="t" r="r" b="b"/>
              <a:pathLst>
                <a:path w="2909570" h="1427479">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4"/>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15" name="object 15"/>
            <p:cNvSpPr>
              <a:spLocks noGrp="1" noRot="1" noMove="1" noResize="1" noEditPoints="1" noAdjustHandles="1" noChangeArrowheads="1" noChangeShapeType="1"/>
            </p:cNvSpPr>
            <p:nvPr/>
          </p:nvSpPr>
          <p:spPr>
            <a:xfrm>
              <a:off x="175069" y="3659872"/>
              <a:ext cx="2909570" cy="1427480"/>
            </a:xfrm>
            <a:custGeom>
              <a:avLst/>
              <a:gdLst/>
              <a:ahLst/>
              <a:cxnLst/>
              <a:rect l="l" t="t" r="r" b="b"/>
              <a:pathLst>
                <a:path w="2909570" h="1427479">
                  <a:moveTo>
                    <a:pt x="1482267" y="1427213"/>
                  </a:moveTo>
                  <a:lnTo>
                    <a:pt x="1427213" y="1427213"/>
                  </a:lnTo>
                  <a:lnTo>
                    <a:pt x="1379145" y="1426419"/>
                  </a:lnTo>
                  <a:lnTo>
                    <a:pt x="1331475" y="1424052"/>
                  </a:lnTo>
                  <a:lnTo>
                    <a:pt x="1284227" y="1420140"/>
                  </a:lnTo>
                  <a:lnTo>
                    <a:pt x="1237428" y="1414705"/>
                  </a:lnTo>
                  <a:lnTo>
                    <a:pt x="1191101" y="1407773"/>
                  </a:lnTo>
                  <a:lnTo>
                    <a:pt x="1145273" y="1399369"/>
                  </a:lnTo>
                  <a:lnTo>
                    <a:pt x="1099967" y="1389519"/>
                  </a:lnTo>
                  <a:lnTo>
                    <a:pt x="1055209" y="1378246"/>
                  </a:lnTo>
                  <a:lnTo>
                    <a:pt x="1011023" y="1365577"/>
                  </a:lnTo>
                  <a:lnTo>
                    <a:pt x="967436" y="1351535"/>
                  </a:lnTo>
                  <a:lnTo>
                    <a:pt x="924471" y="1336147"/>
                  </a:lnTo>
                  <a:lnTo>
                    <a:pt x="882153" y="1319436"/>
                  </a:lnTo>
                  <a:lnTo>
                    <a:pt x="840509" y="1301429"/>
                  </a:lnTo>
                  <a:lnTo>
                    <a:pt x="799562" y="1282149"/>
                  </a:lnTo>
                  <a:lnTo>
                    <a:pt x="759337" y="1261622"/>
                  </a:lnTo>
                  <a:lnTo>
                    <a:pt x="719861" y="1239873"/>
                  </a:lnTo>
                  <a:lnTo>
                    <a:pt x="681156" y="1216926"/>
                  </a:lnTo>
                  <a:lnTo>
                    <a:pt x="643250" y="1192808"/>
                  </a:lnTo>
                  <a:lnTo>
                    <a:pt x="606166" y="1167542"/>
                  </a:lnTo>
                  <a:lnTo>
                    <a:pt x="569929" y="1141154"/>
                  </a:lnTo>
                  <a:lnTo>
                    <a:pt x="534565" y="1113669"/>
                  </a:lnTo>
                  <a:lnTo>
                    <a:pt x="500098" y="1085112"/>
                  </a:lnTo>
                  <a:lnTo>
                    <a:pt x="466554" y="1055507"/>
                  </a:lnTo>
                  <a:lnTo>
                    <a:pt x="433957" y="1024880"/>
                  </a:lnTo>
                  <a:lnTo>
                    <a:pt x="402332" y="993255"/>
                  </a:lnTo>
                  <a:lnTo>
                    <a:pt x="371705" y="960658"/>
                  </a:lnTo>
                  <a:lnTo>
                    <a:pt x="342101" y="927114"/>
                  </a:lnTo>
                  <a:lnTo>
                    <a:pt x="313543" y="892648"/>
                  </a:lnTo>
                  <a:lnTo>
                    <a:pt x="286058" y="857283"/>
                  </a:lnTo>
                  <a:lnTo>
                    <a:pt x="259670" y="821047"/>
                  </a:lnTo>
                  <a:lnTo>
                    <a:pt x="234404" y="783963"/>
                  </a:lnTo>
                  <a:lnTo>
                    <a:pt x="210286" y="746056"/>
                  </a:lnTo>
                  <a:lnTo>
                    <a:pt x="187340" y="707352"/>
                  </a:lnTo>
                  <a:lnTo>
                    <a:pt x="165590" y="667875"/>
                  </a:lnTo>
                  <a:lnTo>
                    <a:pt x="145064" y="627651"/>
                  </a:lnTo>
                  <a:lnTo>
                    <a:pt x="125784" y="586704"/>
                  </a:lnTo>
                  <a:lnTo>
                    <a:pt x="107776" y="545059"/>
                  </a:lnTo>
                  <a:lnTo>
                    <a:pt x="91065" y="502742"/>
                  </a:lnTo>
                  <a:lnTo>
                    <a:pt x="75677" y="459777"/>
                  </a:lnTo>
                  <a:lnTo>
                    <a:pt x="61635" y="416189"/>
                  </a:lnTo>
                  <a:lnTo>
                    <a:pt x="48966" y="372004"/>
                  </a:lnTo>
                  <a:lnTo>
                    <a:pt x="37693" y="327246"/>
                  </a:lnTo>
                  <a:lnTo>
                    <a:pt x="27843" y="281940"/>
                  </a:lnTo>
                  <a:lnTo>
                    <a:pt x="19439" y="236111"/>
                  </a:lnTo>
                  <a:lnTo>
                    <a:pt x="12508" y="189784"/>
                  </a:lnTo>
                  <a:lnTo>
                    <a:pt x="7073" y="142985"/>
                  </a:lnTo>
                  <a:lnTo>
                    <a:pt x="3160" y="95738"/>
                  </a:lnTo>
                  <a:lnTo>
                    <a:pt x="794" y="48068"/>
                  </a:lnTo>
                  <a:lnTo>
                    <a:pt x="0" y="0"/>
                  </a:lnTo>
                  <a:lnTo>
                    <a:pt x="2909481" y="0"/>
                  </a:lnTo>
                  <a:lnTo>
                    <a:pt x="2908686" y="48068"/>
                  </a:lnTo>
                  <a:lnTo>
                    <a:pt x="2906320" y="95738"/>
                  </a:lnTo>
                  <a:lnTo>
                    <a:pt x="2902407" y="142985"/>
                  </a:lnTo>
                  <a:lnTo>
                    <a:pt x="2896973" y="189784"/>
                  </a:lnTo>
                  <a:lnTo>
                    <a:pt x="2890041" y="236111"/>
                  </a:lnTo>
                  <a:lnTo>
                    <a:pt x="2881637" y="281940"/>
                  </a:lnTo>
                  <a:lnTo>
                    <a:pt x="2871787" y="327246"/>
                  </a:lnTo>
                  <a:lnTo>
                    <a:pt x="2860514" y="372004"/>
                  </a:lnTo>
                  <a:lnTo>
                    <a:pt x="2847845" y="416189"/>
                  </a:lnTo>
                  <a:lnTo>
                    <a:pt x="2833803" y="459777"/>
                  </a:lnTo>
                  <a:lnTo>
                    <a:pt x="2818415" y="502742"/>
                  </a:lnTo>
                  <a:lnTo>
                    <a:pt x="2801704" y="545059"/>
                  </a:lnTo>
                  <a:lnTo>
                    <a:pt x="2783696" y="586704"/>
                  </a:lnTo>
                  <a:lnTo>
                    <a:pt x="2764417" y="627651"/>
                  </a:lnTo>
                  <a:lnTo>
                    <a:pt x="2743890" y="667875"/>
                  </a:lnTo>
                  <a:lnTo>
                    <a:pt x="2722141" y="707352"/>
                  </a:lnTo>
                  <a:lnTo>
                    <a:pt x="2699194" y="746056"/>
                  </a:lnTo>
                  <a:lnTo>
                    <a:pt x="2675076" y="783963"/>
                  </a:lnTo>
                  <a:lnTo>
                    <a:pt x="2649810" y="821047"/>
                  </a:lnTo>
                  <a:lnTo>
                    <a:pt x="2623422" y="857283"/>
                  </a:lnTo>
                  <a:lnTo>
                    <a:pt x="2595937" y="892648"/>
                  </a:lnTo>
                  <a:lnTo>
                    <a:pt x="2567380" y="927114"/>
                  </a:lnTo>
                  <a:lnTo>
                    <a:pt x="2537775" y="960658"/>
                  </a:lnTo>
                  <a:lnTo>
                    <a:pt x="2507148" y="993255"/>
                  </a:lnTo>
                  <a:lnTo>
                    <a:pt x="2475523" y="1024880"/>
                  </a:lnTo>
                  <a:lnTo>
                    <a:pt x="2442926" y="1055507"/>
                  </a:lnTo>
                  <a:lnTo>
                    <a:pt x="2409382" y="1085112"/>
                  </a:lnTo>
                  <a:lnTo>
                    <a:pt x="2374915" y="1113669"/>
                  </a:lnTo>
                  <a:lnTo>
                    <a:pt x="2339551" y="1141154"/>
                  </a:lnTo>
                  <a:lnTo>
                    <a:pt x="2303315" y="1167542"/>
                  </a:lnTo>
                  <a:lnTo>
                    <a:pt x="2266230" y="1192808"/>
                  </a:lnTo>
                  <a:lnTo>
                    <a:pt x="2228324" y="1216926"/>
                  </a:lnTo>
                  <a:lnTo>
                    <a:pt x="2189620" y="1239873"/>
                  </a:lnTo>
                  <a:lnTo>
                    <a:pt x="2150143" y="1261622"/>
                  </a:lnTo>
                  <a:lnTo>
                    <a:pt x="2109918" y="1282149"/>
                  </a:lnTo>
                  <a:lnTo>
                    <a:pt x="2068971" y="1301429"/>
                  </a:lnTo>
                  <a:lnTo>
                    <a:pt x="2027327" y="1319436"/>
                  </a:lnTo>
                  <a:lnTo>
                    <a:pt x="1985010" y="1336147"/>
                  </a:lnTo>
                  <a:lnTo>
                    <a:pt x="1942045" y="1351535"/>
                  </a:lnTo>
                  <a:lnTo>
                    <a:pt x="1898457" y="1365577"/>
                  </a:lnTo>
                  <a:lnTo>
                    <a:pt x="1854272" y="1378246"/>
                  </a:lnTo>
                  <a:lnTo>
                    <a:pt x="1809513" y="1389519"/>
                  </a:lnTo>
                  <a:lnTo>
                    <a:pt x="1764207" y="1399369"/>
                  </a:lnTo>
                  <a:lnTo>
                    <a:pt x="1718379" y="1407773"/>
                  </a:lnTo>
                  <a:lnTo>
                    <a:pt x="1672052" y="1414705"/>
                  </a:lnTo>
                  <a:lnTo>
                    <a:pt x="1625253" y="1420140"/>
                  </a:lnTo>
                  <a:lnTo>
                    <a:pt x="1578006" y="1424052"/>
                  </a:lnTo>
                  <a:lnTo>
                    <a:pt x="1530335" y="1426419"/>
                  </a:lnTo>
                  <a:lnTo>
                    <a:pt x="1482267" y="1427213"/>
                  </a:lnTo>
                  <a:close/>
                </a:path>
              </a:pathLst>
            </a:custGeom>
            <a:ln w="8445">
              <a:solidFill>
                <a:srgbClr val="FFFFFF"/>
              </a:solidFill>
            </a:ln>
          </p:spPr>
          <p:txBody>
            <a:bodyPr wrap="square" lIns="0" tIns="0" rIns="0" bIns="0" rtlCol="0"/>
            <a:lstStyle/>
            <a:p>
              <a:endParaRPr/>
            </a:p>
          </p:txBody>
        </p:sp>
      </p:grpSp>
      <p:sp>
        <p:nvSpPr>
          <p:cNvPr id="4" name="object 2">
            <a:extLst>
              <a:ext uri="{FF2B5EF4-FFF2-40B4-BE49-F238E27FC236}">
                <a16:creationId xmlns:a16="http://schemas.microsoft.com/office/drawing/2014/main" id="{D6AA00D9-F80C-5D2B-771D-6C26415518A3}"/>
              </a:ext>
            </a:extLst>
          </p:cNvPr>
          <p:cNvSpPr txBox="1">
            <a:spLocks noGrp="1"/>
          </p:cNvSpPr>
          <p:nvPr>
            <p:ph type="title" idx="4294967295"/>
          </p:nvPr>
        </p:nvSpPr>
        <p:spPr>
          <a:xfrm>
            <a:off x="707299" y="4452867"/>
            <a:ext cx="10164917" cy="705321"/>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00"/>
              </a:spcBef>
              <a:spcAft>
                <a:spcPts val="0"/>
              </a:spcAft>
              <a:buClrTx/>
              <a:buSzTx/>
              <a:buFontTx/>
              <a:buNone/>
              <a:tabLst>
                <a:tab pos="1370330" algn="l"/>
                <a:tab pos="2092325" algn="l"/>
                <a:tab pos="2980690" algn="l"/>
                <a:tab pos="3653154" algn="l"/>
              </a:tabLst>
              <a:defRPr/>
            </a:pPr>
            <a:r>
              <a:rPr kumimoji="0" lang="en-GB" sz="4500" b="1" i="0" u="none" strike="noStrike" kern="0" cap="none" spc="-10" normalizeH="0" baseline="0" noProof="0">
                <a:ln>
                  <a:noFill/>
                </a:ln>
                <a:solidFill>
                  <a:srgbClr val="AE564A"/>
                </a:solidFill>
                <a:effectLst/>
                <a:uLnTx/>
                <a:uFillTx/>
                <a:latin typeface="Arial" panose="020B0604020202020204" pitchFamily="34" charset="0"/>
                <a:cs typeface="Arial" panose="020B0604020202020204" pitchFamily="34" charset="0"/>
              </a:rPr>
              <a:t>Childminding as a Career Option </a:t>
            </a:r>
            <a:endParaRPr kumimoji="0" lang="en-GB" sz="45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 name="object 3">
            <a:extLst>
              <a:ext uri="{FF2B5EF4-FFF2-40B4-BE49-F238E27FC236}">
                <a16:creationId xmlns:a16="http://schemas.microsoft.com/office/drawing/2014/main" id="{F97F6526-2ABC-913F-D50F-860570BAA067}"/>
              </a:ext>
            </a:extLst>
          </p:cNvPr>
          <p:cNvSpPr txBox="1"/>
          <p:nvPr/>
        </p:nvSpPr>
        <p:spPr>
          <a:xfrm>
            <a:off x="707298" y="5303946"/>
            <a:ext cx="5388701" cy="809837"/>
          </a:xfrm>
          <a:prstGeom prst="rect">
            <a:avLst/>
          </a:prstGeom>
        </p:spPr>
        <p:txBody>
          <a:bodyPr vert="horz" wrap="square" lIns="0" tIns="14605" rIns="0" bIns="0" rtlCol="0">
            <a:spAutoFit/>
          </a:bodyPr>
          <a:lstStyle/>
          <a:p>
            <a:pPr marL="12700">
              <a:lnSpc>
                <a:spcPct val="100000"/>
              </a:lnSpc>
              <a:spcBef>
                <a:spcPts val="1410"/>
              </a:spcBef>
            </a:pPr>
            <a:r>
              <a:rPr lang="en-GB" sz="2000" b="1">
                <a:solidFill>
                  <a:srgbClr val="164C62"/>
                </a:solidFill>
                <a:latin typeface="Arial" panose="020B0604020202020204" pitchFamily="34" charset="0"/>
                <a:cs typeface="Arial" panose="020B0604020202020204" pitchFamily="34" charset="0"/>
              </a:rPr>
              <a:t>Teacake Club</a:t>
            </a:r>
          </a:p>
          <a:p>
            <a:pPr marL="12700">
              <a:lnSpc>
                <a:spcPct val="100000"/>
              </a:lnSpc>
              <a:spcBef>
                <a:spcPts val="1410"/>
              </a:spcBef>
            </a:pPr>
            <a:r>
              <a:rPr lang="en-GB" sz="2000" b="1">
                <a:solidFill>
                  <a:srgbClr val="164C62"/>
                </a:solidFill>
                <a:latin typeface="Arial" panose="020B0604020202020204" pitchFamily="34" charset="0"/>
                <a:cs typeface="Arial" panose="020B0604020202020204" pitchFamily="34" charset="0"/>
              </a:rPr>
              <a:t>Oct 2025</a:t>
            </a:r>
            <a:endParaRPr sz="2000">
              <a:latin typeface="Arial" panose="020B0604020202020204" pitchFamily="34" charset="0"/>
              <a:cs typeface="Arial" panose="020B0604020202020204" pitchFamily="34" charset="0"/>
            </a:endParaRPr>
          </a:p>
        </p:txBody>
      </p:sp>
      <p:pic>
        <p:nvPicPr>
          <p:cNvPr id="6" name="Picture 5" descr="Sheffield City Council logo">
            <a:extLst>
              <a:ext uri="{FF2B5EF4-FFF2-40B4-BE49-F238E27FC236}">
                <a16:creationId xmlns:a16="http://schemas.microsoft.com/office/drawing/2014/main" id="{7B0A2E47-0A8A-6210-9159-3FEEACD00B0B}"/>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Tree>
    <p:extLst>
      <p:ext uri="{BB962C8B-B14F-4D97-AF65-F5344CB8AC3E}">
        <p14:creationId xmlns:p14="http://schemas.microsoft.com/office/powerpoint/2010/main" val="3235796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8363D9-C743-D61E-A344-1C941F2986E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974815D-79E3-1405-F2FF-56F943654EF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EF3C4B5C-B867-2F21-0A07-881712B6DE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E884314B-F80F-75E5-2B6D-C91E04EE72D7}"/>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0CA34B51-4888-ED69-2CAD-1966825036A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52EF533E-2E12-3FD8-C5C5-D19C2A8D15F3}"/>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C6593632-5CD2-497B-0D88-29BAB0BF48A3}"/>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4422AF7F-BF8C-918A-2B01-7C54F1E7456E}"/>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FAF86473-387C-852F-EA7B-021C25B92959}"/>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2F72E89A-0E72-F074-889D-15BD0EA37ACB}"/>
              </a:ext>
            </a:extLst>
          </p:cNvPr>
          <p:cNvSpPr>
            <a:spLocks noGrp="1"/>
          </p:cNvSpPr>
          <p:nvPr>
            <p:ph type="title" idx="4294967295"/>
          </p:nvPr>
        </p:nvSpPr>
        <p:spPr>
          <a:xfrm>
            <a:off x="576823" y="135160"/>
            <a:ext cx="9735879" cy="6084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rPr>
              <a:t>Childcare Support for working parents</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75878320-3AD8-52BA-FFDF-4FC34D426E1D}"/>
              </a:ext>
            </a:extLst>
          </p:cNvPr>
          <p:cNvSpPr txBox="1">
            <a:spLocks/>
          </p:cNvSpPr>
          <p:nvPr/>
        </p:nvSpPr>
        <p:spPr>
          <a:xfrm>
            <a:off x="354486" y="1068183"/>
            <a:ext cx="11549744" cy="518711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457200" algn="l">
              <a:buAutoNum type="arabicPeriod"/>
            </a:pPr>
            <a:r>
              <a:rPr lang="en-US"/>
              <a:t>Parents requiring support to find a pre school childcare place</a:t>
            </a:r>
          </a:p>
          <a:p>
            <a:pPr marL="571500" indent="-457200" algn="l">
              <a:buAutoNum type="arabicPeriod"/>
            </a:pPr>
            <a:r>
              <a:rPr lang="en-US"/>
              <a:t>Parents wanting help to identify if they qualify for 15 or 30 hours of funded childcare</a:t>
            </a:r>
          </a:p>
          <a:p>
            <a:pPr marL="571500" indent="-457200" algn="l">
              <a:buFont typeface="+mj-lt"/>
              <a:buAutoNum type="arabicPeriod"/>
            </a:pPr>
            <a:r>
              <a:rPr lang="en-US"/>
              <a:t>Parents needing before and/or after school childcare between 8am – 6pm</a:t>
            </a:r>
          </a:p>
          <a:p>
            <a:pPr marL="914400" lvl="1" indent="-342900" algn="l">
              <a:buFont typeface="Arial" panose="020B0604020202020204" pitchFamily="34" charset="0"/>
              <a:buChar char="•"/>
            </a:pPr>
            <a:r>
              <a:rPr lang="en-US" sz="2400" b="0">
                <a:solidFill>
                  <a:srgbClr val="B45244"/>
                </a:solidFill>
              </a:rPr>
              <a:t>For wraparound - First stop school – ask for wraparound and support to find if not available by the school</a:t>
            </a:r>
          </a:p>
          <a:p>
            <a:pPr marL="914400" lvl="1" indent="-342900" algn="l">
              <a:buFont typeface="Arial" panose="020B0604020202020204" pitchFamily="34" charset="0"/>
              <a:buChar char="•"/>
            </a:pPr>
            <a:r>
              <a:rPr lang="en-US" sz="2400" b="0">
                <a:solidFill>
                  <a:srgbClr val="B45244"/>
                </a:solidFill>
              </a:rPr>
              <a:t>Family Hubs can locate independent nurseries offering wraparound and any local childminders and support with a HMRC tool check to see what funding they qualify for.</a:t>
            </a:r>
          </a:p>
          <a:p>
            <a:pPr marL="571500" lvl="1" algn="l"/>
            <a:endParaRPr lang="en-US" sz="2400" b="0">
              <a:solidFill>
                <a:srgbClr val="B45244"/>
              </a:solidFill>
            </a:endParaRPr>
          </a:p>
          <a:p>
            <a:pPr marL="114300" algn="l"/>
            <a:r>
              <a:rPr lang="en-US"/>
              <a:t>Signpost to </a:t>
            </a:r>
            <a:r>
              <a:rPr lang="en-US" b="0"/>
              <a:t>Local family hub – email, call, or visit - 7 round the city. </a:t>
            </a:r>
          </a:p>
          <a:p>
            <a:pPr marL="457200" indent="-342900" algn="l">
              <a:buFont typeface="Arial" panose="020B0604020202020204" pitchFamily="34" charset="0"/>
              <a:buChar char="•"/>
            </a:pPr>
            <a:r>
              <a:rPr lang="en-US" b="0"/>
              <a:t>Phone: 0114 273 5665</a:t>
            </a:r>
          </a:p>
          <a:p>
            <a:pPr marL="457200" indent="-342900" algn="l">
              <a:buFont typeface="Arial" panose="020B0604020202020204" pitchFamily="34" charset="0"/>
              <a:buChar char="•"/>
            </a:pPr>
            <a:r>
              <a:rPr lang="en-US" b="0"/>
              <a:t>Email: SheffieldFamilyHubs@sheffield.gov.uk</a:t>
            </a:r>
          </a:p>
          <a:p>
            <a:pPr marL="457200" indent="-342900" algn="l">
              <a:buFont typeface="Arial" panose="020B0604020202020204" pitchFamily="34" charset="0"/>
              <a:buChar char="•"/>
            </a:pPr>
            <a:r>
              <a:rPr lang="en-US" b="0"/>
              <a:t>Website: </a:t>
            </a:r>
            <a:r>
              <a:rPr lang="en-GB">
                <a:hlinkClick r:id="rId3"/>
              </a:rPr>
              <a:t>Family Hubs | Sheffield City Council</a:t>
            </a:r>
            <a:endParaRPr lang="en-US" b="0"/>
          </a:p>
          <a:p>
            <a:pPr marL="114300" algn="l"/>
            <a:endParaRPr lang="en-US" b="0"/>
          </a:p>
          <a:p>
            <a:pPr marL="571500" lvl="1" algn="l"/>
            <a:endParaRPr lang="en-GB" sz="1600"/>
          </a:p>
        </p:txBody>
      </p:sp>
      <p:sp>
        <p:nvSpPr>
          <p:cNvPr id="15" name="object 14">
            <a:extLst>
              <a:ext uri="{FF2B5EF4-FFF2-40B4-BE49-F238E27FC236}">
                <a16:creationId xmlns:a16="http://schemas.microsoft.com/office/drawing/2014/main" id="{CDADF678-4EA0-5F83-FF70-91E64F0250A4}"/>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AD4FF0F9-5090-6AFD-666F-88BB47A95715}"/>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05D4FCD5-6038-9147-FD84-C2883FFEF7C0}"/>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19</a:t>
            </a:fld>
            <a:endParaRPr lang="en-GB" sz="1400"/>
          </a:p>
        </p:txBody>
      </p:sp>
      <p:grpSp>
        <p:nvGrpSpPr>
          <p:cNvPr id="3" name="object 3">
            <a:extLst>
              <a:ext uri="{FF2B5EF4-FFF2-40B4-BE49-F238E27FC236}">
                <a16:creationId xmlns:a16="http://schemas.microsoft.com/office/drawing/2014/main" id="{63CCAD4D-CB6C-0F75-75D7-F333A9BF86B3}"/>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2973FD26-225B-CA7C-A470-0724C1980D3D}"/>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CC1D0AA0-624F-448E-C9D9-EE473BF9ECF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Tree>
    <p:extLst>
      <p:ext uri="{BB962C8B-B14F-4D97-AF65-F5344CB8AC3E}">
        <p14:creationId xmlns:p14="http://schemas.microsoft.com/office/powerpoint/2010/main" val="1943900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156FCA-CD4C-EAF0-EAFE-CC3CD1DBD1A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5331C38-AF95-3B20-CC24-FA8B901683D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7AD211BF-911C-940A-FBE9-8438A9CAAB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1C468FAF-EAA7-3E77-3F2F-C9DFCA4BF25D}"/>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0B791C3-5526-ACE4-35AD-9ED37A12F4D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154DE7E9-5932-8441-CEF1-52E87B18F4B2}"/>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66F5D184-56F0-C293-A059-8BB7345F7449}"/>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A7A02160-A3D1-6043-7795-81B18F44350A}"/>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2D5E63F5-9C2A-4CBB-B671-A87CFBBF3E3B}"/>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798FDE66-6488-4550-175E-85CDA35E949B}"/>
              </a:ext>
            </a:extLst>
          </p:cNvPr>
          <p:cNvSpPr>
            <a:spLocks noGrp="1"/>
          </p:cNvSpPr>
          <p:nvPr>
            <p:ph type="title" idx="4294967295"/>
          </p:nvPr>
        </p:nvSpPr>
        <p:spPr>
          <a:xfrm>
            <a:off x="576823" y="135160"/>
            <a:ext cx="9735879" cy="6084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rPr>
              <a:t>Childminders – Local Ambition</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D5B35688-6194-FC64-A486-234156F2E0B8}"/>
              </a:ext>
            </a:extLst>
          </p:cNvPr>
          <p:cNvSpPr txBox="1">
            <a:spLocks/>
          </p:cNvSpPr>
          <p:nvPr/>
        </p:nvSpPr>
        <p:spPr>
          <a:xfrm>
            <a:off x="-70066" y="1179760"/>
            <a:ext cx="6405552" cy="5965055"/>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342900" algn="l">
              <a:buFont typeface="Arial" panose="020B0604020202020204" pitchFamily="34" charset="0"/>
              <a:buChar char="•"/>
            </a:pPr>
            <a:r>
              <a:rPr lang="en-US" b="0"/>
              <a:t>Childminder numbers have significantly </a:t>
            </a:r>
            <a:r>
              <a:rPr lang="en-US"/>
              <a:t>decreased</a:t>
            </a:r>
            <a:r>
              <a:rPr lang="en-US" b="0"/>
              <a:t> over the last few years reducing parental childcare options.</a:t>
            </a:r>
          </a:p>
          <a:p>
            <a:pPr marL="114300" algn="l"/>
            <a:endParaRPr lang="en-US" b="0"/>
          </a:p>
          <a:p>
            <a:pPr marL="342900" indent="-228600" algn="l">
              <a:buFont typeface="Arial" panose="020B0604020202020204" pitchFamily="34" charset="0"/>
              <a:buChar char="•"/>
            </a:pPr>
            <a:r>
              <a:rPr lang="en-US" b="0"/>
              <a:t>Childcare reforms extended entitlements final rollout September 2025 forecasting </a:t>
            </a:r>
            <a:r>
              <a:rPr lang="en-US"/>
              <a:t>significant increased demand </a:t>
            </a:r>
            <a:r>
              <a:rPr lang="en-US" b="0"/>
              <a:t>for childcare places for 2 year olds and under.</a:t>
            </a:r>
          </a:p>
          <a:p>
            <a:pPr marL="342900" indent="-228600" algn="l">
              <a:buFont typeface="Arial" panose="020B0604020202020204" pitchFamily="34" charset="0"/>
              <a:buChar char="•"/>
            </a:pPr>
            <a:endParaRPr lang="en-US" b="0"/>
          </a:p>
          <a:p>
            <a:pPr marL="342900" indent="-228600" algn="l">
              <a:buFont typeface="Arial" panose="020B0604020202020204" pitchFamily="34" charset="0"/>
              <a:buChar char="•"/>
            </a:pPr>
            <a:r>
              <a:rPr lang="en-US" b="0"/>
              <a:t>Local ambition is to </a:t>
            </a:r>
            <a:r>
              <a:rPr lang="en-US"/>
              <a:t>increase numbers of Childminders </a:t>
            </a:r>
            <a:r>
              <a:rPr lang="en-US" b="0"/>
              <a:t>to deliver support </a:t>
            </a:r>
            <a:r>
              <a:rPr lang="en-US"/>
              <a:t>for 0-3 childcare </a:t>
            </a:r>
            <a:r>
              <a:rPr lang="en-US" b="0"/>
              <a:t>places, plus </a:t>
            </a:r>
            <a:r>
              <a:rPr lang="en-US"/>
              <a:t>wraparound support </a:t>
            </a:r>
            <a:r>
              <a:rPr lang="en-US" b="0"/>
              <a:t>for primary school aged children Reception – Year 6</a:t>
            </a:r>
            <a:r>
              <a:rPr lang="en-US" sz="2600" b="0"/>
              <a:t>.</a:t>
            </a:r>
            <a:endParaRPr lang="en-US" sz="2000" b="0"/>
          </a:p>
          <a:p>
            <a:pPr marL="571500" lvl="1" algn="l"/>
            <a:endParaRPr lang="en-GB" sz="1600"/>
          </a:p>
        </p:txBody>
      </p:sp>
      <p:sp>
        <p:nvSpPr>
          <p:cNvPr id="15" name="object 14">
            <a:extLst>
              <a:ext uri="{FF2B5EF4-FFF2-40B4-BE49-F238E27FC236}">
                <a16:creationId xmlns:a16="http://schemas.microsoft.com/office/drawing/2014/main" id="{7F32CAAA-992D-C37B-2543-FE115757B41A}"/>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376C16B5-DC48-AB16-5F1D-5207E7347D29}"/>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C5A4BFE1-F901-3041-07B0-1CA228FAD2F8}"/>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20</a:t>
            </a:fld>
            <a:endParaRPr lang="en-GB" sz="1400"/>
          </a:p>
        </p:txBody>
      </p:sp>
      <p:grpSp>
        <p:nvGrpSpPr>
          <p:cNvPr id="3" name="object 3">
            <a:extLst>
              <a:ext uri="{FF2B5EF4-FFF2-40B4-BE49-F238E27FC236}">
                <a16:creationId xmlns:a16="http://schemas.microsoft.com/office/drawing/2014/main" id="{CB613B71-2415-0EB5-2025-4CDE35402A45}"/>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69B406E7-2EAB-1D8B-DFC4-DA58D35B9820}"/>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9D20F340-9D1E-9D8B-1BE3-407FDF938BE8}"/>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pic>
        <p:nvPicPr>
          <p:cNvPr id="13" name="Content Placeholder 4" descr="A map of different colored areas&#10;&#10;Description automatically generated">
            <a:extLst>
              <a:ext uri="{FF2B5EF4-FFF2-40B4-BE49-F238E27FC236}">
                <a16:creationId xmlns:a16="http://schemas.microsoft.com/office/drawing/2014/main" id="{AC3AEC30-A76B-8A12-3667-F07516A4DC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5486" y="1332423"/>
            <a:ext cx="5587311" cy="4589463"/>
          </a:xfrm>
          <a:prstGeom prst="rect">
            <a:avLst/>
          </a:prstGeom>
        </p:spPr>
      </p:pic>
      <p:sp>
        <p:nvSpPr>
          <p:cNvPr id="14" name="TextBox 13">
            <a:extLst>
              <a:ext uri="{FF2B5EF4-FFF2-40B4-BE49-F238E27FC236}">
                <a16:creationId xmlns:a16="http://schemas.microsoft.com/office/drawing/2014/main" id="{82F84484-321F-AE69-B27D-4D39BEC36FFC}"/>
              </a:ext>
            </a:extLst>
          </p:cNvPr>
          <p:cNvSpPr txBox="1"/>
          <p:nvPr/>
        </p:nvSpPr>
        <p:spPr>
          <a:xfrm>
            <a:off x="6335486" y="6016817"/>
            <a:ext cx="5587311" cy="369332"/>
          </a:xfrm>
          <a:prstGeom prst="rect">
            <a:avLst/>
          </a:prstGeom>
          <a:noFill/>
        </p:spPr>
        <p:txBody>
          <a:bodyPr wrap="square" rtlCol="0">
            <a:spAutoFit/>
          </a:bodyPr>
          <a:lstStyle/>
          <a:p>
            <a:r>
              <a:rPr lang="en-GB"/>
              <a:t>Lighter areas lower numbers, darker larger numbers</a:t>
            </a:r>
          </a:p>
        </p:txBody>
      </p:sp>
    </p:spTree>
    <p:extLst>
      <p:ext uri="{BB962C8B-B14F-4D97-AF65-F5344CB8AC3E}">
        <p14:creationId xmlns:p14="http://schemas.microsoft.com/office/powerpoint/2010/main" val="3704853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8E672F-D1D1-BD5F-2936-E42364FBBDA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B38B7AE-24E2-A799-471C-E2ED99FB07A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9C05C8B8-EF95-3783-77DA-C5DD486800F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A8C6B4EE-DF35-3B08-E2FB-676DF246B8B5}"/>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E248491-1B9E-6E5D-D9C0-A9A419D444DD}"/>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8F1AF371-62C3-7EE1-AEA2-8B173C76F0F6}"/>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06018FA1-449C-B365-4222-5225A9E90342}"/>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F1B49DDF-4349-63E5-5FA7-0CEEE7D1A41D}"/>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1344BE70-200C-AF1E-DFA0-4652806AEAC0}"/>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4ED478D2-C861-061B-2496-75681955D734}"/>
              </a:ext>
            </a:extLst>
          </p:cNvPr>
          <p:cNvSpPr>
            <a:spLocks noGrp="1"/>
          </p:cNvSpPr>
          <p:nvPr>
            <p:ph type="title" idx="4294967295"/>
          </p:nvPr>
        </p:nvSpPr>
        <p:spPr>
          <a:xfrm>
            <a:off x="239672" y="25490"/>
            <a:ext cx="10252364"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36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rPr>
              <a:t>A Career in Childminding</a:t>
            </a:r>
            <a:endParaRPr kumimoji="0" lang="en-US" sz="36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69D19C30-80F3-1726-20BA-1D3B8AD8F2D9}"/>
              </a:ext>
            </a:extLst>
          </p:cNvPr>
          <p:cNvSpPr txBox="1">
            <a:spLocks/>
          </p:cNvSpPr>
          <p:nvPr/>
        </p:nvSpPr>
        <p:spPr>
          <a:xfrm>
            <a:off x="323011" y="1247849"/>
            <a:ext cx="11028451" cy="4666939"/>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15" name="object 14">
            <a:extLst>
              <a:ext uri="{FF2B5EF4-FFF2-40B4-BE49-F238E27FC236}">
                <a16:creationId xmlns:a16="http://schemas.microsoft.com/office/drawing/2014/main" id="{F2D624BF-EE88-84F8-91BE-3795DE2688D4}"/>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C420BB0D-2DB2-20CC-8242-CCAC83DB2C2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535DD4C1-065A-8C7D-A8B2-FEC95C35F48B}"/>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21</a:t>
            </a:fld>
            <a:endParaRPr lang="en-GB" sz="1400"/>
          </a:p>
        </p:txBody>
      </p:sp>
      <p:grpSp>
        <p:nvGrpSpPr>
          <p:cNvPr id="3" name="object 3">
            <a:extLst>
              <a:ext uri="{FF2B5EF4-FFF2-40B4-BE49-F238E27FC236}">
                <a16:creationId xmlns:a16="http://schemas.microsoft.com/office/drawing/2014/main" id="{C31DF042-B7C3-53B7-13C7-0D5762E106DF}"/>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EB10DD25-8B07-441F-5423-1E1B7248917B}"/>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7A744BC9-94DE-6E22-9406-4E93F6794A2C}"/>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3" name="Speech Bubble: Oval 12">
            <a:extLst>
              <a:ext uri="{FF2B5EF4-FFF2-40B4-BE49-F238E27FC236}">
                <a16:creationId xmlns:a16="http://schemas.microsoft.com/office/drawing/2014/main" id="{BCBD02B9-8544-638A-72FB-DAF2D9591C33}"/>
              </a:ext>
            </a:extLst>
          </p:cNvPr>
          <p:cNvSpPr/>
          <p:nvPr/>
        </p:nvSpPr>
        <p:spPr>
          <a:xfrm>
            <a:off x="7760223" y="637747"/>
            <a:ext cx="2568207" cy="1900660"/>
          </a:xfrm>
          <a:prstGeom prst="wedgeEllipse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800" b="1">
                <a:solidFill>
                  <a:schemeClr val="lt1"/>
                </a:solidFill>
                <a:latin typeface="Bradley Hand ITC" panose="03070402050302030203" pitchFamily="66" charset="0"/>
              </a:rPr>
              <a:t>“Every day is different, exciting, challenging and rewarding”</a:t>
            </a:r>
            <a:endParaRPr lang="en-GB" b="1">
              <a:latin typeface="Bradley Hand ITC" panose="03070402050302030203" pitchFamily="66" charset="0"/>
            </a:endParaRPr>
          </a:p>
        </p:txBody>
      </p:sp>
      <p:sp>
        <p:nvSpPr>
          <p:cNvPr id="18" name="Speech Bubble: Oval 17">
            <a:extLst>
              <a:ext uri="{FF2B5EF4-FFF2-40B4-BE49-F238E27FC236}">
                <a16:creationId xmlns:a16="http://schemas.microsoft.com/office/drawing/2014/main" id="{BC258FEA-60EF-580D-F03E-37731B3617C2}"/>
              </a:ext>
            </a:extLst>
          </p:cNvPr>
          <p:cNvSpPr/>
          <p:nvPr/>
        </p:nvSpPr>
        <p:spPr>
          <a:xfrm>
            <a:off x="9458873" y="4136943"/>
            <a:ext cx="2445357" cy="2130577"/>
          </a:xfrm>
          <a:prstGeom prst="wedgeEllipseCallout">
            <a:avLst/>
          </a:prstGeom>
          <a:solidFill>
            <a:schemeClr val="accent5"/>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800" b="1">
                <a:solidFill>
                  <a:schemeClr val="lt1"/>
                </a:solidFill>
                <a:latin typeface="Bradley Hand ITC" panose="03070402050302030203" pitchFamily="66" charset="0"/>
              </a:rPr>
              <a:t>“My parents love that their children are out in the fresh air, learning about our environment“</a:t>
            </a:r>
            <a:endParaRPr lang="en-GB" b="1">
              <a:latin typeface="Bradley Hand ITC" panose="03070402050302030203" pitchFamily="66" charset="0"/>
            </a:endParaRPr>
          </a:p>
        </p:txBody>
      </p:sp>
      <p:sp>
        <p:nvSpPr>
          <p:cNvPr id="21" name="Speech Bubble: Oval 20">
            <a:extLst>
              <a:ext uri="{FF2B5EF4-FFF2-40B4-BE49-F238E27FC236}">
                <a16:creationId xmlns:a16="http://schemas.microsoft.com/office/drawing/2014/main" id="{9C4B5A6D-CC7E-6E2A-7919-84B901C1C48B}"/>
              </a:ext>
            </a:extLst>
          </p:cNvPr>
          <p:cNvSpPr/>
          <p:nvPr/>
        </p:nvSpPr>
        <p:spPr>
          <a:xfrm>
            <a:off x="8055503" y="2881785"/>
            <a:ext cx="1760849" cy="1193125"/>
          </a:xfrm>
          <a:prstGeom prst="wedgeEllipse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800" b="1">
                <a:solidFill>
                  <a:schemeClr val="lt1"/>
                </a:solidFill>
                <a:latin typeface="+mn-lt"/>
                <a:ea typeface="+mn-ea"/>
                <a:cs typeface="+mn-cs"/>
              </a:rPr>
              <a:t>“</a:t>
            </a:r>
            <a:r>
              <a:rPr lang="en-GB" sz="1800" b="1">
                <a:solidFill>
                  <a:schemeClr val="lt1"/>
                </a:solidFill>
                <a:latin typeface="Bradley Hand ITC" panose="03070402050302030203" pitchFamily="66" charset="0"/>
              </a:rPr>
              <a:t>I just love children”</a:t>
            </a:r>
            <a:endParaRPr lang="en-GB" b="1">
              <a:latin typeface="Bradley Hand ITC" panose="03070402050302030203" pitchFamily="66" charset="0"/>
            </a:endParaRPr>
          </a:p>
        </p:txBody>
      </p:sp>
      <p:sp>
        <p:nvSpPr>
          <p:cNvPr id="22" name="Speech Bubble: Oval 21">
            <a:extLst>
              <a:ext uri="{FF2B5EF4-FFF2-40B4-BE49-F238E27FC236}">
                <a16:creationId xmlns:a16="http://schemas.microsoft.com/office/drawing/2014/main" id="{28E921F8-5263-CAC7-AF15-7F68BA6BA407}"/>
              </a:ext>
            </a:extLst>
          </p:cNvPr>
          <p:cNvSpPr/>
          <p:nvPr/>
        </p:nvSpPr>
        <p:spPr>
          <a:xfrm>
            <a:off x="9855047" y="1901567"/>
            <a:ext cx="2284961" cy="1872126"/>
          </a:xfrm>
          <a:prstGeom prst="wedgeEllipseCallout">
            <a:avLst/>
          </a:prstGeom>
          <a:solidFill>
            <a:srgbClr val="465C6A"/>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800" b="1">
                <a:solidFill>
                  <a:schemeClr val="lt1"/>
                </a:solidFill>
                <a:latin typeface="Bradley Hand ITC" panose="03070402050302030203" pitchFamily="66" charset="0"/>
              </a:rPr>
              <a:t>“We often get muddy and wet </a:t>
            </a:r>
            <a:r>
              <a:rPr lang="en-GB" b="1">
                <a:latin typeface="Bradley Hand ITC" panose="03070402050302030203" pitchFamily="66" charset="0"/>
              </a:rPr>
              <a:t>… the children absolutely love it!”</a:t>
            </a:r>
            <a:endParaRPr lang="en-GB" sz="1800" b="1">
              <a:solidFill>
                <a:schemeClr val="lt1"/>
              </a:solidFill>
              <a:latin typeface="Bradley Hand ITC" panose="03070402050302030203" pitchFamily="66" charset="0"/>
            </a:endParaRPr>
          </a:p>
        </p:txBody>
      </p:sp>
      <p:sp>
        <p:nvSpPr>
          <p:cNvPr id="23" name="Speech Bubble: Oval 22">
            <a:extLst>
              <a:ext uri="{FF2B5EF4-FFF2-40B4-BE49-F238E27FC236}">
                <a16:creationId xmlns:a16="http://schemas.microsoft.com/office/drawing/2014/main" id="{EEE857FC-A261-B505-AC9B-A3898D38747F}"/>
              </a:ext>
            </a:extLst>
          </p:cNvPr>
          <p:cNvSpPr/>
          <p:nvPr/>
        </p:nvSpPr>
        <p:spPr>
          <a:xfrm>
            <a:off x="7701108" y="4310924"/>
            <a:ext cx="1716197" cy="1367849"/>
          </a:xfrm>
          <a:prstGeom prst="wedgeEllipseCallout">
            <a:avLst/>
          </a:prstGeom>
          <a:solidFill>
            <a:srgbClr val="308189"/>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800" b="1">
                <a:solidFill>
                  <a:schemeClr val="lt1"/>
                </a:solidFill>
                <a:latin typeface="Bradley Hand ITC" panose="03070402050302030203" pitchFamily="66" charset="0"/>
              </a:rPr>
              <a:t>“Love spending time with children”</a:t>
            </a:r>
            <a:endParaRPr lang="en-GB" b="1">
              <a:latin typeface="Bradley Hand ITC" panose="03070402050302030203" pitchFamily="66" charset="0"/>
            </a:endParaRPr>
          </a:p>
        </p:txBody>
      </p:sp>
      <p:sp>
        <p:nvSpPr>
          <p:cNvPr id="14" name="TextBox 13">
            <a:extLst>
              <a:ext uri="{FF2B5EF4-FFF2-40B4-BE49-F238E27FC236}">
                <a16:creationId xmlns:a16="http://schemas.microsoft.com/office/drawing/2014/main" id="{19D41E30-A2A4-188D-2A8B-FD51FAEE2645}"/>
              </a:ext>
            </a:extLst>
          </p:cNvPr>
          <p:cNvSpPr txBox="1"/>
          <p:nvPr/>
        </p:nvSpPr>
        <p:spPr>
          <a:xfrm>
            <a:off x="239469" y="598805"/>
            <a:ext cx="7660256" cy="5724644"/>
          </a:xfrm>
          <a:prstGeom prst="rect">
            <a:avLst/>
          </a:prstGeom>
          <a:noFill/>
        </p:spPr>
        <p:txBody>
          <a:bodyPr wrap="square">
            <a:spAutoFit/>
          </a:bodyPr>
          <a:lstStyle/>
          <a:p>
            <a:r>
              <a:rPr lang="en-GB" sz="2400" b="1">
                <a:solidFill>
                  <a:srgbClr val="B45244"/>
                </a:solidFill>
              </a:rPr>
              <a:t>Flexible, Fulfilling and Full of Opportunity</a:t>
            </a:r>
          </a:p>
          <a:p>
            <a:endParaRPr lang="en-GB" sz="1200"/>
          </a:p>
          <a:p>
            <a:r>
              <a:rPr lang="en-GB"/>
              <a:t>DfE have been running the </a:t>
            </a:r>
            <a:r>
              <a:rPr lang="en-GB" b="1"/>
              <a:t>‘Do something big’ </a:t>
            </a:r>
            <a:r>
              <a:rPr lang="en-GB"/>
              <a:t>campaign nationally to promote careers in Early Years childcare to meet anticipated increased demand in childcare and the need for more Early Years staff. </a:t>
            </a:r>
          </a:p>
          <a:p>
            <a:endParaRPr lang="en-GB"/>
          </a:p>
          <a:p>
            <a:r>
              <a:rPr lang="en-GB"/>
              <a:t>Analysis shared shows there is a range of audiences (by occupation and social status) who are open to considering a role in Early Years, including males and mothers and ages ranging from 16-44.</a:t>
            </a:r>
          </a:p>
          <a:p>
            <a:endParaRPr lang="en-GB" sz="1200"/>
          </a:p>
          <a:p>
            <a:endParaRPr lang="en-GB" sz="1200"/>
          </a:p>
          <a:p>
            <a:r>
              <a:rPr lang="en-GB" b="1">
                <a:latin typeface="Arial" panose="020B0604020202020204" pitchFamily="34" charset="0"/>
                <a:cs typeface="Arial" panose="020B0604020202020204" pitchFamily="34" charset="0"/>
              </a:rPr>
              <a:t>Main motivations </a:t>
            </a:r>
            <a:r>
              <a:rPr lang="en-GB">
                <a:latin typeface="Arial" panose="020B0604020202020204" pitchFamily="34" charset="0"/>
                <a:cs typeface="Arial" panose="020B0604020202020204" pitchFamily="34" charset="0"/>
              </a:rPr>
              <a:t>to work in early years are that EY careers are perceived as rewarding, joyful, impactful, making a difference, giving something back for future generations, and local.</a:t>
            </a:r>
          </a:p>
          <a:p>
            <a:endParaRPr lang="en-GB"/>
          </a:p>
          <a:p>
            <a:r>
              <a:rPr lang="en-GB" b="1">
                <a:latin typeface="Arial" panose="020B0604020202020204" pitchFamily="34" charset="0"/>
                <a:ea typeface="Aptos" panose="020B0004020202020204" pitchFamily="34" charset="0"/>
              </a:rPr>
              <a:t>M</a:t>
            </a:r>
            <a:r>
              <a:rPr lang="en-GB" b="1">
                <a:effectLst/>
                <a:latin typeface="Arial" panose="020B0604020202020204" pitchFamily="34" charset="0"/>
                <a:ea typeface="Aptos" panose="020B0004020202020204" pitchFamily="34" charset="0"/>
              </a:rPr>
              <a:t>ain barriers </a:t>
            </a:r>
            <a:r>
              <a:rPr lang="en-GB">
                <a:effectLst/>
                <a:latin typeface="Arial" panose="020B0604020202020204" pitchFamily="34" charset="0"/>
                <a:ea typeface="Aptos" panose="020B0004020202020204" pitchFamily="34" charset="0"/>
              </a:rPr>
              <a:t>are perceived lack of qualifications/experience, low pay, lack or little progression, and lack of awareness/understanding of routes into the sector.</a:t>
            </a:r>
            <a:endParaRPr lang="en-GB"/>
          </a:p>
          <a:p>
            <a:endParaRPr lang="en-GB"/>
          </a:p>
          <a:p>
            <a:endParaRPr lang="en-GB"/>
          </a:p>
          <a:p>
            <a:endParaRPr lang="en-GB"/>
          </a:p>
        </p:txBody>
      </p:sp>
    </p:spTree>
    <p:extLst>
      <p:ext uri="{BB962C8B-B14F-4D97-AF65-F5344CB8AC3E}">
        <p14:creationId xmlns:p14="http://schemas.microsoft.com/office/powerpoint/2010/main" val="350929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8C5574B-4649-C407-DFD7-117260A537C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1D1E255-8F07-3A95-9961-5019766C76F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158896E2-AE24-F358-6C21-8E455CDC627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8DC04431-C253-6BCB-6D38-A506AD7B3564}"/>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285A4276-F51E-555F-7681-991CADEE8F07}"/>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BB57443A-0A1B-FB4B-18A3-BCEDEF1C4EAF}"/>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002C4748-59FE-4211-29AF-99A196CB839E}"/>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F150DBF4-9FFA-8135-31F6-A91FF5D6EEA2}"/>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B2F57F91-2DA4-9ACD-E091-384A3554446D}"/>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9308E229-61D5-64C2-F935-14E9EB77AAA1}"/>
              </a:ext>
            </a:extLst>
          </p:cNvPr>
          <p:cNvSpPr>
            <a:spLocks noGrp="1"/>
          </p:cNvSpPr>
          <p:nvPr>
            <p:ph type="title" idx="4294967295"/>
          </p:nvPr>
        </p:nvSpPr>
        <p:spPr>
          <a:xfrm>
            <a:off x="609600" y="381000"/>
            <a:ext cx="10252364"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Core Skills and Values Required</a:t>
            </a:r>
            <a:endParaRPr kumimoji="0" lang="en-US" sz="36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853E3ED7-0B90-282B-32EF-BCEF005D9900}"/>
              </a:ext>
            </a:extLst>
          </p:cNvPr>
          <p:cNvSpPr txBox="1">
            <a:spLocks/>
          </p:cNvSpPr>
          <p:nvPr/>
        </p:nvSpPr>
        <p:spPr>
          <a:xfrm>
            <a:off x="586536" y="1276642"/>
            <a:ext cx="11028451" cy="4666939"/>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15" name="object 14">
            <a:extLst>
              <a:ext uri="{FF2B5EF4-FFF2-40B4-BE49-F238E27FC236}">
                <a16:creationId xmlns:a16="http://schemas.microsoft.com/office/drawing/2014/main" id="{349EED4B-F787-87CE-F5FC-F87B4E87CFC0}"/>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DCE0EFFC-3350-EAE0-D30D-085365F46377}"/>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CFD43CA7-5602-9862-FA29-1FEF3A55F466}"/>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22</a:t>
            </a:fld>
            <a:endParaRPr lang="en-GB" sz="1400"/>
          </a:p>
        </p:txBody>
      </p:sp>
      <p:grpSp>
        <p:nvGrpSpPr>
          <p:cNvPr id="3" name="object 3">
            <a:extLst>
              <a:ext uri="{FF2B5EF4-FFF2-40B4-BE49-F238E27FC236}">
                <a16:creationId xmlns:a16="http://schemas.microsoft.com/office/drawing/2014/main" id="{860813E4-7301-1DF8-A2AE-E49AF8FE1100}"/>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4B5EA9F-D776-6934-3B0C-536B5F9A5F55}"/>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0F6B5816-4D35-1E02-6BA8-A04CA0D69E4A}"/>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3" name="Rectangle: Rounded Corners 12">
            <a:extLst>
              <a:ext uri="{FF2B5EF4-FFF2-40B4-BE49-F238E27FC236}">
                <a16:creationId xmlns:a16="http://schemas.microsoft.com/office/drawing/2014/main" id="{63A12EA6-3A79-EC0C-3A5E-BF8248651B06}"/>
              </a:ext>
            </a:extLst>
          </p:cNvPr>
          <p:cNvSpPr/>
          <p:nvPr/>
        </p:nvSpPr>
        <p:spPr>
          <a:xfrm>
            <a:off x="308260" y="1656207"/>
            <a:ext cx="2358516" cy="220918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b="1" u="sng"/>
          </a:p>
          <a:p>
            <a:pPr algn="ctr"/>
            <a:r>
              <a:rPr lang="en-GB" sz="2400" b="1">
                <a:latin typeface="Arial" panose="020B0604020202020204" pitchFamily="34" charset="0"/>
                <a:cs typeface="Arial" panose="020B0604020202020204" pitchFamily="34" charset="0"/>
              </a:rPr>
              <a:t>Love Working with Children</a:t>
            </a:r>
          </a:p>
        </p:txBody>
      </p:sp>
      <p:sp>
        <p:nvSpPr>
          <p:cNvPr id="18" name="Rectangle: Rounded Corners 17">
            <a:extLst>
              <a:ext uri="{FF2B5EF4-FFF2-40B4-BE49-F238E27FC236}">
                <a16:creationId xmlns:a16="http://schemas.microsoft.com/office/drawing/2014/main" id="{00DED9B9-383A-D3DC-8E58-7E1C2EAA101B}"/>
              </a:ext>
            </a:extLst>
          </p:cNvPr>
          <p:cNvSpPr/>
          <p:nvPr/>
        </p:nvSpPr>
        <p:spPr>
          <a:xfrm>
            <a:off x="6838340" y="3930662"/>
            <a:ext cx="2627398" cy="2286490"/>
          </a:xfrm>
          <a:prstGeom prst="roundRect">
            <a:avLst/>
          </a:prstGeom>
          <a:solidFill>
            <a:schemeClr val="accent5"/>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2400" b="1">
                <a:latin typeface="Arial" panose="020B0604020202020204" pitchFamily="34" charset="0"/>
                <a:cs typeface="Arial" panose="020B0604020202020204" pitchFamily="34" charset="0"/>
              </a:rPr>
              <a:t>Flexible and</a:t>
            </a:r>
          </a:p>
          <a:p>
            <a:pPr algn="ctr"/>
            <a:r>
              <a:rPr lang="en-GB" sz="2400" b="1">
                <a:latin typeface="Arial" panose="020B0604020202020204" pitchFamily="34" charset="0"/>
                <a:cs typeface="Arial" panose="020B0604020202020204" pitchFamily="34" charset="0"/>
              </a:rPr>
              <a:t>adaptable</a:t>
            </a:r>
            <a:endParaRPr lang="en-GB" sz="2000" b="1">
              <a:latin typeface="Arial" panose="020B060402020202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7CDEB07B-456A-4108-3044-0429B5FFD59F}"/>
              </a:ext>
            </a:extLst>
          </p:cNvPr>
          <p:cNvSpPr/>
          <p:nvPr/>
        </p:nvSpPr>
        <p:spPr>
          <a:xfrm>
            <a:off x="2141611" y="3980255"/>
            <a:ext cx="2547479" cy="2209186"/>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2400" b="1">
                <a:latin typeface="Arial" panose="020B0604020202020204" pitchFamily="34" charset="0"/>
                <a:cs typeface="Arial" panose="020B0604020202020204" pitchFamily="34" charset="0"/>
              </a:rPr>
              <a:t>Committed to</a:t>
            </a:r>
          </a:p>
          <a:p>
            <a:pPr algn="ctr"/>
            <a:r>
              <a:rPr lang="en-GB" sz="2400" b="1">
                <a:latin typeface="Arial" panose="020B0604020202020204" pitchFamily="34" charset="0"/>
                <a:cs typeface="Arial" panose="020B0604020202020204" pitchFamily="34" charset="0"/>
              </a:rPr>
              <a:t>providing quality care</a:t>
            </a:r>
          </a:p>
        </p:txBody>
      </p:sp>
      <p:sp>
        <p:nvSpPr>
          <p:cNvPr id="22" name="Rectangle: Rounded Corners 21">
            <a:extLst>
              <a:ext uri="{FF2B5EF4-FFF2-40B4-BE49-F238E27FC236}">
                <a16:creationId xmlns:a16="http://schemas.microsoft.com/office/drawing/2014/main" id="{E2F8874B-AA84-081F-0FEC-BBB2A9661166}"/>
              </a:ext>
            </a:extLst>
          </p:cNvPr>
          <p:cNvSpPr/>
          <p:nvPr/>
        </p:nvSpPr>
        <p:spPr>
          <a:xfrm>
            <a:off x="4414459" y="1656207"/>
            <a:ext cx="2547479" cy="2251123"/>
          </a:xfrm>
          <a:prstGeom prst="roundRect">
            <a:avLst/>
          </a:prstGeom>
          <a:solidFill>
            <a:srgbClr val="465C6A"/>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sz="2000" b="1" u="sng"/>
          </a:p>
          <a:p>
            <a:pPr algn="ctr"/>
            <a:r>
              <a:rPr lang="en-GB" sz="2400" b="1" i="0" u="none" strike="noStrike" baseline="0">
                <a:latin typeface="Arial" panose="020B0604020202020204" pitchFamily="34" charset="0"/>
                <a:cs typeface="Arial" panose="020B0604020202020204" pitchFamily="34" charset="0"/>
              </a:rPr>
              <a:t>Believe that all</a:t>
            </a:r>
          </a:p>
          <a:p>
            <a:pPr algn="ctr"/>
            <a:r>
              <a:rPr lang="en-GB" sz="2400" b="1" i="0" u="none" strike="noStrike" baseline="0">
                <a:latin typeface="Arial" panose="020B0604020202020204" pitchFamily="34" charset="0"/>
                <a:cs typeface="Arial" panose="020B0604020202020204" pitchFamily="34" charset="0"/>
              </a:rPr>
              <a:t>children deserve the</a:t>
            </a:r>
          </a:p>
          <a:p>
            <a:pPr algn="ctr"/>
            <a:r>
              <a:rPr lang="en-GB" sz="2400" b="1" i="0" u="none" strike="noStrike" baseline="0">
                <a:latin typeface="Arial" panose="020B0604020202020204" pitchFamily="34" charset="0"/>
                <a:cs typeface="Arial" panose="020B0604020202020204" pitchFamily="34" charset="0"/>
              </a:rPr>
              <a:t>best start in life</a:t>
            </a:r>
            <a:endParaRPr lang="en-GB" sz="2400" b="1" u="sng">
              <a:solidFill>
                <a:schemeClr val="lt1"/>
              </a:solidFill>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C013FA98-09D0-F39E-E523-2E78745779EC}"/>
              </a:ext>
            </a:extLst>
          </p:cNvPr>
          <p:cNvSpPr/>
          <p:nvPr/>
        </p:nvSpPr>
        <p:spPr>
          <a:xfrm>
            <a:off x="9310302" y="1656207"/>
            <a:ext cx="2627398" cy="2251124"/>
          </a:xfrm>
          <a:prstGeom prst="roundRect">
            <a:avLst/>
          </a:prstGeom>
          <a:solidFill>
            <a:srgbClr val="308189"/>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Dedicated to</a:t>
            </a:r>
          </a:p>
          <a:p>
            <a:pPr algn="ctr"/>
            <a:r>
              <a:rPr lang="en-GB" sz="2000" b="1">
                <a:latin typeface="Arial" panose="020B0604020202020204" pitchFamily="34" charset="0"/>
                <a:cs typeface="Arial" panose="020B0604020202020204" pitchFamily="34" charset="0"/>
              </a:rPr>
              <a:t>providing high quality</a:t>
            </a:r>
          </a:p>
          <a:p>
            <a:pPr algn="ctr"/>
            <a:r>
              <a:rPr lang="en-GB" sz="2000" b="1">
                <a:latin typeface="Arial" panose="020B0604020202020204" pitchFamily="34" charset="0"/>
                <a:cs typeface="Arial" panose="020B0604020202020204" pitchFamily="34" charset="0"/>
              </a:rPr>
              <a:t>learning and</a:t>
            </a:r>
          </a:p>
          <a:p>
            <a:pPr algn="ctr"/>
            <a:r>
              <a:rPr lang="en-GB" sz="2000" b="1">
                <a:latin typeface="Arial" panose="020B0604020202020204" pitchFamily="34" charset="0"/>
                <a:cs typeface="Arial" panose="020B0604020202020204" pitchFamily="34" charset="0"/>
              </a:rPr>
              <a:t>development</a:t>
            </a:r>
          </a:p>
          <a:p>
            <a:pPr algn="ctr"/>
            <a:r>
              <a:rPr lang="en-GB" sz="2000" b="1">
                <a:latin typeface="Arial" panose="020B0604020202020204" pitchFamily="34" charset="0"/>
                <a:cs typeface="Arial" panose="020B0604020202020204" pitchFamily="34" charset="0"/>
              </a:rPr>
              <a:t>opportunities</a:t>
            </a:r>
          </a:p>
        </p:txBody>
      </p:sp>
    </p:spTree>
    <p:extLst>
      <p:ext uri="{BB962C8B-B14F-4D97-AF65-F5344CB8AC3E}">
        <p14:creationId xmlns:p14="http://schemas.microsoft.com/office/powerpoint/2010/main" val="265954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8B1116F-F217-A3C7-0F0F-35E70A0456C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EBDBACA-77DC-0DC5-779A-E07334D72F9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B05A94B5-4066-A0C5-DE57-7A5A6EB51FC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3587006B-377B-11A8-7259-8BD26AFEA96F}"/>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10D51545-7E1F-6547-C950-0DC6D23F74A8}"/>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BDC77169-A61A-3C46-D880-ABF639951281}"/>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4845AEC2-9635-7839-8E15-5689089DDCA8}"/>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EBA5EDCC-9964-A674-7E63-9DBEB82449A9}"/>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A69E1704-A62B-7E7C-86FE-645863B6FD88}"/>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89EFC04C-5C77-8716-964D-08A987FF7FD1}"/>
              </a:ext>
            </a:extLst>
          </p:cNvPr>
          <p:cNvSpPr>
            <a:spLocks noGrp="1"/>
          </p:cNvSpPr>
          <p:nvPr>
            <p:ph type="title" idx="4294967295"/>
          </p:nvPr>
        </p:nvSpPr>
        <p:spPr>
          <a:xfrm>
            <a:off x="576823" y="165377"/>
            <a:ext cx="9830194" cy="8399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Signposting - Routes into Childminding</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4D172B47-E24B-6547-35CD-84B452CC3EB1}"/>
              </a:ext>
            </a:extLst>
          </p:cNvPr>
          <p:cNvSpPr txBox="1">
            <a:spLocks/>
          </p:cNvSpPr>
          <p:nvPr/>
        </p:nvSpPr>
        <p:spPr>
          <a:xfrm>
            <a:off x="586536" y="1269372"/>
            <a:ext cx="11028451" cy="508209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r>
              <a:rPr lang="en-GB" sz="2000" b="1"/>
              <a:t>There are 2 routes into Childminding </a:t>
            </a:r>
          </a:p>
          <a:p>
            <a:pPr marL="1073150" lvl="3" indent="-146050"/>
            <a:r>
              <a:rPr lang="en-GB" sz="2000" b="1">
                <a:latin typeface="Arial" panose="020B0604020202020204" pitchFamily="34" charset="0"/>
                <a:cs typeface="Arial" panose="020B0604020202020204" pitchFamily="34" charset="0"/>
              </a:rPr>
              <a:t>1) Ofsted Registration </a:t>
            </a:r>
            <a:r>
              <a:rPr lang="en-GB" sz="2000">
                <a:latin typeface="Arial" panose="020B0604020202020204" pitchFamily="34" charset="0"/>
                <a:cs typeface="Arial" panose="020B0604020202020204" pitchFamily="34" charset="0"/>
              </a:rPr>
              <a:t>– to work as an independent childminder with training and support from the Local Authority</a:t>
            </a:r>
            <a:endParaRPr lang="en-GB" sz="2000"/>
          </a:p>
          <a:p>
            <a:pPr marL="1073150" lvl="3" indent="-146050"/>
            <a:r>
              <a:rPr lang="en-GB" sz="2000" b="1">
                <a:latin typeface="Arial" panose="020B0604020202020204" pitchFamily="34" charset="0"/>
                <a:cs typeface="Arial" panose="020B0604020202020204" pitchFamily="34" charset="0"/>
              </a:rPr>
              <a:t>2) Registration via a Childminding Agency </a:t>
            </a:r>
            <a:r>
              <a:rPr lang="en-GB" sz="2000">
                <a:latin typeface="Arial" panose="020B0604020202020204" pitchFamily="34" charset="0"/>
                <a:cs typeface="Arial" panose="020B0604020202020204" pitchFamily="34" charset="0"/>
              </a:rPr>
              <a:t>– to work under the agencies Ofsted registration with support from the agency with training and set up.</a:t>
            </a:r>
          </a:p>
          <a:p>
            <a:pPr marL="12700" lvl="1"/>
            <a:endParaRPr lang="en-GB" sz="2000"/>
          </a:p>
          <a:p>
            <a:pPr marL="12700" lvl="1"/>
            <a:r>
              <a:rPr lang="en-GB" sz="2000" b="1"/>
              <a:t>For more information on steps involved to become a childminder</a:t>
            </a:r>
            <a:r>
              <a:rPr lang="en-GB" sz="2000"/>
              <a:t>;</a:t>
            </a:r>
          </a:p>
          <a:p>
            <a:pPr marL="355600" lvl="1" indent="-342900">
              <a:buFont typeface="Arial" panose="020B0604020202020204" pitchFamily="34" charset="0"/>
              <a:buChar char="•"/>
            </a:pPr>
            <a:r>
              <a:rPr lang="en-GB" sz="2000"/>
              <a:t>Visit Sheffield Directory in formation page - </a:t>
            </a:r>
            <a:endParaRPr lang="en-GB" sz="2000" u="sng">
              <a:solidFill>
                <a:schemeClr val="tx1"/>
              </a:solidFill>
              <a:hlinkClick r:id="rId3">
                <a:extLst>
                  <a:ext uri="{A12FA001-AC4F-418D-AE19-62706E023703}">
                    <ahyp:hlinkClr xmlns:ahyp="http://schemas.microsoft.com/office/drawing/2018/hyperlinkcolor" val="tx"/>
                  </a:ext>
                </a:extLst>
              </a:hlinkClick>
            </a:endParaRPr>
          </a:p>
          <a:p>
            <a:pPr marL="1212850" lvl="3">
              <a:buFont typeface="Arial" panose="020B0604020202020204" pitchFamily="34" charset="0"/>
              <a:buChar char="•"/>
            </a:pPr>
            <a:r>
              <a:rPr lang="en-GB" sz="2000" b="1">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Becoming a Registered Childminder in Sheffield | Sheffield</a:t>
            </a:r>
            <a:endParaRPr lang="en-GB" sz="2000" b="1">
              <a:latin typeface="Arial" panose="020B0604020202020204" pitchFamily="34" charset="0"/>
              <a:cs typeface="Arial" panose="020B0604020202020204" pitchFamily="34" charset="0"/>
            </a:endParaRPr>
          </a:p>
          <a:p>
            <a:pPr marL="298450" lvl="1" indent="-285750">
              <a:buFont typeface="Arial" panose="020B0604020202020204" pitchFamily="34" charset="0"/>
              <a:buChar char="•"/>
            </a:pPr>
            <a:r>
              <a:rPr lang="en-GB" sz="2000"/>
              <a:t>Or - Register to attend a childminder briefing session –</a:t>
            </a:r>
          </a:p>
          <a:p>
            <a:pPr marL="1212850" lvl="3">
              <a:buFont typeface="Arial" panose="020B0604020202020204" pitchFamily="34" charset="0"/>
              <a:buChar char="•"/>
            </a:pPr>
            <a:r>
              <a:rPr lang="en-GB" sz="2000" b="1">
                <a:latin typeface="Arial" panose="020B0604020202020204" pitchFamily="34" charset="0"/>
                <a:cs typeface="Arial" panose="020B0604020202020204" pitchFamily="34" charset="0"/>
                <a:hlinkClick r:id="rId4"/>
              </a:rPr>
              <a:t>Expression of Interest for childminder briefing sessions</a:t>
            </a:r>
            <a:endParaRPr lang="en-GB" sz="2000" b="1">
              <a:latin typeface="Arial" panose="020B0604020202020204" pitchFamily="34" charset="0"/>
              <a:cs typeface="Arial" panose="020B0604020202020204" pitchFamily="34" charset="0"/>
            </a:endParaRPr>
          </a:p>
          <a:p>
            <a:pPr marL="298450" lvl="1" indent="-285750">
              <a:buFont typeface="Arial" panose="020B0604020202020204" pitchFamily="34" charset="0"/>
              <a:buChar char="•"/>
            </a:pPr>
            <a:endParaRPr lang="en-GB"/>
          </a:p>
          <a:p>
            <a:pPr marL="12700" lvl="1"/>
            <a:r>
              <a:rPr lang="en-GB"/>
              <a:t>Briefing sessions will be made available for all those who register their interest via the survey link. These sessions are a key first step for interested ones to find out more before making any decisions but are not essential to start the process in becoming a childminder for those who want to take the next step.</a:t>
            </a:r>
          </a:p>
          <a:p>
            <a:pPr marL="12700" lvl="1"/>
            <a:endParaRPr lang="en-GB"/>
          </a:p>
          <a:p>
            <a:pPr marL="12700" lvl="1"/>
            <a:r>
              <a:rPr lang="en-GB"/>
              <a:t>Leaflets are available containing a link to registering interest in attending a briefing session. </a:t>
            </a:r>
          </a:p>
        </p:txBody>
      </p:sp>
      <p:sp>
        <p:nvSpPr>
          <p:cNvPr id="15" name="object 14">
            <a:extLst>
              <a:ext uri="{FF2B5EF4-FFF2-40B4-BE49-F238E27FC236}">
                <a16:creationId xmlns:a16="http://schemas.microsoft.com/office/drawing/2014/main" id="{CAFC82B1-CEA5-9676-5D96-043D7D67E4B1}"/>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00A6715D-3CFF-CD02-6DCC-6B45A1D48E5E}"/>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344274D9-A1E9-581E-F4CA-C9FFBDC37D83}"/>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23</a:t>
            </a:fld>
            <a:endParaRPr lang="en-GB" sz="1400"/>
          </a:p>
        </p:txBody>
      </p:sp>
      <p:grpSp>
        <p:nvGrpSpPr>
          <p:cNvPr id="3" name="object 3">
            <a:extLst>
              <a:ext uri="{FF2B5EF4-FFF2-40B4-BE49-F238E27FC236}">
                <a16:creationId xmlns:a16="http://schemas.microsoft.com/office/drawing/2014/main" id="{B66A7253-D249-7088-2C35-238758304D6E}"/>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67BB2A1B-3CCE-9C3D-403B-ECD1271FCC33}"/>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E2990AF2-1D68-4635-1BCF-31F4E9215E4C}"/>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Tree>
    <p:extLst>
      <p:ext uri="{BB962C8B-B14F-4D97-AF65-F5344CB8AC3E}">
        <p14:creationId xmlns:p14="http://schemas.microsoft.com/office/powerpoint/2010/main" val="1834709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F6C7D91-B99B-7549-EF9E-4BCEB9637FB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48B6169-109E-638B-FCEE-3190D48F47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BC33D6E8-44A3-57D9-9943-7D14AD7831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2EC5D81E-1362-40FE-E32B-7F596B85923B}"/>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91EC0016-FC36-56DC-F022-5E8C757F6C51}"/>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FF403BA2-E1D9-B420-9E18-8F36E645319D}"/>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0CDBF2F2-B3C3-424A-4E7A-181DAF574D40}"/>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3B444F26-56FC-B398-C885-1B0F57688091}"/>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F276A25B-179A-D775-E832-5219DB9156D4}"/>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4194E910-1C6E-3172-16EC-0A4C7B0D786F}"/>
              </a:ext>
            </a:extLst>
          </p:cNvPr>
          <p:cNvSpPr>
            <a:spLocks noGrp="1"/>
          </p:cNvSpPr>
          <p:nvPr>
            <p:ph type="title" idx="4294967295"/>
          </p:nvPr>
        </p:nvSpPr>
        <p:spPr>
          <a:xfrm>
            <a:off x="576823" y="165377"/>
            <a:ext cx="9830194" cy="8399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Childminding Promotional Leaflet</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9A6EFC3F-EADD-3053-69F4-5ED7EA04EDE3}"/>
              </a:ext>
            </a:extLst>
          </p:cNvPr>
          <p:cNvSpPr txBox="1">
            <a:spLocks/>
          </p:cNvSpPr>
          <p:nvPr/>
        </p:nvSpPr>
        <p:spPr>
          <a:xfrm>
            <a:off x="586536" y="1269372"/>
            <a:ext cx="11028451" cy="508209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p:txBody>
      </p:sp>
      <p:sp>
        <p:nvSpPr>
          <p:cNvPr id="15" name="object 14">
            <a:extLst>
              <a:ext uri="{FF2B5EF4-FFF2-40B4-BE49-F238E27FC236}">
                <a16:creationId xmlns:a16="http://schemas.microsoft.com/office/drawing/2014/main" id="{622189AD-54E8-B86C-4C42-720F0F5CE413}"/>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7DA126BF-100E-6F44-0C44-F0AAADF64AD1}"/>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C3BB389D-AA47-047F-375C-09632AABD330}"/>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24</a:t>
            </a:fld>
            <a:endParaRPr lang="en-GB" sz="1400"/>
          </a:p>
        </p:txBody>
      </p:sp>
      <p:grpSp>
        <p:nvGrpSpPr>
          <p:cNvPr id="3" name="object 3">
            <a:extLst>
              <a:ext uri="{FF2B5EF4-FFF2-40B4-BE49-F238E27FC236}">
                <a16:creationId xmlns:a16="http://schemas.microsoft.com/office/drawing/2014/main" id="{23E6981E-928B-8139-FF55-93631551B01D}"/>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28245A4-96CE-BCF6-BF80-39F06DB4304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4E4102CF-F39C-BDC5-1DB6-BEDE64F58192}"/>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pic>
        <p:nvPicPr>
          <p:cNvPr id="19" name="Picture 18">
            <a:extLst>
              <a:ext uri="{FF2B5EF4-FFF2-40B4-BE49-F238E27FC236}">
                <a16:creationId xmlns:a16="http://schemas.microsoft.com/office/drawing/2014/main" id="{19A0C3D5-5B1D-949A-1BA5-73A0D550FF47}"/>
              </a:ext>
            </a:extLst>
          </p:cNvPr>
          <p:cNvPicPr>
            <a:picLocks noChangeAspect="1"/>
          </p:cNvPicPr>
          <p:nvPr/>
        </p:nvPicPr>
        <p:blipFill>
          <a:blip r:embed="rId3"/>
          <a:stretch>
            <a:fillRect/>
          </a:stretch>
        </p:blipFill>
        <p:spPr>
          <a:xfrm>
            <a:off x="6618886" y="1215384"/>
            <a:ext cx="3788132" cy="5082098"/>
          </a:xfrm>
          <a:prstGeom prst="rect">
            <a:avLst/>
          </a:prstGeom>
        </p:spPr>
      </p:pic>
      <p:pic>
        <p:nvPicPr>
          <p:cNvPr id="21" name="Picture 20">
            <a:extLst>
              <a:ext uri="{FF2B5EF4-FFF2-40B4-BE49-F238E27FC236}">
                <a16:creationId xmlns:a16="http://schemas.microsoft.com/office/drawing/2014/main" id="{E28CF0BB-A830-A299-CE44-E69A4255C1E0}"/>
              </a:ext>
            </a:extLst>
          </p:cNvPr>
          <p:cNvPicPr>
            <a:picLocks noChangeAspect="1"/>
          </p:cNvPicPr>
          <p:nvPr/>
        </p:nvPicPr>
        <p:blipFill>
          <a:blip r:embed="rId4"/>
          <a:stretch>
            <a:fillRect/>
          </a:stretch>
        </p:blipFill>
        <p:spPr>
          <a:xfrm>
            <a:off x="1388853" y="1179760"/>
            <a:ext cx="3751607" cy="5137795"/>
          </a:xfrm>
          <a:prstGeom prst="rect">
            <a:avLst/>
          </a:prstGeom>
        </p:spPr>
      </p:pic>
    </p:spTree>
    <p:extLst>
      <p:ext uri="{BB962C8B-B14F-4D97-AF65-F5344CB8AC3E}">
        <p14:creationId xmlns:p14="http://schemas.microsoft.com/office/powerpoint/2010/main" val="239570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780492-EBC8-C4DA-041A-71EE66C0D63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8236AA8-DB04-0BB3-7C6D-3F97CB80D7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A06A2BDB-E223-814A-2383-75878D53CCA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E918C5AC-E35D-619E-C0B8-1B302F7632E5}"/>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AB2C7D09-652B-059C-766B-1533E1BEB5B6}"/>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605533DE-EE9D-CCCA-7EC0-268A14A7ED57}"/>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BDF7B9F1-07F6-F498-3AEE-3B379A85AC9E}"/>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7A696418-2853-3259-659E-5733BEBBF264}"/>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25726C0D-374D-2B3F-B845-15AD8F5716E0}"/>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59F4FDCB-BDC5-7D20-301E-0E0591BE1C82}"/>
              </a:ext>
            </a:extLst>
          </p:cNvPr>
          <p:cNvSpPr>
            <a:spLocks noGrp="1"/>
          </p:cNvSpPr>
          <p:nvPr>
            <p:ph type="title" idx="4294967295"/>
          </p:nvPr>
        </p:nvSpPr>
        <p:spPr>
          <a:xfrm>
            <a:off x="576823" y="165377"/>
            <a:ext cx="9830194" cy="8399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FEL Childcare Ratios and Funding</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0A73A8BF-5641-CCFE-1677-5E30A20D5643}"/>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15" name="object 14">
            <a:extLst>
              <a:ext uri="{FF2B5EF4-FFF2-40B4-BE49-F238E27FC236}">
                <a16:creationId xmlns:a16="http://schemas.microsoft.com/office/drawing/2014/main" id="{A45052F4-BC0D-EF53-243D-D5EE83EF2949}"/>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3CD8D805-352C-61D6-7BA9-A1700287AB63}"/>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10B943AD-C592-1CB0-C150-8A7C2A469AE4}"/>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25</a:t>
            </a:fld>
            <a:endParaRPr lang="en-GB" sz="1400"/>
          </a:p>
        </p:txBody>
      </p:sp>
      <p:grpSp>
        <p:nvGrpSpPr>
          <p:cNvPr id="3" name="object 3">
            <a:extLst>
              <a:ext uri="{FF2B5EF4-FFF2-40B4-BE49-F238E27FC236}">
                <a16:creationId xmlns:a16="http://schemas.microsoft.com/office/drawing/2014/main" id="{AA83F6EB-B46B-D356-53FE-489027C90772}"/>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2FD4CAEC-194D-7C5D-CB1A-865699F238B0}"/>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43D1E630-AB28-EAF9-37A2-0101FAA6FAE5}"/>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3" name="Content Placeholder 11">
            <a:extLst>
              <a:ext uri="{FF2B5EF4-FFF2-40B4-BE49-F238E27FC236}">
                <a16:creationId xmlns:a16="http://schemas.microsoft.com/office/drawing/2014/main" id="{FF2A9921-6DD1-B205-4A4C-A1C6B3ADE732}"/>
              </a:ext>
            </a:extLst>
          </p:cNvPr>
          <p:cNvSpPr txBox="1">
            <a:spLocks/>
          </p:cNvSpPr>
          <p:nvPr/>
        </p:nvSpPr>
        <p:spPr>
          <a:xfrm>
            <a:off x="738936" y="17925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19" name="Text Placeholder 20">
            <a:extLst>
              <a:ext uri="{FF2B5EF4-FFF2-40B4-BE49-F238E27FC236}">
                <a16:creationId xmlns:a16="http://schemas.microsoft.com/office/drawing/2014/main" id="{D33BECF4-A584-05BB-7FC4-3A102DB23CF1}"/>
              </a:ext>
            </a:extLst>
          </p:cNvPr>
          <p:cNvSpPr txBox="1">
            <a:spLocks/>
          </p:cNvSpPr>
          <p:nvPr/>
        </p:nvSpPr>
        <p:spPr>
          <a:xfrm>
            <a:off x="281737" y="1168170"/>
            <a:ext cx="4252980" cy="5120493"/>
          </a:xfrm>
          <a:prstGeom prst="rect">
            <a:avLst/>
          </a:prstGeom>
          <a:ln w="28575">
            <a:solidFill>
              <a:schemeClr val="tx2"/>
            </a:solidFill>
          </a:ln>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RATIOS</a:t>
            </a:r>
            <a:endParaRPr lang="en-GB" sz="2000"/>
          </a:p>
          <a:p>
            <a:pPr lvl="1"/>
            <a:endParaRPr lang="en-GB" b="1"/>
          </a:p>
          <a:p>
            <a:pPr lvl="1"/>
            <a:r>
              <a:rPr lang="en-GB" b="1"/>
              <a:t>Up to 6 children under the age of 8 </a:t>
            </a:r>
            <a:r>
              <a:rPr lang="en-GB"/>
              <a:t>can be cared for at any one time.</a:t>
            </a:r>
          </a:p>
          <a:p>
            <a:pPr marL="355600" lvl="1" indent="-342900">
              <a:buFont typeface="Arial" panose="020B0604020202020204" pitchFamily="34" charset="0"/>
              <a:buChar char="•"/>
            </a:pPr>
            <a:r>
              <a:rPr lang="en-GB"/>
              <a:t>Maximum of 3 under 5 years old</a:t>
            </a:r>
          </a:p>
          <a:p>
            <a:pPr marL="355600" lvl="1" indent="-342900">
              <a:buFont typeface="Arial" panose="020B0604020202020204" pitchFamily="34" charset="0"/>
              <a:buChar char="•"/>
            </a:pPr>
            <a:r>
              <a:rPr lang="en-GB"/>
              <a:t>Only 1 under 1 year old</a:t>
            </a:r>
          </a:p>
          <a:p>
            <a:pPr lvl="1"/>
            <a:endParaRPr lang="en-GB" sz="2000"/>
          </a:p>
          <a:p>
            <a:pPr lvl="1"/>
            <a:r>
              <a:rPr lang="en-GB" sz="2000" b="1">
                <a:solidFill>
                  <a:srgbClr val="B45244"/>
                </a:solidFill>
              </a:rPr>
              <a:t>DELIVERY MODELS</a:t>
            </a:r>
          </a:p>
          <a:p>
            <a:pPr lvl="1"/>
            <a:endParaRPr lang="en-GB" sz="2000"/>
          </a:p>
          <a:p>
            <a:pPr lvl="1"/>
            <a:r>
              <a:rPr lang="en-GB" b="1"/>
              <a:t>FEL</a:t>
            </a:r>
            <a:r>
              <a:rPr lang="en-GB"/>
              <a:t> is typically delivered as;</a:t>
            </a:r>
          </a:p>
          <a:p>
            <a:pPr marL="355600" lvl="1" indent="-342900">
              <a:buFont typeface="Arial" panose="020B0604020202020204" pitchFamily="34" charset="0"/>
              <a:buChar char="•"/>
            </a:pPr>
            <a:r>
              <a:rPr lang="en-GB" b="1"/>
              <a:t>15 hours</a:t>
            </a:r>
            <a:r>
              <a:rPr lang="en-GB"/>
              <a:t> per week for 38 weeks</a:t>
            </a:r>
          </a:p>
          <a:p>
            <a:pPr marL="355600" lvl="1" indent="-342900">
              <a:buFont typeface="Arial" panose="020B0604020202020204" pitchFamily="34" charset="0"/>
              <a:buChar char="•"/>
            </a:pPr>
            <a:r>
              <a:rPr lang="en-GB" b="1"/>
              <a:t>30 hours </a:t>
            </a:r>
            <a:r>
              <a:rPr lang="en-GB"/>
              <a:t>per week for eligible working parents</a:t>
            </a:r>
          </a:p>
          <a:p>
            <a:pPr marL="355600" lvl="1" indent="-342900">
              <a:buFont typeface="Arial" panose="020B0604020202020204" pitchFamily="34" charset="0"/>
              <a:buChar char="•"/>
            </a:pPr>
            <a:r>
              <a:rPr lang="en-GB"/>
              <a:t>Childcare can also be stretched over the year and not just term time</a:t>
            </a:r>
          </a:p>
          <a:p>
            <a:pPr marL="355600" lvl="1" indent="-342900">
              <a:buFont typeface="Arial" panose="020B0604020202020204" pitchFamily="34" charset="0"/>
              <a:buChar char="•"/>
            </a:pPr>
            <a:r>
              <a:rPr lang="en-GB"/>
              <a:t>May be spread over more than one provider</a:t>
            </a: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4" name="Text Placeholder 20">
            <a:extLst>
              <a:ext uri="{FF2B5EF4-FFF2-40B4-BE49-F238E27FC236}">
                <a16:creationId xmlns:a16="http://schemas.microsoft.com/office/drawing/2014/main" id="{1319CEDA-D370-C820-50A5-0FCD257E9581}"/>
              </a:ext>
            </a:extLst>
          </p:cNvPr>
          <p:cNvSpPr txBox="1">
            <a:spLocks/>
          </p:cNvSpPr>
          <p:nvPr/>
        </p:nvSpPr>
        <p:spPr>
          <a:xfrm>
            <a:off x="4687117" y="1179136"/>
            <a:ext cx="7232670" cy="5129867"/>
          </a:xfrm>
          <a:prstGeom prst="rect">
            <a:avLst/>
          </a:prstGeom>
          <a:ln w="28575">
            <a:solidFill>
              <a:schemeClr val="tx1"/>
            </a:solidFill>
          </a:ln>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FUNDING RATES 25/26</a:t>
            </a:r>
          </a:p>
          <a:p>
            <a:pPr lvl="1"/>
            <a:endParaRPr lang="en-GB" b="1">
              <a:solidFill>
                <a:srgbClr val="B45244"/>
              </a:solidFill>
            </a:endParaRPr>
          </a:p>
          <a:p>
            <a:pPr marL="355600" lvl="1" indent="-342900">
              <a:buFont typeface="Arial" panose="020B0604020202020204" pitchFamily="34" charset="0"/>
              <a:buChar char="•"/>
            </a:pPr>
            <a:r>
              <a:rPr lang="en-GB" b="1"/>
              <a:t>9 months - 2 year olds </a:t>
            </a:r>
            <a:r>
              <a:rPr lang="en-GB"/>
              <a:t>= </a:t>
            </a:r>
            <a:r>
              <a:rPr lang="en-GB" b="1"/>
              <a:t>£10.73 </a:t>
            </a:r>
            <a:r>
              <a:rPr lang="en-GB"/>
              <a:t>per hour, maximum </a:t>
            </a:r>
            <a:r>
              <a:rPr lang="en-GB" b="1"/>
              <a:t>30 hrs </a:t>
            </a:r>
            <a:r>
              <a:rPr lang="en-GB"/>
              <a:t>per week, 38 weeks (term time) for parents eligible for Working Parent Entitlement (WPE) - </a:t>
            </a:r>
            <a:r>
              <a:rPr lang="en-GB" b="1">
                <a:solidFill>
                  <a:schemeClr val="tx1"/>
                </a:solidFill>
              </a:rPr>
              <a:t>plus £0.44 </a:t>
            </a:r>
            <a:r>
              <a:rPr lang="en-GB">
                <a:solidFill>
                  <a:schemeClr val="tx1"/>
                </a:solidFill>
              </a:rPr>
              <a:t>deprivation per eligible child</a:t>
            </a:r>
          </a:p>
          <a:p>
            <a:pPr marL="355600" lvl="1" indent="-342900">
              <a:buFont typeface="Arial" panose="020B0604020202020204" pitchFamily="34" charset="0"/>
              <a:buChar char="•"/>
            </a:pPr>
            <a:endParaRPr lang="en-GB"/>
          </a:p>
          <a:p>
            <a:pPr marL="355600" lvl="1" indent="-342900">
              <a:buFont typeface="Arial" panose="020B0604020202020204" pitchFamily="34" charset="0"/>
              <a:buChar char="•"/>
            </a:pPr>
            <a:r>
              <a:rPr lang="en-GB" b="1"/>
              <a:t>2 year olds </a:t>
            </a:r>
            <a:r>
              <a:rPr lang="en-GB"/>
              <a:t>(both eligible working parents and those receiving additional support): </a:t>
            </a:r>
            <a:r>
              <a:rPr lang="en-GB" b="1"/>
              <a:t>£7.88 </a:t>
            </a:r>
            <a:r>
              <a:rPr lang="en-GB"/>
              <a:t>per hour </a:t>
            </a:r>
            <a:r>
              <a:rPr lang="en-GB" b="1">
                <a:solidFill>
                  <a:schemeClr val="tx1"/>
                </a:solidFill>
              </a:rPr>
              <a:t>plus £0.44 </a:t>
            </a:r>
            <a:r>
              <a:rPr lang="en-GB">
                <a:solidFill>
                  <a:schemeClr val="tx1"/>
                </a:solidFill>
              </a:rPr>
              <a:t>deprivation per eligible child</a:t>
            </a:r>
          </a:p>
          <a:p>
            <a:pPr marL="355600" lvl="1" indent="-342900">
              <a:buFont typeface="Arial" panose="020B0604020202020204" pitchFamily="34" charset="0"/>
              <a:buChar char="•"/>
            </a:pPr>
            <a:endParaRPr lang="en-GB"/>
          </a:p>
          <a:p>
            <a:pPr marL="355600" lvl="1" indent="-342900">
              <a:buFont typeface="Arial" panose="020B0604020202020204" pitchFamily="34" charset="0"/>
              <a:buChar char="•"/>
            </a:pPr>
            <a:r>
              <a:rPr lang="en-GB" b="1"/>
              <a:t>3 and 4 year olds </a:t>
            </a:r>
            <a:r>
              <a:rPr lang="en-GB"/>
              <a:t>(universal and extended entitlement): </a:t>
            </a:r>
            <a:r>
              <a:rPr lang="en-GB" b="1"/>
              <a:t>£5.32 </a:t>
            </a:r>
            <a:r>
              <a:rPr lang="en-GB"/>
              <a:t>per hour </a:t>
            </a:r>
            <a:r>
              <a:rPr kumimoji="0" lang="en-GB" sz="1800" b="1" i="0" u="none" strike="noStrike" kern="0" cap="none" spc="0" normalizeH="0" baseline="0" noProof="0">
                <a:ln>
                  <a:noFill/>
                </a:ln>
                <a:solidFill>
                  <a:schemeClr val="tx1"/>
                </a:solidFill>
                <a:effectLst/>
                <a:uLnTx/>
                <a:uFillTx/>
              </a:rPr>
              <a:t>plus £0.44 </a:t>
            </a:r>
            <a:r>
              <a:rPr kumimoji="0" lang="en-GB" sz="1800" b="0" i="0" u="none" strike="noStrike" kern="0" cap="none" spc="0" normalizeH="0" baseline="0" noProof="0">
                <a:ln>
                  <a:noFill/>
                </a:ln>
                <a:solidFill>
                  <a:schemeClr val="tx1"/>
                </a:solidFill>
                <a:effectLst/>
                <a:uLnTx/>
                <a:uFillTx/>
              </a:rPr>
              <a:t>deprivation per eligible child</a:t>
            </a:r>
            <a:endParaRPr lang="en-GB">
              <a:solidFill>
                <a:schemeClr val="tx1"/>
              </a:solidFill>
            </a:endParaRPr>
          </a:p>
          <a:p>
            <a:pPr lvl="1"/>
            <a:endParaRPr lang="en-GB"/>
          </a:p>
          <a:p>
            <a:pPr marL="355600" lvl="1" indent="-342900">
              <a:buFont typeface="Arial" panose="020B0604020202020204" pitchFamily="34" charset="0"/>
              <a:buChar char="•"/>
            </a:pPr>
            <a:r>
              <a:rPr lang="en-GB" b="1"/>
              <a:t>Additional charges for consumables </a:t>
            </a:r>
            <a:r>
              <a:rPr lang="en-GB"/>
              <a:t>such as nappies, meals etc can be applied providing these are not mandatory and parents have the option to provide themselves.</a:t>
            </a:r>
          </a:p>
          <a:p>
            <a:pPr lvl="1"/>
            <a:endParaRPr lang="en-GB"/>
          </a:p>
          <a:p>
            <a:pPr marL="355600" lvl="1" indent="-342900">
              <a:buFont typeface="Arial" panose="020B0604020202020204" pitchFamily="34" charset="0"/>
              <a:buChar char="•"/>
            </a:pPr>
            <a:r>
              <a:rPr lang="en-GB" b="1"/>
              <a:t>Private funding rates </a:t>
            </a:r>
            <a:r>
              <a:rPr lang="en-GB"/>
              <a:t>vary and can range </a:t>
            </a:r>
            <a:r>
              <a:rPr lang="en-GB" b="1"/>
              <a:t>from £4 - £11 </a:t>
            </a:r>
            <a:r>
              <a:rPr lang="en-GB" b="1" err="1"/>
              <a:t>ph</a:t>
            </a:r>
            <a:r>
              <a:rPr lang="en-GB"/>
              <a:t> </a:t>
            </a:r>
          </a:p>
          <a:p>
            <a:pPr marL="355600" lvl="1" indent="-342900">
              <a:buFont typeface="Arial" panose="020B0604020202020204" pitchFamily="34" charset="0"/>
              <a:buChar char="•"/>
            </a:pPr>
            <a:endParaRPr lang="en-GB" sz="2000"/>
          </a:p>
        </p:txBody>
      </p:sp>
    </p:spTree>
    <p:extLst>
      <p:ext uri="{BB962C8B-B14F-4D97-AF65-F5344CB8AC3E}">
        <p14:creationId xmlns:p14="http://schemas.microsoft.com/office/powerpoint/2010/main" val="4206476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29F908-6B99-0E23-933B-D19D039AE95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B014663-0072-25F6-3FD7-912DF8CB1E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EAB72B54-0BB0-246D-A917-A8CC417B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1DC11148-A2F4-A0D1-7D2D-3925CC3DE041}"/>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8A426E7A-8940-17ED-F1E3-76A0AEF018E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D0D879D7-74F7-0289-42E2-14326BD72852}"/>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3AE23AA6-0521-6B20-F28C-74F622574BA2}"/>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20660AAC-DBFF-7A71-C94E-2EDEC2913FE3}"/>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59C321F8-4488-FD79-F0DA-29B22CEC07A0}"/>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12A05A3B-AE61-7EF0-78B2-0AC7DFD0D64F}"/>
              </a:ext>
            </a:extLst>
          </p:cNvPr>
          <p:cNvSpPr>
            <a:spLocks noGrp="1"/>
          </p:cNvSpPr>
          <p:nvPr>
            <p:ph type="title" idx="4294967295"/>
          </p:nvPr>
        </p:nvSpPr>
        <p:spPr>
          <a:xfrm>
            <a:off x="467842" y="165377"/>
            <a:ext cx="10591775" cy="963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FEL Childcare: Potential Income via Childminder Agency (based on quote received)</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3B3C3723-5E5D-3131-4921-0BD55DA56438}"/>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94D566F-F367-DA9A-9E54-9F8EC6550037}"/>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A0A0C30C-5A21-9EF1-4623-CA486894111E}"/>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26</a:t>
            </a:fld>
            <a:endParaRPr lang="en-GB" sz="1400"/>
          </a:p>
        </p:txBody>
      </p:sp>
      <p:grpSp>
        <p:nvGrpSpPr>
          <p:cNvPr id="3" name="object 3">
            <a:extLst>
              <a:ext uri="{FF2B5EF4-FFF2-40B4-BE49-F238E27FC236}">
                <a16:creationId xmlns:a16="http://schemas.microsoft.com/office/drawing/2014/main" id="{FCE34FE5-ED29-CF65-0855-FC1773BA9493}"/>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E146F89F-7B17-4DD0-F5E1-706A6CB13EAA}"/>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31FB3528-3B41-3565-2E82-85215B347121}"/>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9" name="Text Placeholder 20">
            <a:extLst>
              <a:ext uri="{FF2B5EF4-FFF2-40B4-BE49-F238E27FC236}">
                <a16:creationId xmlns:a16="http://schemas.microsoft.com/office/drawing/2014/main" id="{09FB5A58-ABFB-8ADE-3CDB-04AF54592D16}"/>
              </a:ext>
            </a:extLst>
          </p:cNvPr>
          <p:cNvSpPr txBox="1">
            <a:spLocks/>
          </p:cNvSpPr>
          <p:nvPr/>
        </p:nvSpPr>
        <p:spPr>
          <a:xfrm>
            <a:off x="543843" y="1168170"/>
            <a:ext cx="4050192"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4" name="Text Placeholder 20">
            <a:extLst>
              <a:ext uri="{FF2B5EF4-FFF2-40B4-BE49-F238E27FC236}">
                <a16:creationId xmlns:a16="http://schemas.microsoft.com/office/drawing/2014/main" id="{2DDFFFE4-522D-58DC-AFE8-529AC1E0EFE5}"/>
              </a:ext>
            </a:extLst>
          </p:cNvPr>
          <p:cNvSpPr txBox="1">
            <a:spLocks/>
          </p:cNvSpPr>
          <p:nvPr/>
        </p:nvSpPr>
        <p:spPr>
          <a:xfrm>
            <a:off x="6816436" y="976904"/>
            <a:ext cx="4798551" cy="5576017"/>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8" name="Text Placeholder 20">
            <a:extLst>
              <a:ext uri="{FF2B5EF4-FFF2-40B4-BE49-F238E27FC236}">
                <a16:creationId xmlns:a16="http://schemas.microsoft.com/office/drawing/2014/main" id="{01F4A701-BFD9-4866-78D6-756A57DDCA4F}"/>
              </a:ext>
            </a:extLst>
          </p:cNvPr>
          <p:cNvSpPr txBox="1">
            <a:spLocks/>
          </p:cNvSpPr>
          <p:nvPr/>
        </p:nvSpPr>
        <p:spPr>
          <a:xfrm>
            <a:off x="467842" y="1230978"/>
            <a:ext cx="3674667"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Example 1. </a:t>
            </a:r>
          </a:p>
          <a:p>
            <a:r>
              <a:rPr lang="en-GB" b="0"/>
              <a:t>Looking after just three children receiving the under 2 year old funding, 30 hours a week during term time (38 weeks):</a:t>
            </a:r>
          </a:p>
          <a:p>
            <a:endParaRPr lang="en-GB" b="0"/>
          </a:p>
          <a:p>
            <a:endParaRPr lang="en-GB" b="0"/>
          </a:p>
          <a:p>
            <a:r>
              <a:rPr lang="en-GB"/>
              <a:t>Income</a:t>
            </a:r>
            <a:r>
              <a:rPr lang="en-GB" b="0"/>
              <a:t> </a:t>
            </a:r>
          </a:p>
          <a:p>
            <a:pPr marL="355600" indent="-342900">
              <a:buFont typeface="Arial" panose="020B0604020202020204" pitchFamily="34" charset="0"/>
              <a:buChar char="•"/>
            </a:pPr>
            <a:r>
              <a:rPr lang="en-GB" b="0"/>
              <a:t>Per Week: </a:t>
            </a:r>
            <a:r>
              <a:rPr lang="en-GB"/>
              <a:t>£621</a:t>
            </a:r>
          </a:p>
          <a:p>
            <a:pPr marL="355600" indent="-342900">
              <a:buFont typeface="Arial" panose="020B0604020202020204" pitchFamily="34" charset="0"/>
              <a:buChar char="•"/>
            </a:pPr>
            <a:r>
              <a:rPr lang="en-GB" b="0"/>
              <a:t>Per Year: </a:t>
            </a:r>
            <a:r>
              <a:rPr lang="en-GB"/>
              <a:t>£32,293</a:t>
            </a:r>
          </a:p>
          <a:p>
            <a:pPr lvl="1"/>
            <a:endParaRPr lang="en-GB" sz="2000"/>
          </a:p>
        </p:txBody>
      </p:sp>
      <p:sp>
        <p:nvSpPr>
          <p:cNvPr id="20" name="Text Placeholder 20">
            <a:extLst>
              <a:ext uri="{FF2B5EF4-FFF2-40B4-BE49-F238E27FC236}">
                <a16:creationId xmlns:a16="http://schemas.microsoft.com/office/drawing/2014/main" id="{9EAAD121-4B14-F695-9B3A-B7D254E53C43}"/>
              </a:ext>
            </a:extLst>
          </p:cNvPr>
          <p:cNvSpPr txBox="1">
            <a:spLocks/>
          </p:cNvSpPr>
          <p:nvPr/>
        </p:nvSpPr>
        <p:spPr>
          <a:xfrm>
            <a:off x="4498536" y="1214836"/>
            <a:ext cx="3812212"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Example 2. </a:t>
            </a:r>
          </a:p>
          <a:p>
            <a:r>
              <a:rPr lang="en-GB" b="0"/>
              <a:t>Looking after just three children receiving the 2 year old funding, 30 hours a week during term time (38 weeks): </a:t>
            </a:r>
          </a:p>
          <a:p>
            <a:endParaRPr lang="en-GB" b="0"/>
          </a:p>
          <a:p>
            <a:endParaRPr lang="en-GB" b="0"/>
          </a:p>
          <a:p>
            <a:r>
              <a:rPr lang="en-GB"/>
              <a:t>Income </a:t>
            </a:r>
          </a:p>
          <a:p>
            <a:pPr marL="355600" indent="-342900">
              <a:buFont typeface="Arial" panose="020B0604020202020204" pitchFamily="34" charset="0"/>
              <a:buChar char="•"/>
            </a:pPr>
            <a:r>
              <a:rPr lang="en-GB" b="0"/>
              <a:t>Per Week: </a:t>
            </a:r>
            <a:r>
              <a:rPr lang="en-GB"/>
              <a:t>£456</a:t>
            </a:r>
          </a:p>
          <a:p>
            <a:pPr marL="355600" indent="-342900">
              <a:buFont typeface="Arial" panose="020B0604020202020204" pitchFamily="34" charset="0"/>
              <a:buChar char="•"/>
            </a:pPr>
            <a:r>
              <a:rPr lang="en-GB" b="0"/>
              <a:t>Per Year: </a:t>
            </a:r>
            <a:r>
              <a:rPr lang="en-GB"/>
              <a:t>£23,716</a:t>
            </a:r>
          </a:p>
          <a:p>
            <a:pPr lvl="1"/>
            <a:endParaRPr lang="en-GB" sz="2000" b="1">
              <a:solidFill>
                <a:srgbClr val="B45244"/>
              </a:solidFill>
            </a:endParaRPr>
          </a:p>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21" name="Text Placeholder 20">
            <a:extLst>
              <a:ext uri="{FF2B5EF4-FFF2-40B4-BE49-F238E27FC236}">
                <a16:creationId xmlns:a16="http://schemas.microsoft.com/office/drawing/2014/main" id="{449CDD59-C704-E622-590C-08C308A0511D}"/>
              </a:ext>
            </a:extLst>
          </p:cNvPr>
          <p:cNvSpPr txBox="1">
            <a:spLocks/>
          </p:cNvSpPr>
          <p:nvPr/>
        </p:nvSpPr>
        <p:spPr>
          <a:xfrm>
            <a:off x="8244515" y="1199941"/>
            <a:ext cx="3623543"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Additional 3 places </a:t>
            </a:r>
          </a:p>
          <a:p>
            <a:r>
              <a:rPr lang="en-GB" b="0"/>
              <a:t>An additional 3 children paying a private rate for example of £7 per child per hour approx. 15 hours per week during term time (38 weeks):</a:t>
            </a:r>
            <a:endParaRPr lang="en-GB"/>
          </a:p>
          <a:p>
            <a:endParaRPr lang="en-GB"/>
          </a:p>
          <a:p>
            <a:r>
              <a:rPr lang="en-GB"/>
              <a:t>Income </a:t>
            </a:r>
          </a:p>
          <a:p>
            <a:pPr marL="355600" indent="-342900">
              <a:buFont typeface="Arial" panose="020B0604020202020204" pitchFamily="34" charset="0"/>
              <a:buChar char="•"/>
            </a:pPr>
            <a:r>
              <a:rPr lang="en-GB" b="0"/>
              <a:t>Per Week: </a:t>
            </a:r>
            <a:r>
              <a:rPr lang="en-GB"/>
              <a:t>£204</a:t>
            </a:r>
          </a:p>
          <a:p>
            <a:pPr marL="355600" indent="-342900">
              <a:buFont typeface="Arial" panose="020B0604020202020204" pitchFamily="34" charset="0"/>
              <a:buChar char="•"/>
            </a:pPr>
            <a:r>
              <a:rPr lang="en-GB" b="0"/>
              <a:t>Per Year : </a:t>
            </a:r>
            <a:r>
              <a:rPr lang="en-GB"/>
              <a:t>£10,584</a:t>
            </a:r>
          </a:p>
          <a:p>
            <a:pPr lvl="1"/>
            <a:endParaRPr lang="en-GB" sz="2000" b="1">
              <a:solidFill>
                <a:srgbClr val="B45244"/>
              </a:solidFill>
            </a:endParaRPr>
          </a:p>
          <a:p>
            <a:pPr lvl="1"/>
            <a:endParaRPr lang="en-GB" sz="2000"/>
          </a:p>
        </p:txBody>
      </p:sp>
      <p:sp>
        <p:nvSpPr>
          <p:cNvPr id="22" name="TextBox 21">
            <a:extLst>
              <a:ext uri="{FF2B5EF4-FFF2-40B4-BE49-F238E27FC236}">
                <a16:creationId xmlns:a16="http://schemas.microsoft.com/office/drawing/2014/main" id="{7013BCC2-DD4F-2DE5-9DB6-CEFF5CBAD90C}"/>
              </a:ext>
            </a:extLst>
          </p:cNvPr>
          <p:cNvSpPr txBox="1"/>
          <p:nvPr/>
        </p:nvSpPr>
        <p:spPr>
          <a:xfrm>
            <a:off x="467842" y="5685403"/>
            <a:ext cx="11147145" cy="646331"/>
          </a:xfrm>
          <a:prstGeom prst="rect">
            <a:avLst/>
          </a:prstGeom>
          <a:noFill/>
        </p:spPr>
        <p:txBody>
          <a:bodyPr wrap="square" rtlCol="0">
            <a:spAutoFit/>
          </a:bodyPr>
          <a:lstStyle/>
          <a:p>
            <a:r>
              <a:rPr lang="en-GB" b="1" i="1"/>
              <a:t>Annual Figures are after agency fee deduction. Example 1 &amp; 2 leave 3 places available for 5-8 year olds at a private rate.</a:t>
            </a:r>
          </a:p>
        </p:txBody>
      </p:sp>
    </p:spTree>
    <p:extLst>
      <p:ext uri="{BB962C8B-B14F-4D97-AF65-F5344CB8AC3E}">
        <p14:creationId xmlns:p14="http://schemas.microsoft.com/office/powerpoint/2010/main" val="804310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DEA2B8A-7E55-7126-0BCA-9AA9C1AF5FA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100ECCB-E6B9-CAD6-A5BA-D3ABA3141D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B5ABAC86-C810-0C95-F8CB-F2966E1048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94971B69-3B70-50B8-A02C-B36E701B208C}"/>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F7D8F377-9090-5D8D-45C5-E352D3C6D64D}"/>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EA9BD9CC-ACFC-CE40-840C-3FBFB6FF31F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6CD246E4-6AAF-6B2E-8980-9D64C2E89CD4}"/>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1B1BF247-F6E1-4B3F-FFF7-131714ECA09D}"/>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4D3D54A9-DC4C-BA52-665B-CF4D2E3A9FC3}"/>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8C6EBD02-F96C-F65E-F5FC-72235BBABDDB}"/>
              </a:ext>
            </a:extLst>
          </p:cNvPr>
          <p:cNvSpPr>
            <a:spLocks noGrp="1"/>
          </p:cNvSpPr>
          <p:nvPr>
            <p:ph type="title" idx="4294967295"/>
          </p:nvPr>
        </p:nvSpPr>
        <p:spPr>
          <a:xfrm>
            <a:off x="467842" y="165377"/>
            <a:ext cx="10591775" cy="963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FEL Childcare: Potential Income via Ofsted Registration</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AD592115-AB5C-7AC4-88AA-000E23A9E815}"/>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E38C340A-A44A-CF43-3774-A42D2C86214B}"/>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D7EAB045-1898-EC59-E324-EC24B57745FB}"/>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27</a:t>
            </a:fld>
            <a:endParaRPr lang="en-GB" sz="1400"/>
          </a:p>
        </p:txBody>
      </p:sp>
      <p:grpSp>
        <p:nvGrpSpPr>
          <p:cNvPr id="3" name="object 3">
            <a:extLst>
              <a:ext uri="{FF2B5EF4-FFF2-40B4-BE49-F238E27FC236}">
                <a16:creationId xmlns:a16="http://schemas.microsoft.com/office/drawing/2014/main" id="{1CF5B59A-54F4-1973-55B7-EF40CC2CF980}"/>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D4375CB6-E706-A267-5A87-F069819C80E4}"/>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963BDB66-E2AD-BF53-6827-21D6C3B80BF1}"/>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9" name="Text Placeholder 20">
            <a:extLst>
              <a:ext uri="{FF2B5EF4-FFF2-40B4-BE49-F238E27FC236}">
                <a16:creationId xmlns:a16="http://schemas.microsoft.com/office/drawing/2014/main" id="{38535378-5241-3EED-19E9-91C6C5E1D7DF}"/>
              </a:ext>
            </a:extLst>
          </p:cNvPr>
          <p:cNvSpPr txBox="1">
            <a:spLocks/>
          </p:cNvSpPr>
          <p:nvPr/>
        </p:nvSpPr>
        <p:spPr>
          <a:xfrm>
            <a:off x="543843" y="1168170"/>
            <a:ext cx="4050192"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4" name="Text Placeholder 20">
            <a:extLst>
              <a:ext uri="{FF2B5EF4-FFF2-40B4-BE49-F238E27FC236}">
                <a16:creationId xmlns:a16="http://schemas.microsoft.com/office/drawing/2014/main" id="{D103A3E3-DDB6-1563-BDEF-C8CFDA8BA270}"/>
              </a:ext>
            </a:extLst>
          </p:cNvPr>
          <p:cNvSpPr txBox="1">
            <a:spLocks/>
          </p:cNvSpPr>
          <p:nvPr/>
        </p:nvSpPr>
        <p:spPr>
          <a:xfrm>
            <a:off x="6816436" y="976904"/>
            <a:ext cx="4798551" cy="5576017"/>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8" name="Text Placeholder 20">
            <a:extLst>
              <a:ext uri="{FF2B5EF4-FFF2-40B4-BE49-F238E27FC236}">
                <a16:creationId xmlns:a16="http://schemas.microsoft.com/office/drawing/2014/main" id="{3BA84A21-7D0A-2F29-E294-DE9E45AD8CD1}"/>
              </a:ext>
            </a:extLst>
          </p:cNvPr>
          <p:cNvSpPr txBox="1">
            <a:spLocks/>
          </p:cNvSpPr>
          <p:nvPr/>
        </p:nvSpPr>
        <p:spPr>
          <a:xfrm>
            <a:off x="467842" y="1230978"/>
            <a:ext cx="3674667"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Example 1. </a:t>
            </a:r>
          </a:p>
          <a:p>
            <a:pPr lvl="1"/>
            <a:endParaRPr lang="en-GB" sz="2000" b="1">
              <a:solidFill>
                <a:srgbClr val="B45244"/>
              </a:solidFill>
            </a:endParaRPr>
          </a:p>
          <a:p>
            <a:r>
              <a:rPr lang="en-GB" b="0"/>
              <a:t>Looking after just three children receiving the under 2 year old funding, 30 hours a week during term time (38 weeks):</a:t>
            </a:r>
          </a:p>
          <a:p>
            <a:endParaRPr lang="en-GB" b="0"/>
          </a:p>
          <a:p>
            <a:r>
              <a:rPr lang="en-GB"/>
              <a:t>Income</a:t>
            </a:r>
            <a:r>
              <a:rPr lang="en-GB" b="0"/>
              <a:t> </a:t>
            </a:r>
          </a:p>
          <a:p>
            <a:pPr marL="355600" indent="-342900">
              <a:buFont typeface="Arial" panose="020B0604020202020204" pitchFamily="34" charset="0"/>
              <a:buChar char="•"/>
            </a:pPr>
            <a:r>
              <a:rPr lang="en-GB" b="0"/>
              <a:t>Per Week: </a:t>
            </a:r>
            <a:r>
              <a:rPr lang="en-GB"/>
              <a:t>£705 </a:t>
            </a:r>
          </a:p>
          <a:p>
            <a:pPr marL="355600" indent="-342900">
              <a:buFont typeface="Arial" panose="020B0604020202020204" pitchFamily="34" charset="0"/>
              <a:buChar char="•"/>
            </a:pPr>
            <a:r>
              <a:rPr lang="en-GB" b="0"/>
              <a:t>Per Year: </a:t>
            </a:r>
            <a:r>
              <a:rPr lang="en-GB"/>
              <a:t>£36,700</a:t>
            </a:r>
          </a:p>
          <a:p>
            <a:pPr lvl="1"/>
            <a:endParaRPr lang="en-GB" sz="2000"/>
          </a:p>
        </p:txBody>
      </p:sp>
      <p:sp>
        <p:nvSpPr>
          <p:cNvPr id="20" name="Text Placeholder 20">
            <a:extLst>
              <a:ext uri="{FF2B5EF4-FFF2-40B4-BE49-F238E27FC236}">
                <a16:creationId xmlns:a16="http://schemas.microsoft.com/office/drawing/2014/main" id="{C6AAC1A1-E89E-AC75-AB83-D7D0EEDB459F}"/>
              </a:ext>
            </a:extLst>
          </p:cNvPr>
          <p:cNvSpPr txBox="1">
            <a:spLocks/>
          </p:cNvSpPr>
          <p:nvPr/>
        </p:nvSpPr>
        <p:spPr>
          <a:xfrm>
            <a:off x="4498536" y="1214836"/>
            <a:ext cx="3812212"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Example 2. </a:t>
            </a:r>
          </a:p>
          <a:p>
            <a:pPr lvl="1"/>
            <a:endParaRPr lang="en-GB" sz="2000" b="1">
              <a:solidFill>
                <a:srgbClr val="B45244"/>
              </a:solidFill>
            </a:endParaRPr>
          </a:p>
          <a:p>
            <a:r>
              <a:rPr lang="en-GB" b="0"/>
              <a:t>Looking after just three children receiving the 2-3 year old funding, 30 hours a week during term time (38 weeks):</a:t>
            </a:r>
          </a:p>
          <a:p>
            <a:endParaRPr lang="en-GB" b="0"/>
          </a:p>
          <a:p>
            <a:r>
              <a:rPr lang="en-GB"/>
              <a:t>Income </a:t>
            </a:r>
          </a:p>
          <a:p>
            <a:pPr marL="355600" indent="-342900">
              <a:buFont typeface="Arial" panose="020B0604020202020204" pitchFamily="34" charset="0"/>
              <a:buChar char="•"/>
            </a:pPr>
            <a:r>
              <a:rPr lang="en-GB" b="0"/>
              <a:t>Per Week: </a:t>
            </a:r>
            <a:r>
              <a:rPr lang="en-GB"/>
              <a:t>£518</a:t>
            </a:r>
          </a:p>
          <a:p>
            <a:pPr marL="355600" indent="-342900">
              <a:buFont typeface="Arial" panose="020B0604020202020204" pitchFamily="34" charset="0"/>
              <a:buChar char="•"/>
            </a:pPr>
            <a:r>
              <a:rPr lang="en-GB" b="0"/>
              <a:t>Per Year: </a:t>
            </a:r>
            <a:r>
              <a:rPr lang="en-GB"/>
              <a:t>£26,950</a:t>
            </a:r>
          </a:p>
          <a:p>
            <a:pPr lvl="1"/>
            <a:endParaRPr lang="en-GB" sz="2000" b="1">
              <a:solidFill>
                <a:srgbClr val="B45244"/>
              </a:solidFill>
            </a:endParaRPr>
          </a:p>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21" name="Text Placeholder 20">
            <a:extLst>
              <a:ext uri="{FF2B5EF4-FFF2-40B4-BE49-F238E27FC236}">
                <a16:creationId xmlns:a16="http://schemas.microsoft.com/office/drawing/2014/main" id="{26CC4D12-8C0C-FD39-AF96-4AC02E10214A}"/>
              </a:ext>
            </a:extLst>
          </p:cNvPr>
          <p:cNvSpPr txBox="1">
            <a:spLocks/>
          </p:cNvSpPr>
          <p:nvPr/>
        </p:nvSpPr>
        <p:spPr>
          <a:xfrm>
            <a:off x="8244515" y="1199941"/>
            <a:ext cx="3623543"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000" b="1">
                <a:solidFill>
                  <a:srgbClr val="B45244"/>
                </a:solidFill>
              </a:rPr>
              <a:t>Example 3.</a:t>
            </a:r>
          </a:p>
          <a:p>
            <a:endParaRPr lang="en-GB" sz="2000" b="0"/>
          </a:p>
          <a:p>
            <a:r>
              <a:rPr lang="en-GB" b="0"/>
              <a:t>Looking after just three children receiving the 3-5 years old funding, 30 hours a week during term time (38 weeks):</a:t>
            </a:r>
          </a:p>
          <a:p>
            <a:endParaRPr lang="en-GB"/>
          </a:p>
          <a:p>
            <a:r>
              <a:rPr lang="en-GB"/>
              <a:t>Income </a:t>
            </a:r>
          </a:p>
          <a:p>
            <a:pPr marL="355600" indent="-342900">
              <a:buFont typeface="Arial" panose="020B0604020202020204" pitchFamily="34" charset="0"/>
              <a:buChar char="•"/>
            </a:pPr>
            <a:r>
              <a:rPr lang="en-GB" b="0"/>
              <a:t>Per week: </a:t>
            </a:r>
            <a:r>
              <a:rPr lang="en-GB"/>
              <a:t>£350</a:t>
            </a:r>
          </a:p>
          <a:p>
            <a:pPr marL="355600" indent="-342900">
              <a:buFont typeface="Arial" panose="020B0604020202020204" pitchFamily="34" charset="0"/>
              <a:buChar char="•"/>
            </a:pPr>
            <a:r>
              <a:rPr lang="en-GB" b="0"/>
              <a:t>Per Year: </a:t>
            </a:r>
            <a:r>
              <a:rPr lang="en-GB"/>
              <a:t>£18,200</a:t>
            </a:r>
          </a:p>
          <a:p>
            <a:pPr lvl="1"/>
            <a:endParaRPr lang="en-GB" sz="2000" b="1">
              <a:solidFill>
                <a:srgbClr val="B45244"/>
              </a:solidFill>
            </a:endParaRPr>
          </a:p>
          <a:p>
            <a:pPr lvl="1"/>
            <a:endParaRPr lang="en-GB" sz="2000"/>
          </a:p>
        </p:txBody>
      </p:sp>
      <p:sp>
        <p:nvSpPr>
          <p:cNvPr id="22" name="TextBox 21">
            <a:extLst>
              <a:ext uri="{FF2B5EF4-FFF2-40B4-BE49-F238E27FC236}">
                <a16:creationId xmlns:a16="http://schemas.microsoft.com/office/drawing/2014/main" id="{301967AA-0F54-C44C-0C27-BC597EC13CC0}"/>
              </a:ext>
            </a:extLst>
          </p:cNvPr>
          <p:cNvSpPr txBox="1"/>
          <p:nvPr/>
        </p:nvSpPr>
        <p:spPr>
          <a:xfrm>
            <a:off x="294355" y="5427963"/>
            <a:ext cx="11022259" cy="646331"/>
          </a:xfrm>
          <a:prstGeom prst="rect">
            <a:avLst/>
          </a:prstGeom>
          <a:noFill/>
        </p:spPr>
        <p:txBody>
          <a:bodyPr wrap="square" rtlCol="0">
            <a:spAutoFit/>
          </a:bodyPr>
          <a:lstStyle/>
          <a:p>
            <a:pPr algn="l"/>
            <a:r>
              <a:rPr lang="en-GB" sz="1800" b="1" i="1"/>
              <a:t>Examples 1-3 leaving 3 spaces for 5-8 year olds at a private rate. </a:t>
            </a:r>
            <a:r>
              <a:rPr lang="en-GB" b="1" i="1"/>
              <a:t>Private funding rates can vary ranging from £4-£11 per hour and are set by the childminder. </a:t>
            </a:r>
          </a:p>
        </p:txBody>
      </p:sp>
    </p:spTree>
    <p:extLst>
      <p:ext uri="{BB962C8B-B14F-4D97-AF65-F5344CB8AC3E}">
        <p14:creationId xmlns:p14="http://schemas.microsoft.com/office/powerpoint/2010/main" val="1130190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854E8D-D65A-C4EA-D6FD-C5FE252230C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C64F0A8-0E5A-EA7F-DCA7-EC4CCF3BA2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45E6DC5F-7A3B-02D6-D748-30893E2B17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F215049D-94AE-721A-D6EA-48855F3E58C9}"/>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B05DF2F-CD51-84DD-223C-248C0FDB6CCF}"/>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9088388A-ADFD-E09C-F3C6-EC1CC479367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14F3091A-227C-263E-6A95-282D490AC81B}"/>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BFACD07D-C0F4-AFB2-B2FA-391128127D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D5280AF0-7ACF-BA6D-2308-355286051128}"/>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4" name="Text Placeholder 3">
            <a:extLst>
              <a:ext uri="{FF2B5EF4-FFF2-40B4-BE49-F238E27FC236}">
                <a16:creationId xmlns:a16="http://schemas.microsoft.com/office/drawing/2014/main" id="{59204E30-8BC9-BACC-0FF1-7EDB308EBF8B}"/>
              </a:ext>
            </a:extLst>
          </p:cNvPr>
          <p:cNvSpPr>
            <a:spLocks noGrp="1"/>
          </p:cNvSpPr>
          <p:nvPr>
            <p:ph type="title" idx="4294967295"/>
          </p:nvPr>
        </p:nvSpPr>
        <p:spPr>
          <a:xfrm>
            <a:off x="467842" y="165377"/>
            <a:ext cx="10591775" cy="963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a:t>Wraparound Childcare: Potential Income via </a:t>
            </a:r>
            <a:br>
              <a:rPr lang="en-GB" sz="3200"/>
            </a:br>
            <a:r>
              <a:rPr lang="en-GB" sz="3200"/>
              <a:t>Ofsted Registration</a:t>
            </a:r>
            <a:endParaRPr kumimoji="0" lang="en-US" sz="32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DC8CE910-C5F0-5C6E-4A84-258DC5ECB262}"/>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98318927-B52B-DA86-C30E-7D6CD3013C27}"/>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9D14E9AC-DB23-7399-45AE-87ADD587EF48}"/>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28</a:t>
            </a:fld>
            <a:endParaRPr lang="en-GB" sz="1400"/>
          </a:p>
        </p:txBody>
      </p:sp>
      <p:grpSp>
        <p:nvGrpSpPr>
          <p:cNvPr id="3" name="object 3">
            <a:extLst>
              <a:ext uri="{FF2B5EF4-FFF2-40B4-BE49-F238E27FC236}">
                <a16:creationId xmlns:a16="http://schemas.microsoft.com/office/drawing/2014/main" id="{31C6A517-D57D-2F68-AB6B-41986FE32ECB}"/>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6FDC766-8736-4440-A29F-9D4E437BC9C5}"/>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0A6185CB-10C6-FCBE-CD59-0F019E12AE0E}"/>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9" name="Text Placeholder 20">
            <a:extLst>
              <a:ext uri="{FF2B5EF4-FFF2-40B4-BE49-F238E27FC236}">
                <a16:creationId xmlns:a16="http://schemas.microsoft.com/office/drawing/2014/main" id="{E4F5688E-D59E-82E0-0D8E-0B44FB2CB469}"/>
              </a:ext>
            </a:extLst>
          </p:cNvPr>
          <p:cNvSpPr txBox="1">
            <a:spLocks/>
          </p:cNvSpPr>
          <p:nvPr/>
        </p:nvSpPr>
        <p:spPr>
          <a:xfrm>
            <a:off x="543843" y="1168170"/>
            <a:ext cx="4050192"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4" name="Text Placeholder 20">
            <a:extLst>
              <a:ext uri="{FF2B5EF4-FFF2-40B4-BE49-F238E27FC236}">
                <a16:creationId xmlns:a16="http://schemas.microsoft.com/office/drawing/2014/main" id="{448E5CFB-2FA6-245E-DE53-8602AC602329}"/>
              </a:ext>
            </a:extLst>
          </p:cNvPr>
          <p:cNvSpPr txBox="1">
            <a:spLocks/>
          </p:cNvSpPr>
          <p:nvPr/>
        </p:nvSpPr>
        <p:spPr>
          <a:xfrm>
            <a:off x="6816436" y="976904"/>
            <a:ext cx="4798551" cy="5576017"/>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2000" b="1">
              <a:solidFill>
                <a:srgbClr val="B45244"/>
              </a:solidFill>
            </a:endParaRPr>
          </a:p>
          <a:p>
            <a:pPr marL="355600" lvl="1" indent="-342900">
              <a:buFont typeface="Arial" panose="020B0604020202020204" pitchFamily="34" charset="0"/>
              <a:buChar char="•"/>
            </a:pPr>
            <a:endParaRPr lang="en-GB" sz="2000"/>
          </a:p>
          <a:p>
            <a:pPr marL="355600" lvl="1" indent="-342900">
              <a:buFont typeface="Arial" panose="020B0604020202020204" pitchFamily="34" charset="0"/>
              <a:buChar char="•"/>
            </a:pPr>
            <a:endParaRPr lang="en-GB" sz="2000"/>
          </a:p>
        </p:txBody>
      </p:sp>
      <p:sp>
        <p:nvSpPr>
          <p:cNvPr id="18" name="Text Placeholder 20">
            <a:extLst>
              <a:ext uri="{FF2B5EF4-FFF2-40B4-BE49-F238E27FC236}">
                <a16:creationId xmlns:a16="http://schemas.microsoft.com/office/drawing/2014/main" id="{D23DD350-F297-12CA-B5D0-5504BB4D4C79}"/>
              </a:ext>
            </a:extLst>
          </p:cNvPr>
          <p:cNvSpPr txBox="1">
            <a:spLocks/>
          </p:cNvSpPr>
          <p:nvPr/>
        </p:nvSpPr>
        <p:spPr>
          <a:xfrm>
            <a:off x="467842" y="1230978"/>
            <a:ext cx="11147145" cy="512049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r>
              <a:rPr lang="en-GB" sz="2400" b="1" u="sng">
                <a:solidFill>
                  <a:srgbClr val="B45244"/>
                </a:solidFill>
              </a:rPr>
              <a:t>Wraparound</a:t>
            </a:r>
          </a:p>
          <a:p>
            <a:r>
              <a:rPr lang="en-GB" sz="2000">
                <a:solidFill>
                  <a:srgbClr val="B45244"/>
                </a:solidFill>
              </a:rPr>
              <a:t>Before and after school childcare </a:t>
            </a:r>
            <a:r>
              <a:rPr lang="en-GB" sz="2000" b="0"/>
              <a:t>starting 8am before school and up to 6pm after school for reception to year 6 pupils </a:t>
            </a:r>
            <a:r>
              <a:rPr lang="en-GB" sz="2000" b="0">
                <a:solidFill>
                  <a:srgbClr val="B45244"/>
                </a:solidFill>
              </a:rPr>
              <a:t>to support working parents with stable and affordable childcare. Emphasis on schools to make arrangements for parents </a:t>
            </a:r>
          </a:p>
          <a:p>
            <a:endParaRPr lang="en-GB" b="0"/>
          </a:p>
          <a:p>
            <a:r>
              <a:rPr lang="en-GB" u="sng"/>
              <a:t>Potential Income</a:t>
            </a:r>
            <a:r>
              <a:rPr lang="en-GB" b="0" u="sng"/>
              <a:t> </a:t>
            </a:r>
          </a:p>
          <a:p>
            <a:pPr marL="355600" indent="-342900">
              <a:buFont typeface="Arial" panose="020B0604020202020204" pitchFamily="34" charset="0"/>
              <a:buChar char="•"/>
            </a:pPr>
            <a:r>
              <a:rPr lang="en-GB" sz="2000"/>
              <a:t>Set up funding </a:t>
            </a:r>
            <a:r>
              <a:rPr lang="en-GB" sz="2000" b="0"/>
              <a:t>available to deliver wraparound of </a:t>
            </a:r>
            <a:r>
              <a:rPr lang="en-GB" sz="2000"/>
              <a:t>up to £6,000 </a:t>
            </a:r>
            <a:r>
              <a:rPr lang="en-GB" sz="2000" b="0"/>
              <a:t>as a one off payment for </a:t>
            </a:r>
            <a:r>
              <a:rPr lang="en-GB" sz="2000"/>
              <a:t>3 full places </a:t>
            </a:r>
            <a:r>
              <a:rPr lang="en-GB" sz="2000" b="0"/>
              <a:t>wrapround places. (Limited time as programme ends March 26).</a:t>
            </a:r>
          </a:p>
          <a:p>
            <a:pPr marL="355600" indent="-342900">
              <a:buFont typeface="Arial" panose="020B0604020202020204" pitchFamily="34" charset="0"/>
              <a:buChar char="•"/>
            </a:pPr>
            <a:r>
              <a:rPr lang="en-GB" sz="2000" b="0"/>
              <a:t>Hourly or session rate can be set by the childminder, and average charges </a:t>
            </a:r>
            <a:r>
              <a:rPr lang="en-GB" sz="2000"/>
              <a:t>range from £5-£7 per hour</a:t>
            </a:r>
            <a:r>
              <a:rPr lang="en-GB" sz="2000" b="0"/>
              <a:t>. </a:t>
            </a:r>
          </a:p>
          <a:p>
            <a:pPr marL="355600" indent="-342900">
              <a:buFont typeface="Arial" panose="020B0604020202020204" pitchFamily="34" charset="0"/>
              <a:buChar char="•"/>
            </a:pPr>
            <a:r>
              <a:rPr lang="en-GB" sz="2000" b="0"/>
              <a:t>Example - Term time offer for 3 children attending 4 hours per day Mon-Fri at £</a:t>
            </a:r>
            <a:r>
              <a:rPr lang="en-GB" sz="2000"/>
              <a:t>7 per hour:</a:t>
            </a:r>
            <a:endParaRPr lang="en-GB" sz="2000" b="0"/>
          </a:p>
          <a:p>
            <a:pPr marL="1714500" lvl="3" indent="-342900">
              <a:buFont typeface="Arial" panose="020B0604020202020204" pitchFamily="34" charset="0"/>
              <a:buChar char="•"/>
            </a:pPr>
            <a:r>
              <a:rPr lang="en-GB" sz="2000">
                <a:latin typeface="Arial" panose="020B0604020202020204" pitchFamily="34" charset="0"/>
                <a:cs typeface="Arial" panose="020B0604020202020204" pitchFamily="34" charset="0"/>
              </a:rPr>
              <a:t>Annual Income of </a:t>
            </a:r>
            <a:r>
              <a:rPr lang="en-GB" sz="2000" b="1">
                <a:latin typeface="Arial" panose="020B0604020202020204" pitchFamily="34" charset="0"/>
                <a:cs typeface="Arial" panose="020B0604020202020204" pitchFamily="34" charset="0"/>
              </a:rPr>
              <a:t>£15,960</a:t>
            </a:r>
          </a:p>
          <a:p>
            <a:pPr marL="1714500" lvl="3" indent="-342900">
              <a:buFont typeface="Arial" panose="020B0604020202020204" pitchFamily="34" charset="0"/>
              <a:buChar char="•"/>
            </a:pPr>
            <a:r>
              <a:rPr lang="en-GB" sz="2000" b="0">
                <a:latin typeface="Arial" panose="020B0604020202020204" pitchFamily="34" charset="0"/>
                <a:cs typeface="Arial" panose="020B0604020202020204" pitchFamily="34" charset="0"/>
              </a:rPr>
              <a:t>Weekly income = </a:t>
            </a:r>
            <a:r>
              <a:rPr lang="en-GB" sz="2000" b="1">
                <a:latin typeface="Arial" panose="020B0604020202020204" pitchFamily="34" charset="0"/>
                <a:cs typeface="Arial" panose="020B0604020202020204" pitchFamily="34" charset="0"/>
              </a:rPr>
              <a:t>£420 </a:t>
            </a:r>
            <a:r>
              <a:rPr lang="en-GB" sz="2000">
                <a:latin typeface="Arial" panose="020B0604020202020204" pitchFamily="34" charset="0"/>
                <a:cs typeface="Arial" panose="020B0604020202020204" pitchFamily="34" charset="0"/>
              </a:rPr>
              <a:t>over 38 weeks, average over 52 weeks </a:t>
            </a:r>
            <a:r>
              <a:rPr lang="en-GB" sz="2000" b="1">
                <a:latin typeface="Arial" panose="020B0604020202020204" pitchFamily="34" charset="0"/>
                <a:cs typeface="Arial" panose="020B0604020202020204" pitchFamily="34" charset="0"/>
              </a:rPr>
              <a:t>£307</a:t>
            </a:r>
          </a:p>
          <a:p>
            <a:pPr marL="1714500" lvl="3" indent="-342900">
              <a:buFont typeface="Arial" panose="020B0604020202020204" pitchFamily="34" charset="0"/>
              <a:buChar char="•"/>
            </a:pPr>
            <a:r>
              <a:rPr lang="en-GB" sz="2000">
                <a:latin typeface="Arial" panose="020B0604020202020204" pitchFamily="34" charset="0"/>
                <a:cs typeface="Arial" panose="020B0604020202020204" pitchFamily="34" charset="0"/>
              </a:rPr>
              <a:t>Additional costs for meals and snacks would be added</a:t>
            </a:r>
            <a:endParaRPr lang="en-GB" sz="2000" b="0">
              <a:latin typeface="Arial" panose="020B0604020202020204" pitchFamily="34" charset="0"/>
              <a:cs typeface="Arial" panose="020B0604020202020204" pitchFamily="34" charset="0"/>
            </a:endParaRPr>
          </a:p>
          <a:p>
            <a:pPr marL="355600" indent="-342900">
              <a:buFont typeface="Arial" panose="020B0604020202020204" pitchFamily="34" charset="0"/>
              <a:buChar char="•"/>
            </a:pPr>
            <a:endParaRPr lang="en-GB" b="0"/>
          </a:p>
        </p:txBody>
      </p:sp>
    </p:spTree>
    <p:extLst>
      <p:ext uri="{BB962C8B-B14F-4D97-AF65-F5344CB8AC3E}">
        <p14:creationId xmlns:p14="http://schemas.microsoft.com/office/powerpoint/2010/main" val="1035344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A41B729-5FF8-7882-63B3-0D60A6B41E5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7592056-8C36-6A87-08A2-BD96BA2D6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lang="en-GB"/>
          </a:p>
        </p:txBody>
      </p:sp>
      <p:sp>
        <p:nvSpPr>
          <p:cNvPr id="12" name="object 12">
            <a:extLst>
              <a:ext uri="{FF2B5EF4-FFF2-40B4-BE49-F238E27FC236}">
                <a16:creationId xmlns:a16="http://schemas.microsoft.com/office/drawing/2014/main" id="{C069A607-66A5-15E5-3F8B-DC24094817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FF2B5EF4-FFF2-40B4-BE49-F238E27FC236}">
                <a16:creationId xmlns:a16="http://schemas.microsoft.com/office/drawing/2014/main" id="{DD60A558-5687-C064-D863-8DF959106261}"/>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04CC98D1-2387-FF96-ACDC-04A51B32D086}"/>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a:extLst>
                <a:ext uri="{FF2B5EF4-FFF2-40B4-BE49-F238E27FC236}">
                  <a16:creationId xmlns:a16="http://schemas.microsoft.com/office/drawing/2014/main" id="{E79E1EB5-87F1-79E4-51B2-EC228696EF9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a:extLst>
                <a:ext uri="{FF2B5EF4-FFF2-40B4-BE49-F238E27FC236}">
                  <a16:creationId xmlns:a16="http://schemas.microsoft.com/office/drawing/2014/main" id="{43E16AC0-E52C-FAE9-1D45-877C2DA1110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a:extLst>
                <a:ext uri="{FF2B5EF4-FFF2-40B4-BE49-F238E27FC236}">
                  <a16:creationId xmlns:a16="http://schemas.microsoft.com/office/drawing/2014/main" id="{1288F895-1BDF-BB82-1575-2FFF38E421A6}"/>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a:extLst>
                <a:ext uri="{FF2B5EF4-FFF2-40B4-BE49-F238E27FC236}">
                  <a16:creationId xmlns:a16="http://schemas.microsoft.com/office/drawing/2014/main" id="{0457382C-91CA-2C42-070E-6A9B7DB92C37}"/>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26" name="Text Placeholder 25">
            <a:extLst>
              <a:ext uri="{FF2B5EF4-FFF2-40B4-BE49-F238E27FC236}">
                <a16:creationId xmlns:a16="http://schemas.microsoft.com/office/drawing/2014/main" id="{9BBB221F-7992-5764-DDA6-9425AB1D96D1}"/>
              </a:ext>
            </a:extLst>
          </p:cNvPr>
          <p:cNvSpPr>
            <a:spLocks noGrp="1"/>
          </p:cNvSpPr>
          <p:nvPr>
            <p:ph type="body" sz="quarter" idx="10"/>
          </p:nvPr>
        </p:nvSpPr>
        <p:spPr>
          <a:xfrm>
            <a:off x="258674" y="126627"/>
            <a:ext cx="9946018" cy="721766"/>
          </a:xfrm>
        </p:spPr>
        <p:txBody>
          <a:bodyPr/>
          <a:lstStyle/>
          <a:p>
            <a:r>
              <a:rPr lang="en-GB" sz="3200"/>
              <a:t>How can we reach potential new childminders?</a:t>
            </a:r>
          </a:p>
        </p:txBody>
      </p:sp>
      <p:sp>
        <p:nvSpPr>
          <p:cNvPr id="28" name="Text Placeholder 27">
            <a:extLst>
              <a:ext uri="{FF2B5EF4-FFF2-40B4-BE49-F238E27FC236}">
                <a16:creationId xmlns:a16="http://schemas.microsoft.com/office/drawing/2014/main" id="{1042BF9D-2190-CB7D-D6B8-3AB967C0546E}"/>
              </a:ext>
            </a:extLst>
          </p:cNvPr>
          <p:cNvSpPr>
            <a:spLocks noGrp="1"/>
          </p:cNvSpPr>
          <p:nvPr>
            <p:ph type="body" sz="quarter" idx="12"/>
          </p:nvPr>
        </p:nvSpPr>
        <p:spPr>
          <a:xfrm>
            <a:off x="258674" y="1176844"/>
            <a:ext cx="5568982" cy="5145313"/>
          </a:xfrm>
          <a:solidFill>
            <a:srgbClr val="8FD1DA"/>
          </a:solidFill>
        </p:spPr>
        <p:txBody>
          <a:bodyPr/>
          <a:lstStyle/>
          <a:p>
            <a:pPr algn="l"/>
            <a:r>
              <a:rPr lang="en-GB" sz="2000">
                <a:solidFill>
                  <a:srgbClr val="242424"/>
                </a:solidFill>
              </a:rPr>
              <a:t>Promotion</a:t>
            </a:r>
            <a:endParaRPr lang="en-GB" sz="2000" b="0" i="0">
              <a:solidFill>
                <a:srgbClr val="242424"/>
              </a:solidFill>
              <a:effectLst/>
            </a:endParaRPr>
          </a:p>
          <a:p>
            <a:pPr algn="l">
              <a:spcBef>
                <a:spcPts val="750"/>
              </a:spcBef>
              <a:spcAft>
                <a:spcPts val="750"/>
              </a:spcAft>
              <a:buFont typeface="Arial" panose="020B0604020202020204" pitchFamily="34" charset="0"/>
              <a:buChar char="•"/>
            </a:pPr>
            <a:r>
              <a:rPr lang="en-GB" sz="2000" b="0" i="0">
                <a:solidFill>
                  <a:srgbClr val="242424"/>
                </a:solidFill>
                <a:effectLst/>
              </a:rPr>
              <a:t>Run a ‘become a childminder campaign’</a:t>
            </a:r>
          </a:p>
          <a:p>
            <a:pPr algn="l">
              <a:spcBef>
                <a:spcPts val="750"/>
              </a:spcBef>
              <a:spcAft>
                <a:spcPts val="750"/>
              </a:spcAft>
              <a:buFont typeface="Arial" panose="020B0604020202020204" pitchFamily="34" charset="0"/>
              <a:buChar char="•"/>
            </a:pPr>
            <a:r>
              <a:rPr lang="en-GB" sz="2000" b="0">
                <a:solidFill>
                  <a:srgbClr val="242424"/>
                </a:solidFill>
              </a:rPr>
              <a:t>Arrange a briefing session to a group of people you support</a:t>
            </a:r>
          </a:p>
          <a:p>
            <a:pPr algn="l">
              <a:spcBef>
                <a:spcPts val="750"/>
              </a:spcBef>
              <a:spcAft>
                <a:spcPts val="750"/>
              </a:spcAft>
              <a:buFont typeface="Arial" panose="020B0604020202020204" pitchFamily="34" charset="0"/>
              <a:buChar char="•"/>
            </a:pPr>
            <a:r>
              <a:rPr lang="en-GB" sz="2000" b="0">
                <a:solidFill>
                  <a:srgbClr val="242424"/>
                </a:solidFill>
              </a:rPr>
              <a:t>Display the leaflet on digital screens within reception, waiting areas</a:t>
            </a:r>
          </a:p>
          <a:p>
            <a:pPr algn="l">
              <a:spcBef>
                <a:spcPts val="750"/>
              </a:spcBef>
              <a:spcAft>
                <a:spcPts val="750"/>
              </a:spcAft>
              <a:buFont typeface="Arial" panose="020B0604020202020204" pitchFamily="34" charset="0"/>
              <a:buChar char="•"/>
            </a:pPr>
            <a:r>
              <a:rPr lang="en-GB" sz="2000" b="0">
                <a:solidFill>
                  <a:srgbClr val="242424"/>
                </a:solidFill>
              </a:rPr>
              <a:t>Job fairs/ career events/ network events – let us know so we can attend</a:t>
            </a:r>
          </a:p>
          <a:p>
            <a:pPr algn="l">
              <a:spcBef>
                <a:spcPts val="750"/>
              </a:spcBef>
              <a:spcAft>
                <a:spcPts val="750"/>
              </a:spcAft>
            </a:pPr>
            <a:endParaRPr lang="en-GB" sz="1600" i="1">
              <a:solidFill>
                <a:srgbClr val="242424"/>
              </a:solidFill>
              <a:effectLst/>
            </a:endParaRPr>
          </a:p>
        </p:txBody>
      </p:sp>
      <p:sp>
        <p:nvSpPr>
          <p:cNvPr id="25" name="Content Placeholder 11">
            <a:extLst>
              <a:ext uri="{FF2B5EF4-FFF2-40B4-BE49-F238E27FC236}">
                <a16:creationId xmlns:a16="http://schemas.microsoft.com/office/drawing/2014/main" id="{D2B9A965-1F92-0701-4C79-823436429C9E}"/>
              </a:ext>
            </a:extLst>
          </p:cNvPr>
          <p:cNvSpPr txBox="1">
            <a:spLocks/>
          </p:cNvSpPr>
          <p:nvPr/>
        </p:nvSpPr>
        <p:spPr>
          <a:xfrm>
            <a:off x="586537" y="1562744"/>
            <a:ext cx="11028451" cy="4784934"/>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15" name="object 14">
            <a:extLst>
              <a:ext uri="{FF2B5EF4-FFF2-40B4-BE49-F238E27FC236}">
                <a16:creationId xmlns:a16="http://schemas.microsoft.com/office/drawing/2014/main" id="{984A6E12-505C-0372-48B0-EC857562AA97}"/>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680B730E-424C-1A26-03AC-686B4A0D875E}"/>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15A6EA81-F71C-941D-403A-4EDF85266342}"/>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29</a:t>
            </a:fld>
            <a:endParaRPr lang="en-GB" sz="1400"/>
          </a:p>
        </p:txBody>
      </p:sp>
      <p:grpSp>
        <p:nvGrpSpPr>
          <p:cNvPr id="3" name="object 3">
            <a:extLst>
              <a:ext uri="{FF2B5EF4-FFF2-40B4-BE49-F238E27FC236}">
                <a16:creationId xmlns:a16="http://schemas.microsoft.com/office/drawing/2014/main" id="{2904473B-BD15-0C7E-69C5-7B0531DC7047}"/>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01273873-ABD9-B822-B955-DF5AD26BF8C2}"/>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a:extLst>
                <a:ext uri="{FF2B5EF4-FFF2-40B4-BE49-F238E27FC236}">
                  <a16:creationId xmlns:a16="http://schemas.microsoft.com/office/drawing/2014/main" id="{D2DB42D2-50DE-0A1A-8F52-9F66AC527CA1}"/>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13" name="Content Placeholder 11">
            <a:extLst>
              <a:ext uri="{FF2B5EF4-FFF2-40B4-BE49-F238E27FC236}">
                <a16:creationId xmlns:a16="http://schemas.microsoft.com/office/drawing/2014/main" id="{7747B44E-9C17-2FE3-2049-017FC063BA2A}"/>
              </a:ext>
            </a:extLst>
          </p:cNvPr>
          <p:cNvSpPr txBox="1">
            <a:spLocks/>
          </p:cNvSpPr>
          <p:nvPr/>
        </p:nvSpPr>
        <p:spPr>
          <a:xfrm>
            <a:off x="738936" y="17925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lvl="1"/>
            <a:endParaRPr lang="en-GB"/>
          </a:p>
          <a:p>
            <a:pPr marL="278765" lvl="2" indent="-266065">
              <a:spcBef>
                <a:spcPts val="1540"/>
              </a:spcBef>
              <a:buFontTx/>
              <a:buChar char="•"/>
              <a:tabLst>
                <a:tab pos="278765" algn="l"/>
              </a:tabLst>
            </a:pPr>
            <a:endParaRPr lang="en-GB"/>
          </a:p>
        </p:txBody>
      </p:sp>
      <p:sp>
        <p:nvSpPr>
          <p:cNvPr id="20" name="Text Placeholder 20">
            <a:extLst>
              <a:ext uri="{FF2B5EF4-FFF2-40B4-BE49-F238E27FC236}">
                <a16:creationId xmlns:a16="http://schemas.microsoft.com/office/drawing/2014/main" id="{59A9B5E5-FA6F-7210-24F5-5F34F1C48723}"/>
              </a:ext>
            </a:extLst>
          </p:cNvPr>
          <p:cNvSpPr txBox="1">
            <a:spLocks/>
          </p:cNvSpPr>
          <p:nvPr/>
        </p:nvSpPr>
        <p:spPr>
          <a:xfrm>
            <a:off x="7705015" y="2827390"/>
            <a:ext cx="1996440" cy="3159671"/>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55600" indent="-342900">
              <a:buFont typeface="Arial" panose="020B0604020202020204" pitchFamily="34" charset="0"/>
              <a:buChar char="•"/>
            </a:pPr>
            <a:endParaRPr lang="en-GB" sz="2000" b="0"/>
          </a:p>
          <a:p>
            <a:pPr lvl="1"/>
            <a:endParaRPr lang="en-GB" sz="1600">
              <a:effectLst/>
              <a:ea typeface="Aptos" panose="020B0004020202020204" pitchFamily="34" charset="0"/>
              <a:cs typeface="Aptos" panose="020B0004020202020204" pitchFamily="34" charset="0"/>
            </a:endParaRPr>
          </a:p>
          <a:p>
            <a:pPr lvl="1"/>
            <a:endParaRPr lang="en-GB" sz="1600"/>
          </a:p>
          <a:p>
            <a:endParaRPr lang="en-GB"/>
          </a:p>
        </p:txBody>
      </p:sp>
      <p:sp>
        <p:nvSpPr>
          <p:cNvPr id="19" name="Text Placeholder 20">
            <a:extLst>
              <a:ext uri="{FF2B5EF4-FFF2-40B4-BE49-F238E27FC236}">
                <a16:creationId xmlns:a16="http://schemas.microsoft.com/office/drawing/2014/main" id="{347D850F-9B0C-6BFF-B2D0-35EF3EE72246}"/>
              </a:ext>
            </a:extLst>
          </p:cNvPr>
          <p:cNvSpPr txBox="1">
            <a:spLocks/>
          </p:cNvSpPr>
          <p:nvPr/>
        </p:nvSpPr>
        <p:spPr>
          <a:xfrm>
            <a:off x="7452360" y="1488665"/>
            <a:ext cx="2346802" cy="4607316"/>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1"/>
            <a:endParaRPr lang="en-GB" sz="1600">
              <a:effectLst/>
              <a:ea typeface="Aptos" panose="020B0004020202020204" pitchFamily="34" charset="0"/>
              <a:cs typeface="Aptos" panose="020B0004020202020204" pitchFamily="34" charset="0"/>
            </a:endParaRPr>
          </a:p>
          <a:p>
            <a:pPr lvl="1"/>
            <a:endParaRPr lang="en-GB" sz="1600"/>
          </a:p>
          <a:p>
            <a:endParaRPr lang="en-GB"/>
          </a:p>
        </p:txBody>
      </p:sp>
      <p:sp>
        <p:nvSpPr>
          <p:cNvPr id="18" name="Text Placeholder 20">
            <a:extLst>
              <a:ext uri="{FF2B5EF4-FFF2-40B4-BE49-F238E27FC236}">
                <a16:creationId xmlns:a16="http://schemas.microsoft.com/office/drawing/2014/main" id="{7C26C49B-C9C7-4503-1D52-A796530B85B9}"/>
              </a:ext>
            </a:extLst>
          </p:cNvPr>
          <p:cNvSpPr txBox="1">
            <a:spLocks/>
          </p:cNvSpPr>
          <p:nvPr/>
        </p:nvSpPr>
        <p:spPr>
          <a:xfrm>
            <a:off x="762000" y="1576487"/>
            <a:ext cx="1996440" cy="345271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a:p>
        </p:txBody>
      </p:sp>
      <p:sp>
        <p:nvSpPr>
          <p:cNvPr id="21" name="Text Placeholder 20">
            <a:extLst>
              <a:ext uri="{FF2B5EF4-FFF2-40B4-BE49-F238E27FC236}">
                <a16:creationId xmlns:a16="http://schemas.microsoft.com/office/drawing/2014/main" id="{32CBA5D0-EC04-9F7D-4697-87E99E7C26EC}"/>
              </a:ext>
            </a:extLst>
          </p:cNvPr>
          <p:cNvSpPr txBox="1">
            <a:spLocks/>
          </p:cNvSpPr>
          <p:nvPr/>
        </p:nvSpPr>
        <p:spPr>
          <a:xfrm>
            <a:off x="914400" y="1728887"/>
            <a:ext cx="1996440" cy="345271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a:p>
        </p:txBody>
      </p:sp>
      <p:sp>
        <p:nvSpPr>
          <p:cNvPr id="22" name="Text Placeholder 20">
            <a:extLst>
              <a:ext uri="{FF2B5EF4-FFF2-40B4-BE49-F238E27FC236}">
                <a16:creationId xmlns:a16="http://schemas.microsoft.com/office/drawing/2014/main" id="{0B27BD86-31E1-3CE5-09CB-A31AA8001104}"/>
              </a:ext>
            </a:extLst>
          </p:cNvPr>
          <p:cNvSpPr txBox="1">
            <a:spLocks/>
          </p:cNvSpPr>
          <p:nvPr/>
        </p:nvSpPr>
        <p:spPr>
          <a:xfrm>
            <a:off x="7372682" y="2870851"/>
            <a:ext cx="1996440" cy="3236796"/>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55600" indent="-342900">
              <a:buFont typeface="Arial" panose="020B0604020202020204" pitchFamily="34" charset="0"/>
              <a:buChar char="•"/>
            </a:pPr>
            <a:endParaRPr lang="en-GB" sz="2000" b="0"/>
          </a:p>
          <a:p>
            <a:pPr lvl="1"/>
            <a:endParaRPr lang="en-GB" sz="1600">
              <a:effectLst/>
              <a:ea typeface="Aptos" panose="020B0004020202020204" pitchFamily="34" charset="0"/>
              <a:cs typeface="Aptos" panose="020B0004020202020204" pitchFamily="34" charset="0"/>
            </a:endParaRPr>
          </a:p>
          <a:p>
            <a:pPr lvl="1"/>
            <a:endParaRPr lang="en-GB" sz="1600"/>
          </a:p>
          <a:p>
            <a:endParaRPr lang="en-GB"/>
          </a:p>
        </p:txBody>
      </p:sp>
      <p:sp>
        <p:nvSpPr>
          <p:cNvPr id="33" name="Text Placeholder 28">
            <a:extLst>
              <a:ext uri="{FF2B5EF4-FFF2-40B4-BE49-F238E27FC236}">
                <a16:creationId xmlns:a16="http://schemas.microsoft.com/office/drawing/2014/main" id="{985AA423-89C9-952D-EA4A-38A4C22D2DD2}"/>
              </a:ext>
            </a:extLst>
          </p:cNvPr>
          <p:cNvSpPr txBox="1">
            <a:spLocks/>
          </p:cNvSpPr>
          <p:nvPr/>
        </p:nvSpPr>
        <p:spPr>
          <a:xfrm>
            <a:off x="6096001" y="1176844"/>
            <a:ext cx="5846850" cy="5121981"/>
          </a:xfrm>
          <a:prstGeom prst="rect">
            <a:avLst/>
          </a:prstGeom>
          <a:solidFill>
            <a:srgbClr val="8FD1DA"/>
          </a:solidFill>
        </p:spPr>
        <p:txBody>
          <a:bodyPr/>
          <a:lstStyle>
            <a:lvl1pPr marL="12700">
              <a:lnSpc>
                <a:spcPct val="100000"/>
              </a:lnSpc>
              <a:spcBef>
                <a:spcPts val="100"/>
              </a:spcBef>
              <a:defRPr lang="en-GB" sz="2400" b="1" spc="-10" dirty="0" smtClean="0">
                <a:solidFill>
                  <a:srgbClr val="308189"/>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sz="2000" b="1" i="0">
                <a:solidFill>
                  <a:srgbClr val="242424"/>
                </a:solidFill>
                <a:effectLst/>
              </a:rPr>
              <a:t>Direct to Sheffield citizens:</a:t>
            </a:r>
          </a:p>
          <a:p>
            <a:pPr marL="355600" indent="-342900" algn="l">
              <a:spcBef>
                <a:spcPts val="750"/>
              </a:spcBef>
              <a:spcAft>
                <a:spcPts val="750"/>
              </a:spcAft>
              <a:buFont typeface="Arial" panose="020B0604020202020204" pitchFamily="34" charset="0"/>
              <a:buChar char="•"/>
            </a:pPr>
            <a:r>
              <a:rPr lang="en-GB" sz="2000" b="0" i="0">
                <a:solidFill>
                  <a:srgbClr val="242424"/>
                </a:solidFill>
                <a:effectLst/>
              </a:rPr>
              <a:t>Ask directly if it’s something they would consider, share information and signpost to webpage or briefing session</a:t>
            </a:r>
          </a:p>
          <a:p>
            <a:pPr marL="355600" indent="-342900" algn="l">
              <a:spcBef>
                <a:spcPts val="750"/>
              </a:spcBef>
              <a:spcAft>
                <a:spcPts val="750"/>
              </a:spcAft>
              <a:buFont typeface="Arial" panose="020B0604020202020204" pitchFamily="34" charset="0"/>
              <a:buChar char="•"/>
            </a:pPr>
            <a:r>
              <a:rPr lang="en-GB" sz="2000" b="0" i="0">
                <a:solidFill>
                  <a:srgbClr val="242424"/>
                </a:solidFill>
                <a:effectLst/>
              </a:rPr>
              <a:t>Ask if they know of anyone who might be interested</a:t>
            </a:r>
          </a:p>
          <a:p>
            <a:endParaRPr lang="en-GB"/>
          </a:p>
        </p:txBody>
      </p:sp>
    </p:spTree>
    <p:extLst>
      <p:ext uri="{BB962C8B-B14F-4D97-AF65-F5344CB8AC3E}">
        <p14:creationId xmlns:p14="http://schemas.microsoft.com/office/powerpoint/2010/main" val="1603273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142312" y="2805749"/>
            <a:ext cx="10192053" cy="1646605"/>
          </a:xfrm>
          <a:prstGeom prst="rect">
            <a:avLst/>
          </a:prstGeom>
          <a:noFill/>
        </p:spPr>
        <p:txBody>
          <a:bodyPr wrap="square" rtlCol="0">
            <a:spAutoFit/>
          </a:bodyPr>
          <a:lstStyle/>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3046988"/>
          </a:xfrm>
          <a:prstGeom prst="rect">
            <a:avLst/>
          </a:prstGeom>
          <a:noFill/>
        </p:spPr>
        <p:txBody>
          <a:bodyPr wrap="square" lIns="91440" tIns="45720" rIns="91440" bIns="45720" rtlCol="0" anchor="t">
            <a:spAutoFit/>
          </a:bodyPr>
          <a:lstStyle/>
          <a:p>
            <a:pPr algn="ctr"/>
            <a:r>
              <a:rPr lang="en-GB" sz="9600" b="1">
                <a:solidFill>
                  <a:schemeClr val="bg1"/>
                </a:solidFill>
                <a:latin typeface="Calibri Light"/>
                <a:ea typeface="Calibri Light"/>
                <a:cs typeface="Calibri Light"/>
              </a:rPr>
              <a:t>Tea &amp; Coffee</a:t>
            </a:r>
          </a:p>
          <a:p>
            <a:pPr algn="ctr"/>
            <a:r>
              <a:rPr lang="en-GB" sz="9600" b="1">
                <a:solidFill>
                  <a:schemeClr val="bg1"/>
                </a:solidFill>
                <a:latin typeface="Calibri Light"/>
                <a:ea typeface="Calibri Light"/>
                <a:cs typeface="Calibri Light"/>
              </a:rPr>
              <a:t>20 minutes</a:t>
            </a:r>
          </a:p>
        </p:txBody>
      </p:sp>
      <p:pic>
        <p:nvPicPr>
          <p:cNvPr id="8" name="Graphic 7" descr="Hourglass Finished with solid fill">
            <a:extLst>
              <a:ext uri="{FF2B5EF4-FFF2-40B4-BE49-F238E27FC236}">
                <a16:creationId xmlns:a16="http://schemas.microsoft.com/office/drawing/2014/main" id="{09A11718-1CCB-2141-C878-69015BDE5C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031389">
            <a:off x="547046" y="2445545"/>
            <a:ext cx="2199503" cy="2199503"/>
          </a:xfrm>
          <a:prstGeom prst="rect">
            <a:avLst/>
          </a:prstGeom>
        </p:spPr>
      </p:pic>
    </p:spTree>
    <p:extLst>
      <p:ext uri="{BB962C8B-B14F-4D97-AF65-F5344CB8AC3E}">
        <p14:creationId xmlns:p14="http://schemas.microsoft.com/office/powerpoint/2010/main" val="1129382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2062103"/>
          </a:xfrm>
          <a:prstGeom prst="rect">
            <a:avLst/>
          </a:prstGeom>
          <a:noFill/>
        </p:spPr>
        <p:txBody>
          <a:bodyPr wrap="square" lIns="91440" tIns="45720" rIns="91440" bIns="45720" rtlCol="0" anchor="t">
            <a:spAutoFit/>
          </a:bodyPr>
          <a:lstStyle/>
          <a:p>
            <a:pPr algn="ctr"/>
            <a:r>
              <a:rPr lang="en-GB" sz="9600" b="1">
                <a:solidFill>
                  <a:schemeClr val="bg1"/>
                </a:solidFill>
                <a:latin typeface="Calibri Light"/>
                <a:ea typeface="Calibri Light"/>
                <a:cs typeface="Calibri Light"/>
              </a:rPr>
              <a:t>In Brief</a:t>
            </a:r>
            <a:br>
              <a:rPr lang="en-GB" sz="9600" b="1">
                <a:latin typeface="Calibri Light"/>
              </a:rPr>
            </a:br>
            <a:r>
              <a:rPr lang="en-GB" sz="3200" b="1">
                <a:solidFill>
                  <a:schemeClr val="bg1"/>
                </a:solidFill>
                <a:latin typeface="Calibri Light"/>
                <a:ea typeface="Calibri Light"/>
                <a:cs typeface="Calibri Light"/>
              </a:rPr>
              <a:t>Your turn to share</a:t>
            </a:r>
            <a:endParaRPr lang="en-GB" sz="9600" b="1">
              <a:solidFill>
                <a:schemeClr val="bg1"/>
              </a:solidFill>
              <a:latin typeface="Calibri Light"/>
              <a:ea typeface="Calibri Light"/>
              <a:cs typeface="Calibri Light"/>
            </a:endParaRPr>
          </a:p>
        </p:txBody>
      </p:sp>
      <p:pic>
        <p:nvPicPr>
          <p:cNvPr id="5" name="Graphic 4" descr="Teacher outline">
            <a:extLst>
              <a:ext uri="{FF2B5EF4-FFF2-40B4-BE49-F238E27FC236}">
                <a16:creationId xmlns:a16="http://schemas.microsoft.com/office/drawing/2014/main" id="{1C53619B-6011-969F-C38A-C56BDC18DB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743" y="3348601"/>
            <a:ext cx="3559629" cy="3472542"/>
          </a:xfrm>
          <a:prstGeom prst="rect">
            <a:avLst/>
          </a:prstGeom>
        </p:spPr>
      </p:pic>
    </p:spTree>
    <p:extLst>
      <p:ext uri="{BB962C8B-B14F-4D97-AF65-F5344CB8AC3E}">
        <p14:creationId xmlns:p14="http://schemas.microsoft.com/office/powerpoint/2010/main" val="3154938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C0856-1B1D-D8B3-EBD4-AB8EC6F159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715814-064A-84BC-158B-6AC67ABFC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9DD0220C-A0DD-4B40-D397-9F4D5EA132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A15D4A2A-634F-C084-E73B-75B96C6A2B7F}"/>
              </a:ext>
            </a:extLst>
          </p:cNvPr>
          <p:cNvSpPr txBox="1"/>
          <p:nvPr/>
        </p:nvSpPr>
        <p:spPr>
          <a:xfrm>
            <a:off x="124683" y="675869"/>
            <a:ext cx="10267726" cy="7294305"/>
          </a:xfrm>
          <a:prstGeom prst="rect">
            <a:avLst/>
          </a:prstGeom>
          <a:noFill/>
        </p:spPr>
        <p:txBody>
          <a:bodyPr wrap="square" lIns="91440" tIns="45720" rIns="91440" bIns="45720" rtlCol="0" anchor="t">
            <a:spAutoFit/>
          </a:bodyPr>
          <a:lstStyle/>
          <a:p>
            <a:pPr algn="ctr"/>
            <a:r>
              <a:rPr lang="en-GB" sz="6600" b="1">
                <a:solidFill>
                  <a:schemeClr val="bg1"/>
                </a:solidFill>
                <a:latin typeface="Calibri Light"/>
                <a:ea typeface="Calibri Light"/>
                <a:cs typeface="Calibri Light"/>
              </a:rPr>
              <a:t>Annie Gale, Hannah Crossan Smith, Rachel Thompson</a:t>
            </a:r>
          </a:p>
          <a:p>
            <a:pPr algn="ctr"/>
            <a:endParaRPr lang="en-GB" sz="6600" b="1">
              <a:solidFill>
                <a:schemeClr val="bg1"/>
              </a:solidFill>
              <a:latin typeface="Calibri Light"/>
              <a:ea typeface="Calibri Light"/>
              <a:cs typeface="Calibri Light"/>
            </a:endParaRPr>
          </a:p>
          <a:p>
            <a:pPr algn="ctr"/>
            <a:r>
              <a:rPr lang="en-GB" sz="6600" i="1">
                <a:solidFill>
                  <a:schemeClr val="bg1"/>
                </a:solidFill>
                <a:latin typeface="Calibri Light"/>
                <a:ea typeface="Calibri Light"/>
                <a:cs typeface="Calibri Light"/>
              </a:rPr>
              <a:t>Royal Foundation – Homewards Project</a:t>
            </a:r>
            <a:endParaRPr lang="en-GB" sz="6600">
              <a:solidFill>
                <a:schemeClr val="bg1"/>
              </a:solidFill>
              <a:latin typeface="Calibri Light"/>
              <a:ea typeface="Calibri Light"/>
              <a:cs typeface="Calibri Light"/>
            </a:endParaRPr>
          </a:p>
          <a:p>
            <a:br>
              <a:rPr lang="en-GB" sz="7200">
                <a:latin typeface="Bahnschrift SemiBold SemiConden" panose="020B0502040204020203" pitchFamily="34" charset="0"/>
              </a:rPr>
            </a:br>
            <a:endParaRPr lang="en-GB" sz="660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74773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E6B27C-0CFC-D859-F39F-1F4930BA16FA}"/>
              </a:ext>
            </a:extLst>
          </p:cNvPr>
          <p:cNvSpPr/>
          <p:nvPr/>
        </p:nvSpPr>
        <p:spPr>
          <a:xfrm>
            <a:off x="-281912" y="-1"/>
            <a:ext cx="12192000" cy="6858001"/>
          </a:xfrm>
          <a:prstGeom prst="rect">
            <a:avLst/>
          </a:prstGeom>
          <a:gradFill flip="none" rotWithShape="1">
            <a:gsLst>
              <a:gs pos="0">
                <a:srgbClr val="000000">
                  <a:alpha val="22883"/>
                </a:srgbClr>
              </a:gs>
              <a:gs pos="55000">
                <a:srgbClr val="0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pic>
        <p:nvPicPr>
          <p:cNvPr id="3" name="Picture 2" descr="A group of people standing around each other&#10;&#10;Description automatically generated">
            <a:extLst>
              <a:ext uri="{FF2B5EF4-FFF2-40B4-BE49-F238E27FC236}">
                <a16:creationId xmlns:a16="http://schemas.microsoft.com/office/drawing/2014/main" id="{E8D5F613-76B6-9876-96A0-3E667856090C}"/>
              </a:ext>
            </a:extLst>
          </p:cNvPr>
          <p:cNvPicPr>
            <a:picLocks noChangeAspect="1"/>
          </p:cNvPicPr>
          <p:nvPr/>
        </p:nvPicPr>
        <p:blipFill>
          <a:blip r:embed="rId3"/>
          <a:stretch>
            <a:fillRect/>
          </a:stretch>
        </p:blipFill>
        <p:spPr>
          <a:xfrm>
            <a:off x="-4636" y="0"/>
            <a:ext cx="12201271" cy="6858000"/>
          </a:xfrm>
          <a:prstGeom prst="rect">
            <a:avLst/>
          </a:prstGeom>
        </p:spPr>
      </p:pic>
      <p:sp>
        <p:nvSpPr>
          <p:cNvPr id="9" name="Rectangle 8">
            <a:extLst>
              <a:ext uri="{FF2B5EF4-FFF2-40B4-BE49-F238E27FC236}">
                <a16:creationId xmlns:a16="http://schemas.microsoft.com/office/drawing/2014/main" id="{F743A04C-1571-103A-7245-6E786B8AF0E7}"/>
              </a:ext>
            </a:extLst>
          </p:cNvPr>
          <p:cNvSpPr/>
          <p:nvPr/>
        </p:nvSpPr>
        <p:spPr>
          <a:xfrm>
            <a:off x="-138638" y="-140302"/>
            <a:ext cx="12192000" cy="6858001"/>
          </a:xfrm>
          <a:prstGeom prst="rect">
            <a:avLst/>
          </a:prstGeom>
          <a:gradFill flip="none" rotWithShape="1">
            <a:gsLst>
              <a:gs pos="0">
                <a:srgbClr val="000000">
                  <a:alpha val="49531"/>
                </a:srgbClr>
              </a:gs>
              <a:gs pos="55000">
                <a:srgbClr val="0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pic>
        <p:nvPicPr>
          <p:cNvPr id="7" name="Picture 6" descr="A white text on a black background&#10;&#10;Description automatically generated with low confidence">
            <a:extLst>
              <a:ext uri="{FF2B5EF4-FFF2-40B4-BE49-F238E27FC236}">
                <a16:creationId xmlns:a16="http://schemas.microsoft.com/office/drawing/2014/main" id="{FFF0EBF9-DF7B-10DE-BD60-8C2A27F6DE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4436" y="2541205"/>
            <a:ext cx="7772400" cy="1093139"/>
          </a:xfrm>
          <a:prstGeom prst="rect">
            <a:avLst/>
          </a:prstGeom>
          <a:effectLst>
            <a:outerShdw blurRad="267030" dist="38100" dir="2700000" algn="tl" rotWithShape="0">
              <a:prstClr val="black">
                <a:alpha val="20000"/>
              </a:prstClr>
            </a:outerShdw>
          </a:effectLst>
        </p:spPr>
      </p:pic>
      <p:grpSp>
        <p:nvGrpSpPr>
          <p:cNvPr id="12" name="Group 11">
            <a:extLst>
              <a:ext uri="{FF2B5EF4-FFF2-40B4-BE49-F238E27FC236}">
                <a16:creationId xmlns:a16="http://schemas.microsoft.com/office/drawing/2014/main" id="{839CC56D-8524-C721-76B5-14D8F4EFD9BA}"/>
              </a:ext>
            </a:extLst>
          </p:cNvPr>
          <p:cNvGrpSpPr/>
          <p:nvPr/>
        </p:nvGrpSpPr>
        <p:grpSpPr>
          <a:xfrm>
            <a:off x="4639" y="3348770"/>
            <a:ext cx="12191999" cy="2530381"/>
            <a:chOff x="-178055" y="3757706"/>
            <a:chExt cx="14427559" cy="2530381"/>
          </a:xfrm>
        </p:grpSpPr>
        <p:pic>
          <p:nvPicPr>
            <p:cNvPr id="8" name="Picture 7">
              <a:extLst>
                <a:ext uri="{FF2B5EF4-FFF2-40B4-BE49-F238E27FC236}">
                  <a16:creationId xmlns:a16="http://schemas.microsoft.com/office/drawing/2014/main" id="{3013CE42-22D8-FD29-7DA7-D38EDA202EC5}"/>
                </a:ext>
              </a:extLst>
            </p:cNvPr>
            <p:cNvPicPr>
              <a:picLocks noChangeAspect="1"/>
            </p:cNvPicPr>
            <p:nvPr/>
          </p:nvPicPr>
          <p:blipFill>
            <a:blip r:embed="rId5"/>
            <a:stretch>
              <a:fillRect/>
            </a:stretch>
          </p:blipFill>
          <p:spPr>
            <a:xfrm>
              <a:off x="458787" y="3757706"/>
              <a:ext cx="4241801" cy="2530381"/>
            </a:xfrm>
            <a:prstGeom prst="rect">
              <a:avLst/>
            </a:prstGeom>
          </p:spPr>
        </p:pic>
        <p:cxnSp>
          <p:nvCxnSpPr>
            <p:cNvPr id="10" name="Straight Connector 9">
              <a:extLst>
                <a:ext uri="{FF2B5EF4-FFF2-40B4-BE49-F238E27FC236}">
                  <a16:creationId xmlns:a16="http://schemas.microsoft.com/office/drawing/2014/main" id="{825F9C24-7CD8-11DD-7285-1E89155DD3EC}"/>
                </a:ext>
              </a:extLst>
            </p:cNvPr>
            <p:cNvCxnSpPr>
              <a:cxnSpLocks/>
            </p:cNvCxnSpPr>
            <p:nvPr/>
          </p:nvCxnSpPr>
          <p:spPr>
            <a:xfrm>
              <a:off x="4200768" y="6288087"/>
              <a:ext cx="10048736"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6EAE854-8A52-ABFB-5638-2CC321DB7B54}"/>
                </a:ext>
              </a:extLst>
            </p:cNvPr>
            <p:cNvCxnSpPr>
              <a:cxnSpLocks/>
            </p:cNvCxnSpPr>
            <p:nvPr/>
          </p:nvCxnSpPr>
          <p:spPr>
            <a:xfrm>
              <a:off x="-178055" y="6288087"/>
              <a:ext cx="739412"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 name="Title 2">
            <a:extLst>
              <a:ext uri="{FF2B5EF4-FFF2-40B4-BE49-F238E27FC236}">
                <a16:creationId xmlns:a16="http://schemas.microsoft.com/office/drawing/2014/main" id="{89390271-75A4-C456-3473-D6DBB2B4F29B}"/>
              </a:ext>
            </a:extLst>
          </p:cNvPr>
          <p:cNvSpPr txBox="1">
            <a:spLocks/>
          </p:cNvSpPr>
          <p:nvPr/>
        </p:nvSpPr>
        <p:spPr>
          <a:xfrm>
            <a:off x="3367758" y="3813529"/>
            <a:ext cx="5465761" cy="800431"/>
          </a:xfrm>
          <a:prstGeom prst="rect">
            <a:avLst/>
          </a:prstGeom>
          <a:noFill/>
        </p:spPr>
        <p:txBody>
          <a:bodyPr vert="horz" wrap="square" lIns="180000" tIns="180000" rIns="180000" bIns="180000" rtlCol="0" anchor="b">
            <a:noAutofit/>
          </a:bodyPr>
          <a:lstStyle>
            <a:lvl1pPr algn="ctr" defTabSz="914400" rtl="0" eaLnBrk="1" latinLnBrk="0" hangingPunct="1">
              <a:lnSpc>
                <a:spcPct val="100000"/>
              </a:lnSpc>
              <a:spcBef>
                <a:spcPct val="0"/>
              </a:spcBef>
              <a:buNone/>
              <a:defRPr sz="1800" b="1" i="0" kern="1200" cap="all" spc="250" baseline="0">
                <a:solidFill>
                  <a:schemeClr val="bg1"/>
                </a:solidFill>
                <a:latin typeface="+mj-lt"/>
                <a:ea typeface="Roboto Condensed" panose="02000000000000000000" pitchFamily="2" charset="0"/>
                <a:cs typeface="Roboto Condensed" panose="02000000000000000000" pitchFamily="2" charset="0"/>
              </a:defRPr>
            </a:lvl1pPr>
          </a:lstStyle>
          <a:p>
            <a:r>
              <a:rPr lang="en-GB" sz="2000">
                <a:latin typeface="GT Walsheim Medium" pitchFamily="2" charset="0"/>
                <a:cs typeface="GT Walsheim Medium" pitchFamily="2" charset="0"/>
              </a:rPr>
              <a:t>Making Homelessness Rare, Brief and unrepeated</a:t>
            </a:r>
          </a:p>
        </p:txBody>
      </p:sp>
    </p:spTree>
    <p:extLst>
      <p:ext uri="{BB962C8B-B14F-4D97-AF65-F5344CB8AC3E}">
        <p14:creationId xmlns:p14="http://schemas.microsoft.com/office/powerpoint/2010/main" val="1853282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9" name="Picture 18" descr="A person standing at a podium&#10;&#10;Description automatically generated">
            <a:extLst>
              <a:ext uri="{FF2B5EF4-FFF2-40B4-BE49-F238E27FC236}">
                <a16:creationId xmlns:a16="http://schemas.microsoft.com/office/drawing/2014/main" id="{1382D6D2-ED83-3168-ABB7-659FB584C1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829" t="7113" r="15338" b="8849"/>
          <a:stretch/>
        </p:blipFill>
        <p:spPr>
          <a:xfrm>
            <a:off x="542924" y="538165"/>
            <a:ext cx="7343776" cy="5773737"/>
          </a:xfrm>
          <a:prstGeom prst="rect">
            <a:avLst/>
          </a:prstGeom>
        </p:spPr>
      </p:pic>
      <p:sp>
        <p:nvSpPr>
          <p:cNvPr id="17" name="Text Placeholder 14">
            <a:extLst>
              <a:ext uri="{FF2B5EF4-FFF2-40B4-BE49-F238E27FC236}">
                <a16:creationId xmlns:a16="http://schemas.microsoft.com/office/drawing/2014/main" id="{832A050E-CF77-2D1E-6C99-5FBC9F18FE58}"/>
              </a:ext>
            </a:extLst>
          </p:cNvPr>
          <p:cNvSpPr txBox="1">
            <a:spLocks/>
          </p:cNvSpPr>
          <p:nvPr/>
        </p:nvSpPr>
        <p:spPr>
          <a:xfrm>
            <a:off x="6093621" y="1267491"/>
            <a:ext cx="5856765" cy="3256384"/>
          </a:xfrm>
          <a:prstGeom prst="rect">
            <a:avLst/>
          </a:prstGeom>
          <a:solidFill>
            <a:schemeClr val="tx2"/>
          </a:solidFill>
        </p:spPr>
        <p:txBody>
          <a:bodyPr vert="horz" lIns="180000" tIns="180000" rIns="18000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algn="l"/>
            <a:r>
              <a:rPr lang="en-GB" sz="2400">
                <a:latin typeface="GT Walsheim Medium"/>
                <a:ea typeface="Roboto Medium"/>
                <a:cs typeface="GT Walsheim Medium" pitchFamily="2" charset="0"/>
              </a:rPr>
              <a:t>“I refuse to believe that homelessness is an irrevocable fact of life.... </a:t>
            </a:r>
          </a:p>
          <a:p>
            <a:pPr algn="l"/>
            <a:r>
              <a:rPr lang="en-GB" sz="2400">
                <a:latin typeface="GT Walsheim Medium"/>
                <a:ea typeface="Roboto Medium"/>
                <a:cs typeface="GT Walsheim Medium" pitchFamily="2" charset="0"/>
              </a:rPr>
              <a:t>If we really want to tackle homelessness, it can be done. </a:t>
            </a:r>
          </a:p>
          <a:p>
            <a:pPr algn="l"/>
            <a:r>
              <a:rPr lang="en-GB" sz="2400">
                <a:latin typeface="GT Walsheim Medium"/>
                <a:ea typeface="Roboto Medium"/>
                <a:cs typeface="GT Walsheim Medium" pitchFamily="2" charset="0"/>
              </a:rPr>
              <a:t>If we do it together and there’s a big team effort, it is possible.”</a:t>
            </a:r>
          </a:p>
          <a:p>
            <a:pPr algn="r"/>
            <a:r>
              <a:rPr lang="en-GB" sz="1600">
                <a:latin typeface="GT Walsheim Medium"/>
                <a:ea typeface="Roboto Medium"/>
              </a:rPr>
              <a:t>- Prince William</a:t>
            </a:r>
          </a:p>
        </p:txBody>
      </p:sp>
    </p:spTree>
    <p:extLst>
      <p:ext uri="{BB962C8B-B14F-4D97-AF65-F5344CB8AC3E}">
        <p14:creationId xmlns:p14="http://schemas.microsoft.com/office/powerpoint/2010/main" val="3085215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9D246655-F806-797A-DDBF-C3841943CB40}"/>
            </a:ext>
          </a:extLst>
        </p:cNvPr>
        <p:cNvGrpSpPr/>
        <p:nvPr/>
      </p:nvGrpSpPr>
      <p:grpSpPr>
        <a:xfrm>
          <a:off x="0" y="0"/>
          <a:ext cx="0" cy="0"/>
          <a:chOff x="0" y="0"/>
          <a:chExt cx="0" cy="0"/>
        </a:xfrm>
      </p:grpSpPr>
      <p:pic>
        <p:nvPicPr>
          <p:cNvPr id="2" name="Picture 1" descr="Two men standing outside a building&#10;&#10;AI-generated content may be incorrect.">
            <a:extLst>
              <a:ext uri="{FF2B5EF4-FFF2-40B4-BE49-F238E27FC236}">
                <a16:creationId xmlns:a16="http://schemas.microsoft.com/office/drawing/2014/main" id="{49A2A44F-73CB-CD74-9525-06BEB25766F5}"/>
              </a:ext>
            </a:extLst>
          </p:cNvPr>
          <p:cNvPicPr>
            <a:picLocks noChangeAspect="1"/>
          </p:cNvPicPr>
          <p:nvPr/>
        </p:nvPicPr>
        <p:blipFill>
          <a:blip r:embed="rId3"/>
          <a:srcRect l="7342" t="14984" r="34068" b="4619"/>
          <a:stretch>
            <a:fillRect/>
          </a:stretch>
        </p:blipFill>
        <p:spPr>
          <a:xfrm>
            <a:off x="5954889" y="973666"/>
            <a:ext cx="5628108" cy="5159137"/>
          </a:xfrm>
          <a:prstGeom prst="rect">
            <a:avLst/>
          </a:prstGeom>
        </p:spPr>
      </p:pic>
      <p:sp>
        <p:nvSpPr>
          <p:cNvPr id="17" name="Text Placeholder 14">
            <a:extLst>
              <a:ext uri="{FF2B5EF4-FFF2-40B4-BE49-F238E27FC236}">
                <a16:creationId xmlns:a16="http://schemas.microsoft.com/office/drawing/2014/main" id="{ECC037DF-E7A3-7E1C-8C7C-C4892C01067D}"/>
              </a:ext>
            </a:extLst>
          </p:cNvPr>
          <p:cNvSpPr txBox="1">
            <a:spLocks/>
          </p:cNvSpPr>
          <p:nvPr/>
        </p:nvSpPr>
        <p:spPr>
          <a:xfrm>
            <a:off x="618107" y="632901"/>
            <a:ext cx="5856765" cy="4044738"/>
          </a:xfrm>
          <a:prstGeom prst="rect">
            <a:avLst/>
          </a:prstGeom>
          <a:solidFill>
            <a:schemeClr val="tx2"/>
          </a:solidFill>
        </p:spPr>
        <p:txBody>
          <a:bodyPr vert="horz" lIns="180000" tIns="180000" rIns="18000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2400" b="1" i="0" u="none" strike="noStrike" kern="1200" cap="none" spc="20" normalizeH="0" baseline="0" noProof="0">
                <a:ln>
                  <a:noFill/>
                </a:ln>
                <a:solidFill>
                  <a:srgbClr val="000000"/>
                </a:solidFill>
                <a:effectLst/>
                <a:uLnTx/>
                <a:uFillTx/>
                <a:latin typeface="GT Walsheim Medium"/>
                <a:ea typeface="Roboto Medium"/>
              </a:rPr>
              <a:t>“Seldom have I seen a charity start and be so successful in such a short period of time and to galvanise so many people.  I want to congratulate all the businesses, charities, NGOs, experts from the housing field and the local authorities that are involved.  </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2400" b="1" i="0" u="none" strike="noStrike" kern="1200" cap="none" spc="20" normalizeH="0" baseline="0" noProof="0">
                <a:ln>
                  <a:noFill/>
                </a:ln>
                <a:solidFill>
                  <a:srgbClr val="000000"/>
                </a:solidFill>
                <a:effectLst/>
                <a:uLnTx/>
                <a:uFillTx/>
                <a:latin typeface="GT Walsheim Medium"/>
                <a:ea typeface="Roboto Medium"/>
              </a:rPr>
              <a:t>You’ve given people hope.”</a:t>
            </a:r>
          </a:p>
          <a:p>
            <a:pPr marL="0" marR="0" lvl="0" indent="0" algn="r"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1600" b="1" i="0" u="none" strike="noStrike" kern="1200" cap="none" spc="20" normalizeH="0" baseline="0" noProof="0">
                <a:ln>
                  <a:noFill/>
                </a:ln>
                <a:solidFill>
                  <a:srgbClr val="000000"/>
                </a:solidFill>
                <a:effectLst/>
                <a:uLnTx/>
                <a:uFillTx/>
                <a:latin typeface="GT Walsheim Medium"/>
                <a:ea typeface="Roboto Medium"/>
              </a:rPr>
              <a:t>- Gordon Brown</a:t>
            </a:r>
          </a:p>
        </p:txBody>
      </p:sp>
      <p:sp>
        <p:nvSpPr>
          <p:cNvPr id="4" name="TextBox 3">
            <a:extLst>
              <a:ext uri="{FF2B5EF4-FFF2-40B4-BE49-F238E27FC236}">
                <a16:creationId xmlns:a16="http://schemas.microsoft.com/office/drawing/2014/main" id="{8B9BF9AA-B61F-DDF3-D915-B6C2F3AFD203}"/>
              </a:ext>
            </a:extLst>
          </p:cNvPr>
          <p:cNvSpPr txBox="1"/>
          <p:nvPr/>
        </p:nvSpPr>
        <p:spPr>
          <a:xfrm>
            <a:off x="618107" y="4797382"/>
            <a:ext cx="5856765" cy="1623008"/>
          </a:xfrm>
          <a:prstGeom prst="rect">
            <a:avLst/>
          </a:prstGeom>
          <a:solidFill>
            <a:srgbClr val="51B9FF"/>
          </a:solidFill>
        </p:spPr>
        <p:txBody>
          <a:bodyPr wrap="square" lIns="0" tIns="0" rIns="0" bIns="0" rtlCol="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2400" b="1" i="0" u="none" strike="noStrike" kern="1200" cap="none" spc="20" normalizeH="0" baseline="0" noProof="0">
                <a:ln>
                  <a:noFill/>
                </a:ln>
                <a:solidFill>
                  <a:srgbClr val="000000"/>
                </a:solidFill>
                <a:effectLst/>
                <a:uLnTx/>
                <a:uFillTx/>
                <a:latin typeface="GT Walsheim Medium"/>
                <a:ea typeface="Roboto Medium"/>
                <a:cs typeface="+mn-cs"/>
              </a:rPr>
              <a:t>Bringing together cross-sector partners is how systems change and how real impact can be made.  </a:t>
            </a:r>
          </a:p>
          <a:p>
            <a:pPr marL="0" marR="0" lvl="0" indent="0" algn="r" defTabSz="914400" rtl="0" eaLnBrk="1" fontAlgn="auto" latinLnBrk="0" hangingPunct="1">
              <a:lnSpc>
                <a:spcPct val="100000"/>
              </a:lnSpc>
              <a:spcBef>
                <a:spcPts val="0"/>
              </a:spcBef>
              <a:spcAft>
                <a:spcPts val="1300"/>
              </a:spcAft>
              <a:buClrTx/>
              <a:buSzTx/>
              <a:buFontTx/>
              <a:buNone/>
              <a:tabLst/>
              <a:defRPr/>
            </a:pPr>
            <a:r>
              <a:rPr kumimoji="0" lang="en-GB" sz="1600" b="1" i="0" u="none" strike="noStrike" kern="1200" cap="none" spc="20" normalizeH="0" baseline="0" noProof="0">
                <a:ln>
                  <a:noFill/>
                </a:ln>
                <a:solidFill>
                  <a:srgbClr val="000000"/>
                </a:solidFill>
                <a:effectLst/>
                <a:uLnTx/>
                <a:uFillTx/>
                <a:latin typeface="GT Walsheim Medium"/>
                <a:ea typeface="Roboto Medium"/>
                <a:cs typeface="+mn-cs"/>
              </a:rPr>
              <a:t>- Steven Bartlett</a:t>
            </a:r>
          </a:p>
        </p:txBody>
      </p:sp>
    </p:spTree>
    <p:extLst>
      <p:ext uri="{BB962C8B-B14F-4D97-AF65-F5344CB8AC3E}">
        <p14:creationId xmlns:p14="http://schemas.microsoft.com/office/powerpoint/2010/main" val="3441505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4492FE4-E545-6B12-1FE2-715081DF5976}"/>
              </a:ext>
            </a:extLst>
          </p:cNvPr>
          <p:cNvSpPr/>
          <p:nvPr/>
        </p:nvSpPr>
        <p:spPr>
          <a:xfrm>
            <a:off x="2420940" y="1741925"/>
            <a:ext cx="9227461" cy="4576700"/>
          </a:xfrm>
          <a:prstGeom prst="rect">
            <a:avLst/>
          </a:prstGeom>
          <a:solidFill>
            <a:srgbClr val="F8E1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4" name="Title 3">
            <a:extLst>
              <a:ext uri="{FF2B5EF4-FFF2-40B4-BE49-F238E27FC236}">
                <a16:creationId xmlns:a16="http://schemas.microsoft.com/office/drawing/2014/main" id="{7577621D-6B84-572C-EAEF-30B15ECCC3C8}"/>
              </a:ext>
            </a:extLst>
          </p:cNvPr>
          <p:cNvSpPr>
            <a:spLocks noGrp="1"/>
          </p:cNvSpPr>
          <p:nvPr>
            <p:ph type="title"/>
          </p:nvPr>
        </p:nvSpPr>
        <p:spPr>
          <a:xfrm>
            <a:off x="542924" y="663089"/>
            <a:ext cx="11105475" cy="436915"/>
          </a:xfrm>
        </p:spPr>
        <p:txBody>
          <a:bodyPr/>
          <a:lstStyle/>
          <a:p>
            <a:r>
              <a:rPr lang="en-GB">
                <a:latin typeface="+mj-lt"/>
              </a:rPr>
              <a:t>What IS HOMEWARDS?</a:t>
            </a:r>
          </a:p>
        </p:txBody>
      </p:sp>
      <p:pic>
        <p:nvPicPr>
          <p:cNvPr id="1026" name="Picture 2" descr="A sign on a building&#10;&#10;Description automatically generated">
            <a:extLst>
              <a:ext uri="{FF2B5EF4-FFF2-40B4-BE49-F238E27FC236}">
                <a16:creationId xmlns:a16="http://schemas.microsoft.com/office/drawing/2014/main" id="{76A249DE-4F64-305A-E4D8-FDD4BC267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1472" y="2231122"/>
            <a:ext cx="5540135" cy="3371849"/>
          </a:xfrm>
          <a:prstGeom prst="rect">
            <a:avLst/>
          </a:prstGeom>
          <a:noFill/>
          <a:extLst>
            <a:ext uri="{909E8E84-426E-40DD-AFC4-6F175D3DCCD1}">
              <a14:hiddenFill xmlns:a14="http://schemas.microsoft.com/office/drawing/2010/main">
                <a:solidFill>
                  <a:srgbClr val="FFFFFF"/>
                </a:solidFill>
              </a14:hiddenFill>
            </a:ext>
          </a:extLst>
        </p:spPr>
      </p:pic>
      <p:sp>
        <p:nvSpPr>
          <p:cNvPr id="26" name="Text Placeholder 10">
            <a:extLst>
              <a:ext uri="{FF2B5EF4-FFF2-40B4-BE49-F238E27FC236}">
                <a16:creationId xmlns:a16="http://schemas.microsoft.com/office/drawing/2014/main" id="{CB78E304-5390-49E5-A93B-5E5D9EE9A406}"/>
              </a:ext>
            </a:extLst>
          </p:cNvPr>
          <p:cNvSpPr>
            <a:spLocks noGrp="1"/>
          </p:cNvSpPr>
          <p:nvPr>
            <p:ph type="body" sz="quarter" idx="10"/>
          </p:nvPr>
        </p:nvSpPr>
        <p:spPr>
          <a:xfrm>
            <a:off x="543603" y="2327850"/>
            <a:ext cx="5120600" cy="2480471"/>
          </a:xfrm>
          <a:solidFill>
            <a:srgbClr val="FFF083"/>
          </a:solidFill>
        </p:spPr>
        <p:txBody>
          <a:bodyPr vert="horz" wrap="square" lIns="180000" tIns="180000" rIns="180000" bIns="180000" rtlCol="0" anchor="t">
            <a:noAutofit/>
          </a:bodyPr>
          <a:lstStyle/>
          <a:p>
            <a:r>
              <a:rPr lang="en-US" sz="1900">
                <a:latin typeface="GT Walsheim Medium"/>
                <a:ea typeface="Roboto Medium"/>
                <a:cs typeface="GT Walsheim Medium"/>
              </a:rPr>
              <a:t>Prince William and The Royal Foundation launched Homewards: a transformative five-year </a:t>
            </a:r>
            <a:r>
              <a:rPr lang="en-US" sz="1900" err="1">
                <a:latin typeface="GT Walsheim Medium"/>
                <a:ea typeface="Roboto Medium"/>
                <a:cs typeface="GT Walsheim Medium"/>
              </a:rPr>
              <a:t>programme</a:t>
            </a:r>
            <a:r>
              <a:rPr lang="en-US" sz="1900">
                <a:latin typeface="GT Walsheim Medium"/>
                <a:ea typeface="Roboto Medium"/>
                <a:cs typeface="GT Walsheim Medium"/>
              </a:rPr>
              <a:t> that aims to demonstrate that together, it’s possible to end homelessness – making it rare, brief and unrepeated.</a:t>
            </a:r>
          </a:p>
        </p:txBody>
      </p:sp>
      <p:sp>
        <p:nvSpPr>
          <p:cNvPr id="27" name="Text Placeholder 10">
            <a:extLst>
              <a:ext uri="{FF2B5EF4-FFF2-40B4-BE49-F238E27FC236}">
                <a16:creationId xmlns:a16="http://schemas.microsoft.com/office/drawing/2014/main" id="{0E82C356-3BC3-E048-5D99-D373F7338D04}"/>
              </a:ext>
            </a:extLst>
          </p:cNvPr>
          <p:cNvSpPr txBox="1">
            <a:spLocks/>
          </p:cNvSpPr>
          <p:nvPr/>
        </p:nvSpPr>
        <p:spPr>
          <a:xfrm>
            <a:off x="9502019" y="2231119"/>
            <a:ext cx="2540000" cy="4513370"/>
          </a:xfrm>
          <a:prstGeom prst="rect">
            <a:avLst/>
          </a:prstGeom>
          <a:solidFill>
            <a:schemeClr val="tx2"/>
          </a:solidFill>
        </p:spPr>
        <p:txBody>
          <a:bodyPr vert="horz" wrap="square" lIns="180000" tIns="180000" rIns="180000" bIns="180000" rtlCol="0" anchor="t">
            <a:sp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r>
              <a:rPr lang="en-US">
                <a:solidFill>
                  <a:schemeClr val="bg1"/>
                </a:solidFill>
                <a:latin typeface="GT Walsheim Medium"/>
                <a:ea typeface="Roboto Medium"/>
              </a:rPr>
              <a:t>By demonstrating </a:t>
            </a:r>
            <a:br>
              <a:rPr lang="en-US"/>
            </a:br>
            <a:r>
              <a:rPr lang="en-US">
                <a:solidFill>
                  <a:schemeClr val="bg1"/>
                </a:solidFill>
                <a:latin typeface="GT Walsheim Medium"/>
                <a:ea typeface="Roboto Medium"/>
              </a:rPr>
              <a:t>that homelessness </a:t>
            </a:r>
            <a:br>
              <a:rPr lang="en-US"/>
            </a:br>
            <a:r>
              <a:rPr lang="en-US">
                <a:solidFill>
                  <a:schemeClr val="bg1"/>
                </a:solidFill>
                <a:latin typeface="GT Walsheim Medium"/>
                <a:ea typeface="Roboto Medium"/>
              </a:rPr>
              <a:t>is not inevitable, </a:t>
            </a:r>
            <a:br>
              <a:rPr lang="en-US"/>
            </a:br>
            <a:r>
              <a:rPr lang="en-US">
                <a:solidFill>
                  <a:schemeClr val="bg1"/>
                </a:solidFill>
                <a:latin typeface="GT Walsheim Medium"/>
                <a:ea typeface="Roboto Medium"/>
              </a:rPr>
              <a:t>and is a solvable issue, Homewards is kickstarting an inspiring movement in the UK, and further afield, to end homelessness</a:t>
            </a:r>
            <a:br>
              <a:rPr lang="en-US"/>
            </a:br>
            <a:r>
              <a:rPr lang="en-US">
                <a:solidFill>
                  <a:schemeClr val="bg1"/>
                </a:solidFill>
                <a:latin typeface="GT Walsheim Medium"/>
                <a:ea typeface="Roboto Medium"/>
              </a:rPr>
              <a:t>for good.</a:t>
            </a:r>
          </a:p>
          <a:p>
            <a:endParaRPr lang="en-US" sz="1600">
              <a:solidFill>
                <a:schemeClr val="bg1"/>
              </a:solidFill>
            </a:endParaRPr>
          </a:p>
          <a:p>
            <a:endParaRPr lang="en-US" sz="1600">
              <a:solidFill>
                <a:schemeClr val="bg1"/>
              </a:solidFill>
            </a:endParaRPr>
          </a:p>
        </p:txBody>
      </p:sp>
      <p:grpSp>
        <p:nvGrpSpPr>
          <p:cNvPr id="9" name="Group 8">
            <a:extLst>
              <a:ext uri="{FF2B5EF4-FFF2-40B4-BE49-F238E27FC236}">
                <a16:creationId xmlns:a16="http://schemas.microsoft.com/office/drawing/2014/main" id="{738CDCE2-6F76-6BAE-EB54-55E98814C2D2}"/>
              </a:ext>
            </a:extLst>
          </p:cNvPr>
          <p:cNvGrpSpPr/>
          <p:nvPr/>
        </p:nvGrpSpPr>
        <p:grpSpPr>
          <a:xfrm flipH="1">
            <a:off x="3" y="4358188"/>
            <a:ext cx="12191999" cy="1741607"/>
            <a:chOff x="488856" y="3881359"/>
            <a:chExt cx="11319345" cy="1741607"/>
          </a:xfrm>
        </p:grpSpPr>
        <p:grpSp>
          <p:nvGrpSpPr>
            <p:cNvPr id="10" name="Group 9">
              <a:extLst>
                <a:ext uri="{FF2B5EF4-FFF2-40B4-BE49-F238E27FC236}">
                  <a16:creationId xmlns:a16="http://schemas.microsoft.com/office/drawing/2014/main" id="{E2684FE2-7939-02A4-2866-C4FB52E78E19}"/>
                </a:ext>
              </a:extLst>
            </p:cNvPr>
            <p:cNvGrpSpPr/>
            <p:nvPr/>
          </p:nvGrpSpPr>
          <p:grpSpPr>
            <a:xfrm>
              <a:off x="488856" y="5615336"/>
              <a:ext cx="11319345" cy="0"/>
              <a:chOff x="488856" y="5615336"/>
              <a:chExt cx="11319345" cy="0"/>
            </a:xfrm>
          </p:grpSpPr>
          <p:cxnSp>
            <p:nvCxnSpPr>
              <p:cNvPr id="12" name="Straight Connector 11">
                <a:extLst>
                  <a:ext uri="{FF2B5EF4-FFF2-40B4-BE49-F238E27FC236}">
                    <a16:creationId xmlns:a16="http://schemas.microsoft.com/office/drawing/2014/main" id="{99D1BA7A-F3D6-AB98-3EEB-1CE8115E8275}"/>
                  </a:ext>
                </a:extLst>
              </p:cNvPr>
              <p:cNvCxnSpPr>
                <a:cxnSpLocks/>
              </p:cNvCxnSpPr>
              <p:nvPr/>
            </p:nvCxnSpPr>
            <p:spPr>
              <a:xfrm>
                <a:off x="488856" y="5615336"/>
                <a:ext cx="7915474"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BA338BA-D5A3-CC67-389B-D30B91DB5FF6}"/>
                  </a:ext>
                </a:extLst>
              </p:cNvPr>
              <p:cNvCxnSpPr>
                <a:cxnSpLocks/>
              </p:cNvCxnSpPr>
              <p:nvPr/>
            </p:nvCxnSpPr>
            <p:spPr>
              <a:xfrm>
                <a:off x="10964302" y="5615336"/>
                <a:ext cx="843899"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1" name="Freeform 10">
              <a:extLst>
                <a:ext uri="{FF2B5EF4-FFF2-40B4-BE49-F238E27FC236}">
                  <a16:creationId xmlns:a16="http://schemas.microsoft.com/office/drawing/2014/main" id="{77DDA20F-2668-6FBD-BA27-329508F58861}"/>
                </a:ext>
              </a:extLst>
            </p:cNvPr>
            <p:cNvSpPr/>
            <p:nvPr/>
          </p:nvSpPr>
          <p:spPr>
            <a:xfrm>
              <a:off x="8372729" y="3881359"/>
              <a:ext cx="2623821" cy="1741607"/>
            </a:xfrm>
            <a:custGeom>
              <a:avLst/>
              <a:gdLst>
                <a:gd name="connsiteX0" fmla="*/ 0 w 2048494"/>
                <a:gd name="connsiteY0" fmla="*/ 1359724 h 1359724"/>
                <a:gd name="connsiteX1" fmla="*/ 0 w 2048494"/>
                <a:gd name="connsiteY1" fmla="*/ 0 h 1359724"/>
                <a:gd name="connsiteX2" fmla="*/ 575953 w 2048494"/>
                <a:gd name="connsiteY2" fmla="*/ 0 h 1359724"/>
                <a:gd name="connsiteX3" fmla="*/ 575953 w 2048494"/>
                <a:gd name="connsiteY3" fmla="*/ 712519 h 1359724"/>
                <a:gd name="connsiteX4" fmla="*/ 653143 w 2048494"/>
                <a:gd name="connsiteY4" fmla="*/ 712519 h 1359724"/>
                <a:gd name="connsiteX5" fmla="*/ 914400 w 2048494"/>
                <a:gd name="connsiteY5" fmla="*/ 451262 h 1359724"/>
                <a:gd name="connsiteX6" fmla="*/ 1371600 w 2048494"/>
                <a:gd name="connsiteY6" fmla="*/ 908462 h 1359724"/>
                <a:gd name="connsiteX7" fmla="*/ 2048494 w 2048494"/>
                <a:gd name="connsiteY7" fmla="*/ 908462 h 1359724"/>
                <a:gd name="connsiteX8" fmla="*/ 2048494 w 2048494"/>
                <a:gd name="connsiteY8" fmla="*/ 1353787 h 135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8494" h="1359724">
                  <a:moveTo>
                    <a:pt x="0" y="1359724"/>
                  </a:moveTo>
                  <a:lnTo>
                    <a:pt x="0" y="0"/>
                  </a:lnTo>
                  <a:lnTo>
                    <a:pt x="575953" y="0"/>
                  </a:lnTo>
                  <a:lnTo>
                    <a:pt x="575953" y="712519"/>
                  </a:lnTo>
                  <a:lnTo>
                    <a:pt x="653143" y="712519"/>
                  </a:lnTo>
                  <a:lnTo>
                    <a:pt x="914400" y="451262"/>
                  </a:lnTo>
                  <a:lnTo>
                    <a:pt x="1371600" y="908462"/>
                  </a:lnTo>
                  <a:lnTo>
                    <a:pt x="2048494" y="908462"/>
                  </a:lnTo>
                  <a:lnTo>
                    <a:pt x="2048494" y="1353787"/>
                  </a:lnTo>
                </a:path>
              </a:pathLst>
            </a:cu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ysClr val="windowText" lastClr="000000"/>
                  </a:solidFill>
                </a:ln>
              </a:endParaRPr>
            </a:p>
          </p:txBody>
        </p:sp>
      </p:grpSp>
    </p:spTree>
    <p:extLst>
      <p:ext uri="{BB962C8B-B14F-4D97-AF65-F5344CB8AC3E}">
        <p14:creationId xmlns:p14="http://schemas.microsoft.com/office/powerpoint/2010/main" val="3816389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73" name="Rectangle 19472">
            <a:extLst>
              <a:ext uri="{FF2B5EF4-FFF2-40B4-BE49-F238E27FC236}">
                <a16:creationId xmlns:a16="http://schemas.microsoft.com/office/drawing/2014/main" id="{B5546B80-74C5-7DEC-D9DB-AA3663B420EA}"/>
              </a:ext>
            </a:extLst>
          </p:cNvPr>
          <p:cNvSpPr/>
          <p:nvPr/>
        </p:nvSpPr>
        <p:spPr>
          <a:xfrm>
            <a:off x="546794" y="1741925"/>
            <a:ext cx="11102283" cy="4576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4" name="Title 3">
            <a:extLst>
              <a:ext uri="{FF2B5EF4-FFF2-40B4-BE49-F238E27FC236}">
                <a16:creationId xmlns:a16="http://schemas.microsoft.com/office/drawing/2014/main" id="{7577621D-6B84-572C-EAEF-30B15ECCC3C8}"/>
              </a:ext>
            </a:extLst>
          </p:cNvPr>
          <p:cNvSpPr>
            <a:spLocks noGrp="1"/>
          </p:cNvSpPr>
          <p:nvPr>
            <p:ph type="title"/>
          </p:nvPr>
        </p:nvSpPr>
        <p:spPr>
          <a:xfrm>
            <a:off x="542924" y="526856"/>
            <a:ext cx="11102283" cy="862800"/>
          </a:xfrm>
        </p:spPr>
        <p:txBody>
          <a:bodyPr/>
          <a:lstStyle/>
          <a:p>
            <a:r>
              <a:rPr lang="en-GB"/>
              <a:t>Six flagship </a:t>
            </a:r>
            <a:br>
              <a:rPr lang="en-GB"/>
            </a:br>
            <a:r>
              <a:rPr lang="en-GB"/>
              <a:t>Homewards locations</a:t>
            </a:r>
          </a:p>
        </p:txBody>
      </p:sp>
      <p:grpSp>
        <p:nvGrpSpPr>
          <p:cNvPr id="2" name="Group 1">
            <a:extLst>
              <a:ext uri="{FF2B5EF4-FFF2-40B4-BE49-F238E27FC236}">
                <a16:creationId xmlns:a16="http://schemas.microsoft.com/office/drawing/2014/main" id="{FDAD94A3-81FF-4267-789A-7FAB4C987DFD}"/>
              </a:ext>
            </a:extLst>
          </p:cNvPr>
          <p:cNvGrpSpPr/>
          <p:nvPr/>
        </p:nvGrpSpPr>
        <p:grpSpPr>
          <a:xfrm>
            <a:off x="855493" y="1832545"/>
            <a:ext cx="3403275" cy="4306291"/>
            <a:chOff x="3717084" y="481263"/>
            <a:chExt cx="4482622" cy="5672030"/>
          </a:xfrm>
        </p:grpSpPr>
        <p:grpSp>
          <p:nvGrpSpPr>
            <p:cNvPr id="3" name="Group 2">
              <a:extLst>
                <a:ext uri="{FF2B5EF4-FFF2-40B4-BE49-F238E27FC236}">
                  <a16:creationId xmlns:a16="http://schemas.microsoft.com/office/drawing/2014/main" id="{BEA915DE-4F0F-1F44-6705-A6056494ADC1}"/>
                </a:ext>
              </a:extLst>
            </p:cNvPr>
            <p:cNvGrpSpPr/>
            <p:nvPr/>
          </p:nvGrpSpPr>
          <p:grpSpPr>
            <a:xfrm>
              <a:off x="3717084" y="481263"/>
              <a:ext cx="4482622" cy="5672030"/>
              <a:chOff x="3717084" y="481263"/>
              <a:chExt cx="4482622" cy="5672030"/>
            </a:xfrm>
          </p:grpSpPr>
          <p:sp>
            <p:nvSpPr>
              <p:cNvPr id="20" name="Freeform 19">
                <a:extLst>
                  <a:ext uri="{FF2B5EF4-FFF2-40B4-BE49-F238E27FC236}">
                    <a16:creationId xmlns:a16="http://schemas.microsoft.com/office/drawing/2014/main" id="{7CBCE6DB-2531-1C11-BAAB-04D31DD2B4C3}"/>
                  </a:ext>
                </a:extLst>
              </p:cNvPr>
              <p:cNvSpPr/>
              <p:nvPr/>
            </p:nvSpPr>
            <p:spPr>
              <a:xfrm>
                <a:off x="4764505" y="481263"/>
                <a:ext cx="467513" cy="570641"/>
              </a:xfrm>
              <a:custGeom>
                <a:avLst/>
                <a:gdLst>
                  <a:gd name="connsiteX0" fmla="*/ 0 w 467513"/>
                  <a:gd name="connsiteY0" fmla="*/ 570641 h 570641"/>
                  <a:gd name="connsiteX1" fmla="*/ 316259 w 467513"/>
                  <a:gd name="connsiteY1" fmla="*/ 474388 h 570641"/>
                  <a:gd name="connsiteX2" fmla="*/ 467513 w 467513"/>
                  <a:gd name="connsiteY2" fmla="*/ 110003 h 570641"/>
                  <a:gd name="connsiteX3" fmla="*/ 378136 w 467513"/>
                  <a:gd name="connsiteY3" fmla="*/ 0 h 570641"/>
                  <a:gd name="connsiteX4" fmla="*/ 96253 w 467513"/>
                  <a:gd name="connsiteY4" fmla="*/ 233757 h 570641"/>
                  <a:gd name="connsiteX5" fmla="*/ 103128 w 467513"/>
                  <a:gd name="connsiteY5" fmla="*/ 343760 h 570641"/>
                  <a:gd name="connsiteX6" fmla="*/ 0 w 467513"/>
                  <a:gd name="connsiteY6" fmla="*/ 570641 h 570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13" h="570641">
                    <a:moveTo>
                      <a:pt x="0" y="570641"/>
                    </a:moveTo>
                    <a:lnTo>
                      <a:pt x="316259" y="474388"/>
                    </a:lnTo>
                    <a:lnTo>
                      <a:pt x="467513" y="110003"/>
                    </a:lnTo>
                    <a:lnTo>
                      <a:pt x="378136" y="0"/>
                    </a:lnTo>
                    <a:lnTo>
                      <a:pt x="96253" y="233757"/>
                    </a:lnTo>
                    <a:lnTo>
                      <a:pt x="103128" y="343760"/>
                    </a:lnTo>
                    <a:lnTo>
                      <a:pt x="0" y="57064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21" name="Freeform 20">
                <a:extLst>
                  <a:ext uri="{FF2B5EF4-FFF2-40B4-BE49-F238E27FC236}">
                    <a16:creationId xmlns:a16="http://schemas.microsoft.com/office/drawing/2014/main" id="{EC2229B8-B9B7-C4E6-7CF2-C0A565A1BB45}"/>
                  </a:ext>
                </a:extLst>
              </p:cNvPr>
              <p:cNvSpPr/>
              <p:nvPr/>
            </p:nvSpPr>
            <p:spPr>
              <a:xfrm>
                <a:off x="4640752" y="1271910"/>
                <a:ext cx="281883" cy="433137"/>
              </a:xfrm>
              <a:custGeom>
                <a:avLst/>
                <a:gdLst>
                  <a:gd name="connsiteX0" fmla="*/ 0 w 281883"/>
                  <a:gd name="connsiteY0" fmla="*/ 385010 h 433137"/>
                  <a:gd name="connsiteX1" fmla="*/ 199380 w 281883"/>
                  <a:gd name="connsiteY1" fmla="*/ 433137 h 433137"/>
                  <a:gd name="connsiteX2" fmla="*/ 281883 w 281883"/>
                  <a:gd name="connsiteY2" fmla="*/ 206255 h 433137"/>
                  <a:gd name="connsiteX3" fmla="*/ 281883 w 281883"/>
                  <a:gd name="connsiteY3" fmla="*/ 27501 h 433137"/>
                  <a:gd name="connsiteX4" fmla="*/ 116878 w 281883"/>
                  <a:gd name="connsiteY4" fmla="*/ 0 h 433137"/>
                  <a:gd name="connsiteX5" fmla="*/ 0 w 281883"/>
                  <a:gd name="connsiteY5" fmla="*/ 385010 h 43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883" h="433137">
                    <a:moveTo>
                      <a:pt x="0" y="385010"/>
                    </a:moveTo>
                    <a:lnTo>
                      <a:pt x="199380" y="433137"/>
                    </a:lnTo>
                    <a:lnTo>
                      <a:pt x="281883" y="206255"/>
                    </a:lnTo>
                    <a:lnTo>
                      <a:pt x="281883" y="27501"/>
                    </a:lnTo>
                    <a:lnTo>
                      <a:pt x="116878" y="0"/>
                    </a:lnTo>
                    <a:lnTo>
                      <a:pt x="0" y="3850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22" name="Freeform 21">
                <a:extLst>
                  <a:ext uri="{FF2B5EF4-FFF2-40B4-BE49-F238E27FC236}">
                    <a16:creationId xmlns:a16="http://schemas.microsoft.com/office/drawing/2014/main" id="{29C05235-B034-6E94-501F-01D811F88B9A}"/>
                  </a:ext>
                </a:extLst>
              </p:cNvPr>
              <p:cNvSpPr/>
              <p:nvPr/>
            </p:nvSpPr>
            <p:spPr>
              <a:xfrm>
                <a:off x="5195249" y="611892"/>
                <a:ext cx="3004457" cy="5541401"/>
              </a:xfrm>
              <a:custGeom>
                <a:avLst/>
                <a:gdLst>
                  <a:gd name="connsiteX0" fmla="*/ 6875 w 3004457"/>
                  <a:gd name="connsiteY0" fmla="*/ 1533167 h 5541401"/>
                  <a:gd name="connsiteX1" fmla="*/ 330009 w 3004457"/>
                  <a:gd name="connsiteY1" fmla="*/ 1244409 h 5541401"/>
                  <a:gd name="connsiteX2" fmla="*/ 220006 w 3004457"/>
                  <a:gd name="connsiteY2" fmla="*/ 1725672 h 5541401"/>
                  <a:gd name="connsiteX3" fmla="*/ 357510 w 3004457"/>
                  <a:gd name="connsiteY3" fmla="*/ 1677546 h 5541401"/>
                  <a:gd name="connsiteX4" fmla="*/ 440012 w 3004457"/>
                  <a:gd name="connsiteY4" fmla="*/ 1904427 h 5541401"/>
                  <a:gd name="connsiteX5" fmla="*/ 371260 w 3004457"/>
                  <a:gd name="connsiteY5" fmla="*/ 2337564 h 5541401"/>
                  <a:gd name="connsiteX6" fmla="*/ 666893 w 3004457"/>
                  <a:gd name="connsiteY6" fmla="*/ 2543819 h 5541401"/>
                  <a:gd name="connsiteX7" fmla="*/ 941901 w 3004457"/>
                  <a:gd name="connsiteY7" fmla="*/ 2371940 h 5541401"/>
                  <a:gd name="connsiteX8" fmla="*/ 941901 w 3004457"/>
                  <a:gd name="connsiteY8" fmla="*/ 2674448 h 5541401"/>
                  <a:gd name="connsiteX9" fmla="*/ 1127531 w 3004457"/>
                  <a:gd name="connsiteY9" fmla="*/ 2770700 h 5541401"/>
                  <a:gd name="connsiteX10" fmla="*/ 1134406 w 3004457"/>
                  <a:gd name="connsiteY10" fmla="*/ 3293215 h 5541401"/>
                  <a:gd name="connsiteX11" fmla="*/ 886899 w 3004457"/>
                  <a:gd name="connsiteY11" fmla="*/ 3410093 h 5541401"/>
                  <a:gd name="connsiteX12" fmla="*/ 639392 w 3004457"/>
                  <a:gd name="connsiteY12" fmla="*/ 3300090 h 5541401"/>
                  <a:gd name="connsiteX13" fmla="*/ 646268 w 3004457"/>
                  <a:gd name="connsiteY13" fmla="*/ 3547597 h 5541401"/>
                  <a:gd name="connsiteX14" fmla="*/ 522514 w 3004457"/>
                  <a:gd name="connsiteY14" fmla="*/ 3678225 h 5541401"/>
                  <a:gd name="connsiteX15" fmla="*/ 749395 w 3004457"/>
                  <a:gd name="connsiteY15" fmla="*/ 3808854 h 5541401"/>
                  <a:gd name="connsiteX16" fmla="*/ 584391 w 3004457"/>
                  <a:gd name="connsiteY16" fmla="*/ 4118237 h 5541401"/>
                  <a:gd name="connsiteX17" fmla="*/ 302508 w 3004457"/>
                  <a:gd name="connsiteY17" fmla="*/ 4241991 h 5541401"/>
                  <a:gd name="connsiteX18" fmla="*/ 309383 w 3004457"/>
                  <a:gd name="connsiteY18" fmla="*/ 4427621 h 5541401"/>
                  <a:gd name="connsiteX19" fmla="*/ 852523 w 3004457"/>
                  <a:gd name="connsiteY19" fmla="*/ 4455122 h 5541401"/>
                  <a:gd name="connsiteX20" fmla="*/ 1017528 w 3004457"/>
                  <a:gd name="connsiteY20" fmla="*/ 4599500 h 5541401"/>
                  <a:gd name="connsiteX21" fmla="*/ 1333786 w 3004457"/>
                  <a:gd name="connsiteY21" fmla="*/ 4420746 h 5541401"/>
                  <a:gd name="connsiteX22" fmla="*/ 1161907 w 3004457"/>
                  <a:gd name="connsiteY22" fmla="*/ 4750755 h 5541401"/>
                  <a:gd name="connsiteX23" fmla="*/ 721895 w 3004457"/>
                  <a:gd name="connsiteY23" fmla="*/ 4709503 h 5541401"/>
                  <a:gd name="connsiteX24" fmla="*/ 6875 w 3004457"/>
                  <a:gd name="connsiteY24" fmla="*/ 5410773 h 5541401"/>
                  <a:gd name="connsiteX25" fmla="*/ 41251 w 3004457"/>
                  <a:gd name="connsiteY25" fmla="*/ 5486400 h 5541401"/>
                  <a:gd name="connsiteX26" fmla="*/ 123753 w 3004457"/>
                  <a:gd name="connsiteY26" fmla="*/ 5458899 h 5541401"/>
                  <a:gd name="connsiteX27" fmla="*/ 240631 w 3004457"/>
                  <a:gd name="connsiteY27" fmla="*/ 5541401 h 5541401"/>
                  <a:gd name="connsiteX28" fmla="*/ 330009 w 3004457"/>
                  <a:gd name="connsiteY28" fmla="*/ 5410773 h 5541401"/>
                  <a:gd name="connsiteX29" fmla="*/ 522514 w 3004457"/>
                  <a:gd name="connsiteY29" fmla="*/ 5300770 h 5541401"/>
                  <a:gd name="connsiteX30" fmla="*/ 742520 w 3004457"/>
                  <a:gd name="connsiteY30" fmla="*/ 5293894 h 5541401"/>
                  <a:gd name="connsiteX31" fmla="*/ 907525 w 3004457"/>
                  <a:gd name="connsiteY31" fmla="*/ 5390147 h 5541401"/>
                  <a:gd name="connsiteX32" fmla="*/ 962526 w 3004457"/>
                  <a:gd name="connsiteY32" fmla="*/ 5080764 h 5541401"/>
                  <a:gd name="connsiteX33" fmla="*/ 1354412 w 3004457"/>
                  <a:gd name="connsiteY33" fmla="*/ 5149516 h 5541401"/>
                  <a:gd name="connsiteX34" fmla="*/ 2743200 w 3004457"/>
                  <a:gd name="connsiteY34" fmla="*/ 4888258 h 5541401"/>
                  <a:gd name="connsiteX35" fmla="*/ 2928830 w 3004457"/>
                  <a:gd name="connsiteY35" fmla="*/ 4620126 h 5541401"/>
                  <a:gd name="connsiteX36" fmla="*/ 2591946 w 3004457"/>
                  <a:gd name="connsiteY36" fmla="*/ 4503248 h 5541401"/>
                  <a:gd name="connsiteX37" fmla="*/ 2921955 w 3004457"/>
                  <a:gd name="connsiteY37" fmla="*/ 4118237 h 5541401"/>
                  <a:gd name="connsiteX38" fmla="*/ 3004457 w 3004457"/>
                  <a:gd name="connsiteY38" fmla="*/ 3733227 h 5541401"/>
                  <a:gd name="connsiteX39" fmla="*/ 2660698 w 3004457"/>
                  <a:gd name="connsiteY39" fmla="*/ 3561347 h 5541401"/>
                  <a:gd name="connsiteX40" fmla="*/ 2461317 w 3004457"/>
                  <a:gd name="connsiteY40" fmla="*/ 3740102 h 5541401"/>
                  <a:gd name="connsiteX41" fmla="*/ 2358189 w 3004457"/>
                  <a:gd name="connsiteY41" fmla="*/ 3636974 h 5541401"/>
                  <a:gd name="connsiteX42" fmla="*/ 2433816 w 3004457"/>
                  <a:gd name="connsiteY42" fmla="*/ 3396343 h 5541401"/>
                  <a:gd name="connsiteX43" fmla="*/ 2193185 w 3004457"/>
                  <a:gd name="connsiteY43" fmla="*/ 3183212 h 5541401"/>
                  <a:gd name="connsiteX44" fmla="*/ 2344439 w 3004457"/>
                  <a:gd name="connsiteY44" fmla="*/ 3169461 h 5541401"/>
                  <a:gd name="connsiteX45" fmla="*/ 2172559 w 3004457"/>
                  <a:gd name="connsiteY45" fmla="*/ 2763825 h 5541401"/>
                  <a:gd name="connsiteX46" fmla="*/ 1835675 w 3004457"/>
                  <a:gd name="connsiteY46" fmla="*/ 2543819 h 5541401"/>
                  <a:gd name="connsiteX47" fmla="*/ 1670671 w 3004457"/>
                  <a:gd name="connsiteY47" fmla="*/ 1966303 h 5541401"/>
                  <a:gd name="connsiteX48" fmla="*/ 1306286 w 3004457"/>
                  <a:gd name="connsiteY48" fmla="*/ 1629419 h 5541401"/>
                  <a:gd name="connsiteX49" fmla="*/ 1058779 w 3004457"/>
                  <a:gd name="connsiteY49" fmla="*/ 1760048 h 5541401"/>
                  <a:gd name="connsiteX50" fmla="*/ 948776 w 3004457"/>
                  <a:gd name="connsiteY50" fmla="*/ 1643170 h 5541401"/>
                  <a:gd name="connsiteX51" fmla="*/ 1251284 w 3004457"/>
                  <a:gd name="connsiteY51" fmla="*/ 1540042 h 5541401"/>
                  <a:gd name="connsiteX52" fmla="*/ 1113780 w 3004457"/>
                  <a:gd name="connsiteY52" fmla="*/ 1457540 h 5541401"/>
                  <a:gd name="connsiteX53" fmla="*/ 1361287 w 3004457"/>
                  <a:gd name="connsiteY53" fmla="*/ 1278785 h 5541401"/>
                  <a:gd name="connsiteX54" fmla="*/ 1595044 w 3004457"/>
                  <a:gd name="connsiteY54" fmla="*/ 728770 h 5541401"/>
                  <a:gd name="connsiteX55" fmla="*/ 1430039 w 3004457"/>
                  <a:gd name="connsiteY55" fmla="*/ 591266 h 5541401"/>
                  <a:gd name="connsiteX56" fmla="*/ 852523 w 3004457"/>
                  <a:gd name="connsiteY56" fmla="*/ 673768 h 5541401"/>
                  <a:gd name="connsiteX57" fmla="*/ 721895 w 3004457"/>
                  <a:gd name="connsiteY57" fmla="*/ 598141 h 5541401"/>
                  <a:gd name="connsiteX58" fmla="*/ 976277 w 3004457"/>
                  <a:gd name="connsiteY58" fmla="*/ 323134 h 5541401"/>
                  <a:gd name="connsiteX59" fmla="*/ 1155031 w 3004457"/>
                  <a:gd name="connsiteY59" fmla="*/ 6875 h 5541401"/>
                  <a:gd name="connsiteX60" fmla="*/ 804397 w 3004457"/>
                  <a:gd name="connsiteY60" fmla="*/ 55001 h 5541401"/>
                  <a:gd name="connsiteX61" fmla="*/ 467513 w 3004457"/>
                  <a:gd name="connsiteY61" fmla="*/ 0 h 5541401"/>
                  <a:gd name="connsiteX62" fmla="*/ 281883 w 3004457"/>
                  <a:gd name="connsiteY62" fmla="*/ 550015 h 5541401"/>
                  <a:gd name="connsiteX63" fmla="*/ 192505 w 3004457"/>
                  <a:gd name="connsiteY63" fmla="*/ 763146 h 5541401"/>
                  <a:gd name="connsiteX64" fmla="*/ 6875 w 3004457"/>
                  <a:gd name="connsiteY64" fmla="*/ 591266 h 5541401"/>
                  <a:gd name="connsiteX65" fmla="*/ 0 w 3004457"/>
                  <a:gd name="connsiteY65" fmla="*/ 886899 h 5541401"/>
                  <a:gd name="connsiteX66" fmla="*/ 185630 w 3004457"/>
                  <a:gd name="connsiteY66" fmla="*/ 1045028 h 5541401"/>
                  <a:gd name="connsiteX67" fmla="*/ 0 w 3004457"/>
                  <a:gd name="connsiteY67" fmla="*/ 1361287 h 5541401"/>
                  <a:gd name="connsiteX68" fmla="*/ 6875 w 3004457"/>
                  <a:gd name="connsiteY68" fmla="*/ 1533167 h 554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004457" h="5541401">
                    <a:moveTo>
                      <a:pt x="6875" y="1533167"/>
                    </a:moveTo>
                    <a:lnTo>
                      <a:pt x="330009" y="1244409"/>
                    </a:lnTo>
                    <a:lnTo>
                      <a:pt x="220006" y="1725672"/>
                    </a:lnTo>
                    <a:lnTo>
                      <a:pt x="357510" y="1677546"/>
                    </a:lnTo>
                    <a:lnTo>
                      <a:pt x="440012" y="1904427"/>
                    </a:lnTo>
                    <a:lnTo>
                      <a:pt x="371260" y="2337564"/>
                    </a:lnTo>
                    <a:lnTo>
                      <a:pt x="666893" y="2543819"/>
                    </a:lnTo>
                    <a:lnTo>
                      <a:pt x="941901" y="2371940"/>
                    </a:lnTo>
                    <a:lnTo>
                      <a:pt x="941901" y="2674448"/>
                    </a:lnTo>
                    <a:lnTo>
                      <a:pt x="1127531" y="2770700"/>
                    </a:lnTo>
                    <a:cubicBezTo>
                      <a:pt x="1129823" y="2944872"/>
                      <a:pt x="1132114" y="3119043"/>
                      <a:pt x="1134406" y="3293215"/>
                    </a:cubicBezTo>
                    <a:lnTo>
                      <a:pt x="886899" y="3410093"/>
                    </a:lnTo>
                    <a:lnTo>
                      <a:pt x="639392" y="3300090"/>
                    </a:lnTo>
                    <a:lnTo>
                      <a:pt x="646268" y="3547597"/>
                    </a:lnTo>
                    <a:lnTo>
                      <a:pt x="522514" y="3678225"/>
                    </a:lnTo>
                    <a:lnTo>
                      <a:pt x="749395" y="3808854"/>
                    </a:lnTo>
                    <a:lnTo>
                      <a:pt x="584391" y="4118237"/>
                    </a:lnTo>
                    <a:lnTo>
                      <a:pt x="302508" y="4241991"/>
                    </a:lnTo>
                    <a:lnTo>
                      <a:pt x="309383" y="4427621"/>
                    </a:lnTo>
                    <a:lnTo>
                      <a:pt x="852523" y="4455122"/>
                    </a:lnTo>
                    <a:lnTo>
                      <a:pt x="1017528" y="4599500"/>
                    </a:lnTo>
                    <a:lnTo>
                      <a:pt x="1333786" y="4420746"/>
                    </a:lnTo>
                    <a:lnTo>
                      <a:pt x="1161907" y="4750755"/>
                    </a:lnTo>
                    <a:lnTo>
                      <a:pt x="721895" y="4709503"/>
                    </a:lnTo>
                    <a:lnTo>
                      <a:pt x="6875" y="5410773"/>
                    </a:lnTo>
                    <a:lnTo>
                      <a:pt x="41251" y="5486400"/>
                    </a:lnTo>
                    <a:lnTo>
                      <a:pt x="123753" y="5458899"/>
                    </a:lnTo>
                    <a:lnTo>
                      <a:pt x="240631" y="5541401"/>
                    </a:lnTo>
                    <a:lnTo>
                      <a:pt x="330009" y="5410773"/>
                    </a:lnTo>
                    <a:lnTo>
                      <a:pt x="522514" y="5300770"/>
                    </a:lnTo>
                    <a:lnTo>
                      <a:pt x="742520" y="5293894"/>
                    </a:lnTo>
                    <a:lnTo>
                      <a:pt x="907525" y="5390147"/>
                    </a:lnTo>
                    <a:lnTo>
                      <a:pt x="962526" y="5080764"/>
                    </a:lnTo>
                    <a:lnTo>
                      <a:pt x="1354412" y="5149516"/>
                    </a:lnTo>
                    <a:lnTo>
                      <a:pt x="2743200" y="4888258"/>
                    </a:lnTo>
                    <a:lnTo>
                      <a:pt x="2928830" y="4620126"/>
                    </a:lnTo>
                    <a:lnTo>
                      <a:pt x="2591946" y="4503248"/>
                    </a:lnTo>
                    <a:lnTo>
                      <a:pt x="2921955" y="4118237"/>
                    </a:lnTo>
                    <a:lnTo>
                      <a:pt x="3004457" y="3733227"/>
                    </a:lnTo>
                    <a:lnTo>
                      <a:pt x="2660698" y="3561347"/>
                    </a:lnTo>
                    <a:lnTo>
                      <a:pt x="2461317" y="3740102"/>
                    </a:lnTo>
                    <a:lnTo>
                      <a:pt x="2358189" y="3636974"/>
                    </a:lnTo>
                    <a:lnTo>
                      <a:pt x="2433816" y="3396343"/>
                    </a:lnTo>
                    <a:lnTo>
                      <a:pt x="2193185" y="3183212"/>
                    </a:lnTo>
                    <a:lnTo>
                      <a:pt x="2344439" y="3169461"/>
                    </a:lnTo>
                    <a:lnTo>
                      <a:pt x="2172559" y="2763825"/>
                    </a:lnTo>
                    <a:lnTo>
                      <a:pt x="1835675" y="2543819"/>
                    </a:lnTo>
                    <a:lnTo>
                      <a:pt x="1670671" y="1966303"/>
                    </a:lnTo>
                    <a:lnTo>
                      <a:pt x="1306286" y="1629419"/>
                    </a:lnTo>
                    <a:lnTo>
                      <a:pt x="1058779" y="1760048"/>
                    </a:lnTo>
                    <a:lnTo>
                      <a:pt x="948776" y="1643170"/>
                    </a:lnTo>
                    <a:lnTo>
                      <a:pt x="1251284" y="1540042"/>
                    </a:lnTo>
                    <a:lnTo>
                      <a:pt x="1113780" y="1457540"/>
                    </a:lnTo>
                    <a:lnTo>
                      <a:pt x="1361287" y="1278785"/>
                    </a:lnTo>
                    <a:lnTo>
                      <a:pt x="1595044" y="728770"/>
                    </a:lnTo>
                    <a:lnTo>
                      <a:pt x="1430039" y="591266"/>
                    </a:lnTo>
                    <a:lnTo>
                      <a:pt x="852523" y="673768"/>
                    </a:lnTo>
                    <a:lnTo>
                      <a:pt x="721895" y="598141"/>
                    </a:lnTo>
                    <a:lnTo>
                      <a:pt x="976277" y="323134"/>
                    </a:lnTo>
                    <a:lnTo>
                      <a:pt x="1155031" y="6875"/>
                    </a:lnTo>
                    <a:lnTo>
                      <a:pt x="804397" y="55001"/>
                    </a:lnTo>
                    <a:lnTo>
                      <a:pt x="467513" y="0"/>
                    </a:lnTo>
                    <a:lnTo>
                      <a:pt x="281883" y="550015"/>
                    </a:lnTo>
                    <a:lnTo>
                      <a:pt x="192505" y="763146"/>
                    </a:lnTo>
                    <a:lnTo>
                      <a:pt x="6875" y="591266"/>
                    </a:lnTo>
                    <a:lnTo>
                      <a:pt x="0" y="886899"/>
                    </a:lnTo>
                    <a:lnTo>
                      <a:pt x="185630" y="1045028"/>
                    </a:lnTo>
                    <a:lnTo>
                      <a:pt x="0" y="1361287"/>
                    </a:lnTo>
                    <a:lnTo>
                      <a:pt x="6875" y="15331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23" name="Freeform 22">
                <a:extLst>
                  <a:ext uri="{FF2B5EF4-FFF2-40B4-BE49-F238E27FC236}">
                    <a16:creationId xmlns:a16="http://schemas.microsoft.com/office/drawing/2014/main" id="{56E5C563-2477-1CCE-EE81-CB3230C0B7FD}"/>
                  </a:ext>
                </a:extLst>
              </p:cNvPr>
              <p:cNvSpPr/>
              <p:nvPr/>
            </p:nvSpPr>
            <p:spPr>
              <a:xfrm>
                <a:off x="4377103" y="2750075"/>
                <a:ext cx="1038153" cy="742520"/>
              </a:xfrm>
              <a:custGeom>
                <a:avLst/>
                <a:gdLst>
                  <a:gd name="connsiteX0" fmla="*/ 632517 w 1038153"/>
                  <a:gd name="connsiteY0" fmla="*/ 0 h 742520"/>
                  <a:gd name="connsiteX1" fmla="*/ 845648 w 1038153"/>
                  <a:gd name="connsiteY1" fmla="*/ 48127 h 742520"/>
                  <a:gd name="connsiteX2" fmla="*/ 962526 w 1038153"/>
                  <a:gd name="connsiteY2" fmla="*/ 268133 h 742520"/>
                  <a:gd name="connsiteX3" fmla="*/ 852523 w 1038153"/>
                  <a:gd name="connsiteY3" fmla="*/ 446887 h 742520"/>
                  <a:gd name="connsiteX4" fmla="*/ 1031278 w 1038153"/>
                  <a:gd name="connsiteY4" fmla="*/ 446887 h 742520"/>
                  <a:gd name="connsiteX5" fmla="*/ 1038153 w 1038153"/>
                  <a:gd name="connsiteY5" fmla="*/ 584391 h 742520"/>
                  <a:gd name="connsiteX6" fmla="*/ 873148 w 1038153"/>
                  <a:gd name="connsiteY6" fmla="*/ 721895 h 742520"/>
                  <a:gd name="connsiteX7" fmla="*/ 831897 w 1038153"/>
                  <a:gd name="connsiteY7" fmla="*/ 721895 h 742520"/>
                  <a:gd name="connsiteX8" fmla="*/ 837687 w 1038153"/>
                  <a:gd name="connsiteY8" fmla="*/ 728842 h 742520"/>
                  <a:gd name="connsiteX9" fmla="*/ 632517 w 1038153"/>
                  <a:gd name="connsiteY9" fmla="*/ 742520 h 742520"/>
                  <a:gd name="connsiteX10" fmla="*/ 467512 w 1038153"/>
                  <a:gd name="connsiteY10" fmla="*/ 529390 h 742520"/>
                  <a:gd name="connsiteX11" fmla="*/ 350634 w 1038153"/>
                  <a:gd name="connsiteY11" fmla="*/ 680644 h 742520"/>
                  <a:gd name="connsiteX12" fmla="*/ 86949 w 1038153"/>
                  <a:gd name="connsiteY12" fmla="*/ 606812 h 742520"/>
                  <a:gd name="connsiteX13" fmla="*/ 89377 w 1038153"/>
                  <a:gd name="connsiteY13" fmla="*/ 605017 h 742520"/>
                  <a:gd name="connsiteX14" fmla="*/ 0 w 1038153"/>
                  <a:gd name="connsiteY14" fmla="*/ 440012 h 742520"/>
                  <a:gd name="connsiteX15" fmla="*/ 213130 w 1038153"/>
                  <a:gd name="connsiteY15" fmla="*/ 426262 h 742520"/>
                  <a:gd name="connsiteX16" fmla="*/ 137503 w 1038153"/>
                  <a:gd name="connsiteY16" fmla="*/ 309384 h 742520"/>
                  <a:gd name="connsiteX17" fmla="*/ 302508 w 1038153"/>
                  <a:gd name="connsiteY17" fmla="*/ 288758 h 742520"/>
                  <a:gd name="connsiteX18" fmla="*/ 350634 w 1038153"/>
                  <a:gd name="connsiteY18" fmla="*/ 6875 h 742520"/>
                  <a:gd name="connsiteX19" fmla="*/ 474388 w 1038153"/>
                  <a:gd name="connsiteY19" fmla="*/ 89378 h 742520"/>
                  <a:gd name="connsiteX20" fmla="*/ 632517 w 1038153"/>
                  <a:gd name="connsiteY20" fmla="*/ 0 h 74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38153" h="742520">
                    <a:moveTo>
                      <a:pt x="632517" y="0"/>
                    </a:moveTo>
                    <a:lnTo>
                      <a:pt x="845648" y="48127"/>
                    </a:lnTo>
                    <a:lnTo>
                      <a:pt x="962526" y="268133"/>
                    </a:lnTo>
                    <a:lnTo>
                      <a:pt x="852523" y="446887"/>
                    </a:lnTo>
                    <a:lnTo>
                      <a:pt x="1031278" y="446887"/>
                    </a:lnTo>
                    <a:lnTo>
                      <a:pt x="1038153" y="584391"/>
                    </a:lnTo>
                    <a:lnTo>
                      <a:pt x="873148" y="721895"/>
                    </a:lnTo>
                    <a:lnTo>
                      <a:pt x="831897" y="721895"/>
                    </a:lnTo>
                    <a:lnTo>
                      <a:pt x="837687" y="728842"/>
                    </a:lnTo>
                    <a:lnTo>
                      <a:pt x="632517" y="742520"/>
                    </a:lnTo>
                    <a:lnTo>
                      <a:pt x="467512" y="529390"/>
                    </a:lnTo>
                    <a:lnTo>
                      <a:pt x="350634" y="680644"/>
                    </a:lnTo>
                    <a:lnTo>
                      <a:pt x="86949" y="606812"/>
                    </a:lnTo>
                    <a:lnTo>
                      <a:pt x="89377" y="605017"/>
                    </a:lnTo>
                    <a:lnTo>
                      <a:pt x="0" y="440012"/>
                    </a:lnTo>
                    <a:lnTo>
                      <a:pt x="213130" y="426262"/>
                    </a:lnTo>
                    <a:lnTo>
                      <a:pt x="137503" y="309384"/>
                    </a:lnTo>
                    <a:lnTo>
                      <a:pt x="302508" y="288758"/>
                    </a:lnTo>
                    <a:lnTo>
                      <a:pt x="350634" y="6875"/>
                    </a:lnTo>
                    <a:lnTo>
                      <a:pt x="474388" y="89378"/>
                    </a:lnTo>
                    <a:lnTo>
                      <a:pt x="63251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sz="1500"/>
              </a:p>
            </p:txBody>
          </p:sp>
          <p:sp>
            <p:nvSpPr>
              <p:cNvPr id="43" name="Freeform 42">
                <a:extLst>
                  <a:ext uri="{FF2B5EF4-FFF2-40B4-BE49-F238E27FC236}">
                    <a16:creationId xmlns:a16="http://schemas.microsoft.com/office/drawing/2014/main" id="{64069825-C768-F3B8-EA4E-D86D1720C982}"/>
                  </a:ext>
                </a:extLst>
              </p:cNvPr>
              <p:cNvSpPr/>
              <p:nvPr/>
            </p:nvSpPr>
            <p:spPr>
              <a:xfrm>
                <a:off x="3717084" y="3279465"/>
                <a:ext cx="1533166" cy="1828800"/>
              </a:xfrm>
              <a:custGeom>
                <a:avLst/>
                <a:gdLst>
                  <a:gd name="connsiteX0" fmla="*/ 1127530 w 1533166"/>
                  <a:gd name="connsiteY0" fmla="*/ 0 h 1828800"/>
                  <a:gd name="connsiteX1" fmla="*/ 1292535 w 1533166"/>
                  <a:gd name="connsiteY1" fmla="*/ 213130 h 1828800"/>
                  <a:gd name="connsiteX2" fmla="*/ 1497705 w 1533166"/>
                  <a:gd name="connsiteY2" fmla="*/ 199452 h 1828800"/>
                  <a:gd name="connsiteX3" fmla="*/ 1526291 w 1533166"/>
                  <a:gd name="connsiteY3" fmla="*/ 233756 h 1828800"/>
                  <a:gd name="connsiteX4" fmla="*/ 1416288 w 1533166"/>
                  <a:gd name="connsiteY4" fmla="*/ 385010 h 1828800"/>
                  <a:gd name="connsiteX5" fmla="*/ 1533166 w 1533166"/>
                  <a:gd name="connsiteY5" fmla="*/ 990027 h 1828800"/>
                  <a:gd name="connsiteX6" fmla="*/ 1416288 w 1533166"/>
                  <a:gd name="connsiteY6" fmla="*/ 1409413 h 1828800"/>
                  <a:gd name="connsiteX7" fmla="*/ 948775 w 1533166"/>
                  <a:gd name="connsiteY7" fmla="*/ 1409413 h 1828800"/>
                  <a:gd name="connsiteX8" fmla="*/ 302508 w 1533166"/>
                  <a:gd name="connsiteY8" fmla="*/ 1828800 h 1828800"/>
                  <a:gd name="connsiteX9" fmla="*/ 0 w 1533166"/>
                  <a:gd name="connsiteY9" fmla="*/ 1416288 h 1828800"/>
                  <a:gd name="connsiteX10" fmla="*/ 330009 w 1533166"/>
                  <a:gd name="connsiteY10" fmla="*/ 1196282 h 1828800"/>
                  <a:gd name="connsiteX11" fmla="*/ 116878 w 1533166"/>
                  <a:gd name="connsiteY11" fmla="*/ 1120655 h 1828800"/>
                  <a:gd name="connsiteX12" fmla="*/ 426261 w 1533166"/>
                  <a:gd name="connsiteY12" fmla="*/ 783771 h 1828800"/>
                  <a:gd name="connsiteX13" fmla="*/ 61876 w 1533166"/>
                  <a:gd name="connsiteY13" fmla="*/ 653143 h 1828800"/>
                  <a:gd name="connsiteX14" fmla="*/ 275007 w 1533166"/>
                  <a:gd name="connsiteY14" fmla="*/ 385010 h 1828800"/>
                  <a:gd name="connsiteX15" fmla="*/ 110003 w 1533166"/>
                  <a:gd name="connsiteY15" fmla="*/ 371260 h 1828800"/>
                  <a:gd name="connsiteX16" fmla="*/ 123753 w 1533166"/>
                  <a:gd name="connsiteY16" fmla="*/ 144379 h 1828800"/>
                  <a:gd name="connsiteX17" fmla="*/ 591266 w 1533166"/>
                  <a:gd name="connsiteY17" fmla="*/ 192505 h 1828800"/>
                  <a:gd name="connsiteX18" fmla="*/ 746967 w 1533166"/>
                  <a:gd name="connsiteY18" fmla="*/ 77422 h 1828800"/>
                  <a:gd name="connsiteX19" fmla="*/ 1010652 w 1533166"/>
                  <a:gd name="connsiteY19" fmla="*/ 151254 h 1828800"/>
                  <a:gd name="connsiteX20" fmla="*/ 1127530 w 1533166"/>
                  <a:gd name="connsiteY20"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33166" h="1828800">
                    <a:moveTo>
                      <a:pt x="1127530" y="0"/>
                    </a:moveTo>
                    <a:lnTo>
                      <a:pt x="1292535" y="213130"/>
                    </a:lnTo>
                    <a:lnTo>
                      <a:pt x="1497705" y="199452"/>
                    </a:lnTo>
                    <a:lnTo>
                      <a:pt x="1526291" y="233756"/>
                    </a:lnTo>
                    <a:lnTo>
                      <a:pt x="1416288" y="385010"/>
                    </a:lnTo>
                    <a:lnTo>
                      <a:pt x="1533166" y="990027"/>
                    </a:lnTo>
                    <a:lnTo>
                      <a:pt x="1416288" y="1409413"/>
                    </a:lnTo>
                    <a:lnTo>
                      <a:pt x="948775" y="1409413"/>
                    </a:lnTo>
                    <a:lnTo>
                      <a:pt x="302508" y="1828800"/>
                    </a:lnTo>
                    <a:lnTo>
                      <a:pt x="0" y="1416288"/>
                    </a:lnTo>
                    <a:lnTo>
                      <a:pt x="330009" y="1196282"/>
                    </a:lnTo>
                    <a:lnTo>
                      <a:pt x="116878" y="1120655"/>
                    </a:lnTo>
                    <a:lnTo>
                      <a:pt x="426261" y="783771"/>
                    </a:lnTo>
                    <a:lnTo>
                      <a:pt x="61876" y="653143"/>
                    </a:lnTo>
                    <a:lnTo>
                      <a:pt x="275007" y="385010"/>
                    </a:lnTo>
                    <a:lnTo>
                      <a:pt x="110003" y="371260"/>
                    </a:lnTo>
                    <a:lnTo>
                      <a:pt x="123753" y="144379"/>
                    </a:lnTo>
                    <a:lnTo>
                      <a:pt x="591266" y="192505"/>
                    </a:lnTo>
                    <a:lnTo>
                      <a:pt x="746967" y="77422"/>
                    </a:lnTo>
                    <a:lnTo>
                      <a:pt x="1010652" y="151254"/>
                    </a:lnTo>
                    <a:lnTo>
                      <a:pt x="112753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sz="1500"/>
              </a:p>
            </p:txBody>
          </p:sp>
        </p:grpSp>
        <p:sp>
          <p:nvSpPr>
            <p:cNvPr id="6" name="Rectangle 5">
              <a:extLst>
                <a:ext uri="{FF2B5EF4-FFF2-40B4-BE49-F238E27FC236}">
                  <a16:creationId xmlns:a16="http://schemas.microsoft.com/office/drawing/2014/main" id="{43D14711-32F1-2243-8385-EA8B8DFACD4E}"/>
                </a:ext>
              </a:extLst>
            </p:cNvPr>
            <p:cNvSpPr/>
            <p:nvPr/>
          </p:nvSpPr>
          <p:spPr>
            <a:xfrm>
              <a:off x="6531429" y="1435249"/>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7" name="Rectangle 6">
              <a:extLst>
                <a:ext uri="{FF2B5EF4-FFF2-40B4-BE49-F238E27FC236}">
                  <a16:creationId xmlns:a16="http://schemas.microsoft.com/office/drawing/2014/main" id="{A0A5D82E-44D2-6C8E-8F85-8524EA42B007}"/>
                </a:ext>
              </a:extLst>
            </p:cNvPr>
            <p:cNvSpPr/>
            <p:nvPr/>
          </p:nvSpPr>
          <p:spPr>
            <a:xfrm>
              <a:off x="6799561" y="3841565"/>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8" name="Rectangle 7">
              <a:extLst>
                <a:ext uri="{FF2B5EF4-FFF2-40B4-BE49-F238E27FC236}">
                  <a16:creationId xmlns:a16="http://schemas.microsoft.com/office/drawing/2014/main" id="{4A25972B-AB3D-FA53-9280-B7756B182EF5}"/>
                </a:ext>
              </a:extLst>
            </p:cNvPr>
            <p:cNvSpPr/>
            <p:nvPr/>
          </p:nvSpPr>
          <p:spPr>
            <a:xfrm>
              <a:off x="7253323" y="4977636"/>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5" name="Rectangle 14">
              <a:extLst>
                <a:ext uri="{FF2B5EF4-FFF2-40B4-BE49-F238E27FC236}">
                  <a16:creationId xmlns:a16="http://schemas.microsoft.com/office/drawing/2014/main" id="{C787F4AE-753E-2F61-F5D1-A407FD459586}"/>
                </a:ext>
              </a:extLst>
            </p:cNvPr>
            <p:cNvSpPr/>
            <p:nvPr/>
          </p:nvSpPr>
          <p:spPr>
            <a:xfrm>
              <a:off x="6634557" y="5527651"/>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8" name="Rectangle 17">
              <a:extLst>
                <a:ext uri="{FF2B5EF4-FFF2-40B4-BE49-F238E27FC236}">
                  <a16:creationId xmlns:a16="http://schemas.microsoft.com/office/drawing/2014/main" id="{6434F41C-2885-3D54-29C4-73DE4CB3673A}"/>
                </a:ext>
              </a:extLst>
            </p:cNvPr>
            <p:cNvSpPr/>
            <p:nvPr/>
          </p:nvSpPr>
          <p:spPr>
            <a:xfrm>
              <a:off x="6182882" y="4991386"/>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 name="Rectangle 18">
              <a:extLst>
                <a:ext uri="{FF2B5EF4-FFF2-40B4-BE49-F238E27FC236}">
                  <a16:creationId xmlns:a16="http://schemas.microsoft.com/office/drawing/2014/main" id="{A06D1DA3-BBC0-BB91-41DF-FB376CE0237F}"/>
                </a:ext>
              </a:extLst>
            </p:cNvPr>
            <p:cNvSpPr/>
            <p:nvPr/>
          </p:nvSpPr>
          <p:spPr>
            <a:xfrm>
              <a:off x="4850292" y="2921954"/>
              <a:ext cx="261257" cy="2612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36" name="Group 35">
            <a:extLst>
              <a:ext uri="{FF2B5EF4-FFF2-40B4-BE49-F238E27FC236}">
                <a16:creationId xmlns:a16="http://schemas.microsoft.com/office/drawing/2014/main" id="{40114A36-6597-DE55-0D04-12771C1E10E1}"/>
              </a:ext>
            </a:extLst>
          </p:cNvPr>
          <p:cNvGrpSpPr/>
          <p:nvPr/>
        </p:nvGrpSpPr>
        <p:grpSpPr>
          <a:xfrm>
            <a:off x="4999246" y="2095179"/>
            <a:ext cx="2998381" cy="1034999"/>
            <a:chOff x="4999244" y="2095175"/>
            <a:chExt cx="2998381" cy="1034999"/>
          </a:xfrm>
        </p:grpSpPr>
        <p:grpSp>
          <p:nvGrpSpPr>
            <p:cNvPr id="24" name="Group 23">
              <a:extLst>
                <a:ext uri="{FF2B5EF4-FFF2-40B4-BE49-F238E27FC236}">
                  <a16:creationId xmlns:a16="http://schemas.microsoft.com/office/drawing/2014/main" id="{72F2FF99-46FD-8B84-2912-F7E496CAF54C}"/>
                </a:ext>
              </a:extLst>
            </p:cNvPr>
            <p:cNvGrpSpPr/>
            <p:nvPr/>
          </p:nvGrpSpPr>
          <p:grpSpPr>
            <a:xfrm>
              <a:off x="4999244" y="2095175"/>
              <a:ext cx="2998381" cy="1034999"/>
              <a:chOff x="4999244" y="2095175"/>
              <a:chExt cx="2998381" cy="1034999"/>
            </a:xfrm>
          </p:grpSpPr>
          <p:pic>
            <p:nvPicPr>
              <p:cNvPr id="59" name="Picture 58" descr="A black background with a black square&#10;&#10;Description automatically generated with medium confidence">
                <a:extLst>
                  <a:ext uri="{FF2B5EF4-FFF2-40B4-BE49-F238E27FC236}">
                    <a16:creationId xmlns:a16="http://schemas.microsoft.com/office/drawing/2014/main" id="{5669B1C3-33D7-00B3-7C63-711488ADDC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99244" y="2095175"/>
                <a:ext cx="2998381" cy="731888"/>
              </a:xfrm>
              <a:prstGeom prst="rect">
                <a:avLst/>
              </a:prstGeom>
            </p:spPr>
          </p:pic>
          <p:grpSp>
            <p:nvGrpSpPr>
              <p:cNvPr id="19456" name="Group 19455">
                <a:extLst>
                  <a:ext uri="{FF2B5EF4-FFF2-40B4-BE49-F238E27FC236}">
                    <a16:creationId xmlns:a16="http://schemas.microsoft.com/office/drawing/2014/main" id="{569955AD-0175-8B88-6851-26083E747343}"/>
                  </a:ext>
                </a:extLst>
              </p:cNvPr>
              <p:cNvGrpSpPr/>
              <p:nvPr/>
            </p:nvGrpSpPr>
            <p:grpSpPr>
              <a:xfrm>
                <a:off x="5041346" y="2889749"/>
                <a:ext cx="240425" cy="240425"/>
                <a:chOff x="4978233" y="2956385"/>
                <a:chExt cx="402779" cy="402779"/>
              </a:xfrm>
            </p:grpSpPr>
            <p:sp>
              <p:nvSpPr>
                <p:cNvPr id="63" name="Rectangle 62">
                  <a:extLst>
                    <a:ext uri="{FF2B5EF4-FFF2-40B4-BE49-F238E27FC236}">
                      <a16:creationId xmlns:a16="http://schemas.microsoft.com/office/drawing/2014/main" id="{C747A047-8108-7518-63E5-C3B598D39A00}"/>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62" name="Triangle 61">
                  <a:extLst>
                    <a:ext uri="{FF2B5EF4-FFF2-40B4-BE49-F238E27FC236}">
                      <a16:creationId xmlns:a16="http://schemas.microsoft.com/office/drawing/2014/main" id="{B28F6542-C0F4-E3FC-30B5-F55C7F216CCD}"/>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0" name="Rectangle 29">
              <a:hlinkClick r:id="rId3"/>
              <a:extLst>
                <a:ext uri="{FF2B5EF4-FFF2-40B4-BE49-F238E27FC236}">
                  <a16:creationId xmlns:a16="http://schemas.microsoft.com/office/drawing/2014/main" id="{8EAE56ED-2BE7-BF2C-E42C-6F1B65AC856B}"/>
                </a:ext>
              </a:extLst>
            </p:cNvPr>
            <p:cNvSpPr/>
            <p:nvPr/>
          </p:nvSpPr>
          <p:spPr>
            <a:xfrm>
              <a:off x="5023574" y="2095175"/>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37" name="Group 36">
            <a:extLst>
              <a:ext uri="{FF2B5EF4-FFF2-40B4-BE49-F238E27FC236}">
                <a16:creationId xmlns:a16="http://schemas.microsoft.com/office/drawing/2014/main" id="{E8124748-23AB-01E8-6597-0B8DB2F617B8}"/>
              </a:ext>
            </a:extLst>
          </p:cNvPr>
          <p:cNvGrpSpPr/>
          <p:nvPr/>
        </p:nvGrpSpPr>
        <p:grpSpPr>
          <a:xfrm>
            <a:off x="5023577" y="3427724"/>
            <a:ext cx="2974051" cy="1043573"/>
            <a:chOff x="5023574" y="3427721"/>
            <a:chExt cx="2974051" cy="1043573"/>
          </a:xfrm>
        </p:grpSpPr>
        <p:grpSp>
          <p:nvGrpSpPr>
            <p:cNvPr id="25" name="Group 24">
              <a:extLst>
                <a:ext uri="{FF2B5EF4-FFF2-40B4-BE49-F238E27FC236}">
                  <a16:creationId xmlns:a16="http://schemas.microsoft.com/office/drawing/2014/main" id="{915BF644-9C4C-15A0-09D9-564D1EC18EAE}"/>
                </a:ext>
              </a:extLst>
            </p:cNvPr>
            <p:cNvGrpSpPr/>
            <p:nvPr/>
          </p:nvGrpSpPr>
          <p:grpSpPr>
            <a:xfrm>
              <a:off x="5023574" y="3427721"/>
              <a:ext cx="2249893" cy="1032524"/>
              <a:chOff x="5023574" y="3427721"/>
              <a:chExt cx="2249893" cy="1032524"/>
            </a:xfrm>
          </p:grpSpPr>
          <p:pic>
            <p:nvPicPr>
              <p:cNvPr id="57" name="Picture 56" descr="A black background with a black square&#10;&#10;Description automatically generated with medium confidence">
                <a:extLst>
                  <a:ext uri="{FF2B5EF4-FFF2-40B4-BE49-F238E27FC236}">
                    <a16:creationId xmlns:a16="http://schemas.microsoft.com/office/drawing/2014/main" id="{2A820D2D-DA26-0CAC-AED3-A86734AF3A4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23574" y="3427721"/>
                <a:ext cx="2249893" cy="823780"/>
              </a:xfrm>
              <a:prstGeom prst="rect">
                <a:avLst/>
              </a:prstGeom>
            </p:spPr>
          </p:pic>
          <p:grpSp>
            <p:nvGrpSpPr>
              <p:cNvPr id="19461" name="Group 19460">
                <a:extLst>
                  <a:ext uri="{FF2B5EF4-FFF2-40B4-BE49-F238E27FC236}">
                    <a16:creationId xmlns:a16="http://schemas.microsoft.com/office/drawing/2014/main" id="{01EB0039-8630-FF7A-3660-AC622790E29B}"/>
                  </a:ext>
                </a:extLst>
              </p:cNvPr>
              <p:cNvGrpSpPr/>
              <p:nvPr/>
            </p:nvGrpSpPr>
            <p:grpSpPr>
              <a:xfrm>
                <a:off x="5041346" y="4219820"/>
                <a:ext cx="240425" cy="240425"/>
                <a:chOff x="4978233" y="2956385"/>
                <a:chExt cx="402779" cy="402779"/>
              </a:xfrm>
            </p:grpSpPr>
            <p:sp>
              <p:nvSpPr>
                <p:cNvPr id="19462" name="Rectangle 19461">
                  <a:extLst>
                    <a:ext uri="{FF2B5EF4-FFF2-40B4-BE49-F238E27FC236}">
                      <a16:creationId xmlns:a16="http://schemas.microsoft.com/office/drawing/2014/main" id="{2C4A8497-8773-D88D-6337-437F70DB18D6}"/>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463" name="Triangle 19462">
                  <a:extLst>
                    <a:ext uri="{FF2B5EF4-FFF2-40B4-BE49-F238E27FC236}">
                      <a16:creationId xmlns:a16="http://schemas.microsoft.com/office/drawing/2014/main" id="{DBFC968F-8C9F-E721-EFD5-8801C3E3CC74}"/>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1" name="Rectangle 30">
              <a:hlinkClick r:id="rId5"/>
              <a:extLst>
                <a:ext uri="{FF2B5EF4-FFF2-40B4-BE49-F238E27FC236}">
                  <a16:creationId xmlns:a16="http://schemas.microsoft.com/office/drawing/2014/main" id="{89C442F0-1AD6-4E6D-AEC8-E5221698BD70}"/>
                </a:ext>
              </a:extLst>
            </p:cNvPr>
            <p:cNvSpPr/>
            <p:nvPr/>
          </p:nvSpPr>
          <p:spPr>
            <a:xfrm>
              <a:off x="5023574" y="3436295"/>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38" name="Group 37">
            <a:extLst>
              <a:ext uri="{FF2B5EF4-FFF2-40B4-BE49-F238E27FC236}">
                <a16:creationId xmlns:a16="http://schemas.microsoft.com/office/drawing/2014/main" id="{3D6EB896-62EA-18A9-4335-F95B9DDEA29D}"/>
              </a:ext>
            </a:extLst>
          </p:cNvPr>
          <p:cNvGrpSpPr/>
          <p:nvPr/>
        </p:nvGrpSpPr>
        <p:grpSpPr>
          <a:xfrm>
            <a:off x="4999246" y="4760270"/>
            <a:ext cx="2998381" cy="1100915"/>
            <a:chOff x="4999244" y="4760267"/>
            <a:chExt cx="2998381" cy="1100915"/>
          </a:xfrm>
        </p:grpSpPr>
        <p:grpSp>
          <p:nvGrpSpPr>
            <p:cNvPr id="26" name="Group 25">
              <a:extLst>
                <a:ext uri="{FF2B5EF4-FFF2-40B4-BE49-F238E27FC236}">
                  <a16:creationId xmlns:a16="http://schemas.microsoft.com/office/drawing/2014/main" id="{F52CFA86-D6D5-0883-4BAA-4D48F2E9C155}"/>
                </a:ext>
              </a:extLst>
            </p:cNvPr>
            <p:cNvGrpSpPr/>
            <p:nvPr/>
          </p:nvGrpSpPr>
          <p:grpSpPr>
            <a:xfrm>
              <a:off x="4999244" y="4760267"/>
              <a:ext cx="2602649" cy="1082923"/>
              <a:chOff x="4999244" y="4760267"/>
              <a:chExt cx="2602649" cy="1082923"/>
            </a:xfrm>
          </p:grpSpPr>
          <p:pic>
            <p:nvPicPr>
              <p:cNvPr id="51" name="Picture 50" descr="A black background with a black square&#10;&#10;Description automatically generated with medium confidence">
                <a:extLst>
                  <a:ext uri="{FF2B5EF4-FFF2-40B4-BE49-F238E27FC236}">
                    <a16:creationId xmlns:a16="http://schemas.microsoft.com/office/drawing/2014/main" id="{A86C6372-24C5-1C5C-0081-F44D250E67A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99244" y="4760267"/>
                <a:ext cx="2602649" cy="838498"/>
              </a:xfrm>
              <a:prstGeom prst="rect">
                <a:avLst/>
              </a:prstGeom>
            </p:spPr>
          </p:pic>
          <p:grpSp>
            <p:nvGrpSpPr>
              <p:cNvPr id="19467" name="Group 19466">
                <a:extLst>
                  <a:ext uri="{FF2B5EF4-FFF2-40B4-BE49-F238E27FC236}">
                    <a16:creationId xmlns:a16="http://schemas.microsoft.com/office/drawing/2014/main" id="{7DE53989-3202-07A1-FB09-1B1497E4AD29}"/>
                  </a:ext>
                </a:extLst>
              </p:cNvPr>
              <p:cNvGrpSpPr/>
              <p:nvPr/>
            </p:nvGrpSpPr>
            <p:grpSpPr>
              <a:xfrm>
                <a:off x="5041346" y="5602765"/>
                <a:ext cx="240425" cy="240425"/>
                <a:chOff x="4978233" y="2956385"/>
                <a:chExt cx="402779" cy="402779"/>
              </a:xfrm>
            </p:grpSpPr>
            <p:sp>
              <p:nvSpPr>
                <p:cNvPr id="19468" name="Rectangle 19467">
                  <a:extLst>
                    <a:ext uri="{FF2B5EF4-FFF2-40B4-BE49-F238E27FC236}">
                      <a16:creationId xmlns:a16="http://schemas.microsoft.com/office/drawing/2014/main" id="{890B3997-80B7-2DD3-02D2-82BE60F30C8B}"/>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469" name="Triangle 19468">
                  <a:extLst>
                    <a:ext uri="{FF2B5EF4-FFF2-40B4-BE49-F238E27FC236}">
                      <a16:creationId xmlns:a16="http://schemas.microsoft.com/office/drawing/2014/main" id="{933A308C-E146-2B1C-619F-5B050243D31C}"/>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2" name="Rectangle 31">
              <a:hlinkClick r:id="rId7"/>
              <a:extLst>
                <a:ext uri="{FF2B5EF4-FFF2-40B4-BE49-F238E27FC236}">
                  <a16:creationId xmlns:a16="http://schemas.microsoft.com/office/drawing/2014/main" id="{65C36DE5-832C-F062-51D3-7CF27A7B8469}"/>
                </a:ext>
              </a:extLst>
            </p:cNvPr>
            <p:cNvSpPr/>
            <p:nvPr/>
          </p:nvSpPr>
          <p:spPr>
            <a:xfrm>
              <a:off x="5023574" y="4826183"/>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39" name="Group 38">
            <a:extLst>
              <a:ext uri="{FF2B5EF4-FFF2-40B4-BE49-F238E27FC236}">
                <a16:creationId xmlns:a16="http://schemas.microsoft.com/office/drawing/2014/main" id="{B49D209F-041E-4FCB-5987-30CAFC1DEB72}"/>
              </a:ext>
            </a:extLst>
          </p:cNvPr>
          <p:cNvGrpSpPr/>
          <p:nvPr/>
        </p:nvGrpSpPr>
        <p:grpSpPr>
          <a:xfrm>
            <a:off x="8595833" y="2095179"/>
            <a:ext cx="2974051" cy="1034999"/>
            <a:chOff x="8595830" y="2095175"/>
            <a:chExt cx="2974051" cy="1034999"/>
          </a:xfrm>
        </p:grpSpPr>
        <p:grpSp>
          <p:nvGrpSpPr>
            <p:cNvPr id="27" name="Group 26">
              <a:extLst>
                <a:ext uri="{FF2B5EF4-FFF2-40B4-BE49-F238E27FC236}">
                  <a16:creationId xmlns:a16="http://schemas.microsoft.com/office/drawing/2014/main" id="{24F82A66-EB2D-DFF5-B2BD-B041F312C43F}"/>
                </a:ext>
              </a:extLst>
            </p:cNvPr>
            <p:cNvGrpSpPr/>
            <p:nvPr/>
          </p:nvGrpSpPr>
          <p:grpSpPr>
            <a:xfrm>
              <a:off x="8738101" y="2095175"/>
              <a:ext cx="2287166" cy="1034999"/>
              <a:chOff x="8738101" y="2095175"/>
              <a:chExt cx="2287166" cy="1034999"/>
            </a:xfrm>
          </p:grpSpPr>
          <p:pic>
            <p:nvPicPr>
              <p:cNvPr id="49" name="Picture 48" descr="A black background with a black square&#10;&#10;Description automatically generated with medium confidence">
                <a:extLst>
                  <a:ext uri="{FF2B5EF4-FFF2-40B4-BE49-F238E27FC236}">
                    <a16:creationId xmlns:a16="http://schemas.microsoft.com/office/drawing/2014/main" id="{1219E13A-5ED8-FF74-5C36-9FBCEA60AED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738101" y="2095175"/>
                <a:ext cx="2287166" cy="747381"/>
              </a:xfrm>
              <a:prstGeom prst="rect">
                <a:avLst/>
              </a:prstGeom>
            </p:spPr>
          </p:pic>
          <p:grpSp>
            <p:nvGrpSpPr>
              <p:cNvPr id="19457" name="Group 19456">
                <a:extLst>
                  <a:ext uri="{FF2B5EF4-FFF2-40B4-BE49-F238E27FC236}">
                    <a16:creationId xmlns:a16="http://schemas.microsoft.com/office/drawing/2014/main" id="{473C7499-E994-D6B6-4191-B663CD03B9D0}"/>
                  </a:ext>
                </a:extLst>
              </p:cNvPr>
              <p:cNvGrpSpPr/>
              <p:nvPr/>
            </p:nvGrpSpPr>
            <p:grpSpPr>
              <a:xfrm>
                <a:off x="8783754" y="2889749"/>
                <a:ext cx="240425" cy="240425"/>
                <a:chOff x="4978233" y="2956385"/>
                <a:chExt cx="402779" cy="402779"/>
              </a:xfrm>
            </p:grpSpPr>
            <p:sp>
              <p:nvSpPr>
                <p:cNvPr id="19459" name="Rectangle 19458">
                  <a:extLst>
                    <a:ext uri="{FF2B5EF4-FFF2-40B4-BE49-F238E27FC236}">
                      <a16:creationId xmlns:a16="http://schemas.microsoft.com/office/drawing/2014/main" id="{D8695411-7D8C-7D58-AC82-93344AB93D92}"/>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460" name="Triangle 19459">
                  <a:extLst>
                    <a:ext uri="{FF2B5EF4-FFF2-40B4-BE49-F238E27FC236}">
                      <a16:creationId xmlns:a16="http://schemas.microsoft.com/office/drawing/2014/main" id="{5472E513-F60E-619A-DB82-1A0CBD002A29}"/>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3" name="Rectangle 32">
              <a:hlinkClick r:id="rId9"/>
              <a:extLst>
                <a:ext uri="{FF2B5EF4-FFF2-40B4-BE49-F238E27FC236}">
                  <a16:creationId xmlns:a16="http://schemas.microsoft.com/office/drawing/2014/main" id="{950BCF62-C4AF-1AD1-FE02-03A050C5012E}"/>
                </a:ext>
              </a:extLst>
            </p:cNvPr>
            <p:cNvSpPr/>
            <p:nvPr/>
          </p:nvSpPr>
          <p:spPr>
            <a:xfrm>
              <a:off x="8595830" y="2095175"/>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40" name="Group 39">
            <a:extLst>
              <a:ext uri="{FF2B5EF4-FFF2-40B4-BE49-F238E27FC236}">
                <a16:creationId xmlns:a16="http://schemas.microsoft.com/office/drawing/2014/main" id="{6A980EEB-3638-3ECA-316D-026B90C3F584}"/>
              </a:ext>
            </a:extLst>
          </p:cNvPr>
          <p:cNvGrpSpPr/>
          <p:nvPr/>
        </p:nvGrpSpPr>
        <p:grpSpPr>
          <a:xfrm>
            <a:off x="8595833" y="3427724"/>
            <a:ext cx="2974051" cy="1043573"/>
            <a:chOff x="8595830" y="3427721"/>
            <a:chExt cx="2974051" cy="1043573"/>
          </a:xfrm>
        </p:grpSpPr>
        <p:grpSp>
          <p:nvGrpSpPr>
            <p:cNvPr id="28" name="Group 27">
              <a:extLst>
                <a:ext uri="{FF2B5EF4-FFF2-40B4-BE49-F238E27FC236}">
                  <a16:creationId xmlns:a16="http://schemas.microsoft.com/office/drawing/2014/main" id="{178EEC17-172B-EED1-3E7A-7417C9DE2BE2}"/>
                </a:ext>
              </a:extLst>
            </p:cNvPr>
            <p:cNvGrpSpPr/>
            <p:nvPr/>
          </p:nvGrpSpPr>
          <p:grpSpPr>
            <a:xfrm>
              <a:off x="8748109" y="3427721"/>
              <a:ext cx="2296389" cy="1032524"/>
              <a:chOff x="8748109" y="3427721"/>
              <a:chExt cx="2296389" cy="1032524"/>
            </a:xfrm>
          </p:grpSpPr>
          <p:pic>
            <p:nvPicPr>
              <p:cNvPr id="61" name="Picture 60" descr="A black background with a black square&#10;&#10;Description automatically generated with medium confidence">
                <a:extLst>
                  <a:ext uri="{FF2B5EF4-FFF2-40B4-BE49-F238E27FC236}">
                    <a16:creationId xmlns:a16="http://schemas.microsoft.com/office/drawing/2014/main" id="{DB59314B-8AC8-30CE-2FE2-4571E68DE67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748109" y="3427721"/>
                <a:ext cx="2296389" cy="747381"/>
              </a:xfrm>
              <a:prstGeom prst="rect">
                <a:avLst/>
              </a:prstGeom>
            </p:spPr>
          </p:pic>
          <p:grpSp>
            <p:nvGrpSpPr>
              <p:cNvPr id="19464" name="Group 19463">
                <a:extLst>
                  <a:ext uri="{FF2B5EF4-FFF2-40B4-BE49-F238E27FC236}">
                    <a16:creationId xmlns:a16="http://schemas.microsoft.com/office/drawing/2014/main" id="{302216E9-DCBD-D0CF-FFD5-C73A509DE78C}"/>
                  </a:ext>
                </a:extLst>
              </p:cNvPr>
              <p:cNvGrpSpPr/>
              <p:nvPr/>
            </p:nvGrpSpPr>
            <p:grpSpPr>
              <a:xfrm>
                <a:off x="8783754" y="4219820"/>
                <a:ext cx="240425" cy="240425"/>
                <a:chOff x="4978233" y="2956385"/>
                <a:chExt cx="402779" cy="402779"/>
              </a:xfrm>
            </p:grpSpPr>
            <p:sp>
              <p:nvSpPr>
                <p:cNvPr id="19465" name="Rectangle 19464">
                  <a:extLst>
                    <a:ext uri="{FF2B5EF4-FFF2-40B4-BE49-F238E27FC236}">
                      <a16:creationId xmlns:a16="http://schemas.microsoft.com/office/drawing/2014/main" id="{78F79917-0FE6-B24C-4A5B-994BD43EDE59}"/>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466" name="Triangle 19465">
                  <a:extLst>
                    <a:ext uri="{FF2B5EF4-FFF2-40B4-BE49-F238E27FC236}">
                      <a16:creationId xmlns:a16="http://schemas.microsoft.com/office/drawing/2014/main" id="{AB2AA7F9-51B6-65DA-88B1-7B773293ED61}"/>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4" name="Rectangle 33">
              <a:hlinkClick r:id="rId11"/>
              <a:extLst>
                <a:ext uri="{FF2B5EF4-FFF2-40B4-BE49-F238E27FC236}">
                  <a16:creationId xmlns:a16="http://schemas.microsoft.com/office/drawing/2014/main" id="{1899EEEE-03B7-C004-A092-EB67DA44AE6E}"/>
                </a:ext>
              </a:extLst>
            </p:cNvPr>
            <p:cNvSpPr/>
            <p:nvPr/>
          </p:nvSpPr>
          <p:spPr>
            <a:xfrm>
              <a:off x="8595830" y="3436295"/>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nvGrpSpPr>
          <p:cNvPr id="41" name="Group 40">
            <a:extLst>
              <a:ext uri="{FF2B5EF4-FFF2-40B4-BE49-F238E27FC236}">
                <a16:creationId xmlns:a16="http://schemas.microsoft.com/office/drawing/2014/main" id="{ED440808-1E99-9D7D-23A6-98285322CA5E}"/>
              </a:ext>
            </a:extLst>
          </p:cNvPr>
          <p:cNvGrpSpPr/>
          <p:nvPr/>
        </p:nvGrpSpPr>
        <p:grpSpPr>
          <a:xfrm>
            <a:off x="8595833" y="4760270"/>
            <a:ext cx="2974051" cy="1100915"/>
            <a:chOff x="8595830" y="4760267"/>
            <a:chExt cx="2974051" cy="1100915"/>
          </a:xfrm>
        </p:grpSpPr>
        <p:grpSp>
          <p:nvGrpSpPr>
            <p:cNvPr id="29" name="Group 28">
              <a:extLst>
                <a:ext uri="{FF2B5EF4-FFF2-40B4-BE49-F238E27FC236}">
                  <a16:creationId xmlns:a16="http://schemas.microsoft.com/office/drawing/2014/main" id="{38F717AD-A5D0-50E5-DEB5-E60D1F6C02D1}"/>
                </a:ext>
              </a:extLst>
            </p:cNvPr>
            <p:cNvGrpSpPr/>
            <p:nvPr/>
          </p:nvGrpSpPr>
          <p:grpSpPr>
            <a:xfrm>
              <a:off x="8748109" y="4760267"/>
              <a:ext cx="2296392" cy="1082923"/>
              <a:chOff x="8748109" y="4760267"/>
              <a:chExt cx="2296392" cy="1082923"/>
            </a:xfrm>
          </p:grpSpPr>
          <p:pic>
            <p:nvPicPr>
              <p:cNvPr id="55" name="Picture 54" descr="A black background with a black square&#10;&#10;Description automatically generated with medium confidence">
                <a:extLst>
                  <a:ext uri="{FF2B5EF4-FFF2-40B4-BE49-F238E27FC236}">
                    <a16:creationId xmlns:a16="http://schemas.microsoft.com/office/drawing/2014/main" id="{6B661056-2349-38DE-89E2-0F2BBAFC08F4}"/>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748109" y="4760267"/>
                <a:ext cx="2296392" cy="747382"/>
              </a:xfrm>
              <a:prstGeom prst="rect">
                <a:avLst/>
              </a:prstGeom>
            </p:spPr>
          </p:pic>
          <p:grpSp>
            <p:nvGrpSpPr>
              <p:cNvPr id="19470" name="Group 19469">
                <a:extLst>
                  <a:ext uri="{FF2B5EF4-FFF2-40B4-BE49-F238E27FC236}">
                    <a16:creationId xmlns:a16="http://schemas.microsoft.com/office/drawing/2014/main" id="{E3B98EDD-C9CF-9587-4F83-5086C2A4232E}"/>
                  </a:ext>
                </a:extLst>
              </p:cNvPr>
              <p:cNvGrpSpPr/>
              <p:nvPr/>
            </p:nvGrpSpPr>
            <p:grpSpPr>
              <a:xfrm>
                <a:off x="8783754" y="5602765"/>
                <a:ext cx="240425" cy="240425"/>
                <a:chOff x="4978233" y="2956385"/>
                <a:chExt cx="402779" cy="402779"/>
              </a:xfrm>
            </p:grpSpPr>
            <p:sp>
              <p:nvSpPr>
                <p:cNvPr id="19471" name="Rectangle 19470">
                  <a:extLst>
                    <a:ext uri="{FF2B5EF4-FFF2-40B4-BE49-F238E27FC236}">
                      <a16:creationId xmlns:a16="http://schemas.microsoft.com/office/drawing/2014/main" id="{FA87E573-B75D-E553-34AE-06948DAC3D9A}"/>
                    </a:ext>
                  </a:extLst>
                </p:cNvPr>
                <p:cNvSpPr/>
                <p:nvPr/>
              </p:nvSpPr>
              <p:spPr>
                <a:xfrm>
                  <a:off x="4978233" y="2956385"/>
                  <a:ext cx="402779" cy="4027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9472" name="Triangle 19471">
                  <a:extLst>
                    <a:ext uri="{FF2B5EF4-FFF2-40B4-BE49-F238E27FC236}">
                      <a16:creationId xmlns:a16="http://schemas.microsoft.com/office/drawing/2014/main" id="{D6D2CC61-43F5-D22F-BBCD-B3E2A966D601}"/>
                    </a:ext>
                  </a:extLst>
                </p:cNvPr>
                <p:cNvSpPr/>
                <p:nvPr/>
              </p:nvSpPr>
              <p:spPr>
                <a:xfrm rot="5400000">
                  <a:off x="5057045" y="3039748"/>
                  <a:ext cx="259854" cy="2240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grpSp>
        <p:sp>
          <p:nvSpPr>
            <p:cNvPr id="35" name="Rectangle 34">
              <a:hlinkClick r:id="rId13"/>
              <a:extLst>
                <a:ext uri="{FF2B5EF4-FFF2-40B4-BE49-F238E27FC236}">
                  <a16:creationId xmlns:a16="http://schemas.microsoft.com/office/drawing/2014/main" id="{7687F3E6-B2C9-A068-3060-56DA5C4D3F0B}"/>
                </a:ext>
              </a:extLst>
            </p:cNvPr>
            <p:cNvSpPr/>
            <p:nvPr/>
          </p:nvSpPr>
          <p:spPr>
            <a:xfrm>
              <a:off x="8595830" y="4826183"/>
              <a:ext cx="2974051" cy="10349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grpSp>
    </p:spTree>
    <p:extLst>
      <p:ext uri="{BB962C8B-B14F-4D97-AF65-F5344CB8AC3E}">
        <p14:creationId xmlns:p14="http://schemas.microsoft.com/office/powerpoint/2010/main" val="2243179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5EDF-AB4B-17B7-8A3D-83991F584442}"/>
            </a:ext>
          </a:extLst>
        </p:cNvPr>
        <p:cNvGrpSpPr/>
        <p:nvPr/>
      </p:nvGrpSpPr>
      <p:grpSpPr>
        <a:xfrm>
          <a:off x="0" y="0"/>
          <a:ext cx="0" cy="0"/>
          <a:chOff x="0" y="0"/>
          <a:chExt cx="0" cy="0"/>
        </a:xfrm>
      </p:grpSpPr>
      <p:sp>
        <p:nvSpPr>
          <p:cNvPr id="19473" name="Rectangle 19472">
            <a:extLst>
              <a:ext uri="{FF2B5EF4-FFF2-40B4-BE49-F238E27FC236}">
                <a16:creationId xmlns:a16="http://schemas.microsoft.com/office/drawing/2014/main" id="{A49B79D0-A0A9-7028-64D3-02731EBB3494}"/>
              </a:ext>
            </a:extLst>
          </p:cNvPr>
          <p:cNvSpPr/>
          <p:nvPr/>
        </p:nvSpPr>
        <p:spPr>
          <a:xfrm>
            <a:off x="7052611" y="1554378"/>
            <a:ext cx="4327524" cy="4903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sp>
        <p:nvSpPr>
          <p:cNvPr id="10" name="Rectangle 9">
            <a:extLst>
              <a:ext uri="{FF2B5EF4-FFF2-40B4-BE49-F238E27FC236}">
                <a16:creationId xmlns:a16="http://schemas.microsoft.com/office/drawing/2014/main" id="{FA4014BA-B76A-5947-E9E3-864807631C82}"/>
              </a:ext>
            </a:extLst>
          </p:cNvPr>
          <p:cNvSpPr/>
          <p:nvPr/>
        </p:nvSpPr>
        <p:spPr>
          <a:xfrm>
            <a:off x="767415" y="1662125"/>
            <a:ext cx="6585887" cy="4405299"/>
          </a:xfrm>
          <a:prstGeom prst="rect">
            <a:avLst/>
          </a:prstGeom>
          <a:solidFill>
            <a:srgbClr val="F8E1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sp>
        <p:nvSpPr>
          <p:cNvPr id="12" name="Text Placeholder 14">
            <a:extLst>
              <a:ext uri="{FF2B5EF4-FFF2-40B4-BE49-F238E27FC236}">
                <a16:creationId xmlns:a16="http://schemas.microsoft.com/office/drawing/2014/main" id="{B7014EE0-5D7C-510A-45AC-499E7ABB3F6F}"/>
              </a:ext>
            </a:extLst>
          </p:cNvPr>
          <p:cNvSpPr txBox="1">
            <a:spLocks/>
          </p:cNvSpPr>
          <p:nvPr/>
        </p:nvSpPr>
        <p:spPr>
          <a:xfrm>
            <a:off x="7613586" y="1554378"/>
            <a:ext cx="3320794" cy="4219722"/>
          </a:xfrm>
          <a:prstGeom prst="rect">
            <a:avLst/>
          </a:prstGeom>
        </p:spPr>
        <p:txBody>
          <a:bodyPr vert="horz" lIns="0" tIns="360000" rIns="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1"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rPr>
              <a:t>Homewards Cohorts </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1400" b="1"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rPr>
              <a:t>(all at risk of homelessness)</a:t>
            </a:r>
            <a:endParaRPr kumimoji="0" lang="en-GB" sz="2000" b="1"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1600"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rPr>
              <a:t>Northern Ireland </a:t>
            </a:r>
            <a:r>
              <a:rPr kumimoji="0" lang="en-GB" sz="1600" b="0"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rPr>
              <a:t>- Care Experienced Young People, women leaving prison</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lang="en-GB" sz="1600">
                <a:latin typeface="GT Walsheim Medium"/>
                <a:ea typeface="Times New Roman" panose="02020603050405020304" pitchFamily="18" charset="0"/>
                <a:cs typeface="Arial"/>
              </a:rPr>
              <a:t>Aberdeen</a:t>
            </a:r>
            <a:r>
              <a:rPr lang="en-GB" sz="1600" b="0">
                <a:latin typeface="GT Walsheim Medium"/>
                <a:ea typeface="Times New Roman" panose="02020603050405020304" pitchFamily="18" charset="0"/>
                <a:cs typeface="Arial"/>
              </a:rPr>
              <a:t>: Young People 16-24</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lang="en-GB" sz="1600">
                <a:latin typeface="GT Walsheim Medium"/>
                <a:ea typeface="Times New Roman" panose="02020603050405020304" pitchFamily="18" charset="0"/>
                <a:cs typeface="Arial"/>
              </a:rPr>
              <a:t>Bournemouth, Christchurch &amp; Poole:</a:t>
            </a:r>
            <a:r>
              <a:rPr lang="en-GB" sz="1600" b="0">
                <a:latin typeface="GT Walsheim Medium"/>
                <a:ea typeface="Times New Roman" panose="02020603050405020304" pitchFamily="18" charset="0"/>
                <a:cs typeface="Arial"/>
              </a:rPr>
              <a:t> Young People</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lang="en-GB" sz="1600">
                <a:latin typeface="GT Walsheim Medium"/>
                <a:ea typeface="Times New Roman" panose="02020603050405020304" pitchFamily="18" charset="0"/>
                <a:cs typeface="Arial"/>
              </a:rPr>
              <a:t>Lambeth</a:t>
            </a:r>
            <a:r>
              <a:rPr lang="en-GB" sz="1600" b="0">
                <a:latin typeface="GT Walsheim Medium"/>
                <a:ea typeface="Times New Roman" panose="02020603050405020304" pitchFamily="18" charset="0"/>
                <a:cs typeface="Arial"/>
              </a:rPr>
              <a:t>: Lone Parents in Temporary Accommodation</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lang="en-GB" sz="1600">
                <a:latin typeface="GT Walsheim Medium"/>
                <a:ea typeface="Times New Roman" panose="02020603050405020304" pitchFamily="18" charset="0"/>
                <a:cs typeface="Arial"/>
              </a:rPr>
              <a:t>Newport</a:t>
            </a:r>
            <a:r>
              <a:rPr lang="en-GB" sz="1600" b="0">
                <a:latin typeface="GT Walsheim Medium"/>
                <a:ea typeface="Times New Roman" panose="02020603050405020304" pitchFamily="18" charset="0"/>
                <a:cs typeface="Arial"/>
              </a:rPr>
              <a:t>: Families; women experiencing </a:t>
            </a:r>
            <a:r>
              <a:rPr lang="en-GB" sz="1600" b="0" err="1">
                <a:latin typeface="GT Walsheim Medium"/>
                <a:ea typeface="Times New Roman" panose="02020603050405020304" pitchFamily="18" charset="0"/>
                <a:cs typeface="Arial"/>
              </a:rPr>
              <a:t>mulptiple</a:t>
            </a:r>
            <a:r>
              <a:rPr lang="en-GB" sz="1600" b="0">
                <a:latin typeface="GT Walsheim Medium"/>
                <a:ea typeface="Times New Roman" panose="02020603050405020304" pitchFamily="18" charset="0"/>
                <a:cs typeface="Arial"/>
              </a:rPr>
              <a:t> disadvantage</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lang="en-GB" sz="1600">
                <a:latin typeface="GT Walsheim Medium"/>
                <a:ea typeface="Times New Roman" panose="02020603050405020304" pitchFamily="18" charset="0"/>
                <a:cs typeface="Arial"/>
              </a:rPr>
              <a:t>Sheffield</a:t>
            </a:r>
            <a:r>
              <a:rPr lang="en-GB" sz="1600" b="0">
                <a:latin typeface="GT Walsheim Medium"/>
                <a:ea typeface="Times New Roman" panose="02020603050405020304" pitchFamily="18" charset="0"/>
                <a:cs typeface="Arial"/>
              </a:rPr>
              <a:t>: Families in </a:t>
            </a:r>
            <a:r>
              <a:rPr lang="en-GB" sz="1600" b="0" err="1">
                <a:latin typeface="GT Walsheim Medium"/>
                <a:ea typeface="Times New Roman" panose="02020603050405020304" pitchFamily="18" charset="0"/>
                <a:cs typeface="Arial"/>
              </a:rPr>
              <a:t>Burngrave</a:t>
            </a:r>
            <a:endParaRPr lang="en-GB" sz="1600" b="0">
              <a:latin typeface="GT Walsheim Medium"/>
              <a:ea typeface="Times New Roman" panose="02020603050405020304" pitchFamily="18"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lang="en-GB" sz="2000">
              <a:latin typeface="GT Walsheim Medium"/>
              <a:ea typeface="Times New Roman" panose="02020603050405020304" pitchFamily="18"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lang="en-GB" sz="2000">
              <a:latin typeface="GT Walsheim Medium"/>
              <a:ea typeface="Times New Roman" panose="02020603050405020304" pitchFamily="18" charset="0"/>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00" b="0" i="0" u="none" strike="noStrike" kern="1200" cap="none" spc="20" normalizeH="0" baseline="0" noProof="0">
              <a:ln>
                <a:noFill/>
              </a:ln>
              <a:solidFill>
                <a:srgbClr val="000000"/>
              </a:solidFill>
              <a:effectLst/>
              <a:uLnTx/>
              <a:uFillTx/>
              <a:latin typeface="GT Walsheim Medium"/>
              <a:ea typeface="Times New Roman" panose="02020603050405020304" pitchFamily="18"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kumimoji="0" lang="en-GB" sz="1800" b="1" i="0" u="none" strike="noStrike" kern="1200" cap="none" spc="20" normalizeH="0" baseline="0" noProof="0">
              <a:ln>
                <a:noFill/>
              </a:ln>
              <a:solidFill>
                <a:srgbClr val="000000"/>
              </a:solidFill>
              <a:effectLst/>
              <a:uLnTx/>
              <a:uFillTx/>
              <a:latin typeface="GT Walsheim Medium" pitchFamily="2" charset="77"/>
              <a:ea typeface="Roboto Medium" panose="02000000000000000000" pitchFamily="2"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kumimoji="0" lang="en-GB" sz="1800" b="1" i="0" u="none" strike="noStrike" kern="1200" cap="none" spc="20" normalizeH="0" baseline="0" noProof="0">
              <a:ln>
                <a:noFill/>
              </a:ln>
              <a:solidFill>
                <a:srgbClr val="000000"/>
              </a:solidFill>
              <a:effectLst/>
              <a:uLnTx/>
              <a:uFillTx/>
              <a:latin typeface="GT Walsheim Medium" pitchFamily="2" charset="77"/>
              <a:ea typeface="Roboto Medium" panose="02000000000000000000" pitchFamily="2" charset="0"/>
              <a:cs typeface="Arial"/>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kumimoji="0" lang="en-US" sz="1800" b="1" i="0" u="none" strike="noStrike" kern="1200" cap="none" spc="20" normalizeH="0" baseline="0" noProof="0">
              <a:ln>
                <a:noFill/>
              </a:ln>
              <a:solidFill>
                <a:srgbClr val="000000"/>
              </a:solidFill>
              <a:effectLst/>
              <a:uLnTx/>
              <a:uFillTx/>
              <a:latin typeface="GT Walsheim Medium" pitchFamily="2" charset="77"/>
              <a:ea typeface="Roboto Medium" panose="02000000000000000000" pitchFamily="2" charset="0"/>
              <a:cs typeface="GT Walsheim Medium" pitchFamily="2" charset="77"/>
            </a:endParaRPr>
          </a:p>
        </p:txBody>
      </p:sp>
      <p:sp>
        <p:nvSpPr>
          <p:cNvPr id="4" name="Title 3">
            <a:extLst>
              <a:ext uri="{FF2B5EF4-FFF2-40B4-BE49-F238E27FC236}">
                <a16:creationId xmlns:a16="http://schemas.microsoft.com/office/drawing/2014/main" id="{E851A449-DB5D-8510-73D3-387CECF9FB95}"/>
              </a:ext>
            </a:extLst>
          </p:cNvPr>
          <p:cNvSpPr>
            <a:spLocks noGrp="1"/>
          </p:cNvSpPr>
          <p:nvPr>
            <p:ph type="title"/>
          </p:nvPr>
        </p:nvSpPr>
        <p:spPr>
          <a:xfrm>
            <a:off x="293914" y="526858"/>
            <a:ext cx="11898086" cy="436914"/>
          </a:xfrm>
        </p:spPr>
        <p:txBody>
          <a:bodyPr/>
          <a:lstStyle/>
          <a:p>
            <a:r>
              <a:rPr lang="en-US">
                <a:latin typeface="GT Walsheim Medium"/>
                <a:ea typeface="Roboto"/>
              </a:rPr>
              <a:t>Homewards cohorts</a:t>
            </a:r>
            <a:endParaRPr lang="en-US"/>
          </a:p>
        </p:txBody>
      </p:sp>
      <p:sp>
        <p:nvSpPr>
          <p:cNvPr id="2" name="TextBox 1">
            <a:extLst>
              <a:ext uri="{FF2B5EF4-FFF2-40B4-BE49-F238E27FC236}">
                <a16:creationId xmlns:a16="http://schemas.microsoft.com/office/drawing/2014/main" id="{8A876500-7320-C8A4-13A1-03E7F408911D}"/>
              </a:ext>
            </a:extLst>
          </p:cNvPr>
          <p:cNvSpPr txBox="1"/>
          <p:nvPr/>
        </p:nvSpPr>
        <p:spPr>
          <a:xfrm>
            <a:off x="1632333" y="2341280"/>
            <a:ext cx="4856050" cy="3046988"/>
          </a:xfrm>
          <a:prstGeom prst="rect">
            <a:avLst/>
          </a:prstGeom>
          <a:noFill/>
        </p:spPr>
        <p:txBody>
          <a:bodyPr wrap="square" lIns="0" tIns="0" rIns="0" bIns="0" rtlCol="0" anchor="t">
            <a:spAutoFit/>
          </a:bodyPr>
          <a:lstStyle/>
          <a:p>
            <a:r>
              <a:rPr lang="en-US" spc="20">
                <a:solidFill>
                  <a:srgbClr val="000000"/>
                </a:solidFill>
                <a:latin typeface="GT Walsheim Medium"/>
                <a:cs typeface="Arial"/>
              </a:rPr>
              <a:t>Homewards has identified </a:t>
            </a:r>
            <a:r>
              <a:rPr lang="en-US" b="1" spc="20">
                <a:solidFill>
                  <a:srgbClr val="000000"/>
                </a:solidFill>
                <a:latin typeface="GT Walsheim Medium"/>
                <a:cs typeface="Arial"/>
              </a:rPr>
              <a:t>specific cohorts</a:t>
            </a:r>
            <a:r>
              <a:rPr lang="en-US" spc="20">
                <a:solidFill>
                  <a:srgbClr val="000000"/>
                </a:solidFill>
                <a:latin typeface="GT Walsheim Medium"/>
                <a:cs typeface="Arial"/>
              </a:rPr>
              <a:t> in each location so that we can develop tailored, local solutions. By understanding the unique needs and root causes of homelessness for these groups, Homewards can create and scale innovative approaches.  </a:t>
            </a:r>
          </a:p>
          <a:p>
            <a:endParaRPr lang="en-US" spc="20">
              <a:solidFill>
                <a:srgbClr val="000000"/>
              </a:solidFill>
              <a:latin typeface="GT Walsheim Medium"/>
              <a:cs typeface="Arial"/>
            </a:endParaRPr>
          </a:p>
          <a:p>
            <a:r>
              <a:rPr lang="en-US" spc="20">
                <a:solidFill>
                  <a:srgbClr val="000000"/>
                </a:solidFill>
                <a:latin typeface="GT Walsheim Medium"/>
                <a:cs typeface="Arial"/>
              </a:rPr>
              <a:t>We are focusing on the following strategic initiatives across all 6 locations:  employment, data, housing, funding and early interventions.  This deck focusses on </a:t>
            </a:r>
            <a:r>
              <a:rPr lang="en-US" b="1" spc="20">
                <a:solidFill>
                  <a:srgbClr val="000000"/>
                </a:solidFill>
                <a:latin typeface="GT Walsheim Medium"/>
                <a:cs typeface="Arial"/>
              </a:rPr>
              <a:t>employment</a:t>
            </a:r>
            <a:r>
              <a:rPr lang="en-US" spc="20">
                <a:solidFill>
                  <a:srgbClr val="000000"/>
                </a:solidFill>
                <a:latin typeface="GT Walsheim Medium"/>
                <a:cs typeface="Arial"/>
              </a:rPr>
              <a:t>.</a:t>
            </a:r>
          </a:p>
        </p:txBody>
      </p:sp>
    </p:spTree>
    <p:extLst>
      <p:ext uri="{BB962C8B-B14F-4D97-AF65-F5344CB8AC3E}">
        <p14:creationId xmlns:p14="http://schemas.microsoft.com/office/powerpoint/2010/main" val="3570677750"/>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72EC6984-A8D8-26A3-1115-3A446BADF715}"/>
            </a:ext>
          </a:extLst>
        </p:cNvPr>
        <p:cNvGrpSpPr/>
        <p:nvPr/>
      </p:nvGrpSpPr>
      <p:grpSpPr>
        <a:xfrm>
          <a:off x="0" y="0"/>
          <a:ext cx="0" cy="0"/>
          <a:chOff x="0" y="0"/>
          <a:chExt cx="0" cy="0"/>
        </a:xfrm>
      </p:grpSpPr>
      <p:pic>
        <p:nvPicPr>
          <p:cNvPr id="7" name="Picture 6" descr="A person and person sitting on a couch with two children&#10;&#10;Description automatically generated">
            <a:extLst>
              <a:ext uri="{FF2B5EF4-FFF2-40B4-BE49-F238E27FC236}">
                <a16:creationId xmlns:a16="http://schemas.microsoft.com/office/drawing/2014/main" id="{9BD1DB92-98C4-F0EF-930A-FF83B426BCA9}"/>
              </a:ext>
            </a:extLst>
          </p:cNvPr>
          <p:cNvPicPr>
            <a:picLocks noChangeAspect="1"/>
          </p:cNvPicPr>
          <p:nvPr/>
        </p:nvPicPr>
        <p:blipFill>
          <a:blip r:embed="rId3"/>
          <a:srcRect l="30772" r="24740"/>
          <a:stretch>
            <a:fillRect/>
          </a:stretch>
        </p:blipFill>
        <p:spPr>
          <a:xfrm>
            <a:off x="7566051" y="-74730"/>
            <a:ext cx="4625949" cy="6932730"/>
          </a:xfrm>
          <a:prstGeom prst="rect">
            <a:avLst/>
          </a:prstGeom>
        </p:spPr>
      </p:pic>
      <p:sp>
        <p:nvSpPr>
          <p:cNvPr id="309" name="Google Shape;309;p4">
            <a:extLst>
              <a:ext uri="{FF2B5EF4-FFF2-40B4-BE49-F238E27FC236}">
                <a16:creationId xmlns:a16="http://schemas.microsoft.com/office/drawing/2014/main" id="{C0BCC3E7-DEA8-8B38-1567-69ACAEB1E750}"/>
              </a:ext>
            </a:extLst>
          </p:cNvPr>
          <p:cNvSpPr txBox="1">
            <a:spLocks noGrp="1"/>
          </p:cNvSpPr>
          <p:nvPr>
            <p:ph type="sldNum" idx="12"/>
          </p:nvPr>
        </p:nvSpPr>
        <p:spPr>
          <a:xfrm>
            <a:off x="11093824" y="445303"/>
            <a:ext cx="555252" cy="365125"/>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800" b="0" i="0" u="none" strike="noStrike" kern="0" cap="none" spc="0" normalizeH="0" baseline="0" noProof="0">
              <a:ln>
                <a:noFill/>
              </a:ln>
              <a:solidFill>
                <a:srgbClr val="000000"/>
              </a:solidFill>
              <a:effectLst/>
              <a:uLnTx/>
              <a:uFillTx/>
              <a:latin typeface="Arial"/>
              <a:cs typeface="Arial"/>
              <a:sym typeface="Arial"/>
            </a:endParaRPr>
          </a:p>
        </p:txBody>
      </p:sp>
      <p:sp>
        <p:nvSpPr>
          <p:cNvPr id="2" name="Google Shape;310;p4">
            <a:extLst>
              <a:ext uri="{FF2B5EF4-FFF2-40B4-BE49-F238E27FC236}">
                <a16:creationId xmlns:a16="http://schemas.microsoft.com/office/drawing/2014/main" id="{9E7EAF59-C913-97BA-6554-BE87D69AC0AE}"/>
              </a:ext>
            </a:extLst>
          </p:cNvPr>
          <p:cNvSpPr txBox="1">
            <a:spLocks/>
          </p:cNvSpPr>
          <p:nvPr/>
        </p:nvSpPr>
        <p:spPr>
          <a:xfrm>
            <a:off x="534092" y="443009"/>
            <a:ext cx="6814159" cy="1143000"/>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R="0" lvl="0" algn="ctr" rtl="0">
              <a:lnSpc>
                <a:spcPct val="82000"/>
              </a:lnSpc>
              <a:spcBef>
                <a:spcPts val="0"/>
              </a:spcBef>
              <a:spcAft>
                <a:spcPts val="0"/>
              </a:spcAft>
              <a:buClr>
                <a:srgbClr val="000000"/>
              </a:buClr>
              <a:buSzPts val="6000"/>
              <a:buFont typeface="Arial"/>
              <a:buNone/>
              <a:defRPr sz="60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82000"/>
              </a:lnSpc>
              <a:spcBef>
                <a:spcPts val="0"/>
              </a:spcBef>
              <a:spcAft>
                <a:spcPts val="0"/>
              </a:spcAft>
              <a:buClr>
                <a:srgbClr val="000000"/>
              </a:buClr>
              <a:buSzPts val="6000"/>
              <a:buFont typeface="Arial"/>
              <a:buNone/>
              <a:tabLst/>
              <a:defRPr/>
            </a:pPr>
            <a:r>
              <a:rPr lang="en-GB" sz="3400" cap="all" spc="500">
                <a:latin typeface="GT Walsheim Medium" pitchFamily="2" charset="77"/>
                <a:ea typeface="Roboto" panose="02000000000000000000" pitchFamily="2" charset="0"/>
                <a:cs typeface="GT Walsheim Medium" pitchFamily="2" charset="77"/>
              </a:rPr>
              <a:t>A</a:t>
            </a:r>
            <a:r>
              <a:rPr kumimoji="0" lang="en-GB" sz="3400" b="1" i="0" u="none" strike="noStrike" kern="0" cap="none" spc="0" normalizeH="0" baseline="0" noProof="0">
                <a:ln>
                  <a:noFill/>
                </a:ln>
                <a:solidFill>
                  <a:srgbClr val="000000"/>
                </a:solidFill>
                <a:effectLst/>
                <a:uLnTx/>
                <a:uFillTx/>
                <a:latin typeface="GT Walsheim Medium"/>
                <a:cs typeface="GT Walsheim Medium"/>
                <a:sym typeface="Arial"/>
              </a:rPr>
              <a:t> </a:t>
            </a:r>
            <a:r>
              <a:rPr lang="en-GB" sz="3400" cap="all" spc="500">
                <a:latin typeface="GT Walsheim Medium" pitchFamily="2" charset="77"/>
                <a:ea typeface="Roboto" panose="02000000000000000000" pitchFamily="2" charset="0"/>
                <a:cs typeface="GT Walsheim Medium" pitchFamily="2" charset="77"/>
              </a:rPr>
              <a:t>major</a:t>
            </a:r>
            <a:r>
              <a:rPr kumimoji="0" lang="en-GB" sz="3400" b="1" i="0" u="none" strike="noStrike" kern="0" cap="none" spc="0" normalizeH="0" baseline="0" noProof="0">
                <a:ln>
                  <a:noFill/>
                </a:ln>
                <a:solidFill>
                  <a:srgbClr val="000000"/>
                </a:solidFill>
                <a:effectLst/>
                <a:uLnTx/>
                <a:uFillTx/>
                <a:latin typeface="GT Walsheim Medium"/>
                <a:cs typeface="GT Walsheim Medium"/>
                <a:sym typeface="Arial"/>
              </a:rPr>
              <a:t> </a:t>
            </a:r>
            <a:r>
              <a:rPr lang="en-GB" sz="3400" cap="all" spc="500">
                <a:latin typeface="GT Walsheim Medium" pitchFamily="2" charset="77"/>
                <a:ea typeface="Roboto" panose="02000000000000000000" pitchFamily="2" charset="0"/>
                <a:cs typeface="GT Walsheim Medium" pitchFamily="2" charset="77"/>
              </a:rPr>
              <a:t>societal challenge</a:t>
            </a:r>
            <a:endParaRPr lang="en-US" sz="3400" cap="all" spc="500">
              <a:latin typeface="GT Walsheim Medium" pitchFamily="2" charset="77"/>
              <a:ea typeface="Roboto" panose="02000000000000000000" pitchFamily="2" charset="0"/>
              <a:cs typeface="GT Walsheim Medium" pitchFamily="2" charset="77"/>
            </a:endParaRPr>
          </a:p>
        </p:txBody>
      </p:sp>
      <p:sp>
        <p:nvSpPr>
          <p:cNvPr id="305" name="Google Shape;305;p4">
            <a:extLst>
              <a:ext uri="{FF2B5EF4-FFF2-40B4-BE49-F238E27FC236}">
                <a16:creationId xmlns:a16="http://schemas.microsoft.com/office/drawing/2014/main" id="{99E399E4-AAC2-0CCC-80A9-90305BBF10AE}"/>
              </a:ext>
            </a:extLst>
          </p:cNvPr>
          <p:cNvSpPr txBox="1">
            <a:spLocks noGrp="1"/>
          </p:cNvSpPr>
          <p:nvPr>
            <p:ph type="body" idx="4"/>
          </p:nvPr>
        </p:nvSpPr>
        <p:spPr>
          <a:xfrm>
            <a:off x="538163" y="1673593"/>
            <a:ext cx="6511994" cy="3693319"/>
          </a:xfrm>
          <a:prstGeom prst="rect">
            <a:avLst/>
          </a:prstGeom>
          <a:noFill/>
          <a:ln>
            <a:noFill/>
          </a:ln>
        </p:spPr>
        <p:txBody>
          <a:bodyPr spcFirstLastPara="1" wrap="square" lIns="0" tIns="0" rIns="0" bIns="0" anchor="t" anchorCtr="0">
            <a:spAutoFit/>
          </a:bodyPr>
          <a:lstStyle/>
          <a:p>
            <a:pPr marL="0" indent="0" algn="l">
              <a:spcAft>
                <a:spcPts val="1800"/>
              </a:spcAft>
              <a:buClr>
                <a:schemeClr val="bg2"/>
              </a:buClr>
              <a:buSzPts val="1500"/>
            </a:pPr>
            <a:r>
              <a:rPr lang="en-GB" sz="2000" b="0">
                <a:latin typeface="GT Walsheim Medium"/>
                <a:cs typeface="GT Walsheim Medium"/>
              </a:rPr>
              <a:t>Homelessness is a complex issue, and its definition is broad – from rough-sleeping to living in temporary accommodation to sofa surfing.</a:t>
            </a:r>
          </a:p>
          <a:p>
            <a:pPr marL="0" indent="0" algn="l">
              <a:spcAft>
                <a:spcPts val="1800"/>
              </a:spcAft>
              <a:buClr>
                <a:schemeClr val="bg2"/>
              </a:buClr>
              <a:buSzPts val="1500"/>
            </a:pPr>
            <a:r>
              <a:rPr lang="en-GB" sz="2000" b="0">
                <a:latin typeface="GT Walsheim Medium"/>
                <a:cs typeface="GT Walsheim Medium"/>
              </a:rPr>
              <a:t>It is now estimated that over </a:t>
            </a:r>
            <a:r>
              <a:rPr lang="en-GB" sz="2000" b="0">
                <a:solidFill>
                  <a:srgbClr val="FF7850"/>
                </a:solidFill>
                <a:latin typeface="GT Walsheim Medium"/>
                <a:cs typeface="GT Walsheim Medium"/>
              </a:rPr>
              <a:t>350,000 people </a:t>
            </a:r>
            <a:r>
              <a:rPr lang="en-GB" sz="2000" b="0">
                <a:latin typeface="GT Walsheim Medium"/>
                <a:cs typeface="GT Walsheim Medium"/>
              </a:rPr>
              <a:t>– nearly half of whom are children – are sofa surfing, sleeping on the streets, staying in hostels, living in their cars or other forms of temporary accommodation.</a:t>
            </a:r>
          </a:p>
          <a:p>
            <a:pPr marL="0" indent="0" algn="l">
              <a:spcAft>
                <a:spcPts val="1800"/>
              </a:spcAft>
              <a:buClr>
                <a:schemeClr val="bg2"/>
              </a:buClr>
              <a:buSzPts val="1500"/>
            </a:pPr>
            <a:r>
              <a:rPr lang="en-GB" sz="2000" b="0">
                <a:latin typeface="GT Walsheim Medium"/>
                <a:cs typeface="GT Walsheim Medium"/>
              </a:rPr>
              <a:t>And this is only the tip of the iceberg. </a:t>
            </a:r>
          </a:p>
          <a:p>
            <a:pPr marL="0" indent="0" algn="l">
              <a:spcAft>
                <a:spcPts val="1800"/>
              </a:spcAft>
              <a:buClr>
                <a:schemeClr val="bg2"/>
              </a:buClr>
              <a:buSzPts val="1500"/>
            </a:pPr>
            <a:r>
              <a:rPr lang="en-GB" sz="2000" b="0">
                <a:latin typeface="GT Walsheim Medium"/>
                <a:cs typeface="GT Walsheim Medium"/>
              </a:rPr>
              <a:t>However, homelessness is not inevitable….</a:t>
            </a:r>
          </a:p>
        </p:txBody>
      </p:sp>
      <p:sp>
        <p:nvSpPr>
          <p:cNvPr id="5" name="Rectangle 4">
            <a:extLst>
              <a:ext uri="{FF2B5EF4-FFF2-40B4-BE49-F238E27FC236}">
                <a16:creationId xmlns:a16="http://schemas.microsoft.com/office/drawing/2014/main" id="{49DB81DE-85EC-70AA-26B1-EA103C1771A9}"/>
              </a:ext>
            </a:extLst>
          </p:cNvPr>
          <p:cNvSpPr/>
          <p:nvPr/>
        </p:nvSpPr>
        <p:spPr>
          <a:xfrm>
            <a:off x="10905067" y="6282267"/>
            <a:ext cx="1185333" cy="474133"/>
          </a:xfrm>
          <a:prstGeom prst="rect">
            <a:avLst/>
          </a:prstGeom>
          <a:solidFill>
            <a:schemeClr val="bg1">
              <a:alpha val="78000"/>
            </a:schemeClr>
          </a:solidFill>
          <a:ln>
            <a:solidFill>
              <a:schemeClr val="bg1"/>
            </a:solid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 name="Picture 2" descr="A black background with white text&#10;&#10;AI-generated content may be incorrect.">
            <a:extLst>
              <a:ext uri="{FF2B5EF4-FFF2-40B4-BE49-F238E27FC236}">
                <a16:creationId xmlns:a16="http://schemas.microsoft.com/office/drawing/2014/main" id="{63C85F63-FA0E-0BBF-CE6D-1DD0651DC49B}"/>
              </a:ext>
            </a:extLst>
          </p:cNvPr>
          <p:cNvPicPr>
            <a:picLocks noChangeAspect="1"/>
          </p:cNvPicPr>
          <p:nvPr/>
        </p:nvPicPr>
        <p:blipFill>
          <a:blip r:embed="rId4"/>
          <a:stretch>
            <a:fillRect/>
          </a:stretch>
        </p:blipFill>
        <p:spPr>
          <a:xfrm>
            <a:off x="10990177" y="6355589"/>
            <a:ext cx="973506" cy="330267"/>
          </a:xfrm>
          <a:prstGeom prst="rect">
            <a:avLst/>
          </a:prstGeom>
        </p:spPr>
      </p:pic>
      <p:sp>
        <p:nvSpPr>
          <p:cNvPr id="8" name="TextBox 7">
            <a:extLst>
              <a:ext uri="{FF2B5EF4-FFF2-40B4-BE49-F238E27FC236}">
                <a16:creationId xmlns:a16="http://schemas.microsoft.com/office/drawing/2014/main" id="{33506636-11AE-F18F-30E7-C9F8E2468572}"/>
              </a:ext>
            </a:extLst>
          </p:cNvPr>
          <p:cNvSpPr txBox="1"/>
          <p:nvPr/>
        </p:nvSpPr>
        <p:spPr>
          <a:xfrm>
            <a:off x="538163" y="6466333"/>
            <a:ext cx="2418932" cy="107722"/>
          </a:xfrm>
          <a:prstGeom prst="rect">
            <a:avLst/>
          </a:prstGeom>
          <a:noFill/>
        </p:spPr>
        <p:txBody>
          <a:bodyPr wrap="none" lIns="0" tIns="0" rIns="0" bIns="0" rtlCol="0">
            <a:spAutoFit/>
          </a:bodyPr>
          <a:lstStyle/>
          <a:p>
            <a:pPr algn="l"/>
            <a:r>
              <a:rPr lang="en-GB" sz="700" b="0" i="0">
                <a:solidFill>
                  <a:schemeClr val="bg1">
                    <a:lumMod val="75000"/>
                  </a:schemeClr>
                </a:solidFill>
                <a:effectLst/>
                <a:latin typeface="Montserrat" panose="00000500000000000000" pitchFamily="2" charset="0"/>
              </a:rPr>
              <a:t>Centre for Homelessness Impact / Liam McBurney/PA</a:t>
            </a:r>
            <a:endParaRPr lang="en-GB" sz="700">
              <a:solidFill>
                <a:schemeClr val="bg1">
                  <a:lumMod val="75000"/>
                </a:schemeClr>
              </a:solidFill>
            </a:endParaRPr>
          </a:p>
        </p:txBody>
      </p:sp>
    </p:spTree>
    <p:extLst>
      <p:ext uri="{BB962C8B-B14F-4D97-AF65-F5344CB8AC3E}">
        <p14:creationId xmlns:p14="http://schemas.microsoft.com/office/powerpoint/2010/main" val="1289103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6F5315-FC4E-4D9D-6770-2457A1DDC33D}"/>
            </a:ext>
          </a:extLst>
        </p:cNvPr>
        <p:cNvGrpSpPr/>
        <p:nvPr/>
      </p:nvGrpSpPr>
      <p:grpSpPr>
        <a:xfrm>
          <a:off x="0" y="0"/>
          <a:ext cx="0" cy="0"/>
          <a:chOff x="0" y="0"/>
          <a:chExt cx="0" cy="0"/>
        </a:xfrm>
      </p:grpSpPr>
      <p:sp>
        <p:nvSpPr>
          <p:cNvPr id="9" name="Text Placeholder 14">
            <a:extLst>
              <a:ext uri="{FF2B5EF4-FFF2-40B4-BE49-F238E27FC236}">
                <a16:creationId xmlns:a16="http://schemas.microsoft.com/office/drawing/2014/main" id="{FA5C497A-6EB6-7ABB-3300-32B183AC7ACC}"/>
              </a:ext>
            </a:extLst>
          </p:cNvPr>
          <p:cNvSpPr txBox="1">
            <a:spLocks/>
          </p:cNvSpPr>
          <p:nvPr/>
        </p:nvSpPr>
        <p:spPr>
          <a:xfrm>
            <a:off x="5665910" y="5478537"/>
            <a:ext cx="5336164" cy="2198427"/>
          </a:xfrm>
          <a:prstGeom prst="rect">
            <a:avLst/>
          </a:prstGeom>
          <a:noFill/>
        </p:spPr>
        <p:txBody>
          <a:bodyPr vert="horz" lIns="0" tIns="180000" rIns="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lvl="0">
              <a:defRPr/>
            </a:pPr>
            <a:endParaRPr lang="en-GB" b="0">
              <a:latin typeface="GT Walsheim Medium" pitchFamily="2" charset="0"/>
              <a:cs typeface="GT Walsheim Medium" pitchFamily="2" charset="0"/>
            </a:endParaRPr>
          </a:p>
        </p:txBody>
      </p:sp>
      <p:sp>
        <p:nvSpPr>
          <p:cNvPr id="2" name="TextBox 1">
            <a:extLst>
              <a:ext uri="{FF2B5EF4-FFF2-40B4-BE49-F238E27FC236}">
                <a16:creationId xmlns:a16="http://schemas.microsoft.com/office/drawing/2014/main" id="{07067E14-FECB-4DCC-DB6A-67D464A45BB9}"/>
              </a:ext>
            </a:extLst>
          </p:cNvPr>
          <p:cNvSpPr txBox="1"/>
          <p:nvPr/>
        </p:nvSpPr>
        <p:spPr>
          <a:xfrm>
            <a:off x="6809874" y="7844589"/>
            <a:ext cx="65" cy="230832"/>
          </a:xfrm>
          <a:prstGeom prst="rect">
            <a:avLst/>
          </a:prstGeom>
          <a:noFill/>
        </p:spPr>
        <p:txBody>
          <a:bodyPr wrap="none" lIns="0" tIns="0" rIns="0" bIns="0" rtlCol="0">
            <a:spAutoFit/>
          </a:bodyPr>
          <a:lstStyle/>
          <a:p>
            <a:pPr defTabSz="914377">
              <a:defRPr/>
            </a:pPr>
            <a:endParaRPr lang="en-US" sz="1500">
              <a:solidFill>
                <a:srgbClr val="51B9FF"/>
              </a:solidFill>
              <a:latin typeface="Basis Grotesque"/>
            </a:endParaRPr>
          </a:p>
        </p:txBody>
      </p:sp>
      <p:graphicFrame>
        <p:nvGraphicFramePr>
          <p:cNvPr id="3" name="Chart 2">
            <a:extLst>
              <a:ext uri="{FF2B5EF4-FFF2-40B4-BE49-F238E27FC236}">
                <a16:creationId xmlns:a16="http://schemas.microsoft.com/office/drawing/2014/main" id="{D1323C6C-9B53-D44A-0C0E-473127CAA880}"/>
              </a:ext>
            </a:extLst>
          </p:cNvPr>
          <p:cNvGraphicFramePr>
            <a:graphicFrameLocks/>
          </p:cNvGraphicFramePr>
          <p:nvPr/>
        </p:nvGraphicFramePr>
        <p:xfrm>
          <a:off x="6215061" y="2071703"/>
          <a:ext cx="5438776" cy="381004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0">
            <a:extLst>
              <a:ext uri="{FF2B5EF4-FFF2-40B4-BE49-F238E27FC236}">
                <a16:creationId xmlns:a16="http://schemas.microsoft.com/office/drawing/2014/main" id="{9D3A6CB0-657C-1AB2-CFB2-73EB031840D9}"/>
              </a:ext>
            </a:extLst>
          </p:cNvPr>
          <p:cNvSpPr txBox="1">
            <a:spLocks/>
          </p:cNvSpPr>
          <p:nvPr/>
        </p:nvSpPr>
        <p:spPr>
          <a:xfrm>
            <a:off x="6256815" y="1702597"/>
            <a:ext cx="5776523" cy="608520"/>
          </a:xfrm>
          <a:prstGeom prst="rect">
            <a:avLst/>
          </a:prstGeom>
          <a:noFill/>
        </p:spPr>
        <p:txBody>
          <a:bodyPr vert="horz" wrap="square" lIns="0" tIns="0" rIns="0" bIns="0" rtlCol="0">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defTabSz="914377">
              <a:defRPr/>
            </a:pPr>
            <a:r>
              <a:rPr lang="en-GB" sz="2400">
                <a:latin typeface="GT Walsheim Medium"/>
                <a:ea typeface="Roboto"/>
              </a:rPr>
              <a:t>Homelessness in Finland 1987 - 2022</a:t>
            </a:r>
          </a:p>
        </p:txBody>
      </p:sp>
      <p:sp>
        <p:nvSpPr>
          <p:cNvPr id="4" name="Title 9">
            <a:extLst>
              <a:ext uri="{FF2B5EF4-FFF2-40B4-BE49-F238E27FC236}">
                <a16:creationId xmlns:a16="http://schemas.microsoft.com/office/drawing/2014/main" id="{7B1C468B-B097-D24F-3F8B-02942F04189E}"/>
              </a:ext>
            </a:extLst>
          </p:cNvPr>
          <p:cNvSpPr txBox="1">
            <a:spLocks/>
          </p:cNvSpPr>
          <p:nvPr/>
        </p:nvSpPr>
        <p:spPr>
          <a:xfrm>
            <a:off x="300169" y="538165"/>
            <a:ext cx="11887656" cy="429028"/>
          </a:xfrm>
          <a:prstGeom prst="rect">
            <a:avLst/>
          </a:prstGeom>
        </p:spPr>
        <p:txBody>
          <a:bodyPr vert="horz" wrap="square" lIns="0" tIns="0" rIns="0" bIns="0" rtlCol="0" anchor="t">
            <a:sp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r>
              <a:rPr lang="en-GB">
                <a:latin typeface="GT Walsheim Medium"/>
                <a:ea typeface="Roboto"/>
              </a:rPr>
              <a:t>Ending the ‘No Job, No Home’ cycle</a:t>
            </a:r>
            <a:endParaRPr lang="en-US">
              <a:latin typeface="GT Walsheim Medium"/>
              <a:ea typeface="Roboto"/>
            </a:endParaRPr>
          </a:p>
        </p:txBody>
      </p:sp>
      <p:pic>
        <p:nvPicPr>
          <p:cNvPr id="15" name="Picture 14">
            <a:extLst>
              <a:ext uri="{FF2B5EF4-FFF2-40B4-BE49-F238E27FC236}">
                <a16:creationId xmlns:a16="http://schemas.microsoft.com/office/drawing/2014/main" id="{45AB2887-91FE-1544-ECD8-FE50FF9A254F}"/>
              </a:ext>
            </a:extLst>
          </p:cNvPr>
          <p:cNvPicPr>
            <a:picLocks noChangeAspect="1"/>
          </p:cNvPicPr>
          <p:nvPr/>
        </p:nvPicPr>
        <p:blipFill>
          <a:blip r:embed="rId4"/>
          <a:stretch>
            <a:fillRect/>
          </a:stretch>
        </p:blipFill>
        <p:spPr>
          <a:xfrm flipH="1">
            <a:off x="1" y="4762689"/>
            <a:ext cx="12202987" cy="1557151"/>
          </a:xfrm>
          <a:prstGeom prst="rect">
            <a:avLst/>
          </a:prstGeom>
        </p:spPr>
      </p:pic>
      <p:sp>
        <p:nvSpPr>
          <p:cNvPr id="5" name="Google Shape;305;p4">
            <a:extLst>
              <a:ext uri="{FF2B5EF4-FFF2-40B4-BE49-F238E27FC236}">
                <a16:creationId xmlns:a16="http://schemas.microsoft.com/office/drawing/2014/main" id="{B8A4E701-799F-DB6D-C4DB-CAB2B9A1FB82}"/>
              </a:ext>
            </a:extLst>
          </p:cNvPr>
          <p:cNvSpPr txBox="1">
            <a:spLocks/>
          </p:cNvSpPr>
          <p:nvPr/>
        </p:nvSpPr>
        <p:spPr>
          <a:xfrm>
            <a:off x="439449" y="1642738"/>
            <a:ext cx="4772631" cy="3431709"/>
          </a:xfrm>
          <a:prstGeom prst="rect">
            <a:avLst/>
          </a:prstGeom>
          <a:noFill/>
          <a:ln>
            <a:noFill/>
          </a:ln>
        </p:spPr>
        <p:txBody>
          <a:bodyPr spcFirstLastPara="1" vert="horz" wrap="square" lIns="0" tIns="0" rIns="0" bIns="0" rtlCol="0" anchor="t" anchorCtr="0">
            <a:spAutoFit/>
          </a:bodyPr>
          <a:lstStyle>
            <a:defPPr>
              <a:defRPr lang="en-US"/>
            </a:defPPr>
            <a:lvl1pPr marL="0" algn="r" defTabSz="914400" rtl="0" eaLnBrk="1" latinLnBrk="0" hangingPunct="1">
              <a:defRPr sz="1800" kern="1200">
                <a:solidFill>
                  <a:srgbClr val="000000"/>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1800"/>
              </a:spcAft>
              <a:buClr>
                <a:schemeClr val="bg2"/>
              </a:buClr>
              <a:buSzPts val="1500"/>
            </a:pPr>
            <a:r>
              <a:rPr lang="en-GB" b="1">
                <a:latin typeface="GT Walsheim Medium"/>
                <a:cs typeface="GT Walsheim Medium"/>
              </a:rPr>
              <a:t>Homelessness is not inevitable</a:t>
            </a:r>
          </a:p>
          <a:p>
            <a:pPr algn="l">
              <a:spcAft>
                <a:spcPts val="1800"/>
              </a:spcAft>
              <a:buClr>
                <a:schemeClr val="bg2"/>
              </a:buClr>
              <a:buSzPts val="1500"/>
            </a:pPr>
            <a:r>
              <a:rPr lang="en-GB" sz="1600">
                <a:latin typeface="GT Walsheim Medium"/>
                <a:cs typeface="GT Walsheim Medium"/>
              </a:rPr>
              <a:t>We have been inspired by international success stories, such as Finland, and examples set by pioneering projects here in the UK.</a:t>
            </a:r>
          </a:p>
          <a:p>
            <a:pPr algn="l">
              <a:spcAft>
                <a:spcPts val="1800"/>
              </a:spcAft>
              <a:buClr>
                <a:schemeClr val="bg2"/>
              </a:buClr>
              <a:buSzPts val="1500"/>
            </a:pPr>
            <a:r>
              <a:rPr lang="en-GB" b="1">
                <a:latin typeface="GT Walsheim Medium"/>
                <a:cs typeface="GT Walsheim Medium"/>
              </a:rPr>
              <a:t>Employment is key</a:t>
            </a:r>
          </a:p>
          <a:p>
            <a:pPr lvl="0" algn="l">
              <a:spcAft>
                <a:spcPts val="1800"/>
              </a:spcAft>
              <a:buClr>
                <a:schemeClr val="bg2"/>
              </a:buClr>
              <a:buSzPts val="1500"/>
              <a:defRPr/>
            </a:pPr>
            <a:r>
              <a:rPr lang="en-US" sz="1600">
                <a:latin typeface="GT Walsheim Medium"/>
                <a:cs typeface="GT Walsheim Medium"/>
              </a:rPr>
              <a:t>In Canada, a 1% increase in local employment rate led to a 9% reduction in homelessness duration*</a:t>
            </a:r>
          </a:p>
          <a:p>
            <a:pPr lvl="0">
              <a:defRPr/>
            </a:pPr>
            <a:r>
              <a:rPr lang="en-US" sz="1600">
                <a:latin typeface="GT Walsheim Medium" pitchFamily="2" charset="0"/>
                <a:cs typeface="GT Walsheim Medium" pitchFamily="2" charset="0"/>
              </a:rPr>
              <a:t>* </a:t>
            </a:r>
            <a:r>
              <a:rPr lang="en-US" sz="1600">
                <a:latin typeface="GT Walsheim Medium" pitchFamily="2" charset="0"/>
                <a:cs typeface="GT Walsheim Medium" pitchFamily="2" charset="0"/>
                <a:hlinkClick r:id="rId5"/>
              </a:rPr>
              <a:t>https://arxiv.org/</a:t>
            </a:r>
            <a:r>
              <a:rPr lang="en-US" sz="1600">
                <a:latin typeface="GT Walsheim Medium" pitchFamily="2" charset="0"/>
                <a:cs typeface="GT Walsheim Medium" pitchFamily="2" charset="0"/>
              </a:rPr>
              <a:t> March 2025</a:t>
            </a:r>
            <a:endParaRPr lang="en-GB" sz="1600">
              <a:latin typeface="GT Walsheim Medium" pitchFamily="2" charset="0"/>
              <a:cs typeface="GT Walsheim Medium" pitchFamily="2" charset="0"/>
            </a:endParaRPr>
          </a:p>
          <a:p>
            <a:pPr algn="l">
              <a:spcAft>
                <a:spcPts val="1800"/>
              </a:spcAft>
              <a:buClr>
                <a:schemeClr val="bg2"/>
              </a:buClr>
              <a:buSzPts val="1500"/>
            </a:pPr>
            <a:endParaRPr lang="en-GB" sz="1600">
              <a:latin typeface="GT Walsheim Medium"/>
              <a:cs typeface="GT Walsheim Medium"/>
            </a:endParaRPr>
          </a:p>
        </p:txBody>
      </p:sp>
    </p:spTree>
    <p:extLst>
      <p:ext uri="{BB962C8B-B14F-4D97-AF65-F5344CB8AC3E}">
        <p14:creationId xmlns:p14="http://schemas.microsoft.com/office/powerpoint/2010/main" val="12385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Shape 301">
          <a:extLst>
            <a:ext uri="{FF2B5EF4-FFF2-40B4-BE49-F238E27FC236}">
              <a16:creationId xmlns:a16="http://schemas.microsoft.com/office/drawing/2014/main" id="{95A1B375-BFCF-5076-C091-83D90126E79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7B2EF2E-A9DC-643D-4FFC-EB398AF8DEEA}"/>
              </a:ext>
            </a:extLst>
          </p:cNvPr>
          <p:cNvSpPr/>
          <p:nvPr/>
        </p:nvSpPr>
        <p:spPr>
          <a:xfrm>
            <a:off x="7566052" y="0"/>
            <a:ext cx="4625948" cy="6858000"/>
          </a:xfrm>
          <a:prstGeom prst="rect">
            <a:avLst/>
          </a:prstGeom>
          <a:blipFill>
            <a:blip r:embed="rId3"/>
            <a:srcRect/>
            <a:stretch>
              <a:fillRect l="-14118" r="-11407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09" name="Google Shape;309;p4">
            <a:extLst>
              <a:ext uri="{FF2B5EF4-FFF2-40B4-BE49-F238E27FC236}">
                <a16:creationId xmlns:a16="http://schemas.microsoft.com/office/drawing/2014/main" id="{72618EA6-202C-7029-89ED-4E6F2F99EDE2}"/>
              </a:ext>
            </a:extLst>
          </p:cNvPr>
          <p:cNvSpPr txBox="1">
            <a:spLocks noGrp="1"/>
          </p:cNvSpPr>
          <p:nvPr>
            <p:ph type="sldNum" idx="12"/>
          </p:nvPr>
        </p:nvSpPr>
        <p:spPr>
          <a:xfrm>
            <a:off x="11093824" y="445303"/>
            <a:ext cx="555252" cy="365125"/>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800" b="0" i="0" u="none" strike="noStrike" kern="0" cap="none" spc="0" normalizeH="0" baseline="0" noProof="0">
              <a:ln>
                <a:noFill/>
              </a:ln>
              <a:solidFill>
                <a:srgbClr val="000000"/>
              </a:solidFill>
              <a:effectLst/>
              <a:uLnTx/>
              <a:uFillTx/>
              <a:latin typeface="Arial"/>
              <a:cs typeface="Arial"/>
              <a:sym typeface="Arial"/>
            </a:endParaRPr>
          </a:p>
        </p:txBody>
      </p:sp>
      <p:sp>
        <p:nvSpPr>
          <p:cNvPr id="2" name="Google Shape;310;p4">
            <a:extLst>
              <a:ext uri="{FF2B5EF4-FFF2-40B4-BE49-F238E27FC236}">
                <a16:creationId xmlns:a16="http://schemas.microsoft.com/office/drawing/2014/main" id="{2513E3B9-C656-0424-8019-78EDA47D0E23}"/>
              </a:ext>
            </a:extLst>
          </p:cNvPr>
          <p:cNvSpPr txBox="1">
            <a:spLocks/>
          </p:cNvSpPr>
          <p:nvPr/>
        </p:nvSpPr>
        <p:spPr>
          <a:xfrm>
            <a:off x="538163" y="623827"/>
            <a:ext cx="10126946" cy="433773"/>
          </a:xfrm>
          <a:prstGeom prst="rect">
            <a:avLst/>
          </a:prstGeom>
          <a:noFill/>
          <a:ln>
            <a:noFill/>
          </a:ln>
        </p:spPr>
        <p:txBody>
          <a:bodyPr spcFirstLastPara="1" wrap="square" lIns="0" tIns="0" rIns="0" bIns="0" anchor="t" anchorCtr="0">
            <a:normAutofit fontScale="92500" lnSpcReduction="20000"/>
          </a:bodyPr>
          <a:lstStyle>
            <a:defPPr marR="0" lvl="0" algn="l" rtl="0">
              <a:lnSpc>
                <a:spcPct val="100000"/>
              </a:lnSpc>
              <a:spcBef>
                <a:spcPts val="0"/>
              </a:spcBef>
              <a:spcAft>
                <a:spcPts val="0"/>
              </a:spcAft>
            </a:defPPr>
            <a:lvl1pPr marR="0" lvl="0" algn="ctr" rtl="0">
              <a:lnSpc>
                <a:spcPct val="82000"/>
              </a:lnSpc>
              <a:spcBef>
                <a:spcPts val="0"/>
              </a:spcBef>
              <a:spcAft>
                <a:spcPts val="0"/>
              </a:spcAft>
              <a:buClr>
                <a:srgbClr val="000000"/>
              </a:buClr>
              <a:buSzPts val="6000"/>
              <a:buFont typeface="Arial"/>
              <a:buNone/>
              <a:defRPr sz="60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R="0" lvl="0" indent="0" algn="l" fontAlgn="auto">
              <a:lnSpc>
                <a:spcPct val="102000"/>
              </a:lnSpc>
              <a:spcBef>
                <a:spcPct val="0"/>
              </a:spcBef>
              <a:spcAft>
                <a:spcPts val="0"/>
              </a:spcAft>
              <a:buClr>
                <a:srgbClr val="000000"/>
              </a:buClr>
              <a:buSzPts val="6000"/>
              <a:tabLst/>
              <a:defRPr/>
            </a:pPr>
            <a:r>
              <a:rPr lang="en-GB" sz="3400" cap="all" spc="500">
                <a:latin typeface="GT Walsheim Medium"/>
                <a:ea typeface="Roboto"/>
                <a:cs typeface="GT Walsheim Medium" pitchFamily="2" charset="77"/>
              </a:rPr>
              <a:t>Progress to date</a:t>
            </a:r>
            <a:endParaRPr lang="en-US" sz="3400" cap="all" spc="500">
              <a:latin typeface="GT Walsheim Medium"/>
              <a:ea typeface="Roboto"/>
              <a:cs typeface="GT Walsheim Medium" pitchFamily="2" charset="77"/>
            </a:endParaRPr>
          </a:p>
        </p:txBody>
      </p:sp>
      <p:sp>
        <p:nvSpPr>
          <p:cNvPr id="305" name="Google Shape;305;p4">
            <a:extLst>
              <a:ext uri="{FF2B5EF4-FFF2-40B4-BE49-F238E27FC236}">
                <a16:creationId xmlns:a16="http://schemas.microsoft.com/office/drawing/2014/main" id="{F080E7B5-EA69-D725-E551-1DC94F40E090}"/>
              </a:ext>
            </a:extLst>
          </p:cNvPr>
          <p:cNvSpPr txBox="1">
            <a:spLocks noGrp="1"/>
          </p:cNvSpPr>
          <p:nvPr>
            <p:ph type="body" idx="4"/>
          </p:nvPr>
        </p:nvSpPr>
        <p:spPr>
          <a:xfrm>
            <a:off x="538163" y="1280144"/>
            <a:ext cx="6511994" cy="5355312"/>
          </a:xfrm>
          <a:prstGeom prst="rect">
            <a:avLst/>
          </a:prstGeom>
          <a:noFill/>
          <a:ln>
            <a:noFill/>
          </a:ln>
        </p:spPr>
        <p:txBody>
          <a:bodyPr spcFirstLastPara="1" wrap="square" lIns="0" tIns="0" rIns="0" bIns="0" anchor="t" anchorCtr="0">
            <a:spAutoFit/>
          </a:bodyPr>
          <a:lstStyle/>
          <a:p>
            <a:pPr marL="0" indent="0" algn="l">
              <a:spcAft>
                <a:spcPts val="1800"/>
              </a:spcAft>
              <a:buClr>
                <a:schemeClr val="bg2"/>
              </a:buClr>
              <a:buSzPts val="1500"/>
            </a:pPr>
            <a:r>
              <a:rPr lang="en-GB" sz="1800" b="0" kern="1200" spc="20">
                <a:latin typeface="GT Walsheim Medium"/>
                <a:cs typeface="GT Walsheim Medium"/>
              </a:rPr>
              <a:t>In its first 2 years, Homewards has brought together partners from the private, public and non profit sectors to demonstrate it's possible to end homelessness – making it rare, brief and unrepeated. Projects include:</a:t>
            </a:r>
          </a:p>
          <a:p>
            <a:pPr marL="628650" lvl="1" indent="-171450" algn="l">
              <a:spcAft>
                <a:spcPts val="1800"/>
              </a:spcAft>
              <a:buClr>
                <a:schemeClr val="bg2"/>
              </a:buClr>
              <a:buSzPts val="1500"/>
              <a:buFont typeface="Arial" panose="020B0604020202020204" pitchFamily="34" charset="0"/>
              <a:buChar char="•"/>
            </a:pPr>
            <a:r>
              <a:rPr lang="en-GB" sz="1800" b="1" kern="1200" spc="20">
                <a:latin typeface="GT Walsheim Medium"/>
                <a:cs typeface="GT Walsheim Medium"/>
              </a:rPr>
              <a:t>Lloyd Banking Group </a:t>
            </a:r>
            <a:r>
              <a:rPr lang="en-GB" sz="1800" kern="1200" spc="20">
                <a:latin typeface="GT Walsheim Medium"/>
                <a:cs typeface="GT Walsheim Medium"/>
              </a:rPr>
              <a:t>committed an initial £50 million in new lending to support small and medium-sized housing providers and charities to deliver new homes across all the locations.</a:t>
            </a:r>
          </a:p>
          <a:p>
            <a:pPr marL="628650" lvl="1" indent="-171450" algn="l">
              <a:spcAft>
                <a:spcPts val="1800"/>
              </a:spcAft>
              <a:buClr>
                <a:schemeClr val="bg2"/>
              </a:buClr>
              <a:buSzPts val="1500"/>
              <a:buFont typeface="Arial" panose="020B0604020202020204" pitchFamily="34" charset="0"/>
              <a:buChar char="•"/>
            </a:pPr>
            <a:r>
              <a:rPr lang="en-GB" sz="1800" kern="1200" spc="20">
                <a:latin typeface="GT Walsheim Medium"/>
                <a:cs typeface="GT Walsheim Medium"/>
              </a:rPr>
              <a:t>Leading recruitment expert, </a:t>
            </a:r>
            <a:r>
              <a:rPr lang="en-GB" sz="1800" b="1" kern="1200" spc="20">
                <a:latin typeface="GT Walsheim Medium"/>
                <a:cs typeface="GT Walsheim Medium"/>
              </a:rPr>
              <a:t>Hays</a:t>
            </a:r>
            <a:r>
              <a:rPr lang="en-GB" sz="1800" kern="1200" spc="20">
                <a:latin typeface="GT Walsheim Medium"/>
                <a:cs typeface="GT Walsheim Medium"/>
              </a:rPr>
              <a:t>, is unlocking employment opportunities for young people across all six locations through partnerships employers including Specsavers and </a:t>
            </a:r>
            <a:r>
              <a:rPr lang="en-GB" sz="1800" kern="1200" spc="20" err="1">
                <a:latin typeface="GT Walsheim Medium"/>
                <a:cs typeface="GT Walsheim Medium"/>
              </a:rPr>
              <a:t>Altrad</a:t>
            </a:r>
            <a:r>
              <a:rPr lang="en-GB" sz="1800" kern="1200" spc="20">
                <a:latin typeface="GT Walsheim Medium"/>
                <a:cs typeface="GT Walsheim Medium"/>
              </a:rPr>
              <a:t>.</a:t>
            </a:r>
          </a:p>
          <a:p>
            <a:pPr marL="628650" lvl="1" indent="-171450" algn="l">
              <a:spcAft>
                <a:spcPts val="1800"/>
              </a:spcAft>
              <a:buClr>
                <a:schemeClr val="bg2"/>
              </a:buClr>
              <a:buSzPts val="1500"/>
              <a:buFont typeface="Arial" panose="020B0604020202020204" pitchFamily="34" charset="0"/>
              <a:buChar char="•"/>
            </a:pPr>
            <a:r>
              <a:rPr lang="en-GB" sz="1800" b="1" kern="1200" spc="20">
                <a:latin typeface="GT Walsheim Medium"/>
                <a:cs typeface="GT Walsheim Medium"/>
              </a:rPr>
              <a:t>Blue Light Card </a:t>
            </a:r>
            <a:r>
              <a:rPr lang="en-GB" sz="1800" kern="1200" spc="20">
                <a:latin typeface="GT Walsheim Medium"/>
                <a:cs typeface="GT Walsheim Medium"/>
              </a:rPr>
              <a:t>welcomed the UK homelessness sector to their list of recipients for the discount card, an estimated 60,000 people saving over half a million pounds since launch in September 2024.</a:t>
            </a:r>
          </a:p>
        </p:txBody>
      </p:sp>
      <p:sp>
        <p:nvSpPr>
          <p:cNvPr id="5" name="Rectangle 4">
            <a:extLst>
              <a:ext uri="{FF2B5EF4-FFF2-40B4-BE49-F238E27FC236}">
                <a16:creationId xmlns:a16="http://schemas.microsoft.com/office/drawing/2014/main" id="{9EA8D3AD-62D0-BBCB-198D-B14D641FE465}"/>
              </a:ext>
            </a:extLst>
          </p:cNvPr>
          <p:cNvSpPr/>
          <p:nvPr/>
        </p:nvSpPr>
        <p:spPr>
          <a:xfrm>
            <a:off x="10905067" y="6282267"/>
            <a:ext cx="1185333" cy="474133"/>
          </a:xfrm>
          <a:prstGeom prst="rect">
            <a:avLst/>
          </a:prstGeom>
          <a:solidFill>
            <a:schemeClr val="bg1">
              <a:alpha val="78000"/>
            </a:schemeClr>
          </a:solidFill>
          <a:ln>
            <a:solidFill>
              <a:schemeClr val="bg1"/>
            </a:solid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 name="Picture 2" descr="A black background with white text&#10;&#10;AI-generated content may be incorrect.">
            <a:extLst>
              <a:ext uri="{FF2B5EF4-FFF2-40B4-BE49-F238E27FC236}">
                <a16:creationId xmlns:a16="http://schemas.microsoft.com/office/drawing/2014/main" id="{33E6085D-C0ED-565A-1F80-95A215CFAEB7}"/>
              </a:ext>
            </a:extLst>
          </p:cNvPr>
          <p:cNvPicPr>
            <a:picLocks noChangeAspect="1"/>
          </p:cNvPicPr>
          <p:nvPr/>
        </p:nvPicPr>
        <p:blipFill>
          <a:blip r:embed="rId4"/>
          <a:stretch>
            <a:fillRect/>
          </a:stretch>
        </p:blipFill>
        <p:spPr>
          <a:xfrm>
            <a:off x="10990177" y="6355589"/>
            <a:ext cx="973506" cy="330267"/>
          </a:xfrm>
          <a:prstGeom prst="rect">
            <a:avLst/>
          </a:prstGeom>
        </p:spPr>
      </p:pic>
    </p:spTree>
    <p:extLst>
      <p:ext uri="{BB962C8B-B14F-4D97-AF65-F5344CB8AC3E}">
        <p14:creationId xmlns:p14="http://schemas.microsoft.com/office/powerpoint/2010/main" val="1288402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8C9F4D-5559-B958-EDE4-902BB0DF7363}"/>
            </a:ext>
          </a:extLst>
        </p:cNvPr>
        <p:cNvGrpSpPr/>
        <p:nvPr/>
      </p:nvGrpSpPr>
      <p:grpSpPr>
        <a:xfrm>
          <a:off x="0" y="0"/>
          <a:ext cx="0" cy="0"/>
          <a:chOff x="0" y="0"/>
          <a:chExt cx="0" cy="0"/>
        </a:xfrm>
      </p:grpSpPr>
      <p:pic>
        <p:nvPicPr>
          <p:cNvPr id="4" name="Picture 3" descr="A couple of men wearing hair nets&#10;&#10;Description automatically generated">
            <a:extLst>
              <a:ext uri="{FF2B5EF4-FFF2-40B4-BE49-F238E27FC236}">
                <a16:creationId xmlns:a16="http://schemas.microsoft.com/office/drawing/2014/main" id="{A740DB95-D770-B9B7-D408-E0C7796FF5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178" r="22318"/>
          <a:stretch>
            <a:fillRect/>
          </a:stretch>
        </p:blipFill>
        <p:spPr>
          <a:xfrm>
            <a:off x="6807051" y="1717325"/>
            <a:ext cx="3605011" cy="4482571"/>
          </a:xfrm>
          <a:prstGeom prst="rect">
            <a:avLst/>
          </a:prstGeom>
        </p:spPr>
      </p:pic>
      <p:sp>
        <p:nvSpPr>
          <p:cNvPr id="10" name="Title 9">
            <a:extLst>
              <a:ext uri="{FF2B5EF4-FFF2-40B4-BE49-F238E27FC236}">
                <a16:creationId xmlns:a16="http://schemas.microsoft.com/office/drawing/2014/main" id="{16C93DB6-8B0A-37EB-7D8E-9E1420CC3F82}"/>
              </a:ext>
            </a:extLst>
          </p:cNvPr>
          <p:cNvSpPr>
            <a:spLocks noGrp="1"/>
          </p:cNvSpPr>
          <p:nvPr>
            <p:ph type="title"/>
          </p:nvPr>
        </p:nvSpPr>
        <p:spPr>
          <a:xfrm>
            <a:off x="538163" y="526856"/>
            <a:ext cx="10126947" cy="436915"/>
          </a:xfrm>
        </p:spPr>
        <p:txBody>
          <a:bodyPr/>
          <a:lstStyle/>
          <a:p>
            <a:r>
              <a:rPr lang="en-GB"/>
              <a:t>Why employment?</a:t>
            </a:r>
          </a:p>
        </p:txBody>
      </p:sp>
      <p:sp>
        <p:nvSpPr>
          <p:cNvPr id="2" name="TextBox 1">
            <a:extLst>
              <a:ext uri="{FF2B5EF4-FFF2-40B4-BE49-F238E27FC236}">
                <a16:creationId xmlns:a16="http://schemas.microsoft.com/office/drawing/2014/main" id="{78E032DE-4910-9E85-F298-357D77DD9525}"/>
              </a:ext>
            </a:extLst>
          </p:cNvPr>
          <p:cNvSpPr txBox="1"/>
          <p:nvPr/>
        </p:nvSpPr>
        <p:spPr>
          <a:xfrm>
            <a:off x="6809874" y="7844589"/>
            <a:ext cx="65" cy="230832"/>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51B9FF"/>
              </a:solidFill>
              <a:effectLst/>
              <a:uLnTx/>
              <a:uFillTx/>
              <a:latin typeface="Basis Grotesque"/>
              <a:ea typeface="+mn-ea"/>
              <a:cs typeface="+mn-cs"/>
            </a:endParaRPr>
          </a:p>
        </p:txBody>
      </p:sp>
      <p:sp>
        <p:nvSpPr>
          <p:cNvPr id="6" name="Title 3">
            <a:extLst>
              <a:ext uri="{FF2B5EF4-FFF2-40B4-BE49-F238E27FC236}">
                <a16:creationId xmlns:a16="http://schemas.microsoft.com/office/drawing/2014/main" id="{252473B7-3B2F-EF5F-1BA1-1E601730DFBC}"/>
              </a:ext>
            </a:extLst>
          </p:cNvPr>
          <p:cNvSpPr txBox="1">
            <a:spLocks/>
          </p:cNvSpPr>
          <p:nvPr/>
        </p:nvSpPr>
        <p:spPr>
          <a:xfrm>
            <a:off x="390526" y="1553697"/>
            <a:ext cx="5549900" cy="1713940"/>
          </a:xfrm>
          <a:prstGeom prst="rect">
            <a:avLst/>
          </a:prstGeom>
          <a:noFill/>
        </p:spPr>
        <p:txBody>
          <a:bodyPr vert="horz" wrap="square" lIns="180000" tIns="180000" rIns="180000" bIns="180000" rtlCol="0" anchor="t">
            <a:no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pPr marL="0" marR="0" lvl="2" indent="0" algn="l" defTabSz="914377" rtl="0" eaLnBrk="1" fontAlgn="auto" latinLnBrk="0" hangingPunct="1">
              <a:lnSpc>
                <a:spcPct val="90000"/>
              </a:lnSpc>
              <a:spcBef>
                <a:spcPts val="0"/>
              </a:spcBef>
              <a:spcAft>
                <a:spcPts val="600"/>
              </a:spcAft>
              <a:buClrTx/>
              <a:buSzTx/>
              <a:buFontTx/>
              <a:buNone/>
              <a:tabLst/>
              <a:defRPr/>
            </a:pPr>
            <a:r>
              <a:rPr kumimoji="0" lang="en-GB" sz="3200" b="1" i="0" u="none" strike="noStrike" kern="1200" cap="none" spc="0" normalizeH="0" baseline="0" noProof="0">
                <a:ln>
                  <a:noFill/>
                </a:ln>
                <a:solidFill>
                  <a:srgbClr val="000000"/>
                </a:solidFill>
                <a:effectLst/>
                <a:uLnTx/>
                <a:uFillTx/>
                <a:latin typeface="GT Walsheim Medium"/>
                <a:ea typeface="Roboto"/>
                <a:cs typeface="GT Walsheim Medium"/>
              </a:rPr>
              <a:t>We know the power of a job to change life.  It’s that simple.</a:t>
            </a:r>
          </a:p>
          <a:p>
            <a:pPr marL="0" marR="0" lvl="2" indent="0" algn="l" defTabSz="914377" rtl="0" eaLnBrk="1" fontAlgn="auto" latinLnBrk="0" hangingPunct="1">
              <a:lnSpc>
                <a:spcPct val="90000"/>
              </a:lnSpc>
              <a:spcBef>
                <a:spcPts val="0"/>
              </a:spcBef>
              <a:spcAft>
                <a:spcPts val="600"/>
              </a:spcAft>
              <a:buClrTx/>
              <a:buSzTx/>
              <a:buFontTx/>
              <a:buNone/>
              <a:tabLst/>
              <a:defRPr/>
            </a:pPr>
            <a:endParaRPr kumimoji="0" lang="en-GB" sz="2400" b="1" i="0" u="none" strike="noStrike" kern="1200" cap="none" spc="220" normalizeH="0" baseline="0" noProof="0">
              <a:ln>
                <a:noFill/>
              </a:ln>
              <a:solidFill>
                <a:srgbClr val="FFFFFF"/>
              </a:solidFill>
              <a:effectLst/>
              <a:uLnTx/>
              <a:uFillTx/>
              <a:latin typeface="GT Walsheim Medium" pitchFamily="2" charset="77"/>
              <a:ea typeface="Roboto" panose="02000000000000000000" pitchFamily="2" charset="0"/>
              <a:cs typeface="GT Walsheim Medium" pitchFamily="2" charset="77"/>
            </a:endParaRPr>
          </a:p>
        </p:txBody>
      </p:sp>
      <p:pic>
        <p:nvPicPr>
          <p:cNvPr id="3" name="Picture 2">
            <a:extLst>
              <a:ext uri="{FF2B5EF4-FFF2-40B4-BE49-F238E27FC236}">
                <a16:creationId xmlns:a16="http://schemas.microsoft.com/office/drawing/2014/main" id="{51A1CB66-5E1D-8254-57FB-D931FACB6AB5}"/>
              </a:ext>
            </a:extLst>
          </p:cNvPr>
          <p:cNvPicPr>
            <a:picLocks noChangeAspect="1"/>
          </p:cNvPicPr>
          <p:nvPr/>
        </p:nvPicPr>
        <p:blipFill>
          <a:blip r:embed="rId4"/>
          <a:stretch>
            <a:fillRect/>
          </a:stretch>
        </p:blipFill>
        <p:spPr>
          <a:xfrm>
            <a:off x="1" y="4289616"/>
            <a:ext cx="12202987" cy="1557151"/>
          </a:xfrm>
          <a:prstGeom prst="rect">
            <a:avLst/>
          </a:prstGeom>
        </p:spPr>
      </p:pic>
      <p:sp>
        <p:nvSpPr>
          <p:cNvPr id="7" name="TextBox 6">
            <a:extLst>
              <a:ext uri="{FF2B5EF4-FFF2-40B4-BE49-F238E27FC236}">
                <a16:creationId xmlns:a16="http://schemas.microsoft.com/office/drawing/2014/main" id="{71F6F53F-AEAA-AD2B-E207-11AC32295C2F}"/>
              </a:ext>
            </a:extLst>
          </p:cNvPr>
          <p:cNvSpPr txBox="1"/>
          <p:nvPr/>
        </p:nvSpPr>
        <p:spPr>
          <a:xfrm>
            <a:off x="352805" y="3590364"/>
            <a:ext cx="6101442" cy="1869486"/>
          </a:xfrm>
          <a:prstGeom prst="rect">
            <a:avLst/>
          </a:prstGeom>
          <a:solidFill>
            <a:srgbClr val="FF785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20" normalizeH="0" baseline="0" noProof="0">
                <a:ln>
                  <a:noFill/>
                </a:ln>
                <a:solidFill>
                  <a:srgbClr val="000000"/>
                </a:solidFill>
                <a:effectLst/>
                <a:uLnTx/>
                <a:uFillTx/>
                <a:latin typeface="GT Walsheim Medium"/>
                <a:ea typeface="Roboto Medium"/>
                <a:cs typeface="+mn-cs"/>
              </a:rPr>
              <a:t>Homelessness is always about housing.  But it’s not just about housing…. It’s a team game.  Nothing happens without us all working together and doing it properly.   </a:t>
            </a:r>
          </a:p>
          <a:p>
            <a:pPr marL="0" marR="0" lvl="0" indent="0" algn="r"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200" cap="none" spc="20" normalizeH="0" baseline="0" noProof="0">
                <a:ln>
                  <a:noFill/>
                </a:ln>
                <a:solidFill>
                  <a:srgbClr val="000000"/>
                </a:solidFill>
                <a:effectLst/>
                <a:uLnTx/>
                <a:uFillTx/>
                <a:latin typeface="GT Walsheim Medium"/>
                <a:ea typeface="Roboto Medium"/>
                <a:cs typeface="+mn-cs"/>
              </a:rPr>
              <a:t>- Prince William </a:t>
            </a:r>
          </a:p>
        </p:txBody>
      </p:sp>
    </p:spTree>
    <p:extLst>
      <p:ext uri="{BB962C8B-B14F-4D97-AF65-F5344CB8AC3E}">
        <p14:creationId xmlns:p14="http://schemas.microsoft.com/office/powerpoint/2010/main" val="91973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7165-89D1-9247-08B3-EB4FED5D23C6}"/>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29D6577-7DC6-A83A-4AE6-CEE3FA75135F}"/>
              </a:ext>
            </a:extLst>
          </p:cNvPr>
          <p:cNvSpPr>
            <a:spLocks noGrp="1"/>
          </p:cNvSpPr>
          <p:nvPr>
            <p:ph type="title"/>
          </p:nvPr>
        </p:nvSpPr>
        <p:spPr>
          <a:xfrm>
            <a:off x="1034114" y="701291"/>
            <a:ext cx="10126947" cy="436915"/>
          </a:xfrm>
        </p:spPr>
        <p:txBody>
          <a:bodyPr/>
          <a:lstStyle/>
          <a:p>
            <a:r>
              <a:rPr lang="en-GB">
                <a:latin typeface="GT Walsheim Medium"/>
                <a:ea typeface="Roboto"/>
                <a:cs typeface="GT Walsheim Medium"/>
              </a:rPr>
              <a:t>Why employment?</a:t>
            </a:r>
            <a:endParaRPr lang="en-GB"/>
          </a:p>
        </p:txBody>
      </p:sp>
      <p:sp>
        <p:nvSpPr>
          <p:cNvPr id="14" name="Rectangle 13">
            <a:extLst>
              <a:ext uri="{FF2B5EF4-FFF2-40B4-BE49-F238E27FC236}">
                <a16:creationId xmlns:a16="http://schemas.microsoft.com/office/drawing/2014/main" id="{05088849-71DC-8E31-19A2-D7FA1514357E}"/>
              </a:ext>
            </a:extLst>
          </p:cNvPr>
          <p:cNvSpPr/>
          <p:nvPr/>
        </p:nvSpPr>
        <p:spPr>
          <a:xfrm>
            <a:off x="355600" y="5806440"/>
            <a:ext cx="2174240" cy="924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7">
              <a:defRPr/>
            </a:pPr>
            <a:endParaRPr lang="en-GB" sz="1500">
              <a:solidFill>
                <a:srgbClr val="FFFFFF"/>
              </a:solidFill>
              <a:latin typeface="Basis Grotesque"/>
            </a:endParaRPr>
          </a:p>
        </p:txBody>
      </p:sp>
      <p:sp>
        <p:nvSpPr>
          <p:cNvPr id="2" name="TextBox 1">
            <a:extLst>
              <a:ext uri="{FF2B5EF4-FFF2-40B4-BE49-F238E27FC236}">
                <a16:creationId xmlns:a16="http://schemas.microsoft.com/office/drawing/2014/main" id="{E1B65625-AE14-12BD-F462-D98DDB2E1197}"/>
              </a:ext>
            </a:extLst>
          </p:cNvPr>
          <p:cNvSpPr txBox="1"/>
          <p:nvPr/>
        </p:nvSpPr>
        <p:spPr>
          <a:xfrm>
            <a:off x="6809874" y="7844589"/>
            <a:ext cx="65" cy="230832"/>
          </a:xfrm>
          <a:prstGeom prst="rect">
            <a:avLst/>
          </a:prstGeom>
          <a:noFill/>
        </p:spPr>
        <p:txBody>
          <a:bodyPr wrap="none" lIns="0" tIns="0" rIns="0" bIns="0" rtlCol="0">
            <a:spAutoFit/>
          </a:bodyPr>
          <a:lstStyle/>
          <a:p>
            <a:pPr defTabSz="914377">
              <a:defRPr/>
            </a:pPr>
            <a:endParaRPr lang="en-US" sz="1500">
              <a:solidFill>
                <a:srgbClr val="51B9FF"/>
              </a:solidFill>
              <a:latin typeface="Basis Grotesque"/>
            </a:endParaRPr>
          </a:p>
        </p:txBody>
      </p:sp>
      <p:pic>
        <p:nvPicPr>
          <p:cNvPr id="4" name="Online Media 3" title="Life-changing Meals...">
            <a:hlinkClick r:id="" action="ppaction://media"/>
            <a:extLst>
              <a:ext uri="{FF2B5EF4-FFF2-40B4-BE49-F238E27FC236}">
                <a16:creationId xmlns:a16="http://schemas.microsoft.com/office/drawing/2014/main" id="{5432112B-CE7D-C5D6-CD92-DFBA0F8CAC34}"/>
              </a:ext>
            </a:extLst>
          </p:cNvPr>
          <p:cNvPicPr>
            <a:picLocks noRot="1" noChangeAspect="1"/>
          </p:cNvPicPr>
          <p:nvPr>
            <a:videoFile r:link="rId1"/>
          </p:nvPr>
        </p:nvPicPr>
        <p:blipFill>
          <a:blip r:embed="rId4"/>
          <a:stretch>
            <a:fillRect/>
          </a:stretch>
        </p:blipFill>
        <p:spPr>
          <a:xfrm>
            <a:off x="19353" y="10067"/>
            <a:ext cx="12169265" cy="6852249"/>
          </a:xfrm>
          <a:prstGeom prst="rect">
            <a:avLst/>
          </a:prstGeom>
        </p:spPr>
      </p:pic>
    </p:spTree>
    <p:extLst>
      <p:ext uri="{BB962C8B-B14F-4D97-AF65-F5344CB8AC3E}">
        <p14:creationId xmlns:p14="http://schemas.microsoft.com/office/powerpoint/2010/main" val="1427074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030FD18-60E1-3FC4-6C23-355673018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5823"/>
            <a:ext cx="12192000" cy="812800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E033D534-D664-90D3-97EE-E39473EBFECE}"/>
              </a:ext>
            </a:extLst>
          </p:cNvPr>
          <p:cNvSpPr/>
          <p:nvPr/>
        </p:nvSpPr>
        <p:spPr>
          <a:xfrm>
            <a:off x="0" y="885828"/>
            <a:ext cx="12192000" cy="5972175"/>
          </a:xfrm>
          <a:prstGeom prst="rect">
            <a:avLst/>
          </a:prstGeom>
          <a:gradFill flip="none" rotWithShape="1">
            <a:gsLst>
              <a:gs pos="0">
                <a:srgbClr val="000000">
                  <a:alpha val="56998"/>
                </a:srgbClr>
              </a:gs>
              <a:gs pos="55000">
                <a:srgbClr val="00000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20" name="Title 2">
            <a:extLst>
              <a:ext uri="{FF2B5EF4-FFF2-40B4-BE49-F238E27FC236}">
                <a16:creationId xmlns:a16="http://schemas.microsoft.com/office/drawing/2014/main" id="{F2AA9ACC-8EC8-A6C7-C7B8-719C17BB1C02}"/>
              </a:ext>
            </a:extLst>
          </p:cNvPr>
          <p:cNvSpPr>
            <a:spLocks noGrp="1"/>
          </p:cNvSpPr>
          <p:nvPr>
            <p:ph type="title"/>
          </p:nvPr>
        </p:nvSpPr>
        <p:spPr>
          <a:xfrm>
            <a:off x="2008414" y="1745645"/>
            <a:ext cx="8175172" cy="3366710"/>
          </a:xfrm>
          <a:noFill/>
        </p:spPr>
        <p:txBody>
          <a:bodyPr vert="horz" wrap="square" lIns="180000" tIns="180000" rIns="180000" bIns="180000" rtlCol="0" anchor="t">
            <a:spAutoFit/>
          </a:bodyPr>
          <a:lstStyle/>
          <a:p>
            <a:r>
              <a:rPr lang="en-GB">
                <a:latin typeface="GT Walsheim Medium"/>
                <a:ea typeface="Roboto"/>
              </a:rPr>
              <a:t>Preventing homelessness by employment:</a:t>
            </a:r>
            <a:br>
              <a:rPr lang="en-GB">
                <a:latin typeface="GT Walsheim Medium"/>
                <a:ea typeface="Roboto"/>
              </a:rPr>
            </a:br>
            <a:br>
              <a:rPr lang="en-GB">
                <a:latin typeface="GT Walsheim Medium"/>
                <a:ea typeface="Roboto"/>
              </a:rPr>
            </a:br>
            <a:r>
              <a:rPr lang="en-GB">
                <a:latin typeface="GT Walsheim Medium"/>
                <a:ea typeface="Roboto"/>
              </a:rPr>
              <a:t>supporting keen, job-ready candidates into Decent, Sustainable jobs</a:t>
            </a:r>
            <a:endParaRPr lang="en-GB"/>
          </a:p>
        </p:txBody>
      </p:sp>
    </p:spTree>
    <p:extLst>
      <p:ext uri="{BB962C8B-B14F-4D97-AF65-F5344CB8AC3E}">
        <p14:creationId xmlns:p14="http://schemas.microsoft.com/office/powerpoint/2010/main" val="602688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C191F2F-6D16-5DE1-0C83-EAB52770EB8E}"/>
              </a:ext>
            </a:extLst>
          </p:cNvPr>
          <p:cNvPicPr>
            <a:picLocks noChangeAspect="1"/>
          </p:cNvPicPr>
          <p:nvPr/>
        </p:nvPicPr>
        <p:blipFill>
          <a:blip r:embed="rId3"/>
          <a:stretch>
            <a:fillRect/>
          </a:stretch>
        </p:blipFill>
        <p:spPr>
          <a:xfrm>
            <a:off x="0" y="1042991"/>
            <a:ext cx="12192000" cy="5276849"/>
          </a:xfrm>
          <a:prstGeom prst="rect">
            <a:avLst/>
          </a:prstGeom>
        </p:spPr>
      </p:pic>
      <p:sp>
        <p:nvSpPr>
          <p:cNvPr id="10" name="Title 3">
            <a:extLst>
              <a:ext uri="{FF2B5EF4-FFF2-40B4-BE49-F238E27FC236}">
                <a16:creationId xmlns:a16="http://schemas.microsoft.com/office/drawing/2014/main" id="{D9D3D6FA-A95C-C8C1-0777-E5B147DBE2DC}"/>
              </a:ext>
            </a:extLst>
          </p:cNvPr>
          <p:cNvSpPr txBox="1">
            <a:spLocks/>
          </p:cNvSpPr>
          <p:nvPr/>
        </p:nvSpPr>
        <p:spPr>
          <a:xfrm>
            <a:off x="352556" y="1648846"/>
            <a:ext cx="5476614" cy="3133165"/>
          </a:xfrm>
          <a:prstGeom prst="rect">
            <a:avLst/>
          </a:prstGeom>
          <a:noFill/>
        </p:spPr>
        <p:txBody>
          <a:bodyPr vert="horz" wrap="square" lIns="180000" tIns="180000" rIns="180000" bIns="180000" rtlCol="0" anchor="t">
            <a:no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pPr marL="0" marR="0" lvl="2" indent="0" algn="l" defTabSz="914400" rtl="0" eaLnBrk="1" fontAlgn="auto" latinLnBrk="0" hangingPunct="1">
              <a:lnSpc>
                <a:spcPct val="90000"/>
              </a:lnSpc>
              <a:spcBef>
                <a:spcPts val="0"/>
              </a:spcBef>
              <a:spcAft>
                <a:spcPts val="600"/>
              </a:spcAft>
              <a:buClrTx/>
              <a:buSzTx/>
              <a:buFontTx/>
              <a:buNone/>
              <a:tabLst/>
              <a:defRPr/>
            </a:pPr>
            <a:r>
              <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rPr>
              <a:t>Our vision is to prove that it is possible to end homelessness, making it rare, brief and unrepeated.  </a:t>
            </a:r>
          </a:p>
          <a:p>
            <a:pPr marL="0" marR="0" lvl="2" indent="0" algn="l" defTabSz="914400" rtl="0" eaLnBrk="1" fontAlgn="auto" latinLnBrk="0" hangingPunct="1">
              <a:lnSpc>
                <a:spcPct val="90000"/>
              </a:lnSpc>
              <a:spcBef>
                <a:spcPts val="0"/>
              </a:spcBef>
              <a:spcAft>
                <a:spcPts val="600"/>
              </a:spcAft>
              <a:buClrTx/>
              <a:buSzTx/>
              <a:buFontTx/>
              <a:buNone/>
              <a:tabLst/>
              <a:defRPr/>
            </a:pPr>
            <a:endPar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endParaRPr>
          </a:p>
          <a:p>
            <a:pPr marL="0" marR="0" lvl="2" indent="0" algn="l" defTabSz="914400" rtl="0" eaLnBrk="1" fontAlgn="auto" latinLnBrk="0" hangingPunct="1">
              <a:lnSpc>
                <a:spcPct val="90000"/>
              </a:lnSpc>
              <a:spcBef>
                <a:spcPts val="0"/>
              </a:spcBef>
              <a:spcAft>
                <a:spcPts val="600"/>
              </a:spcAft>
              <a:buClrTx/>
              <a:buSzTx/>
              <a:buFontTx/>
              <a:buNone/>
              <a:tabLst/>
              <a:defRPr/>
            </a:pPr>
            <a:r>
              <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rPr>
              <a:t>Business – in partnership with public &amp; third sector organisations - plays a key role.  We would like the UK to be leading the way in inclusive, supportive employment to reduce homelessness.</a:t>
            </a:r>
          </a:p>
          <a:p>
            <a:pPr marL="0" marR="0" lvl="2" indent="0" algn="l" defTabSz="914377" rtl="0" eaLnBrk="1" fontAlgn="auto" latinLnBrk="0" hangingPunct="1">
              <a:lnSpc>
                <a:spcPct val="90000"/>
              </a:lnSpc>
              <a:spcBef>
                <a:spcPts val="0"/>
              </a:spcBef>
              <a:spcAft>
                <a:spcPts val="600"/>
              </a:spcAft>
              <a:buClrTx/>
              <a:buSzTx/>
              <a:buFontTx/>
              <a:buNone/>
              <a:tabLst/>
              <a:defRPr/>
            </a:pPr>
            <a:endPar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endParaRPr>
          </a:p>
          <a:p>
            <a:pPr marL="0" marR="0" lvl="2" indent="0" algn="l" defTabSz="914400" rtl="0" eaLnBrk="1" fontAlgn="auto" latinLnBrk="0" hangingPunct="1">
              <a:lnSpc>
                <a:spcPct val="90000"/>
              </a:lnSpc>
              <a:spcBef>
                <a:spcPts val="0"/>
              </a:spcBef>
              <a:spcAft>
                <a:spcPts val="600"/>
              </a:spcAft>
              <a:buClrTx/>
              <a:buSzTx/>
              <a:buFontTx/>
              <a:buNone/>
              <a:tabLst/>
              <a:defRPr/>
            </a:pPr>
            <a:r>
              <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rPr>
              <a:t>If someone can work, wants to </a:t>
            </a:r>
            <a:br>
              <a:rPr kumimoji="0" lang="en-GB" sz="2200" b="1" i="0" u="none" strike="noStrike" kern="1200" cap="none" spc="0" normalizeH="0" baseline="0" noProof="0">
                <a:ln>
                  <a:noFill/>
                </a:ln>
                <a:solidFill>
                  <a:srgbClr val="51B9FF"/>
                </a:solidFill>
                <a:effectLst/>
                <a:uLnTx/>
                <a:uFillTx/>
                <a:latin typeface="GT Walsheim Medium"/>
                <a:ea typeface="Roboto"/>
                <a:cs typeface="GT Walsheim Medium"/>
              </a:rPr>
            </a:br>
            <a:r>
              <a:rPr kumimoji="0" lang="en-GB" sz="2200" b="1" i="0" u="none" strike="noStrike" kern="1200" cap="none" spc="0" normalizeH="0" baseline="0" noProof="0">
                <a:ln>
                  <a:noFill/>
                </a:ln>
                <a:solidFill>
                  <a:srgbClr val="000000"/>
                </a:solidFill>
                <a:effectLst/>
                <a:uLnTx/>
                <a:uFillTx/>
                <a:latin typeface="GT Walsheim Medium"/>
                <a:ea typeface="Roboto"/>
                <a:cs typeface="GT Walsheim Medium"/>
              </a:rPr>
              <a:t>work and is safe to work… they work.</a:t>
            </a:r>
          </a:p>
          <a:p>
            <a:pPr marL="0" marR="0" lvl="2" indent="0" algn="l" defTabSz="914377" rtl="0" eaLnBrk="1" fontAlgn="auto" latinLnBrk="0" hangingPunct="1">
              <a:lnSpc>
                <a:spcPct val="90000"/>
              </a:lnSpc>
              <a:spcBef>
                <a:spcPts val="0"/>
              </a:spcBef>
              <a:spcAft>
                <a:spcPts val="600"/>
              </a:spcAft>
              <a:buClrTx/>
              <a:buSzTx/>
              <a:buFontTx/>
              <a:buNone/>
              <a:tabLst/>
              <a:defRPr/>
            </a:pPr>
            <a:endParaRPr kumimoji="0" lang="en-GB" sz="2200" b="1" i="0" u="none" strike="noStrike" kern="1200" cap="none" spc="0" normalizeH="0" baseline="0" noProof="0">
              <a:ln>
                <a:noFill/>
              </a:ln>
              <a:solidFill>
                <a:srgbClr val="FFFFFF"/>
              </a:solidFill>
              <a:effectLst/>
              <a:uLnTx/>
              <a:uFillTx/>
              <a:latin typeface="GT Walsheim Medium" pitchFamily="2" charset="77"/>
              <a:ea typeface="Roboto" panose="02000000000000000000" pitchFamily="2" charset="0"/>
              <a:cs typeface="GT Walsheim Medium" pitchFamily="2" charset="77"/>
            </a:endParaRPr>
          </a:p>
        </p:txBody>
      </p:sp>
      <p:pic>
        <p:nvPicPr>
          <p:cNvPr id="12" name="Picture 6" descr="Fat Macy's - A pathway from hostel to home">
            <a:extLst>
              <a:ext uri="{FF2B5EF4-FFF2-40B4-BE49-F238E27FC236}">
                <a16:creationId xmlns:a16="http://schemas.microsoft.com/office/drawing/2014/main" id="{E0073DD0-878C-078C-9BBC-4A68DF0519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590" r="16206"/>
          <a:stretch>
            <a:fillRect/>
          </a:stretch>
        </p:blipFill>
        <p:spPr bwMode="auto">
          <a:xfrm>
            <a:off x="6181725" y="2621423"/>
            <a:ext cx="4483384" cy="316193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9">
            <a:extLst>
              <a:ext uri="{FF2B5EF4-FFF2-40B4-BE49-F238E27FC236}">
                <a16:creationId xmlns:a16="http://schemas.microsoft.com/office/drawing/2014/main" id="{7D8C4BCD-281F-9398-AABF-69F68E93A3BD}"/>
              </a:ext>
            </a:extLst>
          </p:cNvPr>
          <p:cNvSpPr txBox="1">
            <a:spLocks/>
          </p:cNvSpPr>
          <p:nvPr/>
        </p:nvSpPr>
        <p:spPr>
          <a:xfrm>
            <a:off x="538163" y="538164"/>
            <a:ext cx="10126947" cy="429028"/>
          </a:xfrm>
          <a:prstGeom prst="rect">
            <a:avLst/>
          </a:prstGeom>
        </p:spPr>
        <p:txBody>
          <a:bodyPr vert="horz" wrap="square" lIns="0" tIns="0" rIns="0" bIns="0" rtlCol="0" anchor="t">
            <a:sp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pPr marL="0" marR="0" lvl="0" indent="0" algn="ctr" defTabSz="914400" rtl="0" eaLnBrk="1" fontAlgn="auto" latinLnBrk="0" hangingPunct="1">
              <a:lnSpc>
                <a:spcPct val="82000"/>
              </a:lnSpc>
              <a:spcBef>
                <a:spcPct val="0"/>
              </a:spcBef>
              <a:spcAft>
                <a:spcPts val="0"/>
              </a:spcAft>
              <a:buClrTx/>
              <a:buSzTx/>
              <a:buFontTx/>
              <a:buNone/>
              <a:tabLst/>
              <a:defRPr/>
            </a:pPr>
            <a:r>
              <a:rPr kumimoji="0" lang="en-GB" sz="3400" b="1" i="0" u="none" strike="noStrike" kern="1200" cap="all" spc="500" normalizeH="0" baseline="0" noProof="0">
                <a:ln>
                  <a:noFill/>
                </a:ln>
                <a:solidFill>
                  <a:srgbClr val="000000"/>
                </a:solidFill>
                <a:effectLst/>
                <a:uLnTx/>
                <a:uFillTx/>
                <a:latin typeface="GT Walsheim Medium"/>
                <a:ea typeface="Roboto"/>
              </a:rPr>
              <a:t>The vision</a:t>
            </a:r>
            <a:endParaRPr kumimoji="0" lang="en-US" sz="3400" b="1" i="0" u="none" strike="noStrike" kern="1200" cap="all" spc="500" normalizeH="0" baseline="0" noProof="0">
              <a:ln>
                <a:noFill/>
              </a:ln>
              <a:solidFill>
                <a:srgbClr val="000000"/>
              </a:solidFill>
              <a:effectLst/>
              <a:uLnTx/>
              <a:uFillTx/>
              <a:latin typeface="GT Walsheim Medium" pitchFamily="2" charset="77"/>
              <a:ea typeface="Roboto" panose="02000000000000000000" pitchFamily="2" charset="0"/>
            </a:endParaRPr>
          </a:p>
        </p:txBody>
      </p:sp>
    </p:spTree>
    <p:extLst>
      <p:ext uri="{BB962C8B-B14F-4D97-AF65-F5344CB8AC3E}">
        <p14:creationId xmlns:p14="http://schemas.microsoft.com/office/powerpoint/2010/main" val="305963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66E838-BD4D-A142-6619-2FF8530189E0}"/>
            </a:ext>
          </a:extLst>
        </p:cNvPr>
        <p:cNvGrpSpPr/>
        <p:nvPr/>
      </p:nvGrpSpPr>
      <p:grpSpPr>
        <a:xfrm>
          <a:off x="0" y="0"/>
          <a:ext cx="0" cy="0"/>
          <a:chOff x="0" y="0"/>
          <a:chExt cx="0" cy="0"/>
        </a:xfrm>
      </p:grpSpPr>
      <p:sp>
        <p:nvSpPr>
          <p:cNvPr id="9" name="Title 9">
            <a:extLst>
              <a:ext uri="{FF2B5EF4-FFF2-40B4-BE49-F238E27FC236}">
                <a16:creationId xmlns:a16="http://schemas.microsoft.com/office/drawing/2014/main" id="{2C74C4C3-226C-E022-B672-A67E455B9589}"/>
              </a:ext>
            </a:extLst>
          </p:cNvPr>
          <p:cNvSpPr txBox="1">
            <a:spLocks/>
          </p:cNvSpPr>
          <p:nvPr/>
        </p:nvSpPr>
        <p:spPr>
          <a:xfrm>
            <a:off x="538164" y="545220"/>
            <a:ext cx="9243659" cy="436914"/>
          </a:xfrm>
          <a:prstGeom prst="rect">
            <a:avLst/>
          </a:prstGeom>
        </p:spPr>
        <p:txBody>
          <a:bodyPr vert="horz" wrap="square" lIns="0" tIns="0" rIns="0" bIns="0" rtlCol="0" anchor="t">
            <a:sp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pPr marL="0" marR="0" lvl="0" indent="0" algn="ctr" defTabSz="914400" rtl="0" eaLnBrk="1" fontAlgn="auto" latinLnBrk="0" hangingPunct="1">
              <a:lnSpc>
                <a:spcPct val="82000"/>
              </a:lnSpc>
              <a:spcBef>
                <a:spcPct val="0"/>
              </a:spcBef>
              <a:spcAft>
                <a:spcPts val="0"/>
              </a:spcAft>
              <a:buClrTx/>
              <a:buSzTx/>
              <a:buFontTx/>
              <a:buNone/>
              <a:tabLst/>
              <a:defRPr/>
            </a:pPr>
            <a:r>
              <a:rPr kumimoji="0" lang="en-GB" sz="3400" b="1" i="0" u="none" strike="noStrike" kern="1200" cap="all" spc="500" normalizeH="0" baseline="0" noProof="0">
                <a:ln>
                  <a:noFill/>
                </a:ln>
                <a:solidFill>
                  <a:srgbClr val="000000"/>
                </a:solidFill>
                <a:effectLst/>
                <a:uLnTx/>
                <a:uFillTx/>
                <a:latin typeface="GT Walsheim Medium"/>
                <a:ea typeface="Roboto"/>
              </a:rPr>
              <a:t>What does Success look like?</a:t>
            </a:r>
            <a:endParaRPr kumimoji="0" lang="en-US" sz="3400" b="1" i="0" u="none" strike="noStrike" kern="1200" cap="all" spc="500" normalizeH="0" baseline="0" noProof="0">
              <a:ln>
                <a:noFill/>
              </a:ln>
              <a:solidFill>
                <a:srgbClr val="000000"/>
              </a:solidFill>
              <a:effectLst/>
              <a:uLnTx/>
              <a:uFillTx/>
              <a:latin typeface="GT Walsheim Medium" pitchFamily="2" charset="77"/>
              <a:ea typeface="Roboto" panose="02000000000000000000" pitchFamily="2" charset="0"/>
            </a:endParaRPr>
          </a:p>
        </p:txBody>
      </p:sp>
      <p:grpSp>
        <p:nvGrpSpPr>
          <p:cNvPr id="10" name="Group 9">
            <a:extLst>
              <a:ext uri="{FF2B5EF4-FFF2-40B4-BE49-F238E27FC236}">
                <a16:creationId xmlns:a16="http://schemas.microsoft.com/office/drawing/2014/main" id="{231A7BA6-943F-E22E-B523-1C8F7A495AA7}"/>
              </a:ext>
            </a:extLst>
          </p:cNvPr>
          <p:cNvGrpSpPr>
            <a:grpSpLocks noChangeAspect="1"/>
          </p:cNvGrpSpPr>
          <p:nvPr/>
        </p:nvGrpSpPr>
        <p:grpSpPr>
          <a:xfrm>
            <a:off x="10306551" y="4973475"/>
            <a:ext cx="1338427" cy="1338427"/>
            <a:chOff x="9962362" y="3187429"/>
            <a:chExt cx="1698625" cy="1698625"/>
          </a:xfrm>
        </p:grpSpPr>
        <p:sp>
          <p:nvSpPr>
            <p:cNvPr id="11" name="Rectangle 10">
              <a:extLst>
                <a:ext uri="{FF2B5EF4-FFF2-40B4-BE49-F238E27FC236}">
                  <a16:creationId xmlns:a16="http://schemas.microsoft.com/office/drawing/2014/main" id="{07C6BFE6-23B3-F345-B9F1-135EDC83CB96}"/>
                </a:ext>
              </a:extLst>
            </p:cNvPr>
            <p:cNvSpPr/>
            <p:nvPr/>
          </p:nvSpPr>
          <p:spPr>
            <a:xfrm>
              <a:off x="9962362" y="3187429"/>
              <a:ext cx="1698625" cy="1698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GT Walsheim Medium" pitchFamily="2" charset="77"/>
                <a:ea typeface="+mn-ea"/>
                <a:cs typeface="GT Walsheim Medium" pitchFamily="2" charset="77"/>
              </a:endParaRPr>
            </a:p>
          </p:txBody>
        </p:sp>
        <p:sp>
          <p:nvSpPr>
            <p:cNvPr id="18" name="Rectangle 17">
              <a:extLst>
                <a:ext uri="{FF2B5EF4-FFF2-40B4-BE49-F238E27FC236}">
                  <a16:creationId xmlns:a16="http://schemas.microsoft.com/office/drawing/2014/main" id="{8B91DCF7-F8DB-8E33-FA91-9B6BB060E500}"/>
                </a:ext>
              </a:extLst>
            </p:cNvPr>
            <p:cNvSpPr/>
            <p:nvPr/>
          </p:nvSpPr>
          <p:spPr>
            <a:xfrm rot="585842">
              <a:off x="10143987" y="3371735"/>
              <a:ext cx="1313030" cy="1313030"/>
            </a:xfrm>
            <a:prstGeom prst="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sp>
          <p:nvSpPr>
            <p:cNvPr id="20" name="Freeform 67">
              <a:extLst>
                <a:ext uri="{FF2B5EF4-FFF2-40B4-BE49-F238E27FC236}">
                  <a16:creationId xmlns:a16="http://schemas.microsoft.com/office/drawing/2014/main" id="{973D8474-6967-E7C7-48DC-F5384F033DCA}"/>
                </a:ext>
              </a:extLst>
            </p:cNvPr>
            <p:cNvSpPr/>
            <p:nvPr/>
          </p:nvSpPr>
          <p:spPr>
            <a:xfrm>
              <a:off x="10462661" y="3667225"/>
              <a:ext cx="678581" cy="697832"/>
            </a:xfrm>
            <a:custGeom>
              <a:avLst/>
              <a:gdLst>
                <a:gd name="connsiteX0" fmla="*/ 0 w 678581"/>
                <a:gd name="connsiteY0" fmla="*/ 693019 h 697832"/>
                <a:gd name="connsiteX1" fmla="*/ 9625 w 678581"/>
                <a:gd name="connsiteY1" fmla="*/ 202131 h 697832"/>
                <a:gd name="connsiteX2" fmla="*/ 346510 w 678581"/>
                <a:gd name="connsiteY2" fmla="*/ 0 h 697832"/>
                <a:gd name="connsiteX3" fmla="*/ 678581 w 678581"/>
                <a:gd name="connsiteY3" fmla="*/ 206943 h 697832"/>
                <a:gd name="connsiteX4" fmla="*/ 668956 w 678581"/>
                <a:gd name="connsiteY4" fmla="*/ 697832 h 697832"/>
                <a:gd name="connsiteX5" fmla="*/ 548640 w 678581"/>
                <a:gd name="connsiteY5" fmla="*/ 693019 h 697832"/>
                <a:gd name="connsiteX6" fmla="*/ 543827 w 678581"/>
                <a:gd name="connsiteY6" fmla="*/ 409074 h 697832"/>
                <a:gd name="connsiteX7" fmla="*/ 370573 w 678581"/>
                <a:gd name="connsiteY7" fmla="*/ 413887 h 697832"/>
                <a:gd name="connsiteX8" fmla="*/ 380198 w 678581"/>
                <a:gd name="connsiteY8" fmla="*/ 683394 h 697832"/>
                <a:gd name="connsiteX9" fmla="*/ 0 w 678581"/>
                <a:gd name="connsiteY9" fmla="*/ 693019 h 69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8581" h="697832">
                  <a:moveTo>
                    <a:pt x="0" y="693019"/>
                  </a:moveTo>
                  <a:lnTo>
                    <a:pt x="9625" y="202131"/>
                  </a:lnTo>
                  <a:lnTo>
                    <a:pt x="346510" y="0"/>
                  </a:lnTo>
                  <a:lnTo>
                    <a:pt x="678581" y="206943"/>
                  </a:lnTo>
                  <a:lnTo>
                    <a:pt x="668956" y="697832"/>
                  </a:lnTo>
                  <a:lnTo>
                    <a:pt x="548640" y="693019"/>
                  </a:lnTo>
                  <a:cubicBezTo>
                    <a:pt x="547036" y="598371"/>
                    <a:pt x="545431" y="503722"/>
                    <a:pt x="543827" y="409074"/>
                  </a:cubicBezTo>
                  <a:lnTo>
                    <a:pt x="370573" y="413887"/>
                  </a:lnTo>
                  <a:lnTo>
                    <a:pt x="380198" y="683394"/>
                  </a:lnTo>
                  <a:lnTo>
                    <a:pt x="0" y="6930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pic>
          <p:nvPicPr>
            <p:cNvPr id="21" name="Picture 20">
              <a:extLst>
                <a:ext uri="{FF2B5EF4-FFF2-40B4-BE49-F238E27FC236}">
                  <a16:creationId xmlns:a16="http://schemas.microsoft.com/office/drawing/2014/main" id="{BE5A232B-CE31-B423-8E28-B795B15D3DA7}"/>
                </a:ext>
              </a:extLst>
            </p:cNvPr>
            <p:cNvPicPr>
              <a:picLocks noChangeAspect="1"/>
            </p:cNvPicPr>
            <p:nvPr/>
          </p:nvPicPr>
          <p:blipFill>
            <a:blip r:embed="rId3"/>
            <a:stretch>
              <a:fillRect/>
            </a:stretch>
          </p:blipFill>
          <p:spPr>
            <a:xfrm>
              <a:off x="10439948" y="3646675"/>
              <a:ext cx="721111" cy="738280"/>
            </a:xfrm>
            <a:prstGeom prst="rect">
              <a:avLst/>
            </a:prstGeom>
          </p:spPr>
        </p:pic>
      </p:grpSp>
      <p:grpSp>
        <p:nvGrpSpPr>
          <p:cNvPr id="22" name="Group 21">
            <a:extLst>
              <a:ext uri="{FF2B5EF4-FFF2-40B4-BE49-F238E27FC236}">
                <a16:creationId xmlns:a16="http://schemas.microsoft.com/office/drawing/2014/main" id="{DD727C69-A1F1-548F-2015-50A338131AEE}"/>
              </a:ext>
            </a:extLst>
          </p:cNvPr>
          <p:cNvGrpSpPr>
            <a:grpSpLocks noChangeAspect="1"/>
          </p:cNvGrpSpPr>
          <p:nvPr/>
        </p:nvGrpSpPr>
        <p:grpSpPr>
          <a:xfrm>
            <a:off x="10310651" y="546103"/>
            <a:ext cx="1338427" cy="1338427"/>
            <a:chOff x="4298950" y="3193481"/>
            <a:chExt cx="1698625" cy="1698625"/>
          </a:xfrm>
        </p:grpSpPr>
        <p:sp>
          <p:nvSpPr>
            <p:cNvPr id="23" name="Rectangle 22">
              <a:extLst>
                <a:ext uri="{FF2B5EF4-FFF2-40B4-BE49-F238E27FC236}">
                  <a16:creationId xmlns:a16="http://schemas.microsoft.com/office/drawing/2014/main" id="{D6A18634-690C-5E30-01C2-BC2BDE88D528}"/>
                </a:ext>
              </a:extLst>
            </p:cNvPr>
            <p:cNvSpPr/>
            <p:nvPr/>
          </p:nvSpPr>
          <p:spPr>
            <a:xfrm>
              <a:off x="4298950" y="3193481"/>
              <a:ext cx="1698625" cy="16986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br>
                <a:rPr kumimoji="0" lang="en-US" sz="1600" b="1"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rPr>
              </a:br>
              <a:br>
                <a:rPr kumimoji="0" lang="en-US" sz="1600" b="1"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rPr>
              </a:br>
              <a:br>
                <a:rPr kumimoji="0" lang="en-US" sz="1600" b="1"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rPr>
              </a:br>
              <a:br>
                <a:rPr kumimoji="0" lang="en-US" sz="1600" b="1"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rPr>
              </a:br>
              <a:endParaRPr kumimoji="0" lang="en-US" sz="1600" b="1"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endParaRPr>
            </a:p>
          </p:txBody>
        </p:sp>
        <p:grpSp>
          <p:nvGrpSpPr>
            <p:cNvPr id="30" name="Group 29">
              <a:extLst>
                <a:ext uri="{FF2B5EF4-FFF2-40B4-BE49-F238E27FC236}">
                  <a16:creationId xmlns:a16="http://schemas.microsoft.com/office/drawing/2014/main" id="{65F6613D-318D-33EA-514D-EAA6294492A0}"/>
                </a:ext>
              </a:extLst>
            </p:cNvPr>
            <p:cNvGrpSpPr/>
            <p:nvPr/>
          </p:nvGrpSpPr>
          <p:grpSpPr>
            <a:xfrm>
              <a:off x="4459295" y="3353825"/>
              <a:ext cx="1384030" cy="1375718"/>
              <a:chOff x="4459295" y="3353825"/>
              <a:chExt cx="1384030" cy="1375718"/>
            </a:xfrm>
          </p:grpSpPr>
          <p:sp>
            <p:nvSpPr>
              <p:cNvPr id="43" name="Oval 42">
                <a:extLst>
                  <a:ext uri="{FF2B5EF4-FFF2-40B4-BE49-F238E27FC236}">
                    <a16:creationId xmlns:a16="http://schemas.microsoft.com/office/drawing/2014/main" id="{B4A55AF3-444D-E0C1-2850-662AF7AC2C9A}"/>
                  </a:ext>
                </a:extLst>
              </p:cNvPr>
              <p:cNvSpPr/>
              <p:nvPr/>
            </p:nvSpPr>
            <p:spPr>
              <a:xfrm>
                <a:off x="4459295" y="4053016"/>
                <a:ext cx="676527" cy="6765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sp>
            <p:nvSpPr>
              <p:cNvPr id="44" name="Oval 43">
                <a:extLst>
                  <a:ext uri="{FF2B5EF4-FFF2-40B4-BE49-F238E27FC236}">
                    <a16:creationId xmlns:a16="http://schemas.microsoft.com/office/drawing/2014/main" id="{CAF39AD8-8F22-4AA3-069B-C9E42DE1945E}"/>
                  </a:ext>
                </a:extLst>
              </p:cNvPr>
              <p:cNvSpPr/>
              <p:nvPr/>
            </p:nvSpPr>
            <p:spPr>
              <a:xfrm>
                <a:off x="5313677" y="3830594"/>
                <a:ext cx="529648" cy="5296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Basis Grotesque"/>
                    <a:ea typeface="+mn-ea"/>
                    <a:cs typeface="+mn-cs"/>
                  </a:rPr>
                  <a:t>11</a:t>
                </a:r>
              </a:p>
            </p:txBody>
          </p:sp>
          <p:sp>
            <p:nvSpPr>
              <p:cNvPr id="45" name="Oval 44">
                <a:extLst>
                  <a:ext uri="{FF2B5EF4-FFF2-40B4-BE49-F238E27FC236}">
                    <a16:creationId xmlns:a16="http://schemas.microsoft.com/office/drawing/2014/main" id="{D0F5ACC0-DD0E-285E-B4E0-EAFD37D5D436}"/>
                  </a:ext>
                </a:extLst>
              </p:cNvPr>
              <p:cNvSpPr/>
              <p:nvPr/>
            </p:nvSpPr>
            <p:spPr>
              <a:xfrm>
                <a:off x="4646028" y="3353825"/>
                <a:ext cx="522960" cy="522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Basis Grotesque"/>
                    <a:ea typeface="+mn-ea"/>
                    <a:cs typeface="+mn-cs"/>
                  </a:rPr>
                  <a:t>11</a:t>
                </a:r>
              </a:p>
            </p:txBody>
          </p:sp>
        </p:grpSp>
        <p:pic>
          <p:nvPicPr>
            <p:cNvPr id="42" name="Picture 41">
              <a:extLst>
                <a:ext uri="{FF2B5EF4-FFF2-40B4-BE49-F238E27FC236}">
                  <a16:creationId xmlns:a16="http://schemas.microsoft.com/office/drawing/2014/main" id="{D5384686-BB90-7369-9896-967C464FF0CB}"/>
                </a:ext>
              </a:extLst>
            </p:cNvPr>
            <p:cNvPicPr>
              <a:picLocks noChangeAspect="1"/>
            </p:cNvPicPr>
            <p:nvPr/>
          </p:nvPicPr>
          <p:blipFill>
            <a:blip r:embed="rId4"/>
            <a:stretch>
              <a:fillRect/>
            </a:stretch>
          </p:blipFill>
          <p:spPr>
            <a:xfrm>
              <a:off x="4451057" y="3345587"/>
              <a:ext cx="1394409" cy="1394409"/>
            </a:xfrm>
            <a:prstGeom prst="rect">
              <a:avLst/>
            </a:prstGeom>
          </p:spPr>
        </p:pic>
      </p:grpSp>
      <p:grpSp>
        <p:nvGrpSpPr>
          <p:cNvPr id="46" name="Group 45">
            <a:extLst>
              <a:ext uri="{FF2B5EF4-FFF2-40B4-BE49-F238E27FC236}">
                <a16:creationId xmlns:a16="http://schemas.microsoft.com/office/drawing/2014/main" id="{8E94E569-08B3-8D58-4F97-4B092F235BB1}"/>
              </a:ext>
            </a:extLst>
          </p:cNvPr>
          <p:cNvGrpSpPr>
            <a:grpSpLocks noChangeAspect="1"/>
          </p:cNvGrpSpPr>
          <p:nvPr/>
        </p:nvGrpSpPr>
        <p:grpSpPr>
          <a:xfrm>
            <a:off x="10302471" y="2021894"/>
            <a:ext cx="1338427" cy="1338427"/>
            <a:chOff x="6183619" y="3193481"/>
            <a:chExt cx="1698625" cy="1698625"/>
          </a:xfrm>
        </p:grpSpPr>
        <p:sp>
          <p:nvSpPr>
            <p:cNvPr id="47" name="Rectangle 46">
              <a:extLst>
                <a:ext uri="{FF2B5EF4-FFF2-40B4-BE49-F238E27FC236}">
                  <a16:creationId xmlns:a16="http://schemas.microsoft.com/office/drawing/2014/main" id="{EFC0136D-0466-9F7A-6B33-AB57F0050558}"/>
                </a:ext>
              </a:extLst>
            </p:cNvPr>
            <p:cNvSpPr/>
            <p:nvPr/>
          </p:nvSpPr>
          <p:spPr>
            <a:xfrm>
              <a:off x="6183619" y="3193481"/>
              <a:ext cx="1698625" cy="16986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GT Walsheim Medium" pitchFamily="2" charset="77"/>
                <a:ea typeface="+mn-ea"/>
                <a:cs typeface="GT Walsheim Medium" pitchFamily="2" charset="77"/>
              </a:endParaRPr>
            </a:p>
          </p:txBody>
        </p:sp>
        <p:sp>
          <p:nvSpPr>
            <p:cNvPr id="48" name="Freeform 14">
              <a:extLst>
                <a:ext uri="{FF2B5EF4-FFF2-40B4-BE49-F238E27FC236}">
                  <a16:creationId xmlns:a16="http://schemas.microsoft.com/office/drawing/2014/main" id="{D2727C43-C1E6-0B1B-57F6-E30E03AF4375}"/>
                </a:ext>
              </a:extLst>
            </p:cNvPr>
            <p:cNvSpPr/>
            <p:nvPr/>
          </p:nvSpPr>
          <p:spPr>
            <a:xfrm>
              <a:off x="6376086" y="3369276"/>
              <a:ext cx="1334530" cy="1351005"/>
            </a:xfrm>
            <a:custGeom>
              <a:avLst/>
              <a:gdLst>
                <a:gd name="connsiteX0" fmla="*/ 0 w 1334530"/>
                <a:gd name="connsiteY0" fmla="*/ 1351005 h 1351005"/>
                <a:gd name="connsiteX1" fmla="*/ 0 w 1334530"/>
                <a:gd name="connsiteY1" fmla="*/ 370702 h 1351005"/>
                <a:gd name="connsiteX2" fmla="*/ 659028 w 1334530"/>
                <a:gd name="connsiteY2" fmla="*/ 0 h 1351005"/>
                <a:gd name="connsiteX3" fmla="*/ 1334530 w 1334530"/>
                <a:gd name="connsiteY3" fmla="*/ 378940 h 1351005"/>
                <a:gd name="connsiteX4" fmla="*/ 1334530 w 1334530"/>
                <a:gd name="connsiteY4" fmla="*/ 1351005 h 1351005"/>
                <a:gd name="connsiteX5" fmla="*/ 0 w 1334530"/>
                <a:gd name="connsiteY5" fmla="*/ 1351005 h 1351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530" h="1351005">
                  <a:moveTo>
                    <a:pt x="0" y="1351005"/>
                  </a:moveTo>
                  <a:lnTo>
                    <a:pt x="0" y="370702"/>
                  </a:lnTo>
                  <a:lnTo>
                    <a:pt x="659028" y="0"/>
                  </a:lnTo>
                  <a:lnTo>
                    <a:pt x="1334530" y="378940"/>
                  </a:lnTo>
                  <a:lnTo>
                    <a:pt x="1334530" y="1351005"/>
                  </a:lnTo>
                  <a:lnTo>
                    <a:pt x="0" y="13510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Basis Grotesque"/>
                <a:ea typeface="+mn-ea"/>
                <a:cs typeface="+mn-cs"/>
              </a:endParaRPr>
            </a:p>
          </p:txBody>
        </p:sp>
        <p:sp>
          <p:nvSpPr>
            <p:cNvPr id="49" name="Oval 48">
              <a:extLst>
                <a:ext uri="{FF2B5EF4-FFF2-40B4-BE49-F238E27FC236}">
                  <a16:creationId xmlns:a16="http://schemas.microsoft.com/office/drawing/2014/main" id="{E213BA73-8021-65F2-A696-4DBB135C7CF2}"/>
                </a:ext>
              </a:extLst>
            </p:cNvPr>
            <p:cNvSpPr/>
            <p:nvPr/>
          </p:nvSpPr>
          <p:spPr>
            <a:xfrm>
              <a:off x="6923334" y="3635295"/>
              <a:ext cx="228600" cy="228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sp>
          <p:nvSpPr>
            <p:cNvPr id="50" name="Freeform 23">
              <a:extLst>
                <a:ext uri="{FF2B5EF4-FFF2-40B4-BE49-F238E27FC236}">
                  <a16:creationId xmlns:a16="http://schemas.microsoft.com/office/drawing/2014/main" id="{C98104A0-CB0A-3A7C-1686-219A7BC011FA}"/>
                </a:ext>
              </a:extLst>
            </p:cNvPr>
            <p:cNvSpPr/>
            <p:nvPr/>
          </p:nvSpPr>
          <p:spPr>
            <a:xfrm>
              <a:off x="6823934" y="3890682"/>
              <a:ext cx="437478" cy="842683"/>
            </a:xfrm>
            <a:custGeom>
              <a:avLst/>
              <a:gdLst>
                <a:gd name="connsiteX0" fmla="*/ 89647 w 437478"/>
                <a:gd name="connsiteY0" fmla="*/ 813996 h 842683"/>
                <a:gd name="connsiteX1" fmla="*/ 89647 w 437478"/>
                <a:gd name="connsiteY1" fmla="*/ 473337 h 842683"/>
                <a:gd name="connsiteX2" fmla="*/ 35859 w 437478"/>
                <a:gd name="connsiteY2" fmla="*/ 437478 h 842683"/>
                <a:gd name="connsiteX3" fmla="*/ 3586 w 437478"/>
                <a:gd name="connsiteY3" fmla="*/ 394447 h 842683"/>
                <a:gd name="connsiteX4" fmla="*/ 0 w 437478"/>
                <a:gd name="connsiteY4" fmla="*/ 147022 h 842683"/>
                <a:gd name="connsiteX5" fmla="*/ 25101 w 437478"/>
                <a:gd name="connsiteY5" fmla="*/ 57374 h 842683"/>
                <a:gd name="connsiteX6" fmla="*/ 78890 w 437478"/>
                <a:gd name="connsiteY6" fmla="*/ 28687 h 842683"/>
                <a:gd name="connsiteX7" fmla="*/ 197224 w 437478"/>
                <a:gd name="connsiteY7" fmla="*/ 0 h 842683"/>
                <a:gd name="connsiteX8" fmla="*/ 297628 w 437478"/>
                <a:gd name="connsiteY8" fmla="*/ 14344 h 842683"/>
                <a:gd name="connsiteX9" fmla="*/ 387275 w 437478"/>
                <a:gd name="connsiteY9" fmla="*/ 25102 h 842683"/>
                <a:gd name="connsiteX10" fmla="*/ 433892 w 437478"/>
                <a:gd name="connsiteY10" fmla="*/ 172123 h 842683"/>
                <a:gd name="connsiteX11" fmla="*/ 437478 w 437478"/>
                <a:gd name="connsiteY11" fmla="*/ 398033 h 842683"/>
                <a:gd name="connsiteX12" fmla="*/ 387275 w 437478"/>
                <a:gd name="connsiteY12" fmla="*/ 458993 h 842683"/>
                <a:gd name="connsiteX13" fmla="*/ 344245 w 437478"/>
                <a:gd name="connsiteY13" fmla="*/ 473337 h 842683"/>
                <a:gd name="connsiteX14" fmla="*/ 347831 w 437478"/>
                <a:gd name="connsiteY14" fmla="*/ 806824 h 842683"/>
                <a:gd name="connsiteX15" fmla="*/ 322730 w 437478"/>
                <a:gd name="connsiteY15" fmla="*/ 842683 h 842683"/>
                <a:gd name="connsiteX16" fmla="*/ 143435 w 437478"/>
                <a:gd name="connsiteY16" fmla="*/ 828339 h 842683"/>
                <a:gd name="connsiteX17" fmla="*/ 89647 w 437478"/>
                <a:gd name="connsiteY17" fmla="*/ 813996 h 84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7478" h="842683">
                  <a:moveTo>
                    <a:pt x="89647" y="813996"/>
                  </a:moveTo>
                  <a:lnTo>
                    <a:pt x="89647" y="473337"/>
                  </a:lnTo>
                  <a:lnTo>
                    <a:pt x="35859" y="437478"/>
                  </a:lnTo>
                  <a:lnTo>
                    <a:pt x="3586" y="394447"/>
                  </a:lnTo>
                  <a:cubicBezTo>
                    <a:pt x="2391" y="311972"/>
                    <a:pt x="1195" y="229497"/>
                    <a:pt x="0" y="147022"/>
                  </a:cubicBezTo>
                  <a:lnTo>
                    <a:pt x="25101" y="57374"/>
                  </a:lnTo>
                  <a:lnTo>
                    <a:pt x="78890" y="28687"/>
                  </a:lnTo>
                  <a:lnTo>
                    <a:pt x="197224" y="0"/>
                  </a:lnTo>
                  <a:lnTo>
                    <a:pt x="297628" y="14344"/>
                  </a:lnTo>
                  <a:lnTo>
                    <a:pt x="387275" y="25102"/>
                  </a:lnTo>
                  <a:lnTo>
                    <a:pt x="433892" y="172123"/>
                  </a:lnTo>
                  <a:cubicBezTo>
                    <a:pt x="435087" y="247426"/>
                    <a:pt x="436283" y="322730"/>
                    <a:pt x="437478" y="398033"/>
                  </a:cubicBezTo>
                  <a:lnTo>
                    <a:pt x="387275" y="458993"/>
                  </a:lnTo>
                  <a:lnTo>
                    <a:pt x="344245" y="473337"/>
                  </a:lnTo>
                  <a:cubicBezTo>
                    <a:pt x="345440" y="584499"/>
                    <a:pt x="346636" y="695662"/>
                    <a:pt x="347831" y="806824"/>
                  </a:cubicBezTo>
                  <a:lnTo>
                    <a:pt x="322730" y="842683"/>
                  </a:lnTo>
                  <a:lnTo>
                    <a:pt x="143435" y="828339"/>
                  </a:lnTo>
                  <a:lnTo>
                    <a:pt x="89647" y="81399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pic>
          <p:nvPicPr>
            <p:cNvPr id="51" name="Picture 50">
              <a:extLst>
                <a:ext uri="{FF2B5EF4-FFF2-40B4-BE49-F238E27FC236}">
                  <a16:creationId xmlns:a16="http://schemas.microsoft.com/office/drawing/2014/main" id="{021C80D7-2545-5F08-BD86-16E219583D36}"/>
                </a:ext>
              </a:extLst>
            </p:cNvPr>
            <p:cNvPicPr>
              <a:picLocks noChangeAspect="1"/>
            </p:cNvPicPr>
            <p:nvPr/>
          </p:nvPicPr>
          <p:blipFill>
            <a:blip r:embed="rId5"/>
            <a:stretch>
              <a:fillRect/>
            </a:stretch>
          </p:blipFill>
          <p:spPr>
            <a:xfrm>
              <a:off x="6354030" y="3333491"/>
              <a:ext cx="1371342" cy="1406505"/>
            </a:xfrm>
            <a:prstGeom prst="rect">
              <a:avLst/>
            </a:prstGeom>
          </p:spPr>
        </p:pic>
      </p:grpSp>
      <p:grpSp>
        <p:nvGrpSpPr>
          <p:cNvPr id="52" name="Group 51">
            <a:extLst>
              <a:ext uri="{FF2B5EF4-FFF2-40B4-BE49-F238E27FC236}">
                <a16:creationId xmlns:a16="http://schemas.microsoft.com/office/drawing/2014/main" id="{23282A85-7360-2129-9F58-BC46BDDC2071}"/>
              </a:ext>
            </a:extLst>
          </p:cNvPr>
          <p:cNvGrpSpPr>
            <a:grpSpLocks noChangeAspect="1"/>
          </p:cNvGrpSpPr>
          <p:nvPr/>
        </p:nvGrpSpPr>
        <p:grpSpPr>
          <a:xfrm>
            <a:off x="10300981" y="3497685"/>
            <a:ext cx="1338427" cy="1338427"/>
            <a:chOff x="6192356" y="2061804"/>
            <a:chExt cx="1698625" cy="1698625"/>
          </a:xfrm>
        </p:grpSpPr>
        <p:sp>
          <p:nvSpPr>
            <p:cNvPr id="53" name="Rectangle 52">
              <a:extLst>
                <a:ext uri="{FF2B5EF4-FFF2-40B4-BE49-F238E27FC236}">
                  <a16:creationId xmlns:a16="http://schemas.microsoft.com/office/drawing/2014/main" id="{75991042-DEE1-9F4A-00D3-F8E02733C815}"/>
                </a:ext>
              </a:extLst>
            </p:cNvPr>
            <p:cNvSpPr/>
            <p:nvPr/>
          </p:nvSpPr>
          <p:spPr>
            <a:xfrm>
              <a:off x="6192356" y="2061804"/>
              <a:ext cx="1698625" cy="1698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GT Walsheim Medium" pitchFamily="2" charset="77"/>
                <a:ea typeface="+mn-ea"/>
                <a:cs typeface="GT Walsheim Medium" pitchFamily="2" charset="77"/>
              </a:endParaRPr>
            </a:p>
          </p:txBody>
        </p:sp>
        <p:pic>
          <p:nvPicPr>
            <p:cNvPr id="54" name="Picture 53">
              <a:extLst>
                <a:ext uri="{FF2B5EF4-FFF2-40B4-BE49-F238E27FC236}">
                  <a16:creationId xmlns:a16="http://schemas.microsoft.com/office/drawing/2014/main" id="{D9D2D3B4-E468-4ADC-2D32-EB5AB3C4EA1B}"/>
                </a:ext>
              </a:extLst>
            </p:cNvPr>
            <p:cNvPicPr>
              <a:picLocks noChangeAspect="1"/>
            </p:cNvPicPr>
            <p:nvPr/>
          </p:nvPicPr>
          <p:blipFill>
            <a:blip r:embed="rId6"/>
            <a:stretch>
              <a:fillRect/>
            </a:stretch>
          </p:blipFill>
          <p:spPr>
            <a:xfrm>
              <a:off x="6300957" y="2417232"/>
              <a:ext cx="1473200" cy="1219200"/>
            </a:xfrm>
            <a:prstGeom prst="rect">
              <a:avLst/>
            </a:prstGeom>
          </p:spPr>
        </p:pic>
        <p:sp>
          <p:nvSpPr>
            <p:cNvPr id="55" name="Oval 54">
              <a:extLst>
                <a:ext uri="{FF2B5EF4-FFF2-40B4-BE49-F238E27FC236}">
                  <a16:creationId xmlns:a16="http://schemas.microsoft.com/office/drawing/2014/main" id="{F3F9AD03-63C0-271C-8664-F8CF85C973EB}"/>
                </a:ext>
              </a:extLst>
            </p:cNvPr>
            <p:cNvSpPr/>
            <p:nvPr/>
          </p:nvSpPr>
          <p:spPr>
            <a:xfrm>
              <a:off x="7247807" y="2161686"/>
              <a:ext cx="201992" cy="2019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Basis Grotesque"/>
                <a:ea typeface="+mn-ea"/>
                <a:cs typeface="+mn-cs"/>
              </a:endParaRPr>
            </a:p>
          </p:txBody>
        </p:sp>
      </p:grpSp>
      <p:sp>
        <p:nvSpPr>
          <p:cNvPr id="2" name="Text Placeholder 14">
            <a:extLst>
              <a:ext uri="{FF2B5EF4-FFF2-40B4-BE49-F238E27FC236}">
                <a16:creationId xmlns:a16="http://schemas.microsoft.com/office/drawing/2014/main" id="{7DC27305-C175-B135-452C-3E8E1B720937}"/>
              </a:ext>
            </a:extLst>
          </p:cNvPr>
          <p:cNvSpPr txBox="1">
            <a:spLocks/>
          </p:cNvSpPr>
          <p:nvPr/>
        </p:nvSpPr>
        <p:spPr>
          <a:xfrm>
            <a:off x="538164" y="1658224"/>
            <a:ext cx="9332275" cy="3645673"/>
          </a:xfrm>
          <a:prstGeom prst="rect">
            <a:avLst/>
          </a:prstGeom>
          <a:noFill/>
        </p:spPr>
        <p:txBody>
          <a:bodyPr vert="horz" lIns="0" tIns="0" rIns="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2000" b="1" i="0" u="none" strike="noStrike" kern="1200" cap="none" spc="20" normalizeH="0" baseline="0" noProof="0">
                <a:ln>
                  <a:noFill/>
                </a:ln>
                <a:solidFill>
                  <a:srgbClr val="000000"/>
                </a:solidFill>
                <a:effectLst/>
                <a:uLnTx/>
                <a:uFillTx/>
                <a:latin typeface="GT Walsheim Medium"/>
                <a:ea typeface="Roboto Medium"/>
              </a:rPr>
              <a:t>Increase in Employment Rate </a:t>
            </a:r>
            <a:r>
              <a:rPr kumimoji="0" lang="en-GB" sz="2000" b="0" i="0" u="none" strike="noStrike" kern="1200" cap="none" spc="20" normalizeH="0" baseline="0" noProof="0">
                <a:ln>
                  <a:noFill/>
                </a:ln>
                <a:solidFill>
                  <a:srgbClr val="000000"/>
                </a:solidFill>
                <a:effectLst/>
                <a:uLnTx/>
                <a:uFillTx/>
                <a:latin typeface="GT Walsheim Medium"/>
                <a:ea typeface="Roboto Medium"/>
              </a:rPr>
              <a:t>for our cohort of focus in each location</a:t>
            </a:r>
            <a:endParaRPr kumimoji="0" lang="en-GB" sz="1800" b="0" i="0" u="none" strike="noStrike" kern="1200" cap="none" spc="20" normalizeH="0" baseline="0" noProof="0">
              <a:ln>
                <a:noFill/>
              </a:ln>
              <a:solidFill>
                <a:srgbClr val="000000"/>
              </a:solidFill>
              <a:effectLst/>
              <a:uLnTx/>
              <a:uFillTx/>
              <a:latin typeface="GT Walsheim Medium" pitchFamily="2" charset="77"/>
              <a:ea typeface="Roboto Medium" panose="02000000000000000000" pitchFamily="2" charset="0"/>
            </a:endParaRPr>
          </a:p>
          <a:p>
            <a:pPr marL="342900" marR="0" lvl="0" indent="-342900" algn="l" defTabSz="914400" rtl="0" eaLnBrk="1" fontAlgn="auto" latinLnBrk="0" hangingPunct="1">
              <a:lnSpc>
                <a:spcPct val="100000"/>
              </a:lnSpc>
              <a:spcBef>
                <a:spcPts val="0"/>
              </a:spcBef>
              <a:spcAft>
                <a:spcPts val="1300"/>
              </a:spcAft>
              <a:buClrTx/>
              <a:buSzTx/>
              <a:buFont typeface="Arial"/>
              <a:buChar char="•"/>
              <a:tabLst/>
              <a:defRPr/>
            </a:pPr>
            <a:r>
              <a:rPr kumimoji="0" lang="en-GB" sz="1800" b="1" i="0" u="none" strike="noStrike" kern="1200" cap="none" spc="20" normalizeH="0" baseline="0" noProof="0">
                <a:ln>
                  <a:noFill/>
                </a:ln>
                <a:solidFill>
                  <a:srgbClr val="000000"/>
                </a:solidFill>
                <a:effectLst/>
                <a:uLnTx/>
                <a:uFillTx/>
                <a:latin typeface="GT Walsheim Medium"/>
                <a:ea typeface="Roboto Medium"/>
              </a:rPr>
              <a:t>10 employers </a:t>
            </a:r>
            <a:r>
              <a:rPr kumimoji="0" lang="en-GB" sz="1800" b="0" i="0" u="none" strike="noStrike" kern="1200" cap="none" spc="20" normalizeH="0" baseline="0" noProof="0">
                <a:ln>
                  <a:noFill/>
                </a:ln>
                <a:solidFill>
                  <a:srgbClr val="000000"/>
                </a:solidFill>
                <a:effectLst/>
                <a:uLnTx/>
                <a:uFillTx/>
                <a:latin typeface="GT Walsheim Medium"/>
                <a:ea typeface="Roboto Medium"/>
              </a:rPr>
              <a:t>in each location </a:t>
            </a:r>
            <a:r>
              <a:rPr kumimoji="0" lang="en-GB" sz="1800" b="1" i="0" u="none" strike="noStrike" kern="1200" cap="none" spc="20" normalizeH="0" baseline="0" noProof="0">
                <a:ln>
                  <a:noFill/>
                </a:ln>
                <a:solidFill>
                  <a:srgbClr val="000000"/>
                </a:solidFill>
                <a:effectLst/>
                <a:uLnTx/>
                <a:uFillTx/>
                <a:latin typeface="GT Walsheim Medium"/>
                <a:ea typeface="Roboto Medium"/>
              </a:rPr>
              <a:t>begin hiring people facing homelessness </a:t>
            </a:r>
            <a:r>
              <a:rPr kumimoji="0" lang="en-GB" sz="1800" b="0" i="0" u="none" strike="noStrike" kern="1200" cap="none" spc="20" normalizeH="0" baseline="0" noProof="0">
                <a:ln>
                  <a:noFill/>
                </a:ln>
                <a:solidFill>
                  <a:srgbClr val="000000"/>
                </a:solidFill>
                <a:effectLst/>
                <a:uLnTx/>
                <a:uFillTx/>
                <a:latin typeface="GT Walsheim Medium"/>
                <a:ea typeface="Roboto Medium"/>
              </a:rPr>
              <a:t>(from our cohorts of focus), with </a:t>
            </a:r>
            <a:r>
              <a:rPr kumimoji="0" lang="en-GB" sz="1800" b="1" i="0" u="none" strike="noStrike" kern="1200" cap="none" spc="20" normalizeH="0" baseline="0" noProof="0">
                <a:ln>
                  <a:noFill/>
                </a:ln>
                <a:solidFill>
                  <a:srgbClr val="000000"/>
                </a:solidFill>
                <a:effectLst/>
                <a:uLnTx/>
                <a:uFillTx/>
                <a:latin typeface="GT Walsheim Medium"/>
                <a:ea typeface="Roboto Medium"/>
              </a:rPr>
              <a:t>60% sustaining employment </a:t>
            </a:r>
            <a:r>
              <a:rPr kumimoji="0" lang="en-GB" sz="1800" b="0" i="0" u="none" strike="noStrike" kern="1200" cap="none" spc="20" normalizeH="0" baseline="0" noProof="0">
                <a:ln>
                  <a:noFill/>
                </a:ln>
                <a:solidFill>
                  <a:srgbClr val="000000"/>
                </a:solidFill>
                <a:effectLst/>
                <a:uLnTx/>
                <a:uFillTx/>
                <a:latin typeface="GT Walsheim Medium"/>
                <a:ea typeface="Roboto Medium"/>
              </a:rPr>
              <a:t>for 12 months+. (Metric tbc re % of cohort in work)  </a:t>
            </a:r>
          </a:p>
          <a:p>
            <a:pPr marL="342900" marR="0" lvl="0" indent="-342900" algn="l" defTabSz="914400" rtl="0" eaLnBrk="1" fontAlgn="auto" latinLnBrk="0" hangingPunct="1">
              <a:lnSpc>
                <a:spcPct val="100000"/>
              </a:lnSpc>
              <a:spcBef>
                <a:spcPts val="0"/>
              </a:spcBef>
              <a:spcAft>
                <a:spcPts val="1300"/>
              </a:spcAft>
              <a:buClrTx/>
              <a:buSzTx/>
              <a:buFont typeface="Arial"/>
              <a:buChar char="•"/>
              <a:tabLst/>
              <a:defRPr/>
            </a:pPr>
            <a:r>
              <a:rPr kumimoji="0" lang="en-GB" sz="1800" b="0" i="0" u="none" strike="noStrike" kern="1200" cap="none" spc="20" normalizeH="0" baseline="0" noProof="0">
                <a:ln>
                  <a:noFill/>
                </a:ln>
                <a:solidFill>
                  <a:srgbClr val="000000"/>
                </a:solidFill>
                <a:effectLst/>
                <a:uLnTx/>
                <a:uFillTx/>
                <a:latin typeface="GT Walsheim Medium"/>
                <a:ea typeface="Roboto Medium"/>
              </a:rPr>
              <a:t>A measurable </a:t>
            </a:r>
            <a:r>
              <a:rPr kumimoji="0" lang="en-GB" sz="1800" b="1" i="0" u="none" strike="noStrike" kern="1200" cap="none" spc="20" normalizeH="0" baseline="0" noProof="0">
                <a:ln>
                  <a:noFill/>
                </a:ln>
                <a:solidFill>
                  <a:srgbClr val="000000"/>
                </a:solidFill>
                <a:effectLst/>
                <a:uLnTx/>
                <a:uFillTx/>
                <a:latin typeface="GT Walsheim Medium"/>
                <a:ea typeface="Roboto Medium"/>
              </a:rPr>
              <a:t>increase in employment rate </a:t>
            </a:r>
            <a:r>
              <a:rPr kumimoji="0" lang="en-GB" sz="1800" b="0" i="0" u="none" strike="noStrike" kern="1200" cap="none" spc="20" normalizeH="0" baseline="0" noProof="0">
                <a:ln>
                  <a:noFill/>
                </a:ln>
                <a:solidFill>
                  <a:srgbClr val="000000"/>
                </a:solidFill>
                <a:effectLst/>
                <a:uLnTx/>
                <a:uFillTx/>
                <a:latin typeface="GT Walsheim Medium"/>
                <a:ea typeface="Roboto Medium"/>
              </a:rPr>
              <a:t>for people in our cohort of focus vs societal context (metrics tbc – Homewards Data Partner).</a:t>
            </a: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kumimoji="0" lang="en-US" sz="800" b="0" i="0" u="none" strike="noStrike" kern="1200" cap="none" spc="20" normalizeH="0" baseline="0" noProof="0">
              <a:ln>
                <a:noFill/>
              </a:ln>
              <a:solidFill>
                <a:srgbClr val="51B9FF"/>
              </a:solidFill>
              <a:effectLst/>
              <a:uLnTx/>
              <a:uFillTx/>
              <a:latin typeface="Basis Grotesque"/>
              <a:ea typeface="Roboto Medium"/>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2000" b="1" i="0" u="none" strike="noStrike" kern="1200" cap="none" spc="20" normalizeH="0" baseline="0" noProof="0">
                <a:ln>
                  <a:noFill/>
                </a:ln>
                <a:solidFill>
                  <a:srgbClr val="000000"/>
                </a:solidFill>
                <a:effectLst/>
                <a:uLnTx/>
                <a:uFillTx/>
                <a:latin typeface="GT Walsheim Medium"/>
                <a:ea typeface="Roboto Medium"/>
              </a:rPr>
              <a:t>Stronger Employability Pathways (new &amp; existing/stronger)</a:t>
            </a:r>
          </a:p>
          <a:p>
            <a:pPr marL="285750" marR="0" lvl="0" indent="-28575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GB" sz="1800" b="1" i="0" u="none" strike="noStrike" kern="1200" cap="none" spc="20" normalizeH="0" baseline="0" noProof="0">
                <a:ln>
                  <a:noFill/>
                </a:ln>
                <a:solidFill>
                  <a:srgbClr val="000000"/>
                </a:solidFill>
                <a:effectLst/>
                <a:uLnTx/>
                <a:uFillTx/>
                <a:latin typeface="GT Walsheim Medium"/>
                <a:ea typeface="Roboto Medium"/>
              </a:rPr>
              <a:t>Clear pathways to work</a:t>
            </a:r>
            <a:r>
              <a:rPr kumimoji="0" lang="en-GB" sz="1800" b="0" i="0" u="none" strike="noStrike" kern="1200" cap="none" spc="20" normalizeH="0" baseline="0" noProof="0">
                <a:ln>
                  <a:noFill/>
                </a:ln>
                <a:solidFill>
                  <a:srgbClr val="000000"/>
                </a:solidFill>
                <a:effectLst/>
                <a:uLnTx/>
                <a:uFillTx/>
                <a:latin typeface="GT Walsheim Medium"/>
                <a:ea typeface="Roboto Medium"/>
              </a:rPr>
              <a:t> for people facing homelessness in our 6 locations.</a:t>
            </a:r>
          </a:p>
          <a:p>
            <a:pPr marL="285750" marR="0" lvl="0" indent="-28575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GB" sz="1800" b="0" i="0" u="none" strike="noStrike" kern="1200" cap="none" spc="20" normalizeH="0" baseline="0" noProof="0">
                <a:ln>
                  <a:noFill/>
                </a:ln>
                <a:solidFill>
                  <a:srgbClr val="000000"/>
                </a:solidFill>
                <a:effectLst/>
                <a:uLnTx/>
                <a:uFillTx/>
                <a:latin typeface="GT Walsheim Medium"/>
                <a:ea typeface="Roboto Medium"/>
              </a:rPr>
              <a:t>Strong </a:t>
            </a:r>
            <a:r>
              <a:rPr kumimoji="0" lang="en-GB" sz="1800" b="1" i="0" u="none" strike="noStrike" kern="1200" cap="none" spc="20" normalizeH="0" baseline="0" noProof="0">
                <a:ln>
                  <a:noFill/>
                </a:ln>
                <a:solidFill>
                  <a:srgbClr val="000000"/>
                </a:solidFill>
                <a:effectLst/>
                <a:uLnTx/>
                <a:uFillTx/>
                <a:latin typeface="GT Walsheim Medium"/>
                <a:ea typeface="Roboto Medium"/>
              </a:rPr>
              <a:t>wraparound support </a:t>
            </a:r>
            <a:r>
              <a:rPr kumimoji="0" lang="en-GB" sz="1800" b="0" i="0" u="none" strike="noStrike" kern="1200" cap="none" spc="20" normalizeH="0" baseline="0" noProof="0">
                <a:ln>
                  <a:noFill/>
                </a:ln>
                <a:solidFill>
                  <a:srgbClr val="000000"/>
                </a:solidFill>
                <a:effectLst/>
                <a:uLnTx/>
                <a:uFillTx/>
                <a:latin typeface="GT Walsheim Medium"/>
                <a:ea typeface="Roboto Medium"/>
              </a:rPr>
              <a:t>leading to and during early employment.</a:t>
            </a:r>
            <a:endParaRPr kumimoji="0" lang="en-US" sz="1800" b="0" i="0" u="none" strike="noStrike" kern="1200" cap="none" spc="20" normalizeH="0" baseline="0" noProof="0">
              <a:ln>
                <a:noFill/>
              </a:ln>
              <a:solidFill>
                <a:srgbClr val="000000"/>
              </a:solidFill>
              <a:effectLst/>
              <a:uLnTx/>
              <a:uFillTx/>
              <a:latin typeface="GT Walsheim Medium"/>
              <a:ea typeface="Roboto Medium"/>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endParaRPr kumimoji="0" lang="en-US" sz="600" b="0" i="0" u="none" strike="noStrike" kern="1200" cap="none" spc="20" normalizeH="0" baseline="0" noProof="0">
              <a:ln>
                <a:noFill/>
              </a:ln>
              <a:solidFill>
                <a:srgbClr val="51B9FF"/>
              </a:solidFill>
              <a:effectLst/>
              <a:uLnTx/>
              <a:uFillTx/>
              <a:latin typeface="Basis Grotesque"/>
              <a:ea typeface="Roboto Medium"/>
            </a:endParaRPr>
          </a:p>
          <a:p>
            <a:pPr marL="0" marR="0" lvl="0" indent="0" algn="l"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sz="2000" b="1" i="0" u="none" strike="noStrike" kern="1200" cap="none" spc="20" normalizeH="0" baseline="0" noProof="0">
                <a:ln>
                  <a:noFill/>
                </a:ln>
                <a:solidFill>
                  <a:srgbClr val="000000"/>
                </a:solidFill>
                <a:effectLst/>
                <a:uLnTx/>
                <a:uFillTx/>
                <a:latin typeface="GT Walsheim Medium"/>
                <a:ea typeface="Roboto Medium"/>
              </a:rPr>
              <a:t>Cohort-Specific Job Broker (referrals; support - people &amp; employers)</a:t>
            </a:r>
            <a:endParaRPr kumimoji="0" lang="en-GB" sz="2000" b="0" i="0" u="none" strike="noStrike" kern="1200" cap="none" spc="20" normalizeH="0" baseline="0" noProof="0">
              <a:ln>
                <a:noFill/>
              </a:ln>
              <a:solidFill>
                <a:srgbClr val="000000"/>
              </a:solidFill>
              <a:effectLst/>
              <a:uLnTx/>
              <a:uFillTx/>
              <a:latin typeface="GT Walsheim Medium"/>
              <a:ea typeface="Roboto Medium"/>
            </a:endParaRPr>
          </a:p>
          <a:p>
            <a:pPr marL="285750" marR="0" lvl="0" indent="-28575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GB" sz="1800" b="0" i="0" u="none" strike="noStrike" kern="1200" cap="none" spc="20" normalizeH="0" baseline="0" noProof="0">
                <a:ln>
                  <a:noFill/>
                </a:ln>
                <a:solidFill>
                  <a:srgbClr val="000000"/>
                </a:solidFill>
                <a:effectLst/>
                <a:uLnTx/>
                <a:uFillTx/>
                <a:latin typeface="GT Walsheim Medium"/>
                <a:ea typeface="Roboto Medium"/>
              </a:rPr>
              <a:t>A </a:t>
            </a:r>
            <a:r>
              <a:rPr kumimoji="0" lang="en-GB" sz="1800" b="1" i="0" u="none" strike="noStrike" kern="1200" cap="none" spc="20" normalizeH="0" baseline="0" noProof="0">
                <a:ln>
                  <a:noFill/>
                </a:ln>
                <a:solidFill>
                  <a:srgbClr val="000000"/>
                </a:solidFill>
                <a:effectLst/>
                <a:uLnTx/>
                <a:uFillTx/>
                <a:latin typeface="GT Walsheim Medium"/>
                <a:ea typeface="Roboto Medium"/>
              </a:rPr>
              <a:t>dedicated broker </a:t>
            </a:r>
            <a:r>
              <a:rPr kumimoji="0" lang="en-GB" sz="1800" b="0" i="0" u="none" strike="noStrike" kern="1200" cap="none" spc="20" normalizeH="0" baseline="0" noProof="0">
                <a:ln>
                  <a:noFill/>
                </a:ln>
                <a:solidFill>
                  <a:srgbClr val="000000"/>
                </a:solidFill>
                <a:effectLst/>
                <a:uLnTx/>
                <a:uFillTx/>
                <a:latin typeface="GT Walsheim Medium"/>
                <a:ea typeface="Roboto Medium"/>
              </a:rPr>
              <a:t>matching the right people to the right support and the right jobs.</a:t>
            </a:r>
          </a:p>
          <a:p>
            <a:pPr marL="342900" marR="0" lvl="0" indent="-342900" algn="l" defTabSz="914400" rtl="0" eaLnBrk="1" fontAlgn="auto" latinLnBrk="0" hangingPunct="1">
              <a:lnSpc>
                <a:spcPct val="100000"/>
              </a:lnSpc>
              <a:spcBef>
                <a:spcPts val="0"/>
              </a:spcBef>
              <a:spcAft>
                <a:spcPts val="1300"/>
              </a:spcAft>
              <a:buClrTx/>
              <a:buSzTx/>
              <a:buFont typeface="Arial"/>
              <a:buChar char="•"/>
              <a:tabLst/>
              <a:defRPr/>
            </a:pPr>
            <a:endParaRPr kumimoji="0" lang="en-GB" sz="2000" b="0" i="0" u="none" strike="noStrike" kern="1200" cap="none" spc="20" normalizeH="0" baseline="0" noProof="0">
              <a:ln>
                <a:noFill/>
              </a:ln>
              <a:solidFill>
                <a:srgbClr val="000000"/>
              </a:solidFill>
              <a:effectLst/>
              <a:uLnTx/>
              <a:uFillTx/>
              <a:latin typeface="GT Walsheim Medium"/>
              <a:ea typeface="Roboto Medium"/>
            </a:endParaRPr>
          </a:p>
        </p:txBody>
      </p:sp>
    </p:spTree>
    <p:extLst>
      <p:ext uri="{BB962C8B-B14F-4D97-AF65-F5344CB8AC3E}">
        <p14:creationId xmlns:p14="http://schemas.microsoft.com/office/powerpoint/2010/main" val="3504869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738E9-515A-DF2C-F388-FBF93C45412B}"/>
            </a:ext>
          </a:extLst>
        </p:cNvPr>
        <p:cNvGrpSpPr/>
        <p:nvPr/>
      </p:nvGrpSpPr>
      <p:grpSpPr>
        <a:xfrm>
          <a:off x="0" y="0"/>
          <a:ext cx="0" cy="0"/>
          <a:chOff x="0" y="0"/>
          <a:chExt cx="0" cy="0"/>
        </a:xfrm>
      </p:grpSpPr>
      <p:cxnSp>
        <p:nvCxnSpPr>
          <p:cNvPr id="143" name="Straight Connector 142">
            <a:extLst>
              <a:ext uri="{FF2B5EF4-FFF2-40B4-BE49-F238E27FC236}">
                <a16:creationId xmlns:a16="http://schemas.microsoft.com/office/drawing/2014/main" id="{A9EE7A14-6F66-649F-2792-9E190911AB27}"/>
              </a:ext>
            </a:extLst>
          </p:cNvPr>
          <p:cNvCxnSpPr>
            <a:cxnSpLocks/>
          </p:cNvCxnSpPr>
          <p:nvPr/>
        </p:nvCxnSpPr>
        <p:spPr>
          <a:xfrm>
            <a:off x="6093702" y="3834487"/>
            <a:ext cx="2732810" cy="0"/>
          </a:xfrm>
          <a:prstGeom prst="line">
            <a:avLst/>
          </a:prstGeom>
          <a:ln w="139700">
            <a:solidFill>
              <a:srgbClr val="FF785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E2BE7960-C65E-0797-06FB-89D0EBA5A76F}"/>
              </a:ext>
            </a:extLst>
          </p:cNvPr>
          <p:cNvCxnSpPr>
            <a:cxnSpLocks/>
          </p:cNvCxnSpPr>
          <p:nvPr/>
        </p:nvCxnSpPr>
        <p:spPr>
          <a:xfrm>
            <a:off x="8840180" y="2963787"/>
            <a:ext cx="3351820" cy="0"/>
          </a:xfrm>
          <a:prstGeom prst="line">
            <a:avLst/>
          </a:prstGeom>
          <a:ln w="139700">
            <a:solidFill>
              <a:srgbClr val="FF7850"/>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BD7AE90A-C0DF-CDD2-5263-5C560160AEC4}"/>
              </a:ext>
            </a:extLst>
          </p:cNvPr>
          <p:cNvGrpSpPr/>
          <p:nvPr/>
        </p:nvGrpSpPr>
        <p:grpSpPr>
          <a:xfrm>
            <a:off x="0" y="3834488"/>
            <a:ext cx="6096000" cy="1797016"/>
            <a:chOff x="0" y="3849126"/>
            <a:chExt cx="6096000" cy="1803878"/>
          </a:xfrm>
        </p:grpSpPr>
        <p:cxnSp>
          <p:nvCxnSpPr>
            <p:cNvPr id="140" name="Straight Connector 139">
              <a:extLst>
                <a:ext uri="{FF2B5EF4-FFF2-40B4-BE49-F238E27FC236}">
                  <a16:creationId xmlns:a16="http://schemas.microsoft.com/office/drawing/2014/main" id="{D48B7DBA-4F3C-FBDB-EB87-62C97D137DD0}"/>
                </a:ext>
              </a:extLst>
            </p:cNvPr>
            <p:cNvCxnSpPr>
              <a:cxnSpLocks/>
            </p:cNvCxnSpPr>
            <p:nvPr/>
          </p:nvCxnSpPr>
          <p:spPr>
            <a:xfrm>
              <a:off x="0" y="5653004"/>
              <a:ext cx="3262186" cy="0"/>
            </a:xfrm>
            <a:prstGeom prst="line">
              <a:avLst/>
            </a:prstGeom>
            <a:ln w="139700">
              <a:solidFill>
                <a:srgbClr val="FF785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EE931230-BBC4-8559-D538-F1CCE35A13CA}"/>
                </a:ext>
              </a:extLst>
            </p:cNvPr>
            <p:cNvCxnSpPr>
              <a:cxnSpLocks/>
            </p:cNvCxnSpPr>
            <p:nvPr/>
          </p:nvCxnSpPr>
          <p:spPr>
            <a:xfrm>
              <a:off x="3262149" y="4748241"/>
              <a:ext cx="2831469" cy="0"/>
            </a:xfrm>
            <a:prstGeom prst="line">
              <a:avLst/>
            </a:prstGeom>
            <a:ln w="139700">
              <a:solidFill>
                <a:srgbClr val="FF785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CA299F25-8DF1-0B8A-3EC5-6A9DFDFA86E8}"/>
                </a:ext>
              </a:extLst>
            </p:cNvPr>
            <p:cNvCxnSpPr>
              <a:cxnSpLocks/>
            </p:cNvCxnSpPr>
            <p:nvPr/>
          </p:nvCxnSpPr>
          <p:spPr>
            <a:xfrm flipH="1">
              <a:off x="3242494" y="4748241"/>
              <a:ext cx="0" cy="900000"/>
            </a:xfrm>
            <a:prstGeom prst="line">
              <a:avLst/>
            </a:prstGeom>
            <a:ln w="139700" cap="sq">
              <a:solidFill>
                <a:srgbClr val="FF7850"/>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CED28F10-7988-44B8-D592-CD694CF413B6}"/>
                </a:ext>
              </a:extLst>
            </p:cNvPr>
            <p:cNvCxnSpPr>
              <a:cxnSpLocks/>
            </p:cNvCxnSpPr>
            <p:nvPr/>
          </p:nvCxnSpPr>
          <p:spPr>
            <a:xfrm flipH="1">
              <a:off x="6096000" y="3849126"/>
              <a:ext cx="0" cy="900000"/>
            </a:xfrm>
            <a:prstGeom prst="line">
              <a:avLst/>
            </a:prstGeom>
            <a:ln w="139700" cap="sq">
              <a:solidFill>
                <a:srgbClr val="FF7850"/>
              </a:solidFill>
            </a:ln>
          </p:spPr>
          <p:style>
            <a:lnRef idx="1">
              <a:schemeClr val="accent1"/>
            </a:lnRef>
            <a:fillRef idx="0">
              <a:schemeClr val="accent1"/>
            </a:fillRef>
            <a:effectRef idx="0">
              <a:schemeClr val="accent1"/>
            </a:effectRef>
            <a:fontRef idx="minor">
              <a:schemeClr val="tx1"/>
            </a:fontRef>
          </p:style>
        </p:cxnSp>
      </p:grpSp>
      <p:cxnSp>
        <p:nvCxnSpPr>
          <p:cNvPr id="150" name="Straight Connector 149">
            <a:extLst>
              <a:ext uri="{FF2B5EF4-FFF2-40B4-BE49-F238E27FC236}">
                <a16:creationId xmlns:a16="http://schemas.microsoft.com/office/drawing/2014/main" id="{A9380C1B-E5F7-B121-0BA0-A59ABFFBE4DC}"/>
              </a:ext>
            </a:extLst>
          </p:cNvPr>
          <p:cNvCxnSpPr>
            <a:cxnSpLocks/>
          </p:cNvCxnSpPr>
          <p:nvPr/>
        </p:nvCxnSpPr>
        <p:spPr>
          <a:xfrm>
            <a:off x="8808869" y="2963787"/>
            <a:ext cx="0" cy="866977"/>
          </a:xfrm>
          <a:prstGeom prst="line">
            <a:avLst/>
          </a:prstGeom>
          <a:ln w="139700" cap="sq">
            <a:solidFill>
              <a:srgbClr val="FF7850"/>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A4CED473-8AA8-A81C-242C-FF733C8B224F}"/>
              </a:ext>
            </a:extLst>
          </p:cNvPr>
          <p:cNvSpPr>
            <a:spLocks noGrp="1"/>
          </p:cNvSpPr>
          <p:nvPr>
            <p:ph type="body" sz="quarter" idx="10"/>
          </p:nvPr>
        </p:nvSpPr>
        <p:spPr>
          <a:xfrm>
            <a:off x="554086" y="1802074"/>
            <a:ext cx="5240920" cy="1455022"/>
          </a:xfrm>
        </p:spPr>
        <p:txBody>
          <a:bodyPr vert="horz" lIns="0" tIns="0" rIns="0" bIns="0" rtlCol="0" anchor="t">
            <a:noAutofit/>
          </a:bodyPr>
          <a:lstStyle/>
          <a:p>
            <a:pPr>
              <a:lnSpc>
                <a:spcPct val="90000"/>
              </a:lnSpc>
              <a:spcAft>
                <a:spcPts val="600"/>
              </a:spcAft>
            </a:pPr>
            <a:r>
              <a:rPr lang="en-GB" b="0">
                <a:latin typeface="GT Walsheim Medium"/>
                <a:ea typeface="Roboto Medium"/>
                <a:cs typeface="GT Walsheim Medium" pitchFamily="2" charset="0"/>
              </a:rPr>
              <a:t> </a:t>
            </a:r>
            <a:endParaRPr lang="en-US" b="0">
              <a:latin typeface="GT Walsheim Medium"/>
              <a:ea typeface="Roboto Medium"/>
              <a:cs typeface="GT Walsheim Medium" pitchFamily="2" charset="0"/>
            </a:endParaRPr>
          </a:p>
        </p:txBody>
      </p:sp>
      <p:grpSp>
        <p:nvGrpSpPr>
          <p:cNvPr id="169" name="Group 168">
            <a:extLst>
              <a:ext uri="{FF2B5EF4-FFF2-40B4-BE49-F238E27FC236}">
                <a16:creationId xmlns:a16="http://schemas.microsoft.com/office/drawing/2014/main" id="{3681AA3B-EE4B-3BD2-AA9A-5C5CCAC8C803}"/>
              </a:ext>
            </a:extLst>
          </p:cNvPr>
          <p:cNvGrpSpPr/>
          <p:nvPr/>
        </p:nvGrpSpPr>
        <p:grpSpPr>
          <a:xfrm>
            <a:off x="3609304" y="3459289"/>
            <a:ext cx="2137158" cy="2267157"/>
            <a:chOff x="3380875" y="3581669"/>
            <a:chExt cx="2214313" cy="2349005"/>
          </a:xfrm>
        </p:grpSpPr>
        <p:sp>
          <p:nvSpPr>
            <p:cNvPr id="162" name="Rectangle 161">
              <a:extLst>
                <a:ext uri="{FF2B5EF4-FFF2-40B4-BE49-F238E27FC236}">
                  <a16:creationId xmlns:a16="http://schemas.microsoft.com/office/drawing/2014/main" id="{AA7BACF0-9B73-48E0-AB6F-423300E7D5E0}"/>
                </a:ext>
              </a:extLst>
            </p:cNvPr>
            <p:cNvSpPr/>
            <p:nvPr/>
          </p:nvSpPr>
          <p:spPr>
            <a:xfrm>
              <a:off x="3380875" y="3581669"/>
              <a:ext cx="2214313" cy="234900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82562" rtl="0" eaLnBrk="1" fontAlgn="auto" latinLnBrk="0" hangingPunct="1">
                <a:lnSpc>
                  <a:spcPct val="100000"/>
                </a:lnSpc>
                <a:spcBef>
                  <a:spcPts val="0"/>
                </a:spcBef>
                <a:spcAft>
                  <a:spcPts val="0"/>
                </a:spcAft>
                <a:buClrTx/>
                <a:buSzTx/>
                <a:buFontTx/>
                <a:buNone/>
                <a:tabLst/>
                <a:defRPr/>
              </a:pPr>
              <a:endParaRPr kumimoji="0" lang="en-US" sz="1550" b="0" i="0" u="none" strike="noStrike" kern="1200" cap="none" spc="0" normalizeH="0" baseline="0" noProof="0">
                <a:ln>
                  <a:noFill/>
                </a:ln>
                <a:solidFill>
                  <a:srgbClr val="FFFFFF"/>
                </a:solidFill>
                <a:effectLst/>
                <a:uLnTx/>
                <a:uFillTx/>
                <a:latin typeface="GT Walsheim Medium" pitchFamily="2" charset="0"/>
                <a:ea typeface="+mn-ea"/>
                <a:cs typeface="GT Walsheim Medium" pitchFamily="2" charset="0"/>
              </a:endParaRPr>
            </a:p>
          </p:txBody>
        </p:sp>
        <p:sp>
          <p:nvSpPr>
            <p:cNvPr id="158" name="Text Placeholder 6">
              <a:extLst>
                <a:ext uri="{FF2B5EF4-FFF2-40B4-BE49-F238E27FC236}">
                  <a16:creationId xmlns:a16="http://schemas.microsoft.com/office/drawing/2014/main" id="{0FCEF29F-76A5-EBF3-2DB5-F091F3A4A2AF}"/>
                </a:ext>
              </a:extLst>
            </p:cNvPr>
            <p:cNvSpPr txBox="1">
              <a:spLocks/>
            </p:cNvSpPr>
            <p:nvPr/>
          </p:nvSpPr>
          <p:spPr>
            <a:xfrm>
              <a:off x="3541442" y="3650630"/>
              <a:ext cx="1915837" cy="2253057"/>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2"/>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2"/>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2"/>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GB" b="0" i="0" u="none" strike="noStrike" kern="1200" cap="none" spc="20" normalizeH="0" baseline="0" noProof="0">
                  <a:ln>
                    <a:noFill/>
                  </a:ln>
                  <a:solidFill>
                    <a:srgbClr val="000000"/>
                  </a:solidFill>
                  <a:effectLst/>
                  <a:uLnTx/>
                  <a:uFillTx/>
                  <a:latin typeface="GT Walsheim Medium"/>
                  <a:ea typeface="Roboto Medium"/>
                </a:rPr>
                <a:t>Work with </a:t>
              </a:r>
              <a:r>
                <a:rPr kumimoji="0" lang="en-GB" b="1" i="0" u="none" strike="noStrike" kern="1200" cap="none" spc="20" normalizeH="0" baseline="0" noProof="0">
                  <a:ln>
                    <a:noFill/>
                  </a:ln>
                  <a:solidFill>
                    <a:srgbClr val="000000"/>
                  </a:solidFill>
                  <a:effectLst/>
                  <a:uLnTx/>
                  <a:uFillTx/>
                  <a:latin typeface="GT Walsheim Medium"/>
                  <a:ea typeface="Roboto Medium"/>
                </a:rPr>
                <a:t>employability partners*</a:t>
              </a:r>
              <a:r>
                <a:rPr kumimoji="0" lang="en-GB" b="0" i="0" u="none" strike="noStrike" kern="1200" cap="none" spc="20" normalizeH="0" baseline="0" noProof="0">
                  <a:ln>
                    <a:noFill/>
                  </a:ln>
                  <a:solidFill>
                    <a:srgbClr val="000000"/>
                  </a:solidFill>
                  <a:effectLst/>
                  <a:uLnTx/>
                  <a:uFillTx/>
                  <a:latin typeface="GT Walsheim Medium"/>
                  <a:ea typeface="Roboto Medium"/>
                </a:rPr>
                <a:t> to support people at risk of homelessness into work</a:t>
              </a:r>
              <a:endParaRPr kumimoji="0" lang="en-US" b="1" i="0" u="none" strike="noStrike" kern="1200" cap="none" spc="20" normalizeH="0" baseline="0" noProof="0">
                <a:ln>
                  <a:noFill/>
                </a:ln>
                <a:solidFill>
                  <a:srgbClr val="FF7850"/>
                </a:solidFill>
                <a:effectLst/>
                <a:uLnTx/>
                <a:uFillTx/>
                <a:latin typeface="GT Walsheim Medium" pitchFamily="2" charset="77"/>
                <a:ea typeface="Roboto Medium" panose="02000000000000000000" pitchFamily="2" charset="0"/>
              </a:endParaRPr>
            </a:p>
          </p:txBody>
        </p:sp>
      </p:grpSp>
      <p:grpSp>
        <p:nvGrpSpPr>
          <p:cNvPr id="13" name="Group 12">
            <a:extLst>
              <a:ext uri="{FF2B5EF4-FFF2-40B4-BE49-F238E27FC236}">
                <a16:creationId xmlns:a16="http://schemas.microsoft.com/office/drawing/2014/main" id="{A86E965D-C707-4CCE-000D-84AD0E3E0536}"/>
              </a:ext>
            </a:extLst>
          </p:cNvPr>
          <p:cNvGrpSpPr/>
          <p:nvPr/>
        </p:nvGrpSpPr>
        <p:grpSpPr>
          <a:xfrm>
            <a:off x="9184686" y="1870668"/>
            <a:ext cx="2137158" cy="2267157"/>
            <a:chOff x="6402240" y="2664651"/>
            <a:chExt cx="2214313" cy="2349005"/>
          </a:xfrm>
          <a:solidFill>
            <a:srgbClr val="52B9FF"/>
          </a:solidFill>
        </p:grpSpPr>
        <p:sp>
          <p:nvSpPr>
            <p:cNvPr id="14" name="Rectangle 13">
              <a:extLst>
                <a:ext uri="{FF2B5EF4-FFF2-40B4-BE49-F238E27FC236}">
                  <a16:creationId xmlns:a16="http://schemas.microsoft.com/office/drawing/2014/main" id="{CA1413D3-3777-93E9-7C9A-283CD61D168E}"/>
                </a:ext>
              </a:extLst>
            </p:cNvPr>
            <p:cNvSpPr/>
            <p:nvPr/>
          </p:nvSpPr>
          <p:spPr>
            <a:xfrm>
              <a:off x="6402240" y="2664651"/>
              <a:ext cx="2214313" cy="2349005"/>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82562" rtl="0" eaLnBrk="1" fontAlgn="auto" latinLnBrk="0" hangingPunct="1">
                <a:lnSpc>
                  <a:spcPct val="100000"/>
                </a:lnSpc>
                <a:spcBef>
                  <a:spcPts val="0"/>
                </a:spcBef>
                <a:spcAft>
                  <a:spcPts val="0"/>
                </a:spcAft>
                <a:buClrTx/>
                <a:buSzTx/>
                <a:buFontTx/>
                <a:buNone/>
                <a:tabLst/>
                <a:defRPr/>
              </a:pPr>
              <a:endParaRPr kumimoji="0" lang="en-US" sz="1550" b="0" i="0" u="none" strike="noStrike" kern="1200" cap="none" spc="0" normalizeH="0" baseline="0" noProof="0">
                <a:ln>
                  <a:noFill/>
                </a:ln>
                <a:solidFill>
                  <a:srgbClr val="FFFFFF"/>
                </a:solidFill>
                <a:effectLst/>
                <a:uLnTx/>
                <a:uFillTx/>
                <a:latin typeface="GT Walsheim Medium" pitchFamily="2" charset="0"/>
                <a:ea typeface="+mn-ea"/>
                <a:cs typeface="GT Walsheim Medium" pitchFamily="2" charset="0"/>
              </a:endParaRPr>
            </a:p>
          </p:txBody>
        </p:sp>
        <p:sp>
          <p:nvSpPr>
            <p:cNvPr id="15" name="Text Placeholder 6">
              <a:extLst>
                <a:ext uri="{FF2B5EF4-FFF2-40B4-BE49-F238E27FC236}">
                  <a16:creationId xmlns:a16="http://schemas.microsoft.com/office/drawing/2014/main" id="{814ABC20-7B01-82EA-1C49-C40BA1245DC9}"/>
                </a:ext>
              </a:extLst>
            </p:cNvPr>
            <p:cNvSpPr txBox="1">
              <a:spLocks/>
            </p:cNvSpPr>
            <p:nvPr/>
          </p:nvSpPr>
          <p:spPr>
            <a:xfrm>
              <a:off x="6588130" y="2664652"/>
              <a:ext cx="1842533" cy="2349004"/>
            </a:xfrm>
            <a:prstGeom prst="rect">
              <a:avLst/>
            </a:prstGeom>
            <a:solidFill>
              <a:srgbClr val="ED7D31"/>
            </a:solidFill>
          </p:spPr>
          <p:txBody>
            <a:bodyPr vert="horz" lIns="0" tIns="0" rIns="0" bIns="0" rtlCol="0" anchor="ctr">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2"/>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2"/>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2"/>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300"/>
                </a:spcAft>
                <a:buClrTx/>
                <a:buSzTx/>
                <a:buFont typeface="Arial" panose="020B0604020202020204" pitchFamily="34" charset="0"/>
                <a:buNone/>
                <a:tabLst/>
                <a:defRPr/>
              </a:pPr>
              <a:r>
                <a:rPr kumimoji="0" lang="en-GB" b="0" i="0" u="none" strike="noStrike" kern="1200" cap="none" spc="20" normalizeH="0" baseline="0" noProof="0">
                  <a:ln>
                    <a:noFill/>
                  </a:ln>
                  <a:solidFill>
                    <a:srgbClr val="000000"/>
                  </a:solidFill>
                  <a:effectLst/>
                  <a:uLnTx/>
                  <a:uFillTx/>
                  <a:latin typeface="GT Walsheim Medium"/>
                  <a:ea typeface="Roboto Medium"/>
                </a:rPr>
                <a:t>Develop </a:t>
              </a:r>
              <a:r>
                <a:rPr kumimoji="0" lang="en-GB" b="1" i="0" u="none" strike="noStrike" kern="1200" cap="none" spc="20" normalizeH="0" baseline="0" noProof="0">
                  <a:ln>
                    <a:noFill/>
                  </a:ln>
                  <a:solidFill>
                    <a:srgbClr val="000000"/>
                  </a:solidFill>
                  <a:effectLst/>
                  <a:uLnTx/>
                  <a:uFillTx/>
                  <a:latin typeface="GT Walsheim Medium"/>
                  <a:ea typeface="Roboto Medium"/>
                </a:rPr>
                <a:t>sustainable structure</a:t>
              </a:r>
              <a:endParaRPr kumimoji="0" lang="en-GB" b="1" i="0" u="none" strike="noStrike" kern="1200" cap="none" spc="20" normalizeH="0" baseline="0" noProof="0">
                <a:ln>
                  <a:noFill/>
                </a:ln>
                <a:solidFill>
                  <a:srgbClr val="000000"/>
                </a:solidFill>
                <a:effectLst/>
                <a:uLnTx/>
                <a:uFillTx/>
                <a:latin typeface="GT Walsheim Medium" pitchFamily="2" charset="0"/>
                <a:ea typeface="Roboto Medium" panose="02000000000000000000" pitchFamily="2" charset="0"/>
              </a:endParaRPr>
            </a:p>
          </p:txBody>
        </p:sp>
      </p:grpSp>
      <p:sp>
        <p:nvSpPr>
          <p:cNvPr id="12" name="Title 11">
            <a:extLst>
              <a:ext uri="{FF2B5EF4-FFF2-40B4-BE49-F238E27FC236}">
                <a16:creationId xmlns:a16="http://schemas.microsoft.com/office/drawing/2014/main" id="{650F33D7-825D-78F7-1DC1-737C5F513155}"/>
              </a:ext>
            </a:extLst>
          </p:cNvPr>
          <p:cNvSpPr>
            <a:spLocks noGrp="1"/>
          </p:cNvSpPr>
          <p:nvPr>
            <p:ph type="title"/>
          </p:nvPr>
        </p:nvSpPr>
        <p:spPr/>
        <p:txBody>
          <a:bodyPr/>
          <a:lstStyle/>
          <a:p>
            <a:r>
              <a:rPr lang="en-US">
                <a:latin typeface="GT Walsheim Medium"/>
                <a:ea typeface="Roboto"/>
              </a:rPr>
              <a:t>The plan</a:t>
            </a:r>
            <a:endParaRPr lang="en-US"/>
          </a:p>
        </p:txBody>
      </p:sp>
      <p:grpSp>
        <p:nvGrpSpPr>
          <p:cNvPr id="2" name="Group 1">
            <a:extLst>
              <a:ext uri="{FF2B5EF4-FFF2-40B4-BE49-F238E27FC236}">
                <a16:creationId xmlns:a16="http://schemas.microsoft.com/office/drawing/2014/main" id="{486E45A5-25C3-7086-CCCF-F5FA4E2A5C52}"/>
              </a:ext>
            </a:extLst>
          </p:cNvPr>
          <p:cNvGrpSpPr/>
          <p:nvPr/>
        </p:nvGrpSpPr>
        <p:grpSpPr>
          <a:xfrm>
            <a:off x="690228" y="4282776"/>
            <a:ext cx="2137158" cy="2329991"/>
            <a:chOff x="3380875" y="3581669"/>
            <a:chExt cx="2214313" cy="2414108"/>
          </a:xfrm>
        </p:grpSpPr>
        <p:sp>
          <p:nvSpPr>
            <p:cNvPr id="3" name="Rectangle 2">
              <a:extLst>
                <a:ext uri="{FF2B5EF4-FFF2-40B4-BE49-F238E27FC236}">
                  <a16:creationId xmlns:a16="http://schemas.microsoft.com/office/drawing/2014/main" id="{2A5DF8E3-3BE3-9BE8-F8D7-1EF8691054A9}"/>
                </a:ext>
              </a:extLst>
            </p:cNvPr>
            <p:cNvSpPr/>
            <p:nvPr/>
          </p:nvSpPr>
          <p:spPr>
            <a:xfrm>
              <a:off x="3380875" y="3581669"/>
              <a:ext cx="2214313" cy="2349005"/>
            </a:xfrm>
            <a:prstGeom prst="rect">
              <a:avLst/>
            </a:prstGeom>
            <a:solidFill>
              <a:srgbClr val="68B7F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82562" rtl="0" eaLnBrk="1" fontAlgn="auto" latinLnBrk="0" hangingPunct="1">
                <a:lnSpc>
                  <a:spcPct val="100000"/>
                </a:lnSpc>
                <a:spcBef>
                  <a:spcPts val="0"/>
                </a:spcBef>
                <a:spcAft>
                  <a:spcPts val="0"/>
                </a:spcAft>
                <a:buClrTx/>
                <a:buSzTx/>
                <a:buFontTx/>
                <a:buNone/>
                <a:tabLst/>
                <a:defRPr/>
              </a:pPr>
              <a:endParaRPr kumimoji="0" lang="en-US" sz="1550" b="0" i="0" u="none" strike="noStrike" kern="1200" cap="none" spc="0" normalizeH="0" baseline="0" noProof="0">
                <a:ln>
                  <a:noFill/>
                </a:ln>
                <a:solidFill>
                  <a:srgbClr val="FFFFFF"/>
                </a:solidFill>
                <a:effectLst/>
                <a:uLnTx/>
                <a:uFillTx/>
                <a:latin typeface="GT Walsheim Medium" pitchFamily="2" charset="0"/>
                <a:ea typeface="+mn-ea"/>
                <a:cs typeface="GT Walsheim Medium" pitchFamily="2" charset="0"/>
              </a:endParaRPr>
            </a:p>
          </p:txBody>
        </p:sp>
        <p:sp>
          <p:nvSpPr>
            <p:cNvPr id="4" name="Text Placeholder 6">
              <a:extLst>
                <a:ext uri="{FF2B5EF4-FFF2-40B4-BE49-F238E27FC236}">
                  <a16:creationId xmlns:a16="http://schemas.microsoft.com/office/drawing/2014/main" id="{2751439D-CA8D-94A6-F4EA-A07857196F61}"/>
                </a:ext>
              </a:extLst>
            </p:cNvPr>
            <p:cNvSpPr txBox="1">
              <a:spLocks/>
            </p:cNvSpPr>
            <p:nvPr/>
          </p:nvSpPr>
          <p:spPr>
            <a:xfrm>
              <a:off x="3517962" y="3661381"/>
              <a:ext cx="1985002" cy="2334396"/>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2"/>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2"/>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2"/>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2"/>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GB" b="0" i="0" u="none" strike="noStrike" kern="1200" cap="none" spc="20" normalizeH="0" baseline="0" noProof="0">
                  <a:ln>
                    <a:noFill/>
                  </a:ln>
                  <a:solidFill>
                    <a:srgbClr val="000000"/>
                  </a:solidFill>
                  <a:effectLst/>
                  <a:uLnTx/>
                  <a:uFillTx/>
                  <a:latin typeface="GT Walsheim Medium"/>
                  <a:ea typeface="Roboto Medium"/>
                </a:rPr>
                <a:t>Support </a:t>
              </a:r>
              <a:r>
                <a:rPr kumimoji="0" lang="en-GB" i="0" u="none" strike="noStrike" kern="1200" cap="none" spc="20" normalizeH="0" baseline="0" noProof="0">
                  <a:ln>
                    <a:noFill/>
                  </a:ln>
                  <a:solidFill>
                    <a:srgbClr val="000000"/>
                  </a:solidFill>
                  <a:effectLst/>
                  <a:uLnTx/>
                  <a:uFillTx/>
                  <a:latin typeface="GT Walsheim Medium"/>
                  <a:ea typeface="Roboto Medium"/>
                </a:rPr>
                <a:t>business </a:t>
              </a:r>
              <a:r>
                <a:rPr kumimoji="0" lang="en-GB" b="0" i="0" u="none" strike="noStrike" kern="1200" cap="none" spc="20" normalizeH="0" baseline="0" noProof="0">
                  <a:ln>
                    <a:noFill/>
                  </a:ln>
                  <a:solidFill>
                    <a:srgbClr val="000000"/>
                  </a:solidFill>
                  <a:effectLst/>
                  <a:uLnTx/>
                  <a:uFillTx/>
                  <a:latin typeface="GT Walsheim Medium"/>
                  <a:ea typeface="Roboto Medium"/>
                </a:rPr>
                <a:t>to hire people at risk of homelessness; and to lead the charge &amp; light the way for others</a:t>
              </a:r>
              <a:endParaRPr kumimoji="0" lang="en-US" b="0" i="0" u="none" strike="noStrike" kern="1200" cap="none" spc="20" normalizeH="0" baseline="0" noProof="0">
                <a:ln>
                  <a:noFill/>
                </a:ln>
                <a:solidFill>
                  <a:srgbClr val="000000"/>
                </a:solidFill>
                <a:effectLst/>
                <a:uLnTx/>
                <a:uFillTx/>
                <a:latin typeface="GT Walsheim Medium"/>
                <a:ea typeface="Roboto Medium"/>
              </a:endParaRPr>
            </a:p>
          </p:txBody>
        </p:sp>
      </p:grpSp>
      <p:grpSp>
        <p:nvGrpSpPr>
          <p:cNvPr id="5" name="Group 4">
            <a:extLst>
              <a:ext uri="{FF2B5EF4-FFF2-40B4-BE49-F238E27FC236}">
                <a16:creationId xmlns:a16="http://schemas.microsoft.com/office/drawing/2014/main" id="{28A6A05C-4422-13C8-FE76-550387893861}"/>
              </a:ext>
            </a:extLst>
          </p:cNvPr>
          <p:cNvGrpSpPr/>
          <p:nvPr/>
        </p:nvGrpSpPr>
        <p:grpSpPr>
          <a:xfrm>
            <a:off x="6396995" y="2575008"/>
            <a:ext cx="2137158" cy="2267157"/>
            <a:chOff x="3380875" y="3581669"/>
            <a:chExt cx="2214313" cy="2349005"/>
          </a:xfrm>
        </p:grpSpPr>
        <p:sp>
          <p:nvSpPr>
            <p:cNvPr id="6" name="Rectangle 5">
              <a:extLst>
                <a:ext uri="{FF2B5EF4-FFF2-40B4-BE49-F238E27FC236}">
                  <a16:creationId xmlns:a16="http://schemas.microsoft.com/office/drawing/2014/main" id="{417D293C-1036-36BE-A547-9C405A2A7BAF}"/>
                </a:ext>
              </a:extLst>
            </p:cNvPr>
            <p:cNvSpPr/>
            <p:nvPr/>
          </p:nvSpPr>
          <p:spPr>
            <a:xfrm>
              <a:off x="3380875" y="3581669"/>
              <a:ext cx="2214313" cy="2349005"/>
            </a:xfrm>
            <a:prstGeom prst="rect">
              <a:avLst/>
            </a:prstGeom>
            <a:solidFill>
              <a:schemeClr val="accent2"/>
            </a:solidFill>
          </p:spPr>
          <p:txBody>
            <a:bodyPr vert="horz" lIns="0" tIns="0" rIns="0" bIns="0" rtlCol="0" anchor="ctr">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550" b="0" i="0" u="none" strike="noStrike" kern="1200" cap="none" spc="20" normalizeH="0" baseline="0" noProof="0">
                <a:ln>
                  <a:noFill/>
                </a:ln>
                <a:solidFill>
                  <a:srgbClr val="000000"/>
                </a:solidFill>
                <a:effectLst/>
                <a:uLnTx/>
                <a:uFillTx/>
                <a:latin typeface="GT Walsheim Medium" pitchFamily="2" charset="0"/>
                <a:ea typeface="+mn-ea"/>
                <a:cs typeface="+mn-cs"/>
              </a:endParaRPr>
            </a:p>
          </p:txBody>
        </p:sp>
        <p:sp>
          <p:nvSpPr>
            <p:cNvPr id="8" name="Text Placeholder 6">
              <a:extLst>
                <a:ext uri="{FF2B5EF4-FFF2-40B4-BE49-F238E27FC236}">
                  <a16:creationId xmlns:a16="http://schemas.microsoft.com/office/drawing/2014/main" id="{32D1B40A-1B79-39A4-B7B4-B811D6C25B9A}"/>
                </a:ext>
              </a:extLst>
            </p:cNvPr>
            <p:cNvSpPr txBox="1">
              <a:spLocks/>
            </p:cNvSpPr>
            <p:nvPr/>
          </p:nvSpPr>
          <p:spPr>
            <a:xfrm>
              <a:off x="3541442" y="3650630"/>
              <a:ext cx="1915837" cy="2253057"/>
            </a:xfrm>
            <a:prstGeom prst="rect">
              <a:avLst/>
            </a:prstGeom>
            <a:solidFill>
              <a:schemeClr val="accent2"/>
            </a:solidFill>
          </p:spPr>
          <p:txBody>
            <a:bodyPr vert="horz" lIns="0" tIns="0" rIns="0" bIns="0" rtlCol="0" anchor="ctr">
              <a:noAutofit/>
            </a:bodyPr>
            <a:lstStyle>
              <a:defPPr>
                <a:defRPr lang="en-US"/>
              </a:defPPr>
              <a:lvl1pPr indent="0" algn="ctr">
                <a:lnSpc>
                  <a:spcPct val="90000"/>
                </a:lnSpc>
                <a:spcBef>
                  <a:spcPts val="0"/>
                </a:spcBef>
                <a:spcAft>
                  <a:spcPts val="600"/>
                </a:spcAft>
                <a:buFont typeface="Arial" panose="020B0604020202020204" pitchFamily="34" charset="0"/>
                <a:buNone/>
                <a:defRPr b="1" i="0" spc="20" baseline="0">
                  <a:solidFill>
                    <a:srgbClr val="000000"/>
                  </a:solidFill>
                  <a:latin typeface="GT Walsheim Medium" pitchFamily="2" charset="0"/>
                  <a:ea typeface="Roboto Medium"/>
                  <a:cs typeface="GT Walsheim Medium" pitchFamily="2" charset="0"/>
                </a:defRPr>
              </a:lvl1pPr>
              <a:lvl2pPr marL="0" indent="0">
                <a:lnSpc>
                  <a:spcPct val="100000"/>
                </a:lnSpc>
                <a:spcBef>
                  <a:spcPts val="0"/>
                </a:spcBef>
                <a:spcAft>
                  <a:spcPts val="1300"/>
                </a:spcAft>
                <a:buFont typeface="Arial" panose="020B0604020202020204" pitchFamily="34" charset="0"/>
                <a:buNone/>
                <a:defRPr spc="20" baseline="0">
                  <a:solidFill>
                    <a:schemeClr val="tx2"/>
                  </a:solidFill>
                  <a:latin typeface="GT Walsheim Medium" pitchFamily="2" charset="77"/>
                  <a:cs typeface="GT Walsheim Medium" pitchFamily="2" charset="77"/>
                </a:defRPr>
              </a:lvl2pPr>
              <a:lvl3pPr marL="252413" indent="-252413">
                <a:lnSpc>
                  <a:spcPct val="100000"/>
                </a:lnSpc>
                <a:spcBef>
                  <a:spcPts val="0"/>
                </a:spcBef>
                <a:spcAft>
                  <a:spcPts val="1300"/>
                </a:spcAft>
                <a:buFont typeface="Basis Grotesque Regular" panose="020B0503030604040103" pitchFamily="34" charset="0"/>
                <a:buChar char="—"/>
                <a:tabLst/>
                <a:defRPr spc="20" baseline="0">
                  <a:solidFill>
                    <a:schemeClr val="tx2"/>
                  </a:solidFill>
                  <a:latin typeface="GT Walsheim Medium" pitchFamily="2" charset="77"/>
                  <a:cs typeface="GT Walsheim Medium" pitchFamily="2" charset="77"/>
                </a:defRPr>
              </a:lvl3pPr>
              <a:lvl4pPr marL="252000" indent="0">
                <a:lnSpc>
                  <a:spcPct val="100000"/>
                </a:lnSpc>
                <a:spcBef>
                  <a:spcPts val="0"/>
                </a:spcBef>
                <a:spcAft>
                  <a:spcPts val="1300"/>
                </a:spcAft>
                <a:buFont typeface="Arial" panose="020B0604020202020204" pitchFamily="34" charset="0"/>
                <a:buNone/>
                <a:tabLst/>
                <a:defRPr spc="20" baseline="0">
                  <a:solidFill>
                    <a:schemeClr val="tx2"/>
                  </a:solidFill>
                  <a:latin typeface="GT Walsheim Medium" pitchFamily="2" charset="77"/>
                  <a:cs typeface="GT Walsheim Medium" pitchFamily="2" charset="77"/>
                </a:defRPr>
              </a:lvl4pPr>
              <a:lvl5pPr marL="0" indent="0">
                <a:lnSpc>
                  <a:spcPct val="100000"/>
                </a:lnSpc>
                <a:spcBef>
                  <a:spcPts val="0"/>
                </a:spcBef>
                <a:spcAft>
                  <a:spcPts val="1300"/>
                </a:spcAft>
                <a:buFont typeface="Arial" panose="020B0604020202020204" pitchFamily="34" charset="0"/>
                <a:buNone/>
                <a:tabLst/>
                <a:defRPr spc="20" baseline="0">
                  <a:solidFill>
                    <a:schemeClr val="tx2"/>
                  </a:solidFill>
                  <a:latin typeface="GT Walsheim Medium" pitchFamily="2" charset="77"/>
                  <a:cs typeface="GT Walsheim Medium" pitchFamily="2" charset="77"/>
                </a:defRPr>
              </a:lvl5pPr>
              <a:lvl6pPr marL="0" indent="0">
                <a:lnSpc>
                  <a:spcPct val="100000"/>
                </a:lnSpc>
                <a:spcBef>
                  <a:spcPts val="0"/>
                </a:spcBef>
                <a:spcAft>
                  <a:spcPts val="1300"/>
                </a:spcAft>
                <a:buFont typeface="Arial" panose="020B0604020202020204" pitchFamily="34" charset="0"/>
                <a:buNone/>
                <a:tabLst/>
                <a:defRPr spc="20" baseline="0"/>
              </a:lvl6pPr>
              <a:lvl7pPr marL="0" indent="0">
                <a:lnSpc>
                  <a:spcPct val="100000"/>
                </a:lnSpc>
                <a:spcBef>
                  <a:spcPts val="0"/>
                </a:spcBef>
                <a:spcAft>
                  <a:spcPts val="1300"/>
                </a:spcAft>
                <a:buFont typeface="Arial" panose="020B0604020202020204" pitchFamily="34" charset="0"/>
                <a:buNone/>
                <a:tabLst/>
                <a:defRPr spc="20" baseline="0"/>
              </a:lvl7pPr>
              <a:lvl8pPr marL="0" indent="0">
                <a:lnSpc>
                  <a:spcPct val="100000"/>
                </a:lnSpc>
                <a:spcBef>
                  <a:spcPts val="0"/>
                </a:spcBef>
                <a:spcAft>
                  <a:spcPts val="1300"/>
                </a:spcAft>
                <a:buFont typeface="Arial" panose="020B0604020202020204" pitchFamily="34" charset="0"/>
                <a:buNone/>
                <a:tabLst/>
                <a:defRPr spc="20" baseline="0"/>
              </a:lvl8pPr>
              <a:lvl9pPr marL="0" indent="0">
                <a:lnSpc>
                  <a:spcPct val="100000"/>
                </a:lnSpc>
                <a:spcBef>
                  <a:spcPts val="0"/>
                </a:spcBef>
                <a:spcAft>
                  <a:spcPts val="1300"/>
                </a:spcAft>
                <a:buFont typeface="Arial" panose="020B0604020202020204" pitchFamily="34" charset="0"/>
                <a:buNone/>
                <a:tabLst/>
                <a:defRPr spc="20" baseline="0"/>
              </a:lvl9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GB" b="0" i="0" u="none" strike="noStrike" kern="1200" cap="none" spc="20" normalizeH="0" baseline="0" noProof="0">
                  <a:ln>
                    <a:noFill/>
                  </a:ln>
                  <a:solidFill>
                    <a:srgbClr val="000000"/>
                  </a:solidFill>
                  <a:effectLst/>
                  <a:uLnTx/>
                  <a:uFillTx/>
                  <a:latin typeface="GT Walsheim Medium"/>
                  <a:ea typeface="Roboto Medium"/>
                </a:rPr>
                <a:t>Agree on </a:t>
              </a:r>
              <a:r>
                <a:rPr kumimoji="0" lang="en-GB" b="1" i="0" u="none" strike="noStrike" kern="1200" cap="none" spc="20" normalizeH="0" baseline="0" noProof="0">
                  <a:ln>
                    <a:noFill/>
                  </a:ln>
                  <a:solidFill>
                    <a:srgbClr val="000000"/>
                  </a:solidFill>
                  <a:effectLst/>
                  <a:uLnTx/>
                  <a:uFillTx/>
                  <a:latin typeface="GT Walsheim Medium"/>
                  <a:ea typeface="Roboto Medium"/>
                </a:rPr>
                <a:t>shared targets</a:t>
              </a:r>
              <a:r>
                <a:rPr kumimoji="0" lang="en-GB" b="0" i="0" u="none" strike="noStrike" kern="1200" cap="none" spc="20" normalizeH="0" baseline="0" noProof="0">
                  <a:ln>
                    <a:noFill/>
                  </a:ln>
                  <a:solidFill>
                    <a:srgbClr val="000000"/>
                  </a:solidFill>
                  <a:effectLst/>
                  <a:uLnTx/>
                  <a:uFillTx/>
                  <a:latin typeface="GT Walsheim Medium"/>
                  <a:ea typeface="Roboto Medium"/>
                </a:rPr>
                <a:t> &amp; measurement mechanic </a:t>
              </a:r>
            </a:p>
          </p:txBody>
        </p:sp>
      </p:grpSp>
      <p:sp>
        <p:nvSpPr>
          <p:cNvPr id="16" name="TextBox 15">
            <a:extLst>
              <a:ext uri="{FF2B5EF4-FFF2-40B4-BE49-F238E27FC236}">
                <a16:creationId xmlns:a16="http://schemas.microsoft.com/office/drawing/2014/main" id="{A0E95CEC-0322-7BB0-9A67-0AA9611DD503}"/>
              </a:ext>
            </a:extLst>
          </p:cNvPr>
          <p:cNvSpPr txBox="1"/>
          <p:nvPr/>
        </p:nvSpPr>
        <p:spPr>
          <a:xfrm>
            <a:off x="8616445" y="5642558"/>
            <a:ext cx="2697479"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1500">
                <a:solidFill>
                  <a:srgbClr val="000000"/>
                </a:solidFill>
              </a:rPr>
              <a:t>*Charity and statutory bodies supporting people into work who are at risk of homelessness</a:t>
            </a:r>
            <a:endParaRPr lang="en-US" sz="1500">
              <a:solidFill>
                <a:srgbClr val="000000"/>
              </a:solidFill>
            </a:endParaRPr>
          </a:p>
          <a:p>
            <a:pPr algn="l"/>
            <a:endParaRPr lang="en-US" sz="1500"/>
          </a:p>
        </p:txBody>
      </p:sp>
    </p:spTree>
    <p:extLst>
      <p:ext uri="{BB962C8B-B14F-4D97-AF65-F5344CB8AC3E}">
        <p14:creationId xmlns:p14="http://schemas.microsoft.com/office/powerpoint/2010/main" val="2518755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228FBD-9BCE-8B7F-36B4-0AD8C7D54548}"/>
              </a:ext>
            </a:extLst>
          </p:cNvPr>
          <p:cNvSpPr/>
          <p:nvPr/>
        </p:nvSpPr>
        <p:spPr>
          <a:xfrm>
            <a:off x="394493" y="1710401"/>
            <a:ext cx="5134012" cy="4405299"/>
          </a:xfrm>
          <a:prstGeom prst="rect">
            <a:avLst/>
          </a:prstGeom>
          <a:solidFill>
            <a:srgbClr val="FFF08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9" name="Slide Number Placeholder 8">
            <a:extLst>
              <a:ext uri="{FF2B5EF4-FFF2-40B4-BE49-F238E27FC236}">
                <a16:creationId xmlns:a16="http://schemas.microsoft.com/office/drawing/2014/main" id="{1136E018-C724-1EB9-72BA-405BC509D8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48</a:t>
            </a:fld>
            <a:endParaRPr lang="en-GB"/>
          </a:p>
        </p:txBody>
      </p:sp>
      <p:sp>
        <p:nvSpPr>
          <p:cNvPr id="10" name="Title 9">
            <a:extLst>
              <a:ext uri="{FF2B5EF4-FFF2-40B4-BE49-F238E27FC236}">
                <a16:creationId xmlns:a16="http://schemas.microsoft.com/office/drawing/2014/main" id="{62CFEC06-536B-9B92-BFC6-1F69C91F3BAE}"/>
              </a:ext>
            </a:extLst>
          </p:cNvPr>
          <p:cNvSpPr>
            <a:spLocks noGrp="1"/>
          </p:cNvSpPr>
          <p:nvPr>
            <p:ph type="title"/>
          </p:nvPr>
        </p:nvSpPr>
        <p:spPr/>
        <p:txBody>
          <a:bodyPr/>
          <a:lstStyle/>
          <a:p>
            <a:r>
              <a:rPr lang="en-US"/>
              <a:t>What is NEON?</a:t>
            </a:r>
            <a:endParaRPr lang="en-GB"/>
          </a:p>
        </p:txBody>
      </p:sp>
      <p:sp>
        <p:nvSpPr>
          <p:cNvPr id="11" name="Rectangle 1">
            <a:extLst>
              <a:ext uri="{FF2B5EF4-FFF2-40B4-BE49-F238E27FC236}">
                <a16:creationId xmlns:a16="http://schemas.microsoft.com/office/drawing/2014/main" id="{08ACD809-07D6-DCDF-FA97-8B44DB7952B4}"/>
              </a:ext>
            </a:extLst>
          </p:cNvPr>
          <p:cNvSpPr>
            <a:spLocks noChangeArrowheads="1"/>
          </p:cNvSpPr>
          <p:nvPr/>
        </p:nvSpPr>
        <p:spPr bwMode="auto">
          <a:xfrm>
            <a:off x="537499" y="1930213"/>
            <a:ext cx="5061886" cy="4237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377" eaLnBrk="1" fontAlgn="base" hangingPunct="1">
              <a:spcBef>
                <a:spcPts val="0"/>
              </a:spcBef>
              <a:spcAft>
                <a:spcPts val="1800"/>
              </a:spcAft>
              <a:buClr>
                <a:schemeClr val="bg2"/>
              </a:buClr>
              <a:buSzPts val="1500"/>
              <a:tabLst/>
            </a:pPr>
            <a:r>
              <a:rPr lang="en-US" altLang="en-US" spc="20">
                <a:solidFill>
                  <a:srgbClr val="000000"/>
                </a:solidFill>
                <a:latin typeface="GT Walsheim Medium"/>
                <a:ea typeface="Roboto Medium" panose="02000000000000000000" pitchFamily="2" charset="0"/>
                <a:sym typeface="Arial"/>
              </a:rPr>
              <a:t>NEON (New Employment Opportunities Network) is a Homewards initiative, led by business. NEON brings together business leaders, public services, and the voluntary sector in the location to find decent jobs and strengthen pathways into employment for those at risk of / experiencing homelessness.</a:t>
            </a:r>
            <a:endParaRPr lang="en-GB" altLang="en-US" spc="20">
              <a:solidFill>
                <a:srgbClr val="000000"/>
              </a:solidFill>
              <a:latin typeface="GT Walsheim Medium"/>
              <a:ea typeface="Roboto Medium" panose="02000000000000000000" pitchFamily="2" charset="0"/>
              <a:sym typeface="Arial"/>
            </a:endParaRPr>
          </a:p>
          <a:p>
            <a:pPr marR="0" lvl="0" defTabSz="914377" eaLnBrk="1" fontAlgn="base" hangingPunct="1">
              <a:spcBef>
                <a:spcPts val="0"/>
              </a:spcBef>
              <a:spcAft>
                <a:spcPts val="1800"/>
              </a:spcAft>
              <a:buClr>
                <a:schemeClr val="bg2"/>
              </a:buClr>
              <a:buSzPts val="1500"/>
              <a:tabLst/>
            </a:pPr>
            <a:r>
              <a:rPr lang="en-US" altLang="en-US" spc="20">
                <a:solidFill>
                  <a:srgbClr val="000000"/>
                </a:solidFill>
                <a:latin typeface="GT Walsheim Medium"/>
                <a:ea typeface="Roboto Medium" panose="02000000000000000000" pitchFamily="2" charset="0"/>
                <a:sym typeface="Arial"/>
              </a:rPr>
              <a:t>NEON is built on the proven success of Employment Advisory Boards (EABs*), adapted for the homelessness context. Each NEON is locally led by an influential business leader and is supported by Homewards.</a:t>
            </a:r>
            <a:endParaRPr lang="en-GB" altLang="en-US" spc="20">
              <a:solidFill>
                <a:srgbClr val="000000"/>
              </a:solidFill>
              <a:latin typeface="GT Walsheim Medium"/>
              <a:ea typeface="Roboto Medium" panose="02000000000000000000" pitchFamily="2" charset="0"/>
              <a:sym typeface="Aria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2" name="Picture 11" descr="Ex-convicts 'just as reliable' as other staff, says prisons minister">
            <a:extLst>
              <a:ext uri="{FF2B5EF4-FFF2-40B4-BE49-F238E27FC236}">
                <a16:creationId xmlns:a16="http://schemas.microsoft.com/office/drawing/2014/main" id="{03FD2A57-59D7-6185-C967-D478345A673B}"/>
              </a:ext>
            </a:extLst>
          </p:cNvPr>
          <p:cNvPicPr>
            <a:picLocks noChangeAspect="1"/>
          </p:cNvPicPr>
          <p:nvPr/>
        </p:nvPicPr>
        <p:blipFill>
          <a:blip r:embed="rId3"/>
          <a:srcRect r="25360"/>
          <a:stretch>
            <a:fillRect/>
          </a:stretch>
        </p:blipFill>
        <p:spPr>
          <a:xfrm>
            <a:off x="7886699" y="1630443"/>
            <a:ext cx="3837639" cy="2889721"/>
          </a:xfrm>
          <a:prstGeom prst="rect">
            <a:avLst/>
          </a:prstGeom>
        </p:spPr>
      </p:pic>
      <p:pic>
        <p:nvPicPr>
          <p:cNvPr id="15" name="Picture 14">
            <a:extLst>
              <a:ext uri="{FF2B5EF4-FFF2-40B4-BE49-F238E27FC236}">
                <a16:creationId xmlns:a16="http://schemas.microsoft.com/office/drawing/2014/main" id="{7E571D5C-28DA-7A7F-6CF3-0BB970AEB062}"/>
              </a:ext>
            </a:extLst>
          </p:cNvPr>
          <p:cNvPicPr>
            <a:picLocks noChangeAspect="1"/>
          </p:cNvPicPr>
          <p:nvPr/>
        </p:nvPicPr>
        <p:blipFill>
          <a:blip r:embed="rId4"/>
          <a:stretch>
            <a:fillRect/>
          </a:stretch>
        </p:blipFill>
        <p:spPr>
          <a:xfrm>
            <a:off x="5704114" y="3451116"/>
            <a:ext cx="4183303" cy="2938902"/>
          </a:xfrm>
          <a:prstGeom prst="rect">
            <a:avLst/>
          </a:prstGeom>
        </p:spPr>
      </p:pic>
      <p:sp>
        <p:nvSpPr>
          <p:cNvPr id="3" name="TextBox 2">
            <a:extLst>
              <a:ext uri="{FF2B5EF4-FFF2-40B4-BE49-F238E27FC236}">
                <a16:creationId xmlns:a16="http://schemas.microsoft.com/office/drawing/2014/main" id="{AC4140D2-3D66-460F-DC51-38D3CE67951C}"/>
              </a:ext>
            </a:extLst>
          </p:cNvPr>
          <p:cNvSpPr txBox="1"/>
          <p:nvPr/>
        </p:nvSpPr>
        <p:spPr>
          <a:xfrm>
            <a:off x="6246115" y="5900257"/>
            <a:ext cx="3559403" cy="43088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GT Walsheim Medium" pitchFamily="2" charset="77"/>
                <a:ea typeface="+mn-ea"/>
                <a:cs typeface="+mn-cs"/>
              </a:rPr>
              <a:t>Lord Timpson OBE, CEO, </a:t>
            </a:r>
            <a:br>
              <a:rPr kumimoji="0" lang="en-US" sz="1100" b="0" i="0" u="none" strike="noStrike" kern="1200" cap="none" spc="0" normalizeH="0" baseline="0" noProof="0">
                <a:ln>
                  <a:noFill/>
                </a:ln>
                <a:solidFill>
                  <a:srgbClr val="000000"/>
                </a:solidFill>
                <a:effectLst/>
                <a:uLnTx/>
                <a:uFillTx/>
                <a:latin typeface="GT Walsheim Medium" pitchFamily="2" charset="77"/>
                <a:ea typeface="+mn-ea"/>
                <a:cs typeface="+mn-cs"/>
              </a:rPr>
            </a:br>
            <a:r>
              <a:rPr kumimoji="0" lang="en-US" sz="1100" b="0" i="0" u="none" strike="noStrike" kern="1200" cap="none" spc="0" normalizeH="0" baseline="0" noProof="0">
                <a:ln>
                  <a:noFill/>
                </a:ln>
                <a:solidFill>
                  <a:srgbClr val="000000"/>
                </a:solidFill>
                <a:effectLst/>
                <a:uLnTx/>
                <a:uFillTx/>
                <a:latin typeface="GT Walsheim Medium" pitchFamily="2" charset="77"/>
                <a:ea typeface="+mn-ea"/>
                <a:cs typeface="+mn-cs"/>
              </a:rPr>
              <a:t>UK Minister of State for Prisons, Parole &amp; Probation</a:t>
            </a:r>
            <a:endParaRPr kumimoji="0" lang="en-GB" sz="1400" b="0" i="0" u="none" strike="noStrike" kern="1200" cap="none" spc="0" normalizeH="0" baseline="0" noProof="0">
              <a:ln>
                <a:noFill/>
              </a:ln>
              <a:solidFill>
                <a:srgbClr val="000000"/>
              </a:solidFill>
              <a:effectLst/>
              <a:uLnTx/>
              <a:uFillTx/>
              <a:latin typeface="GT Walsheim Medium" pitchFamily="2" charset="77"/>
              <a:ea typeface="+mn-ea"/>
              <a:cs typeface="GT Walsheim Medium" pitchFamily="2" charset="77"/>
            </a:endParaRPr>
          </a:p>
        </p:txBody>
      </p:sp>
      <p:sp>
        <p:nvSpPr>
          <p:cNvPr id="2" name="TextBox 1">
            <a:extLst>
              <a:ext uri="{FF2B5EF4-FFF2-40B4-BE49-F238E27FC236}">
                <a16:creationId xmlns:a16="http://schemas.microsoft.com/office/drawing/2014/main" id="{F490AE18-A7F8-E17C-2F5B-B062F429E01A}"/>
              </a:ext>
            </a:extLst>
          </p:cNvPr>
          <p:cNvSpPr txBox="1"/>
          <p:nvPr/>
        </p:nvSpPr>
        <p:spPr>
          <a:xfrm>
            <a:off x="5901427" y="4328203"/>
            <a:ext cx="3761085" cy="17235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solidFill>
                  <a:srgbClr val="000000"/>
                </a:solidFill>
                <a:latin typeface="GT Walsheim Medium"/>
              </a:rPr>
              <a:t>*In partnership with prisons, probation and DWP, Employment Advisory Boards have </a:t>
            </a:r>
            <a:r>
              <a:rPr lang="en-GB" sz="1400" b="1">
                <a:solidFill>
                  <a:srgbClr val="000000"/>
                </a:solidFill>
                <a:latin typeface="GT Walsheim Medium"/>
              </a:rPr>
              <a:t>more than doubled employment on release from UK prisons </a:t>
            </a:r>
            <a:r>
              <a:rPr lang="en-GB" sz="1400">
                <a:solidFill>
                  <a:srgbClr val="000000"/>
                </a:solidFill>
                <a:latin typeface="GT Walsheim Medium"/>
              </a:rPr>
              <a:t>from 14% in 20/21 to 31% in 23/24</a:t>
            </a:r>
          </a:p>
          <a:p>
            <a:endParaRPr lang="en-US" sz="1400" b="1">
              <a:solidFill>
                <a:srgbClr val="000000"/>
              </a:solidFill>
              <a:latin typeface="GT Walsheim Medium" pitchFamily="2" charset="77"/>
            </a:endParaRPr>
          </a:p>
          <a:p>
            <a:r>
              <a:rPr lang="en-US" sz="1400" b="1">
                <a:solidFill>
                  <a:srgbClr val="000000"/>
                </a:solidFill>
                <a:latin typeface="GT Walsheim Medium" pitchFamily="2" charset="77"/>
              </a:rPr>
              <a:t>‘Offenders who are in work six weeks after leaving prison reoffend at half the rate of those who are unemployed.’</a:t>
            </a:r>
          </a:p>
        </p:txBody>
      </p:sp>
    </p:spTree>
    <p:extLst>
      <p:ext uri="{BB962C8B-B14F-4D97-AF65-F5344CB8AC3E}">
        <p14:creationId xmlns:p14="http://schemas.microsoft.com/office/powerpoint/2010/main" val="590251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15B1C-1F89-41CD-D1B4-706894E6FE9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5BFC59-278A-F237-CE1F-50F2F23135AF}"/>
              </a:ext>
            </a:extLst>
          </p:cNvPr>
          <p:cNvSpPr/>
          <p:nvPr/>
        </p:nvSpPr>
        <p:spPr>
          <a:xfrm>
            <a:off x="660913" y="1813353"/>
            <a:ext cx="7058149" cy="4398450"/>
          </a:xfrm>
          <a:prstGeom prst="rect">
            <a:avLst/>
          </a:prstGeom>
          <a:solidFill>
            <a:srgbClr val="FFF08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9" name="Slide Number Placeholder 8">
            <a:extLst>
              <a:ext uri="{FF2B5EF4-FFF2-40B4-BE49-F238E27FC236}">
                <a16:creationId xmlns:a16="http://schemas.microsoft.com/office/drawing/2014/main" id="{C6023DBA-0D01-FD9D-CCC7-BA69CE955B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49</a:t>
            </a:fld>
            <a:endParaRPr lang="en-GB"/>
          </a:p>
        </p:txBody>
      </p:sp>
      <p:sp>
        <p:nvSpPr>
          <p:cNvPr id="10" name="Title 9">
            <a:extLst>
              <a:ext uri="{FF2B5EF4-FFF2-40B4-BE49-F238E27FC236}">
                <a16:creationId xmlns:a16="http://schemas.microsoft.com/office/drawing/2014/main" id="{689A0763-9560-FA81-6C02-E7E2A9F563F5}"/>
              </a:ext>
            </a:extLst>
          </p:cNvPr>
          <p:cNvSpPr>
            <a:spLocks noGrp="1"/>
          </p:cNvSpPr>
          <p:nvPr>
            <p:ph type="title"/>
          </p:nvPr>
        </p:nvSpPr>
        <p:spPr/>
        <p:txBody>
          <a:bodyPr/>
          <a:lstStyle/>
          <a:p>
            <a:r>
              <a:rPr lang="en-US"/>
              <a:t>How does neon work?</a:t>
            </a:r>
            <a:endParaRPr lang="en-GB"/>
          </a:p>
        </p:txBody>
      </p:sp>
      <p:sp>
        <p:nvSpPr>
          <p:cNvPr id="13" name="Rectangle 3">
            <a:extLst>
              <a:ext uri="{FF2B5EF4-FFF2-40B4-BE49-F238E27FC236}">
                <a16:creationId xmlns:a16="http://schemas.microsoft.com/office/drawing/2014/main" id="{3CCE83BA-7C0F-BC60-9D32-DCF970FF2DD1}"/>
              </a:ext>
            </a:extLst>
          </p:cNvPr>
          <p:cNvSpPr>
            <a:spLocks noChangeArrowheads="1"/>
          </p:cNvSpPr>
          <p:nvPr/>
        </p:nvSpPr>
        <p:spPr bwMode="auto">
          <a:xfrm>
            <a:off x="819667" y="1674854"/>
            <a:ext cx="7058150" cy="4508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01568" rIns="91440" bIns="50784"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defTabSz="914377" eaLnBrk="1" hangingPunct="1">
              <a:lnSpc>
                <a:spcPct val="100000"/>
              </a:lnSpc>
              <a:spcBef>
                <a:spcPts val="0"/>
              </a:spcBef>
              <a:spcAft>
                <a:spcPts val="0"/>
              </a:spcAft>
              <a:buClr>
                <a:schemeClr val="bg2"/>
              </a:buClr>
              <a:buSzPts val="1500"/>
              <a:buFontTx/>
              <a:buNone/>
            </a:pPr>
            <a:r>
              <a:rPr lang="en-US" altLang="en-US" spc="20">
                <a:solidFill>
                  <a:srgbClr val="000000"/>
                </a:solidFill>
                <a:latin typeface="GT Walsheim Medium"/>
                <a:ea typeface="Roboto Medium" panose="02000000000000000000" pitchFamily="2" charset="0"/>
              </a:rPr>
              <a:t>Each NEON is led by a senior business leader from the private sector in partnership with:</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lnSpc>
                <a:spcPct val="100000"/>
              </a:lnSpc>
              <a:spcBef>
                <a:spcPts val="0"/>
              </a:spcBef>
              <a:spcAft>
                <a:spcPts val="600"/>
              </a:spcAft>
              <a:buClr>
                <a:srgbClr val="000000"/>
              </a:buClr>
              <a:buSzPts val="1500"/>
              <a:buFont typeface="Arial" panose="020B0604020202020204" pitchFamily="34" charset="0"/>
              <a:buChar char="•"/>
            </a:pPr>
            <a:r>
              <a:rPr lang="en-US" altLang="en-US" spc="20">
                <a:solidFill>
                  <a:srgbClr val="000000"/>
                </a:solidFill>
                <a:latin typeface="GT Walsheim Medium"/>
                <a:ea typeface="Roboto Medium" panose="02000000000000000000" pitchFamily="2" charset="0"/>
              </a:rPr>
              <a:t>Local employers</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lnSpc>
                <a:spcPct val="100000"/>
              </a:lnSpc>
              <a:spcBef>
                <a:spcPts val="0"/>
              </a:spcBef>
              <a:spcAft>
                <a:spcPts val="600"/>
              </a:spcAft>
              <a:buClr>
                <a:srgbClr val="000000"/>
              </a:buClr>
              <a:buSzPts val="1500"/>
              <a:buFont typeface="Arial" panose="020B0604020202020204" pitchFamily="34" charset="0"/>
              <a:buChar char="•"/>
            </a:pPr>
            <a:r>
              <a:rPr lang="en-US" altLang="en-US" spc="20">
                <a:solidFill>
                  <a:srgbClr val="000000"/>
                </a:solidFill>
                <a:latin typeface="GT Walsheim Medium"/>
                <a:ea typeface="Roboto Medium" panose="02000000000000000000" pitchFamily="2" charset="0"/>
              </a:rPr>
              <a:t>Individuals with lived experience of homelessness</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lnSpc>
                <a:spcPct val="100000"/>
              </a:lnSpc>
              <a:spcBef>
                <a:spcPts val="0"/>
              </a:spcBef>
              <a:spcAft>
                <a:spcPts val="600"/>
              </a:spcAft>
              <a:buClr>
                <a:srgbClr val="000000"/>
              </a:buClr>
              <a:buSzPts val="1500"/>
              <a:buFont typeface="Arial" panose="020B0604020202020204" pitchFamily="34" charset="0"/>
              <a:buChar char="•"/>
            </a:pPr>
            <a:r>
              <a:rPr lang="en-US" altLang="en-US" spc="20">
                <a:solidFill>
                  <a:srgbClr val="000000"/>
                </a:solidFill>
                <a:latin typeface="GT Walsheim Medium"/>
                <a:ea typeface="Roboto Medium" panose="02000000000000000000" pitchFamily="2" charset="0"/>
              </a:rPr>
              <a:t>Representatives from DWP / </a:t>
            </a:r>
            <a:r>
              <a:rPr lang="en-US" altLang="en-US" spc="20" err="1">
                <a:solidFill>
                  <a:srgbClr val="000000"/>
                </a:solidFill>
                <a:latin typeface="GT Walsheim Medium"/>
                <a:ea typeface="Roboto Medium" panose="02000000000000000000" pitchFamily="2" charset="0"/>
              </a:rPr>
              <a:t>DfC</a:t>
            </a:r>
            <a:r>
              <a:rPr lang="en-US" altLang="en-US" spc="20">
                <a:solidFill>
                  <a:srgbClr val="000000"/>
                </a:solidFill>
                <a:latin typeface="GT Walsheim Medium"/>
                <a:ea typeface="Roboto Medium" panose="02000000000000000000" pitchFamily="2" charset="0"/>
              </a:rPr>
              <a:t> / </a:t>
            </a:r>
            <a:r>
              <a:rPr lang="en-US" altLang="en-US" spc="20" err="1">
                <a:solidFill>
                  <a:srgbClr val="000000"/>
                </a:solidFill>
                <a:latin typeface="GT Walsheim Medium"/>
                <a:ea typeface="Roboto Medium" panose="02000000000000000000" pitchFamily="2" charset="0"/>
              </a:rPr>
              <a:t>Jobcentre</a:t>
            </a:r>
            <a:r>
              <a:rPr lang="en-US" altLang="en-US" spc="20">
                <a:solidFill>
                  <a:srgbClr val="000000"/>
                </a:solidFill>
                <a:latin typeface="GT Walsheim Medium"/>
                <a:ea typeface="Roboto Medium" panose="02000000000000000000" pitchFamily="2" charset="0"/>
              </a:rPr>
              <a:t> Plus / housing</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lnSpc>
                <a:spcPct val="100000"/>
              </a:lnSpc>
              <a:spcBef>
                <a:spcPts val="0"/>
              </a:spcBef>
              <a:spcAft>
                <a:spcPts val="600"/>
              </a:spcAft>
              <a:buClr>
                <a:srgbClr val="000000"/>
              </a:buClr>
              <a:buSzPts val="1500"/>
              <a:buFont typeface="Arial" panose="020B0604020202020204" pitchFamily="34" charset="0"/>
              <a:buChar char="•"/>
            </a:pPr>
            <a:r>
              <a:rPr lang="en-US" altLang="en-US" spc="20">
                <a:solidFill>
                  <a:srgbClr val="000000"/>
                </a:solidFill>
                <a:latin typeface="GT Walsheim Medium"/>
                <a:ea typeface="Roboto Medium" panose="02000000000000000000" pitchFamily="2" charset="0"/>
              </a:rPr>
              <a:t>Voluntary and community </a:t>
            </a:r>
            <a:r>
              <a:rPr lang="en-US" altLang="en-US" spc="20" err="1">
                <a:solidFill>
                  <a:srgbClr val="000000"/>
                </a:solidFill>
                <a:latin typeface="GT Walsheim Medium"/>
                <a:ea typeface="Roboto Medium" panose="02000000000000000000" pitchFamily="2" charset="0"/>
              </a:rPr>
              <a:t>organisations</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lnSpc>
                <a:spcPct val="100000"/>
              </a:lnSpc>
              <a:spcBef>
                <a:spcPts val="0"/>
              </a:spcBef>
              <a:spcAft>
                <a:spcPts val="600"/>
              </a:spcAft>
              <a:buClr>
                <a:srgbClr val="000000"/>
              </a:buClr>
              <a:buSzPts val="1500"/>
              <a:buFont typeface="Arial" panose="020B0604020202020204" pitchFamily="34" charset="0"/>
              <a:buChar char="•"/>
            </a:pPr>
            <a:r>
              <a:rPr lang="en-US" altLang="en-US" spc="20">
                <a:solidFill>
                  <a:srgbClr val="000000"/>
                </a:solidFill>
                <a:latin typeface="GT Walsheim Medium"/>
                <a:ea typeface="Roboto Medium" panose="02000000000000000000" pitchFamily="2" charset="0"/>
              </a:rPr>
              <a:t>The Homewards team</a:t>
            </a:r>
          </a:p>
          <a:p>
            <a:pPr defTabSz="914377" eaLnBrk="1" hangingPunct="1">
              <a:lnSpc>
                <a:spcPct val="100000"/>
              </a:lnSpc>
              <a:spcBef>
                <a:spcPts val="0"/>
              </a:spcBef>
              <a:spcAft>
                <a:spcPts val="0"/>
              </a:spcAft>
              <a:buClr>
                <a:schemeClr val="bg2"/>
              </a:buClr>
              <a:buSzPts val="1500"/>
            </a:pPr>
            <a:endParaRPr lang="en-US" altLang="en-US" sz="1400" b="1" spc="20">
              <a:solidFill>
                <a:srgbClr val="000000"/>
              </a:solidFill>
              <a:latin typeface="GT Walsheim Medium"/>
              <a:ea typeface="Roboto Medium" panose="02000000000000000000" pitchFamily="2" charset="0"/>
            </a:endParaRPr>
          </a:p>
          <a:p>
            <a:pPr indent="0" defTabSz="914377" eaLnBrk="1" hangingPunct="1">
              <a:lnSpc>
                <a:spcPct val="100000"/>
              </a:lnSpc>
              <a:spcBef>
                <a:spcPts val="0"/>
              </a:spcBef>
              <a:spcAft>
                <a:spcPts val="0"/>
              </a:spcAft>
              <a:buClr>
                <a:schemeClr val="bg2"/>
              </a:buClr>
              <a:buSzPts val="1500"/>
              <a:buFontTx/>
              <a:buNone/>
            </a:pPr>
            <a:r>
              <a:rPr lang="en-US" altLang="en-US" b="1" spc="20">
                <a:solidFill>
                  <a:srgbClr val="000000"/>
                </a:solidFill>
                <a:latin typeface="GT Walsheim Medium"/>
                <a:ea typeface="Roboto Medium" panose="02000000000000000000" pitchFamily="2" charset="0"/>
              </a:rPr>
              <a:t>Together, NEON:</a:t>
            </a:r>
          </a:p>
          <a:p>
            <a:pPr marL="285750" indent="-285750" defTabSz="914377" eaLnBrk="1" hangingPunct="1">
              <a:spcBef>
                <a:spcPts val="0"/>
              </a:spcBef>
              <a:spcAft>
                <a:spcPts val="600"/>
              </a:spcAft>
              <a:buClr>
                <a:srgbClr val="000000"/>
              </a:buClr>
              <a:buSzPts val="1500"/>
              <a:buFont typeface="Arial" panose="020B0604020202020204" pitchFamily="34" charset="0"/>
              <a:buChar char="•"/>
            </a:pPr>
            <a:r>
              <a:rPr lang="en-US" altLang="en-US" b="1" spc="20">
                <a:solidFill>
                  <a:srgbClr val="000000"/>
                </a:solidFill>
                <a:latin typeface="GT Walsheim Medium"/>
                <a:ea typeface="Roboto Medium" panose="02000000000000000000" pitchFamily="2" charset="0"/>
              </a:rPr>
              <a:t>Builds &amp; strengthens routes into sustained work </a:t>
            </a:r>
            <a:r>
              <a:rPr lang="en-US" altLang="en-US" spc="20">
                <a:solidFill>
                  <a:srgbClr val="000000"/>
                </a:solidFill>
                <a:latin typeface="GT Walsheim Medium"/>
                <a:ea typeface="Roboto Medium" panose="02000000000000000000" pitchFamily="2" charset="0"/>
              </a:rPr>
              <a:t>for local people at risk of homelessness</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spcBef>
                <a:spcPts val="0"/>
              </a:spcBef>
              <a:spcAft>
                <a:spcPts val="600"/>
              </a:spcAft>
              <a:buClr>
                <a:srgbClr val="000000"/>
              </a:buClr>
              <a:buSzPts val="1500"/>
              <a:buFont typeface="Arial" panose="020B0604020202020204" pitchFamily="34" charset="0"/>
              <a:buChar char="•"/>
            </a:pPr>
            <a:r>
              <a:rPr lang="en-US" altLang="en-US" b="1" spc="20">
                <a:solidFill>
                  <a:srgbClr val="000000"/>
                </a:solidFill>
                <a:latin typeface="GT Walsheim Medium"/>
                <a:ea typeface="Roboto Medium" panose="02000000000000000000" pitchFamily="2" charset="0"/>
              </a:rPr>
              <a:t>Builds support for both individuals and employers </a:t>
            </a:r>
            <a:r>
              <a:rPr lang="en-US" altLang="en-US" spc="20">
                <a:solidFill>
                  <a:srgbClr val="000000"/>
                </a:solidFill>
                <a:latin typeface="GT Walsheim Medium"/>
                <a:ea typeface="Roboto Medium" panose="02000000000000000000" pitchFamily="2" charset="0"/>
              </a:rPr>
              <a:t>via charity and statutory agencies to ensure decent, sustained work</a:t>
            </a:r>
            <a:endParaRPr lang="en-GB" altLang="en-US" spc="20">
              <a:solidFill>
                <a:srgbClr val="000000"/>
              </a:solidFill>
              <a:latin typeface="GT Walsheim Medium"/>
              <a:ea typeface="Roboto Medium" panose="02000000000000000000" pitchFamily="2" charset="0"/>
            </a:endParaRPr>
          </a:p>
          <a:p>
            <a:pPr marL="285750" indent="-285750" defTabSz="914377" eaLnBrk="1" hangingPunct="1">
              <a:spcBef>
                <a:spcPts val="0"/>
              </a:spcBef>
              <a:spcAft>
                <a:spcPts val="600"/>
              </a:spcAft>
              <a:buClr>
                <a:srgbClr val="000000"/>
              </a:buClr>
              <a:buSzPts val="1500"/>
              <a:buFont typeface="Arial" panose="020B0604020202020204" pitchFamily="34" charset="0"/>
              <a:buChar char="•"/>
            </a:pPr>
            <a:r>
              <a:rPr lang="en-US" altLang="en-US" b="1" spc="20">
                <a:solidFill>
                  <a:srgbClr val="000000"/>
                </a:solidFill>
                <a:latin typeface="GT Walsheim Medium"/>
                <a:ea typeface="Roboto Medium" panose="02000000000000000000" pitchFamily="2" charset="0"/>
              </a:rPr>
              <a:t>Tracks progress, adapts and shares learning </a:t>
            </a:r>
            <a:r>
              <a:rPr lang="en-US" altLang="en-US" spc="20">
                <a:solidFill>
                  <a:srgbClr val="000000"/>
                </a:solidFill>
                <a:latin typeface="GT Walsheim Medium"/>
                <a:ea typeface="Roboto Medium" panose="02000000000000000000" pitchFamily="2" charset="0"/>
              </a:rPr>
              <a:t>based on what works</a:t>
            </a:r>
            <a:endParaRPr lang="en-GB" altLang="en-US" spc="20">
              <a:solidFill>
                <a:srgbClr val="000000"/>
              </a:solidFill>
              <a:latin typeface="GT Walsheim Medium"/>
              <a:ea typeface="Roboto Medium" panose="02000000000000000000" pitchFamily="2" charset="0"/>
            </a:endParaRPr>
          </a:p>
        </p:txBody>
      </p:sp>
      <p:pic>
        <p:nvPicPr>
          <p:cNvPr id="1026" name="Picture 2">
            <a:extLst>
              <a:ext uri="{FF2B5EF4-FFF2-40B4-BE49-F238E27FC236}">
                <a16:creationId xmlns:a16="http://schemas.microsoft.com/office/drawing/2014/main" id="{B86C1AFF-10E1-2CAE-A75B-675B92BE79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41" r="24781"/>
          <a:stretch>
            <a:fillRect/>
          </a:stretch>
        </p:blipFill>
        <p:spPr bwMode="auto">
          <a:xfrm>
            <a:off x="8134964" y="1937477"/>
            <a:ext cx="3603129" cy="4201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9428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3" name="Rectangle 19472">
            <a:extLst>
              <a:ext uri="{FF2B5EF4-FFF2-40B4-BE49-F238E27FC236}">
                <a16:creationId xmlns:a16="http://schemas.microsoft.com/office/drawing/2014/main" id="{B5546B80-74C5-7DEC-D9DB-AA3663B420EA}"/>
              </a:ext>
            </a:extLst>
          </p:cNvPr>
          <p:cNvSpPr/>
          <p:nvPr/>
        </p:nvSpPr>
        <p:spPr>
          <a:xfrm>
            <a:off x="7052611" y="1554378"/>
            <a:ext cx="4327524" cy="4903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0" name="Rectangle 9">
            <a:extLst>
              <a:ext uri="{FF2B5EF4-FFF2-40B4-BE49-F238E27FC236}">
                <a16:creationId xmlns:a16="http://schemas.microsoft.com/office/drawing/2014/main" id="{8003173B-87F5-70FE-8751-1DF5A54DF985}"/>
              </a:ext>
            </a:extLst>
          </p:cNvPr>
          <p:cNvSpPr/>
          <p:nvPr/>
        </p:nvSpPr>
        <p:spPr>
          <a:xfrm>
            <a:off x="767415" y="1662125"/>
            <a:ext cx="6585887" cy="4405299"/>
          </a:xfrm>
          <a:prstGeom prst="rect">
            <a:avLst/>
          </a:prstGeom>
          <a:solidFill>
            <a:srgbClr val="F8E1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sp>
        <p:nvSpPr>
          <p:cNvPr id="12" name="Text Placeholder 14">
            <a:extLst>
              <a:ext uri="{FF2B5EF4-FFF2-40B4-BE49-F238E27FC236}">
                <a16:creationId xmlns:a16="http://schemas.microsoft.com/office/drawing/2014/main" id="{1EC43DDA-8C7F-B9FD-9710-FAEEDB9808C2}"/>
              </a:ext>
            </a:extLst>
          </p:cNvPr>
          <p:cNvSpPr txBox="1">
            <a:spLocks/>
          </p:cNvSpPr>
          <p:nvPr/>
        </p:nvSpPr>
        <p:spPr>
          <a:xfrm>
            <a:off x="912296" y="1271598"/>
            <a:ext cx="6036021" cy="4219722"/>
          </a:xfrm>
          <a:prstGeom prst="rect">
            <a:avLst/>
          </a:prstGeom>
        </p:spPr>
        <p:txBody>
          <a:bodyPr vert="horz" lIns="0" tIns="360000" rIns="0" bIns="0" rtlCol="0" anchor="t">
            <a:noAutofit/>
          </a:bodyP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rgbClr val="000000"/>
                </a:solidFill>
                <a:latin typeface="GT Walsheim Medium" pitchFamily="2" charset="77"/>
                <a:ea typeface="Roboto Medium" panose="02000000000000000000" pitchFamily="2" charset="0"/>
                <a:cs typeface="GT Walsheim Medium" pitchFamily="2" charset="77"/>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rgbClr val="000000"/>
                </a:solidFill>
                <a:latin typeface="GT Walsheim Medium" pitchFamily="2" charset="77"/>
                <a:ea typeface="+mn-ea"/>
                <a:cs typeface="GT Walsheim Medium" pitchFamily="2" charset="77"/>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rgbClr val="000000"/>
                </a:solidFill>
                <a:latin typeface="GT Walsheim Medium" pitchFamily="2" charset="77"/>
                <a:ea typeface="+mn-ea"/>
                <a:cs typeface="GT Walsheim Medium" pitchFamily="2" charset="77"/>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rgbClr val="000000"/>
                </a:solidFill>
                <a:latin typeface="GT Walsheim Medium" pitchFamily="2" charset="77"/>
                <a:ea typeface="+mn-ea"/>
                <a:cs typeface="GT Walsheim Medium" pitchFamily="2" charset="77"/>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r>
              <a:rPr lang="en-GB" sz="2400">
                <a:latin typeface="GT Walsheim Medium"/>
                <a:ea typeface="Times New Roman" panose="02020603050405020304" pitchFamily="18" charset="0"/>
                <a:cs typeface="Arial"/>
              </a:rPr>
              <a:t>Pioneering Employers</a:t>
            </a:r>
            <a:r>
              <a:rPr lang="en-GB" sz="2400" b="0">
                <a:latin typeface="GT Walsheim Medium"/>
                <a:ea typeface="Times New Roman" panose="02020603050405020304" pitchFamily="18" charset="0"/>
                <a:cs typeface="Arial"/>
              </a:rPr>
              <a:t> </a:t>
            </a:r>
          </a:p>
          <a:p>
            <a:r>
              <a:rPr lang="en-GB" b="0">
                <a:latin typeface="GT Walsheim Medium"/>
                <a:ea typeface="Times New Roman" panose="02020603050405020304" pitchFamily="18" charset="0"/>
                <a:cs typeface="Arial"/>
              </a:rPr>
              <a:t>Are you looking for loyal, diverse teams?  Could you </a:t>
            </a:r>
            <a:r>
              <a:rPr lang="en-GB">
                <a:latin typeface="GT Walsheim Medium"/>
                <a:ea typeface="Times New Roman" panose="02020603050405020304" pitchFamily="18" charset="0"/>
                <a:cs typeface="Arial"/>
              </a:rPr>
              <a:t>support someone into work </a:t>
            </a:r>
            <a:r>
              <a:rPr lang="en-GB" b="0">
                <a:latin typeface="GT Walsheim Medium"/>
                <a:ea typeface="Times New Roman" panose="02020603050405020304" pitchFamily="18" charset="0"/>
                <a:cs typeface="Arial"/>
              </a:rPr>
              <a:t>who is at risk of / facing homelessness? </a:t>
            </a:r>
            <a:endParaRPr lang="en-GB" sz="400" b="0">
              <a:latin typeface="GT Walsheim Medium"/>
              <a:ea typeface="Times New Roman" panose="02020603050405020304" pitchFamily="18" charset="0"/>
              <a:cs typeface="Arial"/>
            </a:endParaRPr>
          </a:p>
          <a:p>
            <a:r>
              <a:rPr lang="en-GB" sz="2400">
                <a:latin typeface="GT Walsheim Medium"/>
                <a:cs typeface="Arial"/>
              </a:rPr>
              <a:t>Business Leaders</a:t>
            </a:r>
          </a:p>
          <a:p>
            <a:r>
              <a:rPr lang="en-GB" b="0">
                <a:latin typeface="GT Walsheim Medium"/>
                <a:ea typeface="Times New Roman" panose="02020603050405020304" pitchFamily="18" charset="0"/>
                <a:cs typeface="Arial"/>
              </a:rPr>
              <a:t>If you are already hiring inclusively, could you </a:t>
            </a:r>
            <a:r>
              <a:rPr lang="en-GB">
                <a:latin typeface="GT Walsheim Medium"/>
                <a:ea typeface="Times New Roman" panose="02020603050405020304" pitchFamily="18" charset="0"/>
                <a:cs typeface="Arial"/>
              </a:rPr>
              <a:t>light the way for others</a:t>
            </a:r>
            <a:r>
              <a:rPr lang="en-GB" b="0">
                <a:latin typeface="GT Walsheim Medium"/>
                <a:ea typeface="Times New Roman" panose="02020603050405020304" pitchFamily="18" charset="0"/>
                <a:cs typeface="Arial"/>
              </a:rPr>
              <a:t> in your supply / contracting / client network and beyond?</a:t>
            </a:r>
          </a:p>
          <a:p>
            <a:pPr>
              <a:spcAft>
                <a:spcPts val="0"/>
              </a:spcAft>
            </a:pPr>
            <a:endParaRPr lang="en-GB" sz="300" b="0">
              <a:latin typeface="GT Walsheim Medium"/>
              <a:ea typeface="Times New Roman" panose="02020603050405020304" pitchFamily="18" charset="0"/>
              <a:cs typeface="Arial"/>
            </a:endParaRPr>
          </a:p>
          <a:p>
            <a:r>
              <a:rPr lang="en-GB" sz="2400">
                <a:latin typeface="GT Walsheim Medium"/>
                <a:ea typeface="Times New Roman" panose="02020603050405020304" pitchFamily="18" charset="0"/>
                <a:cs typeface="Arial"/>
              </a:rPr>
              <a:t>Employability Partners </a:t>
            </a:r>
            <a:endParaRPr lang="en-GB" sz="2400" b="0">
              <a:latin typeface="GT Walsheim Medium"/>
              <a:ea typeface="Times New Roman" panose="02020603050405020304" pitchFamily="18" charset="0"/>
              <a:cs typeface="Arial"/>
            </a:endParaRPr>
          </a:p>
          <a:p>
            <a:r>
              <a:rPr lang="en-GB" b="0">
                <a:latin typeface="GT Walsheim Medium"/>
                <a:ea typeface="Times New Roman" panose="02020603050405020304" pitchFamily="18" charset="0"/>
                <a:cs typeface="Arial"/>
              </a:rPr>
              <a:t>Could you refer and support people into work?  Could you support hiring managers and candidates to ensure sustainable work?</a:t>
            </a:r>
          </a:p>
          <a:p>
            <a:endParaRPr lang="en-GB">
              <a:cs typeface="Arial"/>
            </a:endParaRPr>
          </a:p>
          <a:p>
            <a:endParaRPr lang="en-GB">
              <a:cs typeface="Arial"/>
            </a:endParaRPr>
          </a:p>
          <a:p>
            <a:endParaRPr lang="en-US"/>
          </a:p>
        </p:txBody>
      </p:sp>
      <p:sp>
        <p:nvSpPr>
          <p:cNvPr id="3" name="Rectangle 2">
            <a:extLst>
              <a:ext uri="{FF2B5EF4-FFF2-40B4-BE49-F238E27FC236}">
                <a16:creationId xmlns:a16="http://schemas.microsoft.com/office/drawing/2014/main" id="{4189055D-6D16-37B7-4C11-1DC8BAB6187A}"/>
              </a:ext>
            </a:extLst>
          </p:cNvPr>
          <p:cNvSpPr>
            <a:spLocks noChangeAspect="1"/>
          </p:cNvSpPr>
          <p:nvPr/>
        </p:nvSpPr>
        <p:spPr>
          <a:xfrm>
            <a:off x="7052611" y="42366"/>
            <a:ext cx="4327524" cy="6415585"/>
          </a:xfrm>
          <a:prstGeom prst="rect">
            <a:avLst/>
          </a:prstGeom>
          <a:blipFill>
            <a:blip r:embed="rId4"/>
            <a:srcRect/>
            <a:stretch>
              <a:fillRect l="-53493" t="-10220" r="-9148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DCF751-71EE-A80D-D375-66C87819AFD1}"/>
              </a:ext>
            </a:extLst>
          </p:cNvPr>
          <p:cNvSpPr/>
          <p:nvPr/>
        </p:nvSpPr>
        <p:spPr>
          <a:xfrm>
            <a:off x="7052611" y="1"/>
            <a:ext cx="4431818" cy="1271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500"/>
          </a:p>
        </p:txBody>
      </p:sp>
      <p:sp>
        <p:nvSpPr>
          <p:cNvPr id="4" name="Title 3">
            <a:extLst>
              <a:ext uri="{FF2B5EF4-FFF2-40B4-BE49-F238E27FC236}">
                <a16:creationId xmlns:a16="http://schemas.microsoft.com/office/drawing/2014/main" id="{7577621D-6B84-572C-EAEF-30B15ECCC3C8}"/>
              </a:ext>
            </a:extLst>
          </p:cNvPr>
          <p:cNvSpPr>
            <a:spLocks noGrp="1"/>
          </p:cNvSpPr>
          <p:nvPr>
            <p:ph type="title"/>
          </p:nvPr>
        </p:nvSpPr>
        <p:spPr>
          <a:xfrm>
            <a:off x="293914" y="526858"/>
            <a:ext cx="11898086" cy="429028"/>
          </a:xfrm>
        </p:spPr>
        <p:txBody>
          <a:bodyPr/>
          <a:lstStyle/>
          <a:p>
            <a:r>
              <a:rPr lang="en-US">
                <a:latin typeface="GT Walsheim Medium"/>
                <a:ea typeface="Roboto"/>
              </a:rPr>
              <a:t>Homewards is looking for…</a:t>
            </a:r>
            <a:endParaRPr lang="en-US"/>
          </a:p>
        </p:txBody>
      </p:sp>
    </p:spTree>
    <p:extLst>
      <p:ext uri="{BB962C8B-B14F-4D97-AF65-F5344CB8AC3E}">
        <p14:creationId xmlns:p14="http://schemas.microsoft.com/office/powerpoint/2010/main" val="2907103332"/>
      </p:ext>
    </p:extLst>
  </p:cSld>
  <p:clrMapOvr>
    <a:masterClrMapping/>
  </p:clrMapOvr>
  <p:extLst>
    <p:ext uri="{6950BFC3-D8DA-4A85-94F7-54DA5524770B}">
      <p188:commentRel xmlns:p188="http://schemas.microsoft.com/office/powerpoint/2018/8/main" r:id="rId3"/>
    </p:ext>
  </p:extLs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1B5C39-8D69-4C4F-07D8-1D3500B172F5}"/>
            </a:ext>
          </a:extLst>
        </p:cNvPr>
        <p:cNvGrpSpPr/>
        <p:nvPr/>
      </p:nvGrpSpPr>
      <p:grpSpPr>
        <a:xfrm>
          <a:off x="0" y="0"/>
          <a:ext cx="0" cy="0"/>
          <a:chOff x="0" y="0"/>
          <a:chExt cx="0" cy="0"/>
        </a:xfrm>
      </p:grpSpPr>
      <p:sp>
        <p:nvSpPr>
          <p:cNvPr id="1034" name="Arrow: Right 1033">
            <a:extLst>
              <a:ext uri="{FF2B5EF4-FFF2-40B4-BE49-F238E27FC236}">
                <a16:creationId xmlns:a16="http://schemas.microsoft.com/office/drawing/2014/main" id="{907CE48E-D8BB-6E7D-F913-7AC9B36759B0}"/>
              </a:ext>
            </a:extLst>
          </p:cNvPr>
          <p:cNvSpPr/>
          <p:nvPr/>
        </p:nvSpPr>
        <p:spPr>
          <a:xfrm>
            <a:off x="510987" y="1230550"/>
            <a:ext cx="11142851" cy="654148"/>
          </a:xfrm>
          <a:prstGeom prst="rightArrow">
            <a:avLst/>
          </a:prstGeom>
          <a:solidFill>
            <a:srgbClr val="FFF08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500"/>
          </a:p>
        </p:txBody>
      </p:sp>
      <p:cxnSp>
        <p:nvCxnSpPr>
          <p:cNvPr id="28" name="Straight Connector 27">
            <a:extLst>
              <a:ext uri="{FF2B5EF4-FFF2-40B4-BE49-F238E27FC236}">
                <a16:creationId xmlns:a16="http://schemas.microsoft.com/office/drawing/2014/main" id="{3F50503A-BB6A-54FD-2F18-E1621F65F19D}"/>
              </a:ext>
            </a:extLst>
          </p:cNvPr>
          <p:cNvCxnSpPr>
            <a:cxnSpLocks/>
            <a:endCxn id="18" idx="1"/>
          </p:cNvCxnSpPr>
          <p:nvPr/>
        </p:nvCxnSpPr>
        <p:spPr>
          <a:xfrm>
            <a:off x="1712051" y="2121943"/>
            <a:ext cx="3643175" cy="1290043"/>
          </a:xfrm>
          <a:prstGeom prst="line">
            <a:avLst/>
          </a:prstGeom>
          <a:ln w="57150">
            <a:solidFill>
              <a:srgbClr val="3D604B"/>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19C01E5-F692-C6A9-7506-1112FD115D7E}"/>
              </a:ext>
            </a:extLst>
          </p:cNvPr>
          <p:cNvCxnSpPr>
            <a:cxnSpLocks/>
            <a:stCxn id="18" idx="1"/>
          </p:cNvCxnSpPr>
          <p:nvPr/>
        </p:nvCxnSpPr>
        <p:spPr>
          <a:xfrm flipH="1">
            <a:off x="1590950" y="3411986"/>
            <a:ext cx="3764275" cy="1369115"/>
          </a:xfrm>
          <a:prstGeom prst="line">
            <a:avLst/>
          </a:prstGeom>
          <a:ln w="57150">
            <a:solidFill>
              <a:srgbClr val="3D604B"/>
            </a:solidFill>
          </a:ln>
        </p:spPr>
        <p:style>
          <a:lnRef idx="1">
            <a:schemeClr val="accent1"/>
          </a:lnRef>
          <a:fillRef idx="0">
            <a:schemeClr val="accent1"/>
          </a:fillRef>
          <a:effectRef idx="0">
            <a:schemeClr val="accent1"/>
          </a:effectRef>
          <a:fontRef idx="minor">
            <a:schemeClr val="tx1"/>
          </a:fontRef>
        </p:style>
      </p:cxnSp>
      <p:sp>
        <p:nvSpPr>
          <p:cNvPr id="30" name="Text Placeholder 54">
            <a:extLst>
              <a:ext uri="{FF2B5EF4-FFF2-40B4-BE49-F238E27FC236}">
                <a16:creationId xmlns:a16="http://schemas.microsoft.com/office/drawing/2014/main" id="{EEE890B4-72DB-C707-1534-54F7CC7A763E}"/>
              </a:ext>
            </a:extLst>
          </p:cNvPr>
          <p:cNvSpPr txBox="1">
            <a:spLocks/>
          </p:cNvSpPr>
          <p:nvPr/>
        </p:nvSpPr>
        <p:spPr>
          <a:xfrm>
            <a:off x="182045" y="3914239"/>
            <a:ext cx="906992" cy="1177063"/>
          </a:xfrm>
          <a:prstGeom prst="rect">
            <a:avLst/>
          </a:prstGeom>
          <a:solidFill>
            <a:schemeClr val="bg2"/>
          </a:solidFill>
          <a:ln w="19050">
            <a:solidFill>
              <a:schemeClr val="bg1"/>
            </a:solidFill>
          </a:ln>
        </p:spPr>
        <p:txBody>
          <a:bodyPr lIns="91440" tIns="45720" rIns="91440" bIns="45720" anchor="ct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1"/>
                </a:solidFill>
                <a:latin typeface="+mn-lt"/>
                <a:ea typeface="Roboto Medium" panose="02000000000000000000" pitchFamily="2" charset="0"/>
                <a:cs typeface="Roboto Medium" panose="02000000000000000000" pitchFamily="2" charset="0"/>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1"/>
                </a:solidFill>
                <a:latin typeface="+mn-lt"/>
                <a:ea typeface="+mn-ea"/>
                <a:cs typeface="+mn-cs"/>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1"/>
                </a:solidFill>
                <a:latin typeface="+mn-lt"/>
                <a:ea typeface="+mn-ea"/>
                <a:cs typeface="+mn-cs"/>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algn="ctr" defTabSz="914377">
              <a:defRPr/>
            </a:pPr>
            <a:r>
              <a:rPr lang="en-US" sz="1400" b="0">
                <a:solidFill>
                  <a:srgbClr val="000000"/>
                </a:solidFill>
                <a:latin typeface="GT Walsheim Medium"/>
              </a:rPr>
              <a:t>CEYP or woman leaving prison</a:t>
            </a:r>
            <a:endParaRPr lang="en-US" sz="2000" b="0">
              <a:solidFill>
                <a:srgbClr val="51B9FF"/>
              </a:solidFill>
              <a:latin typeface="Basis Grotesque"/>
            </a:endParaRPr>
          </a:p>
        </p:txBody>
      </p:sp>
      <p:cxnSp>
        <p:nvCxnSpPr>
          <p:cNvPr id="32" name="Straight Arrow Connector 31">
            <a:extLst>
              <a:ext uri="{FF2B5EF4-FFF2-40B4-BE49-F238E27FC236}">
                <a16:creationId xmlns:a16="http://schemas.microsoft.com/office/drawing/2014/main" id="{DBEC0AC6-2DBF-62C9-4121-38ABA4910193}"/>
              </a:ext>
            </a:extLst>
          </p:cNvPr>
          <p:cNvCxnSpPr>
            <a:cxnSpLocks/>
          </p:cNvCxnSpPr>
          <p:nvPr/>
        </p:nvCxnSpPr>
        <p:spPr>
          <a:xfrm flipH="1" flipV="1">
            <a:off x="6047058" y="3804566"/>
            <a:ext cx="5421" cy="698653"/>
          </a:xfrm>
          <a:prstGeom prst="straightConnector1">
            <a:avLst/>
          </a:prstGeom>
          <a:ln w="317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pic>
        <p:nvPicPr>
          <p:cNvPr id="1026" name="Picture 2" descr="Infographic People Images – Browse 563,451 Stock Photos ...">
            <a:extLst>
              <a:ext uri="{FF2B5EF4-FFF2-40B4-BE49-F238E27FC236}">
                <a16:creationId xmlns:a16="http://schemas.microsoft.com/office/drawing/2014/main" id="{4A4B012A-F380-15EF-44E1-BA94990410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5414" b="56699"/>
          <a:stretch>
            <a:fillRect/>
          </a:stretch>
        </p:blipFill>
        <p:spPr bwMode="auto">
          <a:xfrm>
            <a:off x="90042" y="2394108"/>
            <a:ext cx="857629" cy="1468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3E79467-D3B8-7E9F-7C74-FD29E1D8F86E}"/>
              </a:ext>
            </a:extLst>
          </p:cNvPr>
          <p:cNvSpPr txBox="1"/>
          <p:nvPr/>
        </p:nvSpPr>
        <p:spPr>
          <a:xfrm>
            <a:off x="1089037" y="3128524"/>
            <a:ext cx="896977" cy="969496"/>
          </a:xfrm>
          <a:prstGeom prst="rect">
            <a:avLst/>
          </a:prstGeom>
          <a:noFill/>
        </p:spPr>
        <p:txBody>
          <a:bodyPr wrap="none" lIns="0" tIns="0" rIns="0" bIns="0" rtlCol="0">
            <a:spAutoFit/>
          </a:bodyPr>
          <a:lstStyle/>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Training</a:t>
            </a:r>
          </a:p>
          <a:p>
            <a:pPr lvl="0">
              <a:defRPr/>
            </a:pPr>
            <a:r>
              <a:rPr lang="en-US" sz="1600">
                <a:solidFill>
                  <a:srgbClr val="3D604B"/>
                </a:solidFill>
                <a:latin typeface="GT Walsheim Medium"/>
              </a:rPr>
              <a:t>Education</a:t>
            </a:r>
          </a:p>
          <a:p>
            <a:pPr lvl="0">
              <a:defRPr/>
            </a:pPr>
            <a:r>
              <a:rPr lang="en-US" sz="1600">
                <a:solidFill>
                  <a:srgbClr val="3D604B"/>
                </a:solidFill>
                <a:latin typeface="GT Walsheim Medium"/>
              </a:rPr>
              <a:t>Skills</a:t>
            </a:r>
          </a:p>
          <a:p>
            <a:pPr algn="l"/>
            <a:endParaRPr lang="en-GB" sz="1500"/>
          </a:p>
        </p:txBody>
      </p:sp>
      <p:sp>
        <p:nvSpPr>
          <p:cNvPr id="5" name="TextBox 4">
            <a:extLst>
              <a:ext uri="{FF2B5EF4-FFF2-40B4-BE49-F238E27FC236}">
                <a16:creationId xmlns:a16="http://schemas.microsoft.com/office/drawing/2014/main" id="{E669A6EF-462D-7CA5-7B8E-476D9E192948}"/>
              </a:ext>
            </a:extLst>
          </p:cNvPr>
          <p:cNvSpPr txBox="1"/>
          <p:nvPr/>
        </p:nvSpPr>
        <p:spPr>
          <a:xfrm>
            <a:off x="2087521" y="3071139"/>
            <a:ext cx="1230209" cy="969496"/>
          </a:xfrm>
          <a:prstGeom prst="rect">
            <a:avLst/>
          </a:prstGeom>
          <a:noFill/>
        </p:spPr>
        <p:txBody>
          <a:bodyPr wrap="none" lIns="0" tIns="0" rIns="0" bIns="0" rtlCol="0">
            <a:spAutoFit/>
          </a:bodyPr>
          <a:lstStyle/>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Soft skills </a:t>
            </a:r>
          </a:p>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Volunteering</a:t>
            </a:r>
          </a:p>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Employability</a:t>
            </a:r>
            <a:endParaRPr lang="en-US" sz="1600">
              <a:solidFill>
                <a:srgbClr val="3D604B"/>
              </a:solidFill>
              <a:latin typeface="GT Walsheim Medium"/>
            </a:endParaRPr>
          </a:p>
          <a:p>
            <a:pPr algn="l"/>
            <a:endParaRPr lang="en-GB" sz="1500"/>
          </a:p>
        </p:txBody>
      </p:sp>
      <p:sp>
        <p:nvSpPr>
          <p:cNvPr id="6" name="TextBox 5">
            <a:extLst>
              <a:ext uri="{FF2B5EF4-FFF2-40B4-BE49-F238E27FC236}">
                <a16:creationId xmlns:a16="http://schemas.microsoft.com/office/drawing/2014/main" id="{DE899EFD-2D10-4E94-3390-4117EF8A6F2A}"/>
              </a:ext>
            </a:extLst>
          </p:cNvPr>
          <p:cNvSpPr txBox="1"/>
          <p:nvPr/>
        </p:nvSpPr>
        <p:spPr>
          <a:xfrm>
            <a:off x="3292432" y="3157881"/>
            <a:ext cx="1582164" cy="723275"/>
          </a:xfrm>
          <a:prstGeom prst="rect">
            <a:avLst/>
          </a:prstGeom>
          <a:noFill/>
        </p:spPr>
        <p:txBody>
          <a:bodyPr wrap="none" lIns="0" tIns="0" rIns="0" bIns="0" rtlCol="0">
            <a:spAutoFit/>
          </a:bodyPr>
          <a:lstStyle/>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Work Experience</a:t>
            </a:r>
          </a:p>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Paid placement</a:t>
            </a:r>
            <a:endParaRPr lang="en-US" sz="1600">
              <a:solidFill>
                <a:srgbClr val="3D604B"/>
              </a:solidFill>
              <a:latin typeface="GT Walsheim Medium"/>
            </a:endParaRPr>
          </a:p>
          <a:p>
            <a:pPr algn="l"/>
            <a:endParaRPr lang="en-GB" sz="1500"/>
          </a:p>
        </p:txBody>
      </p:sp>
      <p:sp>
        <p:nvSpPr>
          <p:cNvPr id="19" name="Text Placeholder 54">
            <a:extLst>
              <a:ext uri="{FF2B5EF4-FFF2-40B4-BE49-F238E27FC236}">
                <a16:creationId xmlns:a16="http://schemas.microsoft.com/office/drawing/2014/main" id="{F25D376A-F917-F26D-7AE3-F1448C5DC136}"/>
              </a:ext>
            </a:extLst>
          </p:cNvPr>
          <p:cNvSpPr txBox="1">
            <a:spLocks/>
          </p:cNvSpPr>
          <p:nvPr/>
        </p:nvSpPr>
        <p:spPr>
          <a:xfrm>
            <a:off x="5129603" y="4537749"/>
            <a:ext cx="1851932" cy="1098387"/>
          </a:xfrm>
          <a:prstGeom prst="rect">
            <a:avLst/>
          </a:prstGeom>
          <a:solidFill>
            <a:schemeClr val="bg2"/>
          </a:solidFill>
          <a:ln w="19050">
            <a:solidFill>
              <a:schemeClr val="bg1"/>
            </a:solidFill>
          </a:ln>
        </p:spPr>
        <p:txBody>
          <a:bodyPr lIns="91440" tIns="45720" rIns="91440" bIns="45720" anchor="ct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1"/>
                </a:solidFill>
                <a:latin typeface="+mn-lt"/>
                <a:ea typeface="Roboto Medium" panose="02000000000000000000" pitchFamily="2" charset="0"/>
                <a:cs typeface="Roboto Medium" panose="02000000000000000000" pitchFamily="2" charset="0"/>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1"/>
                </a:solidFill>
                <a:latin typeface="+mn-lt"/>
                <a:ea typeface="+mn-ea"/>
                <a:cs typeface="+mn-cs"/>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1"/>
                </a:solidFill>
                <a:latin typeface="+mn-lt"/>
                <a:ea typeface="+mn-ea"/>
                <a:cs typeface="+mn-cs"/>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algn="ctr" defTabSz="914377">
              <a:spcAft>
                <a:spcPts val="0"/>
              </a:spcAft>
              <a:defRPr/>
            </a:pPr>
            <a:r>
              <a:rPr lang="en-US" sz="1400" b="0">
                <a:solidFill>
                  <a:srgbClr val="000000"/>
                </a:solidFill>
                <a:latin typeface="GT Walsheim Medium"/>
              </a:rPr>
              <a:t>Work Ready:</a:t>
            </a:r>
          </a:p>
          <a:p>
            <a:pPr marL="285744" indent="-285744" defTabSz="914377">
              <a:spcAft>
                <a:spcPts val="0"/>
              </a:spcAft>
              <a:buFont typeface="Arial" panose="020B0604020202020204" pitchFamily="34" charset="0"/>
              <a:buChar char="•"/>
              <a:defRPr/>
            </a:pPr>
            <a:r>
              <a:rPr lang="en-US" sz="1400" b="0">
                <a:solidFill>
                  <a:srgbClr val="000000"/>
                </a:solidFill>
                <a:latin typeface="GT Walsheim Medium"/>
              </a:rPr>
              <a:t>Can work</a:t>
            </a:r>
          </a:p>
          <a:p>
            <a:pPr marL="285744" indent="-285744" defTabSz="914377">
              <a:spcAft>
                <a:spcPts val="0"/>
              </a:spcAft>
              <a:buFont typeface="Arial" panose="020B0604020202020204" pitchFamily="34" charset="0"/>
              <a:buChar char="•"/>
              <a:defRPr/>
            </a:pPr>
            <a:r>
              <a:rPr lang="en-US" sz="1400" b="0">
                <a:solidFill>
                  <a:srgbClr val="000000"/>
                </a:solidFill>
                <a:latin typeface="GT Walsheim Medium"/>
              </a:rPr>
              <a:t>Wants to work</a:t>
            </a:r>
          </a:p>
          <a:p>
            <a:pPr marL="285744" indent="-285744" defTabSz="914377">
              <a:spcAft>
                <a:spcPts val="0"/>
              </a:spcAft>
              <a:buFont typeface="Arial" panose="020B0604020202020204" pitchFamily="34" charset="0"/>
              <a:buChar char="•"/>
              <a:defRPr/>
            </a:pPr>
            <a:r>
              <a:rPr lang="en-US" sz="1400" b="0">
                <a:solidFill>
                  <a:srgbClr val="000000"/>
                </a:solidFill>
                <a:latin typeface="GT Walsheim Medium"/>
              </a:rPr>
              <a:t>Safe to work</a:t>
            </a:r>
            <a:endParaRPr lang="en-US" sz="2000" b="0">
              <a:solidFill>
                <a:srgbClr val="51B9FF"/>
              </a:solidFill>
              <a:latin typeface="Basis Grotesque"/>
            </a:endParaRPr>
          </a:p>
        </p:txBody>
      </p:sp>
      <p:sp>
        <p:nvSpPr>
          <p:cNvPr id="39" name="TextBox 38">
            <a:extLst>
              <a:ext uri="{FF2B5EF4-FFF2-40B4-BE49-F238E27FC236}">
                <a16:creationId xmlns:a16="http://schemas.microsoft.com/office/drawing/2014/main" id="{F6ECC3C8-F015-D2D1-8AC0-51059EAE9C7C}"/>
              </a:ext>
            </a:extLst>
          </p:cNvPr>
          <p:cNvSpPr txBox="1"/>
          <p:nvPr/>
        </p:nvSpPr>
        <p:spPr>
          <a:xfrm>
            <a:off x="7917233" y="3088631"/>
            <a:ext cx="1450439" cy="861774"/>
          </a:xfrm>
          <a:prstGeom prst="rect">
            <a:avLst/>
          </a:prstGeom>
          <a:noFill/>
        </p:spPr>
        <p:txBody>
          <a:bodyPr wrap="square" lIns="0" tIns="0" rIns="0" bIns="0" rtlCol="0">
            <a:spAutoFit/>
          </a:bodyPr>
          <a:lstStyle/>
          <a:p>
            <a:pPr>
              <a:defRPr/>
            </a:pPr>
            <a:r>
              <a:rPr lang="en-US" sz="1400" spc="20">
                <a:solidFill>
                  <a:srgbClr val="3D604B"/>
                </a:solidFill>
                <a:latin typeface="GT Walsheim Medium"/>
                <a:ea typeface="Roboto Medium" panose="02000000000000000000" pitchFamily="2" charset="0"/>
                <a:cs typeface="Roboto Medium" panose="02000000000000000000" pitchFamily="2" charset="0"/>
              </a:rPr>
              <a:t>Roles for cohort </a:t>
            </a:r>
          </a:p>
          <a:p>
            <a:pPr>
              <a:defRPr/>
            </a:pPr>
            <a:r>
              <a:rPr lang="en-US" sz="1400" spc="20">
                <a:solidFill>
                  <a:srgbClr val="3D604B"/>
                </a:solidFill>
                <a:latin typeface="GT Walsheim Medium"/>
                <a:ea typeface="Roboto Medium" panose="02000000000000000000" pitchFamily="2" charset="0"/>
                <a:cs typeface="Roboto Medium" panose="02000000000000000000" pitchFamily="2" charset="0"/>
              </a:rPr>
              <a:t>Inclusive hiring</a:t>
            </a:r>
          </a:p>
          <a:p>
            <a:pPr>
              <a:defRPr/>
            </a:pPr>
            <a:r>
              <a:rPr lang="en-US" sz="1400" spc="20">
                <a:solidFill>
                  <a:srgbClr val="3D604B"/>
                </a:solidFill>
                <a:latin typeface="GT Walsheim Medium"/>
                <a:ea typeface="Roboto Medium" panose="02000000000000000000" pitchFamily="2" charset="0"/>
                <a:cs typeface="Roboto Medium" panose="02000000000000000000" pitchFamily="2" charset="0"/>
              </a:rPr>
              <a:t>Mentor/buddy</a:t>
            </a:r>
          </a:p>
          <a:p>
            <a:pPr lvl="0">
              <a:defRPr/>
            </a:pPr>
            <a:endParaRPr lang="en-US" sz="1400" spc="20">
              <a:solidFill>
                <a:srgbClr val="000000"/>
              </a:solidFill>
              <a:latin typeface="GT Walsheim Medium"/>
              <a:ea typeface="Roboto Medium" panose="02000000000000000000" pitchFamily="2" charset="0"/>
              <a:cs typeface="Roboto Medium" panose="02000000000000000000" pitchFamily="2" charset="0"/>
            </a:endParaRPr>
          </a:p>
        </p:txBody>
      </p:sp>
      <p:sp>
        <p:nvSpPr>
          <p:cNvPr id="40" name="Text Placeholder 54">
            <a:extLst>
              <a:ext uri="{FF2B5EF4-FFF2-40B4-BE49-F238E27FC236}">
                <a16:creationId xmlns:a16="http://schemas.microsoft.com/office/drawing/2014/main" id="{C1E2F588-19AA-9D50-8F21-AF5326196289}"/>
              </a:ext>
            </a:extLst>
          </p:cNvPr>
          <p:cNvSpPr txBox="1">
            <a:spLocks/>
          </p:cNvSpPr>
          <p:nvPr/>
        </p:nvSpPr>
        <p:spPr>
          <a:xfrm>
            <a:off x="10893525" y="3804565"/>
            <a:ext cx="1206687" cy="1657985"/>
          </a:xfrm>
          <a:prstGeom prst="rect">
            <a:avLst/>
          </a:prstGeom>
          <a:solidFill>
            <a:schemeClr val="bg2"/>
          </a:solidFill>
          <a:ln w="19050">
            <a:solidFill>
              <a:schemeClr val="bg1"/>
            </a:solidFill>
          </a:ln>
        </p:spPr>
        <p:txBody>
          <a:bodyPr lIns="91440" tIns="45720" rIns="91440" bIns="45720" anchor="ctr"/>
          <a:lstStyle>
            <a:lvl1pPr marL="0" indent="0" algn="l" defTabSz="914400" rtl="0" eaLnBrk="1" latinLnBrk="0" hangingPunct="1">
              <a:lnSpc>
                <a:spcPct val="100000"/>
              </a:lnSpc>
              <a:spcBef>
                <a:spcPts val="0"/>
              </a:spcBef>
              <a:spcAft>
                <a:spcPts val="1300"/>
              </a:spcAft>
              <a:buFont typeface="Arial" panose="020B0604020202020204" pitchFamily="34" charset="0"/>
              <a:buNone/>
              <a:defRPr sz="1800" b="1" i="0" kern="1200" spc="20" baseline="0">
                <a:solidFill>
                  <a:schemeClr val="tx1"/>
                </a:solidFill>
                <a:latin typeface="+mn-lt"/>
                <a:ea typeface="Roboto Medium" panose="02000000000000000000" pitchFamily="2" charset="0"/>
                <a:cs typeface="Roboto Medium" panose="02000000000000000000" pitchFamily="2" charset="0"/>
              </a:defRPr>
            </a:lvl1pPr>
            <a:lvl2pPr marL="0" indent="0" algn="l" defTabSz="914400" rtl="0" eaLnBrk="1" latinLnBrk="0" hangingPunct="1">
              <a:lnSpc>
                <a:spcPct val="100000"/>
              </a:lnSpc>
              <a:spcBef>
                <a:spcPts val="0"/>
              </a:spcBef>
              <a:spcAft>
                <a:spcPts val="1300"/>
              </a:spcAft>
              <a:buFont typeface="Arial" panose="020B0604020202020204" pitchFamily="34" charset="0"/>
              <a:buNone/>
              <a:defRPr sz="1800" kern="1200" spc="20" baseline="0">
                <a:solidFill>
                  <a:schemeClr val="tx1"/>
                </a:solidFill>
                <a:latin typeface="+mn-lt"/>
                <a:ea typeface="+mn-ea"/>
                <a:cs typeface="+mn-cs"/>
              </a:defRPr>
            </a:lvl2pPr>
            <a:lvl3pPr marL="252413" indent="-252413" algn="l" defTabSz="914400" rtl="0" eaLnBrk="1" latinLnBrk="0" hangingPunct="1">
              <a:lnSpc>
                <a:spcPct val="100000"/>
              </a:lnSpc>
              <a:spcBef>
                <a:spcPts val="0"/>
              </a:spcBef>
              <a:spcAft>
                <a:spcPts val="1300"/>
              </a:spcAft>
              <a:buFont typeface="Basis Grotesque Regular" panose="020B0503030604040103" pitchFamily="34" charset="0"/>
              <a:buChar char="—"/>
              <a:tabLst/>
              <a:defRPr sz="1800" kern="1200" spc="20" baseline="0">
                <a:solidFill>
                  <a:schemeClr val="tx1"/>
                </a:solidFill>
                <a:latin typeface="+mn-lt"/>
                <a:ea typeface="+mn-ea"/>
                <a:cs typeface="+mn-cs"/>
              </a:defRPr>
            </a:lvl3pPr>
            <a:lvl4pPr marL="25200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4pPr>
            <a:lvl5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8pPr>
            <a:lvl9pPr marL="0" indent="0" algn="l" defTabSz="914400" rtl="0" eaLnBrk="1" latinLnBrk="0" hangingPunct="1">
              <a:lnSpc>
                <a:spcPct val="100000"/>
              </a:lnSpc>
              <a:spcBef>
                <a:spcPts val="0"/>
              </a:spcBef>
              <a:spcAft>
                <a:spcPts val="1300"/>
              </a:spcAft>
              <a:buFont typeface="Arial" panose="020B0604020202020204" pitchFamily="34" charset="0"/>
              <a:buNone/>
              <a:tabLst/>
              <a:defRPr sz="1800" kern="1200" spc="20" baseline="0">
                <a:solidFill>
                  <a:schemeClr val="tx1"/>
                </a:solidFill>
                <a:latin typeface="+mn-lt"/>
                <a:ea typeface="+mn-ea"/>
                <a:cs typeface="+mn-cs"/>
              </a:defRPr>
            </a:lvl9pPr>
          </a:lstStyle>
          <a:p>
            <a:pPr algn="ctr" defTabSz="914377">
              <a:defRPr/>
            </a:pPr>
            <a:r>
              <a:rPr lang="en-US" sz="1400" b="0">
                <a:solidFill>
                  <a:srgbClr val="000000"/>
                </a:solidFill>
                <a:latin typeface="GT Walsheim Medium"/>
              </a:rPr>
              <a:t>Loyal employee, progressing, mentoring others</a:t>
            </a:r>
            <a:endParaRPr lang="en-US" sz="2000" b="0">
              <a:solidFill>
                <a:srgbClr val="51B9FF"/>
              </a:solidFill>
              <a:latin typeface="Basis Grotesque"/>
            </a:endParaRPr>
          </a:p>
        </p:txBody>
      </p:sp>
      <p:pic>
        <p:nvPicPr>
          <p:cNvPr id="41" name="Picture 2" descr="Infographic People Images – Browse 563,451 Stock Photos ...">
            <a:extLst>
              <a:ext uri="{FF2B5EF4-FFF2-40B4-BE49-F238E27FC236}">
                <a16:creationId xmlns:a16="http://schemas.microsoft.com/office/drawing/2014/main" id="{672489AA-EFFE-079F-40A1-D5F0BFE648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56" t="5271" r="85414" b="56699"/>
          <a:stretch>
            <a:fillRect/>
          </a:stretch>
        </p:blipFill>
        <p:spPr bwMode="auto">
          <a:xfrm>
            <a:off x="11212809" y="2475053"/>
            <a:ext cx="630884" cy="129004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A42D3F36-9E0E-4D7D-C461-CCB73E8DB481}"/>
              </a:ext>
            </a:extLst>
          </p:cNvPr>
          <p:cNvSpPr txBox="1"/>
          <p:nvPr/>
        </p:nvSpPr>
        <p:spPr>
          <a:xfrm>
            <a:off x="9311455" y="2881153"/>
            <a:ext cx="2010691" cy="1077218"/>
          </a:xfrm>
          <a:prstGeom prst="rect">
            <a:avLst/>
          </a:prstGeom>
          <a:noFill/>
        </p:spPr>
        <p:txBody>
          <a:bodyPr wrap="square">
            <a:spAutoFit/>
          </a:bodyPr>
          <a:lstStyle/>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Strong team/culture</a:t>
            </a:r>
          </a:p>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Flexible roles</a:t>
            </a:r>
          </a:p>
          <a:p>
            <a:pPr lvl="0">
              <a:defRPr/>
            </a:pPr>
            <a:r>
              <a:rPr lang="en-US" sz="1600" spc="20">
                <a:solidFill>
                  <a:srgbClr val="3D604B"/>
                </a:solidFill>
                <a:latin typeface="GT Walsheim Medium"/>
                <a:ea typeface="Roboto Medium" panose="02000000000000000000" pitchFamily="2" charset="0"/>
                <a:cs typeface="Roboto Medium" panose="02000000000000000000" pitchFamily="2" charset="0"/>
              </a:rPr>
              <a:t>Tailored onboarding</a:t>
            </a:r>
          </a:p>
          <a:p>
            <a:pPr>
              <a:defRPr/>
            </a:pPr>
            <a:r>
              <a:rPr lang="en-US" sz="1600" spc="20">
                <a:solidFill>
                  <a:srgbClr val="3D604B"/>
                </a:solidFill>
                <a:latin typeface="GT Walsheim Medium"/>
                <a:ea typeface="Roboto Medium" panose="02000000000000000000" pitchFamily="2" charset="0"/>
                <a:cs typeface="Roboto Medium" panose="02000000000000000000" pitchFamily="2" charset="0"/>
              </a:rPr>
              <a:t>Counselling</a:t>
            </a:r>
          </a:p>
        </p:txBody>
      </p:sp>
      <p:cxnSp>
        <p:nvCxnSpPr>
          <p:cNvPr id="48" name="Straight Connector 47">
            <a:extLst>
              <a:ext uri="{FF2B5EF4-FFF2-40B4-BE49-F238E27FC236}">
                <a16:creationId xmlns:a16="http://schemas.microsoft.com/office/drawing/2014/main" id="{BFA195BA-0939-A0F9-6DF8-53D1D1E56A77}"/>
              </a:ext>
            </a:extLst>
          </p:cNvPr>
          <p:cNvCxnSpPr>
            <a:cxnSpLocks/>
          </p:cNvCxnSpPr>
          <p:nvPr/>
        </p:nvCxnSpPr>
        <p:spPr>
          <a:xfrm flipH="1">
            <a:off x="6812334" y="1978571"/>
            <a:ext cx="3899052" cy="1442443"/>
          </a:xfrm>
          <a:prstGeom prst="line">
            <a:avLst/>
          </a:prstGeom>
          <a:ln w="57150">
            <a:solidFill>
              <a:srgbClr val="3D604B"/>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9859E5-6C2C-2ED6-E283-7CEDAD974F74}"/>
              </a:ext>
            </a:extLst>
          </p:cNvPr>
          <p:cNvCxnSpPr>
            <a:cxnSpLocks/>
          </p:cNvCxnSpPr>
          <p:nvPr/>
        </p:nvCxnSpPr>
        <p:spPr>
          <a:xfrm>
            <a:off x="6812334" y="3421015"/>
            <a:ext cx="3923436" cy="1385955"/>
          </a:xfrm>
          <a:prstGeom prst="line">
            <a:avLst/>
          </a:prstGeom>
          <a:ln w="57150">
            <a:solidFill>
              <a:srgbClr val="3D604B"/>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9B2A838F-CED8-C870-BC86-E5C0AEA7A68A}"/>
              </a:ext>
            </a:extLst>
          </p:cNvPr>
          <p:cNvSpPr txBox="1"/>
          <p:nvPr/>
        </p:nvSpPr>
        <p:spPr>
          <a:xfrm rot="1218039">
            <a:off x="2907420" y="2134875"/>
            <a:ext cx="1450439" cy="738664"/>
          </a:xfrm>
          <a:prstGeom prst="rect">
            <a:avLst/>
          </a:prstGeom>
          <a:noFill/>
        </p:spPr>
        <p:txBody>
          <a:bodyPr wrap="square" lIns="0" tIns="0" rIns="0" bIns="0" rtlCol="0">
            <a:spAutoFit/>
          </a:bodyPr>
          <a:lstStyle/>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SUPPORT</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for individual </a:t>
            </a:r>
          </a:p>
          <a:p>
            <a:pPr lvl="0" algn="ctr">
              <a:defRPr/>
            </a:pPr>
            <a:endParaRPr lang="en-US" sz="1600" spc="20">
              <a:solidFill>
                <a:srgbClr val="000000"/>
              </a:solidFill>
              <a:latin typeface="GT Walsheim Medium"/>
              <a:ea typeface="Roboto Medium" panose="02000000000000000000" pitchFamily="2" charset="0"/>
              <a:cs typeface="Roboto Medium" panose="02000000000000000000" pitchFamily="2" charset="0"/>
            </a:endParaRPr>
          </a:p>
        </p:txBody>
      </p:sp>
      <p:sp>
        <p:nvSpPr>
          <p:cNvPr id="55" name="TextBox 54">
            <a:extLst>
              <a:ext uri="{FF2B5EF4-FFF2-40B4-BE49-F238E27FC236}">
                <a16:creationId xmlns:a16="http://schemas.microsoft.com/office/drawing/2014/main" id="{9A805218-2AEE-0E72-575E-B229F8F80656}"/>
              </a:ext>
            </a:extLst>
          </p:cNvPr>
          <p:cNvSpPr txBox="1"/>
          <p:nvPr/>
        </p:nvSpPr>
        <p:spPr>
          <a:xfrm rot="20319223">
            <a:off x="8204779" y="1920791"/>
            <a:ext cx="1450439" cy="738664"/>
          </a:xfrm>
          <a:prstGeom prst="rect">
            <a:avLst/>
          </a:prstGeom>
          <a:noFill/>
        </p:spPr>
        <p:txBody>
          <a:bodyPr wrap="square" lIns="0" tIns="0" rIns="0" bIns="0" rtlCol="0">
            <a:spAutoFit/>
          </a:bodyPr>
          <a:lstStyle/>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SUPPORT</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for employer </a:t>
            </a:r>
          </a:p>
          <a:p>
            <a:pPr lvl="0" algn="ctr">
              <a:defRPr/>
            </a:pPr>
            <a:endParaRPr lang="en-US" sz="1600" spc="20">
              <a:solidFill>
                <a:srgbClr val="000000"/>
              </a:solidFill>
              <a:latin typeface="GT Walsheim Medium"/>
              <a:ea typeface="Roboto Medium" panose="02000000000000000000" pitchFamily="2" charset="0"/>
              <a:cs typeface="Roboto Medium" panose="02000000000000000000" pitchFamily="2" charset="0"/>
            </a:endParaRPr>
          </a:p>
        </p:txBody>
      </p:sp>
      <p:sp>
        <p:nvSpPr>
          <p:cNvPr id="1024" name="Arc 1023">
            <a:extLst>
              <a:ext uri="{FF2B5EF4-FFF2-40B4-BE49-F238E27FC236}">
                <a16:creationId xmlns:a16="http://schemas.microsoft.com/office/drawing/2014/main" id="{8056F746-6C7F-47DD-9FA5-600970B15322}"/>
              </a:ext>
            </a:extLst>
          </p:cNvPr>
          <p:cNvSpPr/>
          <p:nvPr/>
        </p:nvSpPr>
        <p:spPr>
          <a:xfrm rot="8734680">
            <a:off x="3487154" y="-2096600"/>
            <a:ext cx="5237162" cy="4982765"/>
          </a:xfrm>
          <a:prstGeom prst="arc">
            <a:avLst>
              <a:gd name="adj1" fmla="val 15208911"/>
              <a:gd name="adj2" fmla="val 21451271"/>
            </a:avLst>
          </a:prstGeom>
          <a:ln w="63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32" name="TextBox 1031">
            <a:extLst>
              <a:ext uri="{FF2B5EF4-FFF2-40B4-BE49-F238E27FC236}">
                <a16:creationId xmlns:a16="http://schemas.microsoft.com/office/drawing/2014/main" id="{AD2817CF-E958-1D44-1AF4-B355467DBE33}"/>
              </a:ext>
            </a:extLst>
          </p:cNvPr>
          <p:cNvSpPr txBox="1"/>
          <p:nvPr/>
        </p:nvSpPr>
        <p:spPr>
          <a:xfrm rot="20410338">
            <a:off x="3321791" y="4014967"/>
            <a:ext cx="1450439" cy="1231106"/>
          </a:xfrm>
          <a:prstGeom prst="rect">
            <a:avLst/>
          </a:prstGeom>
          <a:noFill/>
        </p:spPr>
        <p:txBody>
          <a:bodyPr wrap="square" lIns="0" tIns="0" rIns="0" bIns="0" rtlCol="0">
            <a:spAutoFit/>
          </a:bodyPr>
          <a:lstStyle/>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REFERRAL</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of individual into next step</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 </a:t>
            </a:r>
          </a:p>
          <a:p>
            <a:pPr lvl="0" algn="ctr">
              <a:defRPr/>
            </a:pPr>
            <a:endParaRPr lang="en-US" sz="1600" spc="20">
              <a:solidFill>
                <a:srgbClr val="000000"/>
              </a:solidFill>
              <a:latin typeface="GT Walsheim Medium"/>
              <a:ea typeface="Roboto Medium" panose="02000000000000000000" pitchFamily="2" charset="0"/>
              <a:cs typeface="Roboto Medium" panose="02000000000000000000" pitchFamily="2" charset="0"/>
            </a:endParaRPr>
          </a:p>
        </p:txBody>
      </p:sp>
      <p:sp>
        <p:nvSpPr>
          <p:cNvPr id="1033" name="TextBox 1032">
            <a:extLst>
              <a:ext uri="{FF2B5EF4-FFF2-40B4-BE49-F238E27FC236}">
                <a16:creationId xmlns:a16="http://schemas.microsoft.com/office/drawing/2014/main" id="{80FC2FAD-7A0B-34C7-5220-FFAB3EBD4DC2}"/>
              </a:ext>
            </a:extLst>
          </p:cNvPr>
          <p:cNvSpPr txBox="1"/>
          <p:nvPr/>
        </p:nvSpPr>
        <p:spPr>
          <a:xfrm>
            <a:off x="4047879" y="1388657"/>
            <a:ext cx="4651402" cy="369332"/>
          </a:xfrm>
          <a:prstGeom prst="rect">
            <a:avLst/>
          </a:prstGeom>
          <a:noFill/>
        </p:spPr>
        <p:txBody>
          <a:bodyPr wrap="none" lIns="0" tIns="0" rIns="0" bIns="0" rtlCol="0">
            <a:spAutoFit/>
          </a:bodyPr>
          <a:lstStyle/>
          <a:p>
            <a:pPr algn="l"/>
            <a:r>
              <a:rPr lang="en-GB" sz="2400" b="1" cap="all" spc="500">
                <a:solidFill>
                  <a:srgbClr val="000000"/>
                </a:solidFill>
                <a:latin typeface="GT Walsheim Medium"/>
                <a:ea typeface="Roboto"/>
              </a:rPr>
              <a:t>Employment</a:t>
            </a:r>
            <a:r>
              <a:rPr lang="en-GB" sz="1100"/>
              <a:t> </a:t>
            </a:r>
            <a:r>
              <a:rPr lang="en-GB" sz="2400" b="1" cap="all" spc="500">
                <a:solidFill>
                  <a:srgbClr val="000000"/>
                </a:solidFill>
                <a:latin typeface="GT Walsheim Medium"/>
                <a:ea typeface="Roboto"/>
              </a:rPr>
              <a:t>Pathway</a:t>
            </a:r>
          </a:p>
        </p:txBody>
      </p:sp>
      <p:sp>
        <p:nvSpPr>
          <p:cNvPr id="1037" name="Arrow: Right 1036">
            <a:extLst>
              <a:ext uri="{FF2B5EF4-FFF2-40B4-BE49-F238E27FC236}">
                <a16:creationId xmlns:a16="http://schemas.microsoft.com/office/drawing/2014/main" id="{087C7908-037B-8D71-EC02-18EAFABCCBEB}"/>
              </a:ext>
            </a:extLst>
          </p:cNvPr>
          <p:cNvSpPr/>
          <p:nvPr/>
        </p:nvSpPr>
        <p:spPr>
          <a:xfrm>
            <a:off x="205285" y="6243818"/>
            <a:ext cx="11596843" cy="654148"/>
          </a:xfrm>
          <a:prstGeom prst="rightArrow">
            <a:avLst/>
          </a:prstGeom>
          <a:solidFill>
            <a:srgbClr val="51B9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500"/>
          </a:p>
        </p:txBody>
      </p:sp>
      <p:sp>
        <p:nvSpPr>
          <p:cNvPr id="1038" name="TextBox 1037">
            <a:extLst>
              <a:ext uri="{FF2B5EF4-FFF2-40B4-BE49-F238E27FC236}">
                <a16:creationId xmlns:a16="http://schemas.microsoft.com/office/drawing/2014/main" id="{81F4D8B0-CC81-7B90-400E-DAE265CC38E1}"/>
              </a:ext>
            </a:extLst>
          </p:cNvPr>
          <p:cNvSpPr txBox="1"/>
          <p:nvPr/>
        </p:nvSpPr>
        <p:spPr>
          <a:xfrm>
            <a:off x="1502360" y="6386226"/>
            <a:ext cx="9861739" cy="369332"/>
          </a:xfrm>
          <a:prstGeom prst="rect">
            <a:avLst/>
          </a:prstGeom>
          <a:noFill/>
        </p:spPr>
        <p:txBody>
          <a:bodyPr wrap="square" lIns="0" tIns="0" rIns="0" bIns="0" rtlCol="0">
            <a:spAutoFit/>
          </a:bodyPr>
          <a:lstStyle/>
          <a:p>
            <a:pPr algn="l"/>
            <a:r>
              <a:rPr lang="en-GB" sz="2400" b="1" cap="all" spc="500">
                <a:solidFill>
                  <a:srgbClr val="000000"/>
                </a:solidFill>
                <a:latin typeface="GT Walsheim Medium"/>
                <a:ea typeface="Roboto"/>
              </a:rPr>
              <a:t>Alongside PATHWAYs into home &amp; support</a:t>
            </a:r>
          </a:p>
        </p:txBody>
      </p:sp>
      <p:sp>
        <p:nvSpPr>
          <p:cNvPr id="11" name="Title 9">
            <a:extLst>
              <a:ext uri="{FF2B5EF4-FFF2-40B4-BE49-F238E27FC236}">
                <a16:creationId xmlns:a16="http://schemas.microsoft.com/office/drawing/2014/main" id="{A5CDFB2F-AC48-8317-35BD-04E84ECE954D}"/>
              </a:ext>
            </a:extLst>
          </p:cNvPr>
          <p:cNvSpPr txBox="1">
            <a:spLocks/>
          </p:cNvSpPr>
          <p:nvPr/>
        </p:nvSpPr>
        <p:spPr>
          <a:xfrm>
            <a:off x="516998" y="538164"/>
            <a:ext cx="11009481" cy="504754"/>
          </a:xfrm>
          <a:prstGeom prst="rect">
            <a:avLst/>
          </a:prstGeom>
        </p:spPr>
        <p:txBody>
          <a:bodyPr vert="horz" wrap="square" lIns="0" tIns="0" rIns="0" bIns="0" rtlCol="0" anchor="t">
            <a:spAutoFit/>
          </a:bodyPr>
          <a:lstStyle>
            <a:lvl1pPr algn="ctr" defTabSz="914400" rtl="0" eaLnBrk="1" latinLnBrk="0" hangingPunct="1">
              <a:lnSpc>
                <a:spcPct val="82000"/>
              </a:lnSpc>
              <a:spcBef>
                <a:spcPct val="0"/>
              </a:spcBef>
              <a:buNone/>
              <a:defRPr sz="3400" b="1" i="0" kern="1200" cap="all" spc="500" baseline="0">
                <a:solidFill>
                  <a:srgbClr val="000000"/>
                </a:solidFill>
                <a:latin typeface="GT Walsheim Medium" pitchFamily="2" charset="77"/>
                <a:ea typeface="Roboto" panose="02000000000000000000" pitchFamily="2" charset="0"/>
                <a:cs typeface="GT Walsheim Medium" pitchFamily="2" charset="77"/>
              </a:defRPr>
            </a:lvl1pPr>
          </a:lstStyle>
          <a:p>
            <a:pPr algn="l"/>
            <a:r>
              <a:rPr lang="en-GB">
                <a:latin typeface="GT Walsheim Medium"/>
                <a:ea typeface="Roboto"/>
              </a:rPr>
              <a:t>Partnership</a:t>
            </a:r>
            <a:r>
              <a:rPr lang="en-GB" sz="4000" cap="none" spc="0">
                <a:latin typeface="GT Walsheim Medium"/>
                <a:ea typeface="Roboto"/>
                <a:cs typeface="GT Walsheim Medium"/>
              </a:rPr>
              <a:t> </a:t>
            </a:r>
            <a:r>
              <a:rPr lang="en-GB">
                <a:latin typeface="GT Walsheim Medium"/>
                <a:ea typeface="Roboto"/>
              </a:rPr>
              <a:t>– What can you bring?</a:t>
            </a:r>
          </a:p>
        </p:txBody>
      </p:sp>
      <p:cxnSp>
        <p:nvCxnSpPr>
          <p:cNvPr id="9" name="Straight Arrow Connector 8">
            <a:extLst>
              <a:ext uri="{FF2B5EF4-FFF2-40B4-BE49-F238E27FC236}">
                <a16:creationId xmlns:a16="http://schemas.microsoft.com/office/drawing/2014/main" id="{8A3B0188-0E79-6942-0ED9-0E1B4BD89847}"/>
              </a:ext>
            </a:extLst>
          </p:cNvPr>
          <p:cNvCxnSpPr>
            <a:cxnSpLocks/>
          </p:cNvCxnSpPr>
          <p:nvPr/>
        </p:nvCxnSpPr>
        <p:spPr>
          <a:xfrm>
            <a:off x="1566078" y="5869851"/>
            <a:ext cx="9756069" cy="0"/>
          </a:xfrm>
          <a:prstGeom prst="straightConnector1">
            <a:avLst/>
          </a:prstGeom>
          <a:ln w="317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2570D9AD-BF6C-5791-1DC4-640D34BF0078}"/>
              </a:ext>
            </a:extLst>
          </p:cNvPr>
          <p:cNvSpPr/>
          <p:nvPr/>
        </p:nvSpPr>
        <p:spPr>
          <a:xfrm>
            <a:off x="5355225" y="3045274"/>
            <a:ext cx="1450437" cy="733425"/>
          </a:xfrm>
          <a:prstGeom prst="rect">
            <a:avLst/>
          </a:prstGeom>
          <a:solidFill>
            <a:srgbClr val="FF78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500">
                <a:solidFill>
                  <a:srgbClr val="000000"/>
                </a:solidFill>
              </a:rPr>
              <a:t>Permanent Contract</a:t>
            </a:r>
          </a:p>
        </p:txBody>
      </p:sp>
      <p:pic>
        <p:nvPicPr>
          <p:cNvPr id="23" name="Picture 22">
            <a:extLst>
              <a:ext uri="{FF2B5EF4-FFF2-40B4-BE49-F238E27FC236}">
                <a16:creationId xmlns:a16="http://schemas.microsoft.com/office/drawing/2014/main" id="{51A21057-6B3C-4F94-A46A-2819BDA05836}"/>
              </a:ext>
            </a:extLst>
          </p:cNvPr>
          <p:cNvPicPr>
            <a:picLocks noChangeAspect="1"/>
          </p:cNvPicPr>
          <p:nvPr/>
        </p:nvPicPr>
        <p:blipFill>
          <a:blip r:embed="rId4"/>
          <a:stretch>
            <a:fillRect/>
          </a:stretch>
        </p:blipFill>
        <p:spPr>
          <a:xfrm rot="18885813">
            <a:off x="7799007" y="1906020"/>
            <a:ext cx="317449" cy="267327"/>
          </a:xfrm>
          <a:prstGeom prst="rect">
            <a:avLst/>
          </a:prstGeom>
        </p:spPr>
      </p:pic>
      <p:sp>
        <p:nvSpPr>
          <p:cNvPr id="24" name="TextBox 23">
            <a:extLst>
              <a:ext uri="{FF2B5EF4-FFF2-40B4-BE49-F238E27FC236}">
                <a16:creationId xmlns:a16="http://schemas.microsoft.com/office/drawing/2014/main" id="{902F3141-E115-BDD2-C542-4213585B028F}"/>
              </a:ext>
            </a:extLst>
          </p:cNvPr>
          <p:cNvSpPr txBox="1"/>
          <p:nvPr/>
        </p:nvSpPr>
        <p:spPr>
          <a:xfrm>
            <a:off x="1375369" y="5258119"/>
            <a:ext cx="2185249" cy="738664"/>
          </a:xfrm>
          <a:prstGeom prst="rect">
            <a:avLst/>
          </a:prstGeom>
          <a:noFill/>
        </p:spPr>
        <p:txBody>
          <a:bodyPr wrap="square" lIns="0" tIns="0" rIns="0" bIns="0" rtlCol="0">
            <a:spAutoFit/>
          </a:bodyPr>
          <a:lstStyle/>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DATA</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Collection / reporting</a:t>
            </a:r>
          </a:p>
          <a:p>
            <a:pPr lvl="0" algn="ctr">
              <a:defRPr/>
            </a:pPr>
            <a:endParaRPr lang="en-US" sz="1600" spc="20">
              <a:solidFill>
                <a:srgbClr val="000000"/>
              </a:solidFill>
              <a:latin typeface="GT Walsheim Medium"/>
              <a:ea typeface="Roboto Medium" panose="02000000000000000000" pitchFamily="2" charset="0"/>
              <a:cs typeface="Roboto Medium" panose="02000000000000000000" pitchFamily="2" charset="0"/>
            </a:endParaRPr>
          </a:p>
        </p:txBody>
      </p:sp>
      <p:sp>
        <p:nvSpPr>
          <p:cNvPr id="25" name="TextBox 24">
            <a:extLst>
              <a:ext uri="{FF2B5EF4-FFF2-40B4-BE49-F238E27FC236}">
                <a16:creationId xmlns:a16="http://schemas.microsoft.com/office/drawing/2014/main" id="{B7F95EF1-EF25-04BC-C645-489BB8BA1C8A}"/>
              </a:ext>
            </a:extLst>
          </p:cNvPr>
          <p:cNvSpPr txBox="1"/>
          <p:nvPr/>
        </p:nvSpPr>
        <p:spPr>
          <a:xfrm>
            <a:off x="8421875" y="5273180"/>
            <a:ext cx="2185249" cy="984885"/>
          </a:xfrm>
          <a:prstGeom prst="rect">
            <a:avLst/>
          </a:prstGeom>
          <a:noFill/>
        </p:spPr>
        <p:txBody>
          <a:bodyPr wrap="square" lIns="0" tIns="0" rIns="0" bIns="0" rtlCol="0">
            <a:spAutoFit/>
          </a:bodyPr>
          <a:lstStyle/>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IMPACT</a:t>
            </a:r>
          </a:p>
          <a:p>
            <a:pPr algn="ctr">
              <a:defRPr/>
            </a:pPr>
            <a:r>
              <a:rPr lang="en-US" sz="1600" spc="20">
                <a:solidFill>
                  <a:srgbClr val="000000"/>
                </a:solidFill>
                <a:latin typeface="GT Walsheim Medium"/>
                <a:ea typeface="Roboto Medium" panose="02000000000000000000" pitchFamily="2" charset="0"/>
                <a:cs typeface="Roboto Medium" panose="02000000000000000000" pitchFamily="2" charset="0"/>
              </a:rPr>
              <a:t>Measurement / reporting</a:t>
            </a:r>
          </a:p>
          <a:p>
            <a:pPr lvl="0" algn="ctr">
              <a:defRPr/>
            </a:pPr>
            <a:endParaRPr lang="en-US" sz="1600" spc="20">
              <a:solidFill>
                <a:srgbClr val="000000"/>
              </a:solidFill>
              <a:latin typeface="GT Walsheim Medium"/>
              <a:ea typeface="Roboto Medium" panose="02000000000000000000" pitchFamily="2" charset="0"/>
              <a:cs typeface="Roboto Medium" panose="02000000000000000000" pitchFamily="2" charset="0"/>
            </a:endParaRPr>
          </a:p>
        </p:txBody>
      </p:sp>
    </p:spTree>
    <p:extLst>
      <p:ext uri="{BB962C8B-B14F-4D97-AF65-F5344CB8AC3E}">
        <p14:creationId xmlns:p14="http://schemas.microsoft.com/office/powerpoint/2010/main" val="1217201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B1DB6A-5DA1-EA2E-D3AE-B7C4FF2B214F}"/>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D7951C8-43B0-86AA-B88B-67695E0FFC24}"/>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800" b="0" i="0" u="none" strike="noStrike" kern="120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800" b="0" i="0" u="none" strike="noStrike" kern="1200" cap="none" spc="0" normalizeH="0" baseline="0" noProof="0">
              <a:ln>
                <a:noFill/>
              </a:ln>
              <a:solidFill>
                <a:srgbClr val="000000"/>
              </a:solidFill>
              <a:effectLst/>
              <a:uLnTx/>
              <a:uFillTx/>
              <a:latin typeface="Arial"/>
              <a:cs typeface="Arial"/>
              <a:sym typeface="Arial"/>
            </a:endParaRPr>
          </a:p>
        </p:txBody>
      </p:sp>
      <p:sp>
        <p:nvSpPr>
          <p:cNvPr id="10" name="Title 9">
            <a:extLst>
              <a:ext uri="{FF2B5EF4-FFF2-40B4-BE49-F238E27FC236}">
                <a16:creationId xmlns:a16="http://schemas.microsoft.com/office/drawing/2014/main" id="{598ECBFD-051E-23C3-5B0D-912BF044A6CD}"/>
              </a:ext>
            </a:extLst>
          </p:cNvPr>
          <p:cNvSpPr>
            <a:spLocks noGrp="1"/>
          </p:cNvSpPr>
          <p:nvPr>
            <p:ph type="title"/>
          </p:nvPr>
        </p:nvSpPr>
        <p:spPr/>
        <p:txBody>
          <a:bodyPr/>
          <a:lstStyle/>
          <a:p>
            <a:r>
              <a:rPr lang="en-US"/>
              <a:t>Next steps</a:t>
            </a:r>
            <a:endParaRPr lang="en-GB"/>
          </a:p>
        </p:txBody>
      </p:sp>
      <p:sp>
        <p:nvSpPr>
          <p:cNvPr id="5" name="TextBox 4">
            <a:extLst>
              <a:ext uri="{FF2B5EF4-FFF2-40B4-BE49-F238E27FC236}">
                <a16:creationId xmlns:a16="http://schemas.microsoft.com/office/drawing/2014/main" id="{FDFE18C5-CEF0-EA6A-4FD4-36601D142A1F}"/>
              </a:ext>
            </a:extLst>
          </p:cNvPr>
          <p:cNvSpPr txBox="1"/>
          <p:nvPr/>
        </p:nvSpPr>
        <p:spPr>
          <a:xfrm>
            <a:off x="1374010" y="1980714"/>
            <a:ext cx="9997440" cy="4431983"/>
          </a:xfrm>
          <a:prstGeom prst="rect">
            <a:avLst/>
          </a:prstGeom>
          <a:noFill/>
        </p:spPr>
        <p:txBody>
          <a:bodyPr wrap="square" lIns="0" tIns="0" rIns="0" bIns="0" rtlCol="0">
            <a:spAutoFit/>
          </a:bodyPr>
          <a:lstStyle/>
          <a:p>
            <a:pPr algn="l"/>
            <a:r>
              <a:rPr lang="en-GB" b="1">
                <a:solidFill>
                  <a:srgbClr val="000000"/>
                </a:solidFill>
              </a:rPr>
              <a:t>23 October – Employability Workshop</a:t>
            </a:r>
          </a:p>
          <a:p>
            <a:pPr marL="285750" indent="-285750" algn="l">
              <a:buFontTx/>
              <a:buChar char="-"/>
            </a:pPr>
            <a:r>
              <a:rPr lang="en-GB">
                <a:solidFill>
                  <a:srgbClr val="000000"/>
                </a:solidFill>
              </a:rPr>
              <a:t>Gather and connect all those involved in supporting CEYP and female prison leavers towards work</a:t>
            </a:r>
          </a:p>
          <a:p>
            <a:pPr marL="285750" indent="-285750" algn="l">
              <a:buFontTx/>
              <a:buChar char="-"/>
            </a:pPr>
            <a:r>
              <a:rPr lang="en-GB">
                <a:solidFill>
                  <a:srgbClr val="000000"/>
                </a:solidFill>
              </a:rPr>
              <a:t>Clear, effective, supportive pathways into sustainable employment for our cohorts</a:t>
            </a:r>
          </a:p>
          <a:p>
            <a:pPr marL="285750" indent="-285750" algn="l">
              <a:buFontTx/>
              <a:buChar char="-"/>
            </a:pPr>
            <a:endParaRPr lang="en-GB">
              <a:solidFill>
                <a:srgbClr val="000000"/>
              </a:solidFill>
            </a:endParaRPr>
          </a:p>
          <a:p>
            <a:pPr algn="l"/>
            <a:r>
              <a:rPr lang="en-GB" b="1">
                <a:solidFill>
                  <a:srgbClr val="000000"/>
                </a:solidFill>
              </a:rPr>
              <a:t>27 October – NEON Kick-off</a:t>
            </a:r>
          </a:p>
          <a:p>
            <a:pPr marL="285750" indent="-285750" algn="l">
              <a:buFontTx/>
              <a:buChar char="-"/>
            </a:pPr>
            <a:r>
              <a:rPr lang="en-GB">
                <a:solidFill>
                  <a:srgbClr val="000000"/>
                </a:solidFill>
              </a:rPr>
              <a:t>Align on objectives</a:t>
            </a:r>
          </a:p>
          <a:p>
            <a:pPr marL="285750" indent="-285750" algn="l">
              <a:buFontTx/>
              <a:buChar char="-"/>
            </a:pPr>
            <a:r>
              <a:rPr lang="en-GB">
                <a:solidFill>
                  <a:srgbClr val="000000"/>
                </a:solidFill>
              </a:rPr>
              <a:t>Agree on success measures</a:t>
            </a:r>
          </a:p>
          <a:p>
            <a:pPr marL="285750" indent="-285750" algn="l">
              <a:buFontTx/>
              <a:buChar char="-"/>
            </a:pPr>
            <a:r>
              <a:rPr lang="en-GB">
                <a:solidFill>
                  <a:srgbClr val="000000"/>
                </a:solidFill>
              </a:rPr>
              <a:t>Roles &amp; responsibilities</a:t>
            </a:r>
          </a:p>
          <a:p>
            <a:pPr marL="285750" indent="-285750" algn="l">
              <a:buFontTx/>
              <a:buChar char="-"/>
            </a:pPr>
            <a:endParaRPr lang="en-GB">
              <a:solidFill>
                <a:srgbClr val="000000"/>
              </a:solidFill>
            </a:endParaRPr>
          </a:p>
          <a:p>
            <a:pPr algn="l"/>
            <a:r>
              <a:rPr lang="en-GB" b="1">
                <a:solidFill>
                  <a:srgbClr val="000000"/>
                </a:solidFill>
              </a:rPr>
              <a:t>11 Nov – NEON mtg 2</a:t>
            </a:r>
          </a:p>
          <a:p>
            <a:pPr algn="l"/>
            <a:r>
              <a:rPr lang="en-GB">
                <a:solidFill>
                  <a:srgbClr val="000000"/>
                </a:solidFill>
              </a:rPr>
              <a:t>- Understand baseline data</a:t>
            </a:r>
          </a:p>
          <a:p>
            <a:pPr algn="l"/>
            <a:endParaRPr lang="en-GB">
              <a:solidFill>
                <a:srgbClr val="000000"/>
              </a:solidFill>
            </a:endParaRPr>
          </a:p>
          <a:p>
            <a:pPr algn="l"/>
            <a:r>
              <a:rPr lang="en-GB" b="1">
                <a:solidFill>
                  <a:srgbClr val="000000"/>
                </a:solidFill>
              </a:rPr>
              <a:t>9 Dec – NEON mtg 3</a:t>
            </a:r>
          </a:p>
          <a:p>
            <a:pPr algn="l"/>
            <a:endParaRPr lang="en-GB">
              <a:solidFill>
                <a:srgbClr val="000000"/>
              </a:solidFill>
            </a:endParaRPr>
          </a:p>
          <a:p>
            <a:pPr marL="285750" indent="-285750" algn="l">
              <a:buFontTx/>
              <a:buChar char="-"/>
            </a:pPr>
            <a:endParaRPr lang="en-GB">
              <a:solidFill>
                <a:srgbClr val="000000"/>
              </a:solidFill>
            </a:endParaRPr>
          </a:p>
        </p:txBody>
      </p:sp>
    </p:spTree>
    <p:extLst>
      <p:ext uri="{BB962C8B-B14F-4D97-AF65-F5344CB8AC3E}">
        <p14:creationId xmlns:p14="http://schemas.microsoft.com/office/powerpoint/2010/main" val="6402283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10A5-C934-7CDE-7EF5-FF07151CFBAF}"/>
              </a:ext>
            </a:extLst>
          </p:cNvPr>
          <p:cNvSpPr>
            <a:spLocks noGrp="1"/>
          </p:cNvSpPr>
          <p:nvPr>
            <p:ph type="ctrTitle"/>
          </p:nvPr>
        </p:nvSpPr>
        <p:spPr>
          <a:xfrm>
            <a:off x="1524000" y="3611250"/>
            <a:ext cx="9144000" cy="1073989"/>
          </a:xfrm>
        </p:spPr>
        <p:txBody>
          <a:bodyPr/>
          <a:lstStyle/>
          <a:p>
            <a:r>
              <a:rPr lang="en-US" sz="4800">
                <a:ea typeface="Roboto Condensed"/>
                <a:cs typeface="Roboto Condensed"/>
              </a:rPr>
              <a:t>THANK YOU</a:t>
            </a:r>
          </a:p>
        </p:txBody>
      </p:sp>
      <p:sp>
        <p:nvSpPr>
          <p:cNvPr id="3" name="TextBox 2">
            <a:extLst>
              <a:ext uri="{FF2B5EF4-FFF2-40B4-BE49-F238E27FC236}">
                <a16:creationId xmlns:a16="http://schemas.microsoft.com/office/drawing/2014/main" id="{DC8A8801-6CE6-1F1D-C6DB-3AB716083519}"/>
              </a:ext>
            </a:extLst>
          </p:cNvPr>
          <p:cNvSpPr txBox="1"/>
          <p:nvPr/>
        </p:nvSpPr>
        <p:spPr>
          <a:xfrm>
            <a:off x="278041" y="5163745"/>
            <a:ext cx="1163968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a:solidFill>
                  <a:schemeClr val="bg1"/>
                </a:solidFill>
                <a:ea typeface="Calibri"/>
                <a:cs typeface="Calibri"/>
              </a:rPr>
              <a:t>Rachel Thompson: rachel.thompson@royalfoundation.com</a:t>
            </a:r>
          </a:p>
        </p:txBody>
      </p:sp>
    </p:spTree>
    <p:extLst>
      <p:ext uri="{BB962C8B-B14F-4D97-AF65-F5344CB8AC3E}">
        <p14:creationId xmlns:p14="http://schemas.microsoft.com/office/powerpoint/2010/main" val="6261867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64">
          <a:extLst>
            <a:ext uri="{FF2B5EF4-FFF2-40B4-BE49-F238E27FC236}">
              <a16:creationId xmlns:a16="http://schemas.microsoft.com/office/drawing/2014/main" id="{39941E7D-A82C-C63B-90E9-924DC9E51DD6}"/>
            </a:ext>
          </a:extLst>
        </p:cNvPr>
        <p:cNvGrpSpPr/>
        <p:nvPr/>
      </p:nvGrpSpPr>
      <p:grpSpPr>
        <a:xfrm>
          <a:off x="0" y="0"/>
          <a:ext cx="0" cy="0"/>
          <a:chOff x="0" y="0"/>
          <a:chExt cx="0" cy="0"/>
        </a:xfrm>
      </p:grpSpPr>
      <p:sp>
        <p:nvSpPr>
          <p:cNvPr id="11" name="Google Shape;310;p4">
            <a:extLst>
              <a:ext uri="{FF2B5EF4-FFF2-40B4-BE49-F238E27FC236}">
                <a16:creationId xmlns:a16="http://schemas.microsoft.com/office/drawing/2014/main" id="{0B1524DC-F15C-7648-08B7-1CFE2042E5C5}"/>
              </a:ext>
            </a:extLst>
          </p:cNvPr>
          <p:cNvSpPr txBox="1">
            <a:spLocks/>
          </p:cNvSpPr>
          <p:nvPr/>
        </p:nvSpPr>
        <p:spPr>
          <a:xfrm>
            <a:off x="360989" y="4010643"/>
            <a:ext cx="7634931" cy="1275690"/>
          </a:xfrm>
          <a:prstGeom prst="rect">
            <a:avLst/>
          </a:prstGeom>
          <a:noFill/>
          <a:ln>
            <a:noFill/>
          </a:ln>
        </p:spPr>
        <p:txBody>
          <a:bodyPr spcFirstLastPara="1" wrap="square" lIns="0" tIns="0" rIns="0" bIns="0" anchor="t" anchorCtr="0">
            <a:normAutofit lnSpcReduction="10000"/>
          </a:bodyPr>
          <a:lstStyle>
            <a:defPPr marR="0" lvl="0" algn="l" rtl="0">
              <a:lnSpc>
                <a:spcPct val="100000"/>
              </a:lnSpc>
              <a:spcBef>
                <a:spcPts val="0"/>
              </a:spcBef>
              <a:spcAft>
                <a:spcPts val="0"/>
              </a:spcAft>
            </a:defPPr>
            <a:lvl1pPr marR="0" lvl="0" algn="ctr" rtl="0">
              <a:lnSpc>
                <a:spcPct val="82000"/>
              </a:lnSpc>
              <a:spcBef>
                <a:spcPts val="0"/>
              </a:spcBef>
              <a:spcAft>
                <a:spcPts val="0"/>
              </a:spcAft>
              <a:buClr>
                <a:srgbClr val="000000"/>
              </a:buClr>
              <a:buSzPts val="6000"/>
              <a:buFont typeface="Arial"/>
              <a:buNone/>
              <a:defRPr sz="60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377" rtl="0" eaLnBrk="1" fontAlgn="auto" latinLnBrk="0" hangingPunct="1">
              <a:lnSpc>
                <a:spcPct val="120000"/>
              </a:lnSpc>
              <a:spcBef>
                <a:spcPts val="0"/>
              </a:spcBef>
              <a:spcAft>
                <a:spcPts val="600"/>
              </a:spcAft>
              <a:buClr>
                <a:srgbClr val="000000"/>
              </a:buClr>
              <a:buSzPts val="6000"/>
              <a:buFont typeface="Arial"/>
              <a:buNone/>
              <a:tabLst/>
              <a:defRPr/>
            </a:pPr>
            <a:r>
              <a:rPr kumimoji="0" lang="en-US" sz="6600" b="1" i="0" u="none" strike="noStrike" kern="0" cap="none" spc="0" normalizeH="0" baseline="0" noProof="0">
                <a:ln>
                  <a:noFill/>
                </a:ln>
                <a:solidFill>
                  <a:srgbClr val="000000"/>
                </a:solidFill>
                <a:effectLst/>
                <a:uLnTx/>
                <a:uFillTx/>
                <a:latin typeface="Arial"/>
                <a:cs typeface="Arial"/>
                <a:sym typeface="Arial"/>
              </a:rPr>
              <a:t>Appendices</a:t>
            </a:r>
          </a:p>
        </p:txBody>
      </p:sp>
      <p:sp>
        <p:nvSpPr>
          <p:cNvPr id="15" name="Rectangle 14">
            <a:extLst>
              <a:ext uri="{FF2B5EF4-FFF2-40B4-BE49-F238E27FC236}">
                <a16:creationId xmlns:a16="http://schemas.microsoft.com/office/drawing/2014/main" id="{1B033831-05CA-4580-73A4-14C7E7D7FC74}"/>
              </a:ext>
            </a:extLst>
          </p:cNvPr>
          <p:cNvSpPr/>
          <p:nvPr/>
        </p:nvSpPr>
        <p:spPr>
          <a:xfrm>
            <a:off x="2" y="5332052"/>
            <a:ext cx="4683311" cy="186763"/>
          </a:xfrm>
          <a:prstGeom prst="rect">
            <a:avLst/>
          </a:prstGeom>
          <a:solidFill>
            <a:srgbClr val="FF78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Basis Grotesque"/>
              <a:ea typeface="+mn-ea"/>
              <a:cs typeface="+mn-cs"/>
              <a:sym typeface="Arial"/>
            </a:endParaRPr>
          </a:p>
        </p:txBody>
      </p:sp>
      <p:pic>
        <p:nvPicPr>
          <p:cNvPr id="16" name="Graphic 15">
            <a:extLst>
              <a:ext uri="{FF2B5EF4-FFF2-40B4-BE49-F238E27FC236}">
                <a16:creationId xmlns:a16="http://schemas.microsoft.com/office/drawing/2014/main" id="{B06AD6F6-E667-53DD-2FB4-F962AB713E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95667" y="4010643"/>
            <a:ext cx="9237572" cy="1508175"/>
          </a:xfrm>
          <a:prstGeom prst="rect">
            <a:avLst/>
          </a:prstGeom>
        </p:spPr>
      </p:pic>
      <p:pic>
        <p:nvPicPr>
          <p:cNvPr id="3" name="Picture 2" descr="A white text on a black background&#10;&#10;Description automatically generated with low confidence">
            <a:extLst>
              <a:ext uri="{FF2B5EF4-FFF2-40B4-BE49-F238E27FC236}">
                <a16:creationId xmlns:a16="http://schemas.microsoft.com/office/drawing/2014/main" id="{809393A2-5DB0-E69B-2EC0-9A62219A27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876" y="5779512"/>
            <a:ext cx="5316285" cy="747701"/>
          </a:xfrm>
          <a:prstGeom prst="rect">
            <a:avLst/>
          </a:prstGeom>
          <a:effectLst>
            <a:outerShdw blurRad="267030" dist="38100" dir="2700000" algn="tl" rotWithShape="0">
              <a:prstClr val="black">
                <a:alpha val="20000"/>
              </a:prstClr>
            </a:outerShdw>
          </a:effectLst>
        </p:spPr>
      </p:pic>
    </p:spTree>
    <p:extLst>
      <p:ext uri="{BB962C8B-B14F-4D97-AF65-F5344CB8AC3E}">
        <p14:creationId xmlns:p14="http://schemas.microsoft.com/office/powerpoint/2010/main" val="1501792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3D3EE-A24A-2E44-C06E-0592E52264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78059A-F999-C686-D747-0C76DE31F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0D033B46-2B3F-F080-A656-8B337BACE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EBA2B2DD-A0A7-8873-30B3-4FB0BA4B479C}"/>
              </a:ext>
            </a:extLst>
          </p:cNvPr>
          <p:cNvSpPr txBox="1"/>
          <p:nvPr/>
        </p:nvSpPr>
        <p:spPr>
          <a:xfrm>
            <a:off x="1796198" y="1485638"/>
            <a:ext cx="8011706" cy="3416320"/>
          </a:xfrm>
          <a:prstGeom prst="rect">
            <a:avLst/>
          </a:prstGeom>
          <a:noFill/>
        </p:spPr>
        <p:txBody>
          <a:bodyPr wrap="square" lIns="91440" tIns="45720" rIns="91440" bIns="45720" rtlCol="0" anchor="t">
            <a:spAutoFit/>
          </a:bodyPr>
          <a:lstStyle/>
          <a:p>
            <a:pPr algn="ctr"/>
            <a:r>
              <a:rPr lang="en-GB" sz="7200" b="1">
                <a:solidFill>
                  <a:schemeClr val="bg1"/>
                </a:solidFill>
                <a:latin typeface="Calibri Light"/>
                <a:ea typeface="Calibri Light"/>
                <a:cs typeface="Calibri Light"/>
              </a:rPr>
              <a:t>Paul Harvey</a:t>
            </a:r>
            <a:endParaRPr lang="en-US" b="1">
              <a:solidFill>
                <a:schemeClr val="bg1"/>
              </a:solidFill>
            </a:endParaRPr>
          </a:p>
          <a:p>
            <a:pPr algn="ctr"/>
            <a:endParaRPr lang="en-GB" sz="7200">
              <a:solidFill>
                <a:schemeClr val="bg1"/>
              </a:solidFill>
              <a:latin typeface="Calibri Light"/>
              <a:ea typeface="Aptos" panose="020B0004020202020204" pitchFamily="34" charset="0"/>
              <a:cs typeface="Aptos" panose="020B0004020202020204" pitchFamily="34" charset="0"/>
            </a:endParaRPr>
          </a:p>
          <a:p>
            <a:pPr algn="ctr"/>
            <a:r>
              <a:rPr lang="en-GB" sz="7200" i="1">
                <a:solidFill>
                  <a:schemeClr val="bg1"/>
                </a:solidFill>
                <a:latin typeface="Calibri Light"/>
                <a:ea typeface="Aptos" panose="020B0004020202020204" pitchFamily="34" charset="0"/>
                <a:cs typeface="Aptos" panose="020B0004020202020204" pitchFamily="34" charset="0"/>
              </a:rPr>
              <a:t>VAS</a:t>
            </a:r>
          </a:p>
        </p:txBody>
      </p:sp>
    </p:spTree>
    <p:extLst>
      <p:ext uri="{BB962C8B-B14F-4D97-AF65-F5344CB8AC3E}">
        <p14:creationId xmlns:p14="http://schemas.microsoft.com/office/powerpoint/2010/main" val="4221168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A9170-F24F-E7B8-AB0E-B68732D9B6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D23DEC-4C23-2756-6CCB-12D7F819F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3E1E7C01-7BAE-D3AE-0D28-DF677BE4D1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2EB9D308-F295-54AB-AF56-081716208672}"/>
              </a:ext>
            </a:extLst>
          </p:cNvPr>
          <p:cNvSpPr txBox="1"/>
          <p:nvPr/>
        </p:nvSpPr>
        <p:spPr>
          <a:xfrm>
            <a:off x="1767623" y="1428488"/>
            <a:ext cx="8011706" cy="3416320"/>
          </a:xfrm>
          <a:prstGeom prst="rect">
            <a:avLst/>
          </a:prstGeom>
          <a:noFill/>
        </p:spPr>
        <p:txBody>
          <a:bodyPr wrap="square" lIns="91440" tIns="45720" rIns="91440" bIns="45720" rtlCol="0" anchor="t">
            <a:spAutoFit/>
          </a:bodyPr>
          <a:lstStyle/>
          <a:p>
            <a:pPr algn="ctr"/>
            <a:r>
              <a:rPr lang="en-GB" sz="7200" b="1">
                <a:solidFill>
                  <a:schemeClr val="bg1"/>
                </a:solidFill>
                <a:latin typeface="Calibri Light"/>
                <a:ea typeface="Calibri Light"/>
                <a:cs typeface="Calibri Light"/>
              </a:rPr>
              <a:t>Christos Louca</a:t>
            </a:r>
            <a:endParaRPr lang="en-US" b="1">
              <a:solidFill>
                <a:schemeClr val="bg1"/>
              </a:solidFill>
            </a:endParaRPr>
          </a:p>
          <a:p>
            <a:pPr algn="ctr"/>
            <a:endParaRPr lang="en-GB" sz="7200">
              <a:solidFill>
                <a:schemeClr val="bg1"/>
              </a:solidFill>
              <a:latin typeface="Calibri Light"/>
              <a:ea typeface="Calibri"/>
              <a:cs typeface="Calibri"/>
            </a:endParaRPr>
          </a:p>
          <a:p>
            <a:pPr algn="ctr"/>
            <a:r>
              <a:rPr lang="en-GB" sz="7200" i="1">
                <a:solidFill>
                  <a:schemeClr val="bg1"/>
                </a:solidFill>
                <a:latin typeface="Calibri Light"/>
                <a:ea typeface="Calibri"/>
                <a:cs typeface="Calibri"/>
              </a:rPr>
              <a:t>Sheffield Futures</a:t>
            </a:r>
          </a:p>
        </p:txBody>
      </p:sp>
    </p:spTree>
    <p:extLst>
      <p:ext uri="{BB962C8B-B14F-4D97-AF65-F5344CB8AC3E}">
        <p14:creationId xmlns:p14="http://schemas.microsoft.com/office/powerpoint/2010/main" val="25726304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25330" y="685800"/>
            <a:ext cx="3180870" cy="988365"/>
          </a:xfrm>
          <a:custGeom>
            <a:avLst/>
            <a:gdLst/>
            <a:ahLst/>
            <a:cxnLst/>
            <a:rect l="l" t="t" r="r" b="b"/>
            <a:pathLst>
              <a:path w="4771305" h="1482547">
                <a:moveTo>
                  <a:pt x="0" y="0"/>
                </a:moveTo>
                <a:lnTo>
                  <a:pt x="4771305" y="0"/>
                </a:lnTo>
                <a:lnTo>
                  <a:pt x="4771305" y="1482547"/>
                </a:lnTo>
                <a:lnTo>
                  <a:pt x="0" y="1482547"/>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0" y="3822983"/>
            <a:ext cx="12323815" cy="3189423"/>
          </a:xfrm>
          <a:custGeom>
            <a:avLst/>
            <a:gdLst/>
            <a:ahLst/>
            <a:cxnLst/>
            <a:rect l="l" t="t" r="r" b="b"/>
            <a:pathLst>
              <a:path w="18485722" h="4784135">
                <a:moveTo>
                  <a:pt x="0" y="0"/>
                </a:moveTo>
                <a:lnTo>
                  <a:pt x="18485722" y="0"/>
                </a:lnTo>
                <a:lnTo>
                  <a:pt x="18485722" y="4784135"/>
                </a:lnTo>
                <a:lnTo>
                  <a:pt x="0" y="478413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rot="2086162">
            <a:off x="9179805" y="1739481"/>
            <a:ext cx="1471919" cy="1471919"/>
          </a:xfrm>
          <a:custGeom>
            <a:avLst/>
            <a:gdLst/>
            <a:ahLst/>
            <a:cxnLst/>
            <a:rect l="l" t="t" r="r" b="b"/>
            <a:pathLst>
              <a:path w="2207878" h="2207878">
                <a:moveTo>
                  <a:pt x="0" y="0"/>
                </a:moveTo>
                <a:lnTo>
                  <a:pt x="2207878" y="0"/>
                </a:lnTo>
                <a:lnTo>
                  <a:pt x="2207878" y="2207878"/>
                </a:lnTo>
                <a:lnTo>
                  <a:pt x="0" y="2207878"/>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TextBox 5"/>
          <p:cNvSpPr txBox="1"/>
          <p:nvPr/>
        </p:nvSpPr>
        <p:spPr>
          <a:xfrm>
            <a:off x="6092826" y="3339254"/>
            <a:ext cx="6350" cy="1604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7"/>
              </a:lnSpc>
            </a:pPr>
            <a:endParaRPr sz="800"/>
          </a:p>
        </p:txBody>
      </p:sp>
      <p:sp>
        <p:nvSpPr>
          <p:cNvPr id="6" name="TextBox 6"/>
          <p:cNvSpPr txBox="1"/>
          <p:nvPr/>
        </p:nvSpPr>
        <p:spPr>
          <a:xfrm>
            <a:off x="685801" y="2211202"/>
            <a:ext cx="9549939" cy="11243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8839"/>
              </a:lnSpc>
            </a:pPr>
            <a:r>
              <a:rPr lang="en-US" sz="6314" b="1">
                <a:solidFill>
                  <a:srgbClr val="285FAA"/>
                </a:solidFill>
                <a:latin typeface="Nunito Bold"/>
                <a:ea typeface="Nunito Bold"/>
                <a:cs typeface="Nunito Bold"/>
                <a:sym typeface="Nunito Bold"/>
              </a:rPr>
              <a:t>Better futures </a:t>
            </a:r>
            <a:r>
              <a:rPr lang="en-US" sz="6314" b="1">
                <a:solidFill>
                  <a:srgbClr val="E0615F"/>
                </a:solidFill>
                <a:latin typeface="Nunito Bold"/>
                <a:ea typeface="Nunito Bold"/>
                <a:cs typeface="Nunito Bold"/>
                <a:sym typeface="Nunito Bold"/>
              </a:rPr>
              <a:t>start here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98719" y="4580512"/>
            <a:ext cx="4048372" cy="3655754"/>
          </a:xfrm>
          <a:custGeom>
            <a:avLst/>
            <a:gdLst/>
            <a:ahLst/>
            <a:cxnLst/>
            <a:rect l="l" t="t" r="r" b="b"/>
            <a:pathLst>
              <a:path w="6072558" h="5483631">
                <a:moveTo>
                  <a:pt x="0" y="0"/>
                </a:moveTo>
                <a:lnTo>
                  <a:pt x="6072558" y="0"/>
                </a:lnTo>
                <a:lnTo>
                  <a:pt x="6072558" y="5483631"/>
                </a:lnTo>
                <a:lnTo>
                  <a:pt x="0" y="5483631"/>
                </a:lnTo>
                <a:lnTo>
                  <a:pt x="0" y="0"/>
                </a:lnTo>
                <a:close/>
              </a:path>
            </a:pathLst>
          </a:custGeom>
          <a:blipFill>
            <a:blip r:embed="rId2"/>
            <a:stretch>
              <a:fillRect l="-36378" t="-42344" r="-36586" b="-4919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9847152" y="-1031850"/>
            <a:ext cx="3435299" cy="3435299"/>
          </a:xfrm>
          <a:custGeom>
            <a:avLst/>
            <a:gdLst/>
            <a:ahLst/>
            <a:cxnLst/>
            <a:rect l="l" t="t" r="r" b="b"/>
            <a:pathLst>
              <a:path w="5152948" h="5152948">
                <a:moveTo>
                  <a:pt x="0" y="0"/>
                </a:moveTo>
                <a:lnTo>
                  <a:pt x="5152948" y="0"/>
                </a:lnTo>
                <a:lnTo>
                  <a:pt x="5152948" y="5152948"/>
                </a:lnTo>
                <a:lnTo>
                  <a:pt x="0" y="5152948"/>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4" name="Group 4"/>
          <p:cNvGrpSpPr/>
          <p:nvPr/>
        </p:nvGrpSpPr>
        <p:grpSpPr>
          <a:xfrm>
            <a:off x="8047538" y="4821391"/>
            <a:ext cx="1004585" cy="100458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25" b="-2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6" name="Freeform 6"/>
          <p:cNvSpPr/>
          <p:nvPr/>
        </p:nvSpPr>
        <p:spPr>
          <a:xfrm>
            <a:off x="981179" y="2685913"/>
            <a:ext cx="293011" cy="292515"/>
          </a:xfrm>
          <a:custGeom>
            <a:avLst/>
            <a:gdLst/>
            <a:ahLst/>
            <a:cxnLst/>
            <a:rect l="l" t="t" r="r" b="b"/>
            <a:pathLst>
              <a:path w="439516" h="438773">
                <a:moveTo>
                  <a:pt x="0" y="0"/>
                </a:moveTo>
                <a:lnTo>
                  <a:pt x="439515" y="0"/>
                </a:lnTo>
                <a:lnTo>
                  <a:pt x="439515" y="438773"/>
                </a:lnTo>
                <a:lnTo>
                  <a:pt x="0" y="438773"/>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TextBox 7"/>
          <p:cNvSpPr txBox="1"/>
          <p:nvPr/>
        </p:nvSpPr>
        <p:spPr>
          <a:xfrm>
            <a:off x="1570029" y="2552563"/>
            <a:ext cx="8605785" cy="19043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40"/>
              </a:lnSpc>
            </a:pPr>
            <a:r>
              <a:rPr lang="en-US" sz="1999">
                <a:solidFill>
                  <a:srgbClr val="285FAA"/>
                </a:solidFill>
                <a:latin typeface="Nunito"/>
                <a:ea typeface="Nunito"/>
                <a:cs typeface="Nunito"/>
                <a:sym typeface="Nunito"/>
              </a:rPr>
              <a:t>Feel well</a:t>
            </a:r>
          </a:p>
          <a:p>
            <a:pPr algn="l">
              <a:lnSpc>
                <a:spcPts val="3840"/>
              </a:lnSpc>
            </a:pPr>
            <a:r>
              <a:rPr lang="en-US" sz="1999">
                <a:solidFill>
                  <a:srgbClr val="285FAA"/>
                </a:solidFill>
                <a:latin typeface="Nunito"/>
                <a:ea typeface="Nunito"/>
                <a:cs typeface="Nunito"/>
                <a:sym typeface="Nunito"/>
              </a:rPr>
              <a:t>Have a voice</a:t>
            </a:r>
          </a:p>
          <a:p>
            <a:pPr algn="l">
              <a:lnSpc>
                <a:spcPts val="3840"/>
              </a:lnSpc>
            </a:pPr>
            <a:r>
              <a:rPr lang="en-US" sz="1999">
                <a:solidFill>
                  <a:srgbClr val="285FAA"/>
                </a:solidFill>
                <a:latin typeface="Nunito"/>
                <a:ea typeface="Nunito"/>
                <a:cs typeface="Nunito"/>
                <a:sym typeface="Nunito"/>
              </a:rPr>
              <a:t>Be active in their communities</a:t>
            </a:r>
          </a:p>
          <a:p>
            <a:pPr algn="l">
              <a:lnSpc>
                <a:spcPts val="3840"/>
              </a:lnSpc>
            </a:pPr>
            <a:r>
              <a:rPr lang="en-US" sz="1999">
                <a:solidFill>
                  <a:srgbClr val="285FAA"/>
                </a:solidFill>
                <a:latin typeface="Nunito"/>
                <a:ea typeface="Nunito"/>
                <a:cs typeface="Nunito"/>
                <a:sym typeface="Nunito"/>
              </a:rPr>
              <a:t>Access the learning and employment opportunities that are right for them </a:t>
            </a:r>
          </a:p>
        </p:txBody>
      </p:sp>
      <p:sp>
        <p:nvSpPr>
          <p:cNvPr id="8" name="Freeform 8"/>
          <p:cNvSpPr/>
          <p:nvPr/>
        </p:nvSpPr>
        <p:spPr>
          <a:xfrm>
            <a:off x="981179" y="3146881"/>
            <a:ext cx="293011" cy="292515"/>
          </a:xfrm>
          <a:custGeom>
            <a:avLst/>
            <a:gdLst/>
            <a:ahLst/>
            <a:cxnLst/>
            <a:rect l="l" t="t" r="r" b="b"/>
            <a:pathLst>
              <a:path w="439516" h="438773">
                <a:moveTo>
                  <a:pt x="0" y="0"/>
                </a:moveTo>
                <a:lnTo>
                  <a:pt x="439515" y="0"/>
                </a:lnTo>
                <a:lnTo>
                  <a:pt x="439515" y="438773"/>
                </a:lnTo>
                <a:lnTo>
                  <a:pt x="0" y="438773"/>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Freeform 9"/>
          <p:cNvSpPr/>
          <p:nvPr/>
        </p:nvSpPr>
        <p:spPr>
          <a:xfrm>
            <a:off x="981179" y="3607849"/>
            <a:ext cx="293011" cy="292515"/>
          </a:xfrm>
          <a:custGeom>
            <a:avLst/>
            <a:gdLst/>
            <a:ahLst/>
            <a:cxnLst/>
            <a:rect l="l" t="t" r="r" b="b"/>
            <a:pathLst>
              <a:path w="439516" h="438773">
                <a:moveTo>
                  <a:pt x="0" y="0"/>
                </a:moveTo>
                <a:lnTo>
                  <a:pt x="439515" y="0"/>
                </a:lnTo>
                <a:lnTo>
                  <a:pt x="439515" y="438773"/>
                </a:lnTo>
                <a:lnTo>
                  <a:pt x="0" y="438773"/>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Freeform 10"/>
          <p:cNvSpPr/>
          <p:nvPr/>
        </p:nvSpPr>
        <p:spPr>
          <a:xfrm>
            <a:off x="981179" y="4068817"/>
            <a:ext cx="293011" cy="292515"/>
          </a:xfrm>
          <a:custGeom>
            <a:avLst/>
            <a:gdLst/>
            <a:ahLst/>
            <a:cxnLst/>
            <a:rect l="l" t="t" r="r" b="b"/>
            <a:pathLst>
              <a:path w="439516" h="438773">
                <a:moveTo>
                  <a:pt x="0" y="0"/>
                </a:moveTo>
                <a:lnTo>
                  <a:pt x="439515" y="0"/>
                </a:lnTo>
                <a:lnTo>
                  <a:pt x="439515" y="438773"/>
                </a:lnTo>
                <a:lnTo>
                  <a:pt x="0" y="438773"/>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1" name="TextBox 11"/>
          <p:cNvSpPr txBox="1"/>
          <p:nvPr/>
        </p:nvSpPr>
        <p:spPr>
          <a:xfrm>
            <a:off x="685800" y="1613186"/>
            <a:ext cx="8787329" cy="80534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173"/>
              </a:lnSpc>
            </a:pPr>
            <a:r>
              <a:rPr lang="en-US" sz="2266">
                <a:solidFill>
                  <a:srgbClr val="285FAA"/>
                </a:solidFill>
                <a:latin typeface="Nunito"/>
                <a:ea typeface="Nunito"/>
                <a:cs typeface="Nunito"/>
                <a:sym typeface="Nunito"/>
              </a:rPr>
              <a:t>We are a local, independent youth charity that exists to support Sheffield’s young people to:</a:t>
            </a:r>
          </a:p>
        </p:txBody>
      </p:sp>
      <p:sp>
        <p:nvSpPr>
          <p:cNvPr id="12" name="TextBox 12"/>
          <p:cNvSpPr txBox="1"/>
          <p:nvPr/>
        </p:nvSpPr>
        <p:spPr>
          <a:xfrm>
            <a:off x="685800" y="596900"/>
            <a:ext cx="6855542" cy="7835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347"/>
              </a:lnSpc>
            </a:pPr>
            <a:r>
              <a:rPr lang="en-US" sz="4534" b="1">
                <a:solidFill>
                  <a:srgbClr val="285FAA"/>
                </a:solidFill>
                <a:latin typeface="Nunito Bold"/>
                <a:ea typeface="Nunito Bold"/>
                <a:cs typeface="Nunito Bold"/>
                <a:sym typeface="Nunito Bold"/>
              </a:rPr>
              <a:t>About Sheffield Futures</a:t>
            </a:r>
          </a:p>
        </p:txBody>
      </p:sp>
      <p:sp>
        <p:nvSpPr>
          <p:cNvPr id="13" name="TextBox 13"/>
          <p:cNvSpPr txBox="1"/>
          <p:nvPr/>
        </p:nvSpPr>
        <p:spPr>
          <a:xfrm>
            <a:off x="685800" y="4821311"/>
            <a:ext cx="6555612" cy="162608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173"/>
              </a:lnSpc>
            </a:pPr>
            <a:r>
              <a:rPr lang="en-US" sz="2266" b="1">
                <a:solidFill>
                  <a:srgbClr val="285FAA"/>
                </a:solidFill>
                <a:latin typeface="Nunito Bold"/>
                <a:ea typeface="Nunito Bold"/>
                <a:cs typeface="Nunito Bold"/>
                <a:sym typeface="Nunito Bold"/>
              </a:rPr>
              <a:t>For 30 years, we’ve been empowering Sheffield’s young people to build a positive future for themselves by providing </a:t>
            </a:r>
            <a:r>
              <a:rPr lang="en-US" sz="2266" b="1">
                <a:solidFill>
                  <a:srgbClr val="9F629E"/>
                </a:solidFill>
                <a:latin typeface="Nunito Bold"/>
                <a:ea typeface="Nunito Bold"/>
                <a:cs typeface="Nunito Bold"/>
                <a:sym typeface="Nunito Bold"/>
              </a:rPr>
              <a:t>youth-led, holistic</a:t>
            </a:r>
            <a:r>
              <a:rPr lang="en-US" sz="2266" b="1">
                <a:solidFill>
                  <a:srgbClr val="285FAA"/>
                </a:solidFill>
                <a:latin typeface="Nunito Bold"/>
                <a:ea typeface="Nunito Bold"/>
                <a:cs typeface="Nunito Bold"/>
                <a:sym typeface="Nunito Bold"/>
              </a:rPr>
              <a:t> and </a:t>
            </a:r>
            <a:r>
              <a:rPr lang="en-US" sz="2266" b="1">
                <a:solidFill>
                  <a:srgbClr val="9F629E"/>
                </a:solidFill>
                <a:latin typeface="Nunito Bold"/>
                <a:ea typeface="Nunito Bold"/>
                <a:cs typeface="Nunito Bold"/>
                <a:sym typeface="Nunito Bold"/>
              </a:rPr>
              <a:t>individualised support</a:t>
            </a:r>
            <a:r>
              <a:rPr lang="en-US" sz="2266" b="1">
                <a:solidFill>
                  <a:srgbClr val="285FAA"/>
                </a:solidFill>
                <a:latin typeface="Nunito Bold"/>
                <a:ea typeface="Nunito Bold"/>
                <a:cs typeface="Nunito Bold"/>
                <a:sym typeface="Nunito Bold"/>
              </a:rPr>
              <a:t>.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47152" y="-1031850"/>
            <a:ext cx="3435299" cy="3435299"/>
          </a:xfrm>
          <a:custGeom>
            <a:avLst/>
            <a:gdLst/>
            <a:ahLst/>
            <a:cxnLst/>
            <a:rect l="l" t="t" r="r" b="b"/>
            <a:pathLst>
              <a:path w="5152948" h="5152948">
                <a:moveTo>
                  <a:pt x="0" y="0"/>
                </a:moveTo>
                <a:lnTo>
                  <a:pt x="5152948" y="0"/>
                </a:lnTo>
                <a:lnTo>
                  <a:pt x="5152948" y="5152948"/>
                </a:lnTo>
                <a:lnTo>
                  <a:pt x="0" y="5152948"/>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3" name="Group 3"/>
          <p:cNvGrpSpPr/>
          <p:nvPr/>
        </p:nvGrpSpPr>
        <p:grpSpPr>
          <a:xfrm>
            <a:off x="3709567" y="4799033"/>
            <a:ext cx="1897695" cy="189769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5" name="Group 5"/>
          <p:cNvGrpSpPr/>
          <p:nvPr/>
        </p:nvGrpSpPr>
        <p:grpSpPr>
          <a:xfrm>
            <a:off x="10069403" y="4556439"/>
            <a:ext cx="1897695" cy="189769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7" name="Group 7"/>
          <p:cNvGrpSpPr/>
          <p:nvPr/>
        </p:nvGrpSpPr>
        <p:grpSpPr>
          <a:xfrm>
            <a:off x="7949457" y="4799033"/>
            <a:ext cx="1897695" cy="189769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9" name="Group 9"/>
          <p:cNvGrpSpPr/>
          <p:nvPr/>
        </p:nvGrpSpPr>
        <p:grpSpPr>
          <a:xfrm>
            <a:off x="5829512" y="4556439"/>
            <a:ext cx="1897695" cy="189769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1" name="TextBox 11"/>
          <p:cNvSpPr txBox="1"/>
          <p:nvPr/>
        </p:nvSpPr>
        <p:spPr>
          <a:xfrm>
            <a:off x="685801" y="596900"/>
            <a:ext cx="6778359" cy="773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347"/>
              </a:lnSpc>
            </a:pPr>
            <a:r>
              <a:rPr lang="en-US" sz="4534" b="1">
                <a:solidFill>
                  <a:srgbClr val="285FAA"/>
                </a:solidFill>
                <a:latin typeface="Nunito Bold"/>
                <a:ea typeface="Nunito Bold"/>
                <a:cs typeface="Nunito Bold"/>
                <a:sym typeface="Nunito Bold"/>
              </a:rPr>
              <a:t>Hub-and-Spoke Model</a:t>
            </a:r>
          </a:p>
        </p:txBody>
      </p:sp>
      <p:sp>
        <p:nvSpPr>
          <p:cNvPr id="12" name="TextBox 12"/>
          <p:cNvSpPr txBox="1"/>
          <p:nvPr/>
        </p:nvSpPr>
        <p:spPr>
          <a:xfrm>
            <a:off x="1130410" y="1882326"/>
            <a:ext cx="3528005" cy="9340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605"/>
              </a:lnSpc>
            </a:pPr>
            <a:r>
              <a:rPr lang="en-US" sz="3466" b="1">
                <a:solidFill>
                  <a:srgbClr val="3EA1E2"/>
                </a:solidFill>
                <a:latin typeface="Nunito Bold"/>
                <a:ea typeface="Nunito Bold"/>
                <a:cs typeface="Nunito Bold"/>
                <a:sym typeface="Nunito Bold"/>
              </a:rPr>
              <a:t>Open Access One-Stop Shop</a:t>
            </a:r>
          </a:p>
        </p:txBody>
      </p:sp>
      <p:sp>
        <p:nvSpPr>
          <p:cNvPr id="13" name="TextBox 13"/>
          <p:cNvSpPr txBox="1"/>
          <p:nvPr/>
        </p:nvSpPr>
        <p:spPr>
          <a:xfrm>
            <a:off x="7949457" y="1882326"/>
            <a:ext cx="3067877" cy="9340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605"/>
              </a:lnSpc>
            </a:pPr>
            <a:r>
              <a:rPr lang="en-US" sz="3466" b="1">
                <a:solidFill>
                  <a:srgbClr val="3EA1E2"/>
                </a:solidFill>
                <a:latin typeface="Nunito Bold"/>
                <a:ea typeface="Nunito Bold"/>
                <a:cs typeface="Nunito Bold"/>
                <a:sym typeface="Nunito Bold"/>
              </a:rPr>
              <a:t>Targeted Outreach</a:t>
            </a:r>
          </a:p>
        </p:txBody>
      </p:sp>
      <p:sp>
        <p:nvSpPr>
          <p:cNvPr id="14" name="TextBox 14"/>
          <p:cNvSpPr txBox="1"/>
          <p:nvPr/>
        </p:nvSpPr>
        <p:spPr>
          <a:xfrm>
            <a:off x="6092826" y="3362960"/>
            <a:ext cx="6350" cy="1257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119"/>
              </a:lnSpc>
            </a:pPr>
            <a:endParaRPr sz="800"/>
          </a:p>
        </p:txBody>
      </p:sp>
      <p:grpSp>
        <p:nvGrpSpPr>
          <p:cNvPr id="15" name="Group 15"/>
          <p:cNvGrpSpPr/>
          <p:nvPr/>
        </p:nvGrpSpPr>
        <p:grpSpPr>
          <a:xfrm>
            <a:off x="7598462" y="3076465"/>
            <a:ext cx="3966339" cy="1371600"/>
            <a:chOff x="0" y="0"/>
            <a:chExt cx="7932679" cy="2743200"/>
          </a:xfrm>
        </p:grpSpPr>
        <p:sp>
          <p:nvSpPr>
            <p:cNvPr id="16" name="TextBox 16"/>
            <p:cNvSpPr txBox="1"/>
            <p:nvPr/>
          </p:nvSpPr>
          <p:spPr>
            <a:xfrm>
              <a:off x="698832" y="-57150"/>
              <a:ext cx="7233847" cy="28003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800"/>
                </a:lnSpc>
              </a:pPr>
              <a:r>
                <a:rPr lang="en-US" sz="2000">
                  <a:solidFill>
                    <a:srgbClr val="285FAA"/>
                  </a:solidFill>
                  <a:latin typeface="Nunito"/>
                  <a:ea typeface="Nunito"/>
                  <a:cs typeface="Nunito"/>
                  <a:sym typeface="Nunito"/>
                </a:rPr>
                <a:t>Group sessions in schools, colleges and clubs</a:t>
              </a:r>
            </a:p>
            <a:p>
              <a:pPr algn="l">
                <a:lnSpc>
                  <a:spcPts val="2800"/>
                </a:lnSpc>
              </a:pPr>
              <a:r>
                <a:rPr lang="en-US" sz="2000">
                  <a:solidFill>
                    <a:srgbClr val="285FAA"/>
                  </a:solidFill>
                  <a:latin typeface="Nunito"/>
                  <a:ea typeface="Nunito"/>
                  <a:cs typeface="Nunito"/>
                  <a:sym typeface="Nunito"/>
                </a:rPr>
                <a:t>1:1 support in schools, college and GP surgeries</a:t>
              </a:r>
            </a:p>
          </p:txBody>
        </p:sp>
        <p:sp>
          <p:nvSpPr>
            <p:cNvPr id="17" name="Freeform 17"/>
            <p:cNvSpPr/>
            <p:nvPr/>
          </p:nvSpPr>
          <p:spPr>
            <a:xfrm>
              <a:off x="0" y="1466139"/>
              <a:ext cx="597445" cy="596436"/>
            </a:xfrm>
            <a:custGeom>
              <a:avLst/>
              <a:gdLst/>
              <a:ahLst/>
              <a:cxnLst/>
              <a:rect l="l" t="t" r="r" b="b"/>
              <a:pathLst>
                <a:path w="597445" h="596436">
                  <a:moveTo>
                    <a:pt x="0" y="0"/>
                  </a:moveTo>
                  <a:lnTo>
                    <a:pt x="597445" y="0"/>
                  </a:lnTo>
                  <a:lnTo>
                    <a:pt x="597445" y="596436"/>
                  </a:lnTo>
                  <a:lnTo>
                    <a:pt x="0" y="59643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8" name="Freeform 18"/>
            <p:cNvSpPr/>
            <p:nvPr/>
          </p:nvSpPr>
          <p:spPr>
            <a:xfrm>
              <a:off x="0" y="83043"/>
              <a:ext cx="597445" cy="596436"/>
            </a:xfrm>
            <a:custGeom>
              <a:avLst/>
              <a:gdLst/>
              <a:ahLst/>
              <a:cxnLst/>
              <a:rect l="l" t="t" r="r" b="b"/>
              <a:pathLst>
                <a:path w="597445" h="596436">
                  <a:moveTo>
                    <a:pt x="0" y="0"/>
                  </a:moveTo>
                  <a:lnTo>
                    <a:pt x="597445" y="0"/>
                  </a:lnTo>
                  <a:lnTo>
                    <a:pt x="597445" y="596435"/>
                  </a:lnTo>
                  <a:lnTo>
                    <a:pt x="0" y="596435"/>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9" name="Group 19"/>
          <p:cNvGrpSpPr/>
          <p:nvPr/>
        </p:nvGrpSpPr>
        <p:grpSpPr>
          <a:xfrm>
            <a:off x="604365" y="3069572"/>
            <a:ext cx="4054049" cy="2092858"/>
            <a:chOff x="0" y="0"/>
            <a:chExt cx="8108099" cy="4185716"/>
          </a:xfrm>
        </p:grpSpPr>
        <p:sp>
          <p:nvSpPr>
            <p:cNvPr id="20" name="Freeform 20"/>
            <p:cNvSpPr/>
            <p:nvPr/>
          </p:nvSpPr>
          <p:spPr>
            <a:xfrm>
              <a:off x="0" y="0"/>
              <a:ext cx="601552" cy="600536"/>
            </a:xfrm>
            <a:custGeom>
              <a:avLst/>
              <a:gdLst/>
              <a:ahLst/>
              <a:cxnLst/>
              <a:rect l="l" t="t" r="r" b="b"/>
              <a:pathLst>
                <a:path w="601552" h="600536">
                  <a:moveTo>
                    <a:pt x="0" y="0"/>
                  </a:moveTo>
                  <a:lnTo>
                    <a:pt x="601552" y="0"/>
                  </a:lnTo>
                  <a:lnTo>
                    <a:pt x="601552" y="600536"/>
                  </a:lnTo>
                  <a:lnTo>
                    <a:pt x="0" y="60053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1" name="TextBox 21"/>
            <p:cNvSpPr txBox="1"/>
            <p:nvPr/>
          </p:nvSpPr>
          <p:spPr>
            <a:xfrm>
              <a:off x="824518" y="-41047"/>
              <a:ext cx="7283581" cy="42227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800"/>
                </a:lnSpc>
              </a:pPr>
              <a:r>
                <a:rPr lang="en-US" sz="2000">
                  <a:solidFill>
                    <a:srgbClr val="285FAA"/>
                  </a:solidFill>
                  <a:latin typeface="Nunito"/>
                  <a:ea typeface="Nunito"/>
                  <a:cs typeface="Nunito"/>
                  <a:sym typeface="Nunito"/>
                </a:rPr>
                <a:t>Drop-in group sessions</a:t>
              </a:r>
            </a:p>
            <a:p>
              <a:pPr algn="l">
                <a:lnSpc>
                  <a:spcPts val="2800"/>
                </a:lnSpc>
              </a:pPr>
              <a:r>
                <a:rPr lang="en-US" sz="2000">
                  <a:solidFill>
                    <a:srgbClr val="285FAA"/>
                  </a:solidFill>
                  <a:latin typeface="Nunito"/>
                  <a:ea typeface="Nunito"/>
                  <a:cs typeface="Nunito"/>
                  <a:sym typeface="Nunito"/>
                </a:rPr>
                <a:t>Drop-in 1:1 support</a:t>
              </a:r>
            </a:p>
            <a:p>
              <a:pPr algn="l">
                <a:lnSpc>
                  <a:spcPts val="2800"/>
                </a:lnSpc>
              </a:pPr>
              <a:r>
                <a:rPr lang="en-US" sz="2000">
                  <a:solidFill>
                    <a:srgbClr val="285FAA"/>
                  </a:solidFill>
                  <a:latin typeface="Nunito"/>
                  <a:ea typeface="Nunito"/>
                  <a:cs typeface="Nunito"/>
                  <a:sym typeface="Nunito"/>
                </a:rPr>
                <a:t>Bookable appointments</a:t>
              </a:r>
            </a:p>
            <a:p>
              <a:pPr algn="l">
                <a:lnSpc>
                  <a:spcPts val="2800"/>
                </a:lnSpc>
              </a:pPr>
              <a:r>
                <a:rPr lang="en-US" sz="2000">
                  <a:solidFill>
                    <a:srgbClr val="285FAA"/>
                  </a:solidFill>
                  <a:latin typeface="Nunito"/>
                  <a:ea typeface="Nunito"/>
                  <a:cs typeface="Nunito"/>
                  <a:sym typeface="Nunito"/>
                </a:rPr>
                <a:t>Signposting to other services</a:t>
              </a:r>
            </a:p>
            <a:p>
              <a:pPr algn="l">
                <a:lnSpc>
                  <a:spcPts val="2800"/>
                </a:lnSpc>
              </a:pPr>
              <a:r>
                <a:rPr lang="en-US" sz="2000">
                  <a:solidFill>
                    <a:srgbClr val="285FAA"/>
                  </a:solidFill>
                  <a:latin typeface="Nunito"/>
                  <a:ea typeface="Nunito"/>
                  <a:cs typeface="Nunito"/>
                  <a:sym typeface="Nunito"/>
                </a:rPr>
                <a:t>Free space to relax or socialise</a:t>
              </a:r>
            </a:p>
            <a:p>
              <a:pPr algn="l">
                <a:lnSpc>
                  <a:spcPts val="2800"/>
                </a:lnSpc>
              </a:pPr>
              <a:r>
                <a:rPr lang="en-US" sz="2000">
                  <a:solidFill>
                    <a:srgbClr val="285FAA"/>
                  </a:solidFill>
                  <a:latin typeface="Nunito"/>
                  <a:ea typeface="Nunito"/>
                  <a:cs typeface="Nunito"/>
                  <a:sym typeface="Nunito"/>
                </a:rPr>
                <a:t>Games, books, WiFi</a:t>
              </a:r>
            </a:p>
          </p:txBody>
        </p:sp>
        <p:sp>
          <p:nvSpPr>
            <p:cNvPr id="22" name="Freeform 22"/>
            <p:cNvSpPr/>
            <p:nvPr/>
          </p:nvSpPr>
          <p:spPr>
            <a:xfrm>
              <a:off x="0" y="2161024"/>
              <a:ext cx="601552" cy="600536"/>
            </a:xfrm>
            <a:custGeom>
              <a:avLst/>
              <a:gdLst/>
              <a:ahLst/>
              <a:cxnLst/>
              <a:rect l="l" t="t" r="r" b="b"/>
              <a:pathLst>
                <a:path w="601552" h="600536">
                  <a:moveTo>
                    <a:pt x="0" y="0"/>
                  </a:moveTo>
                  <a:lnTo>
                    <a:pt x="601552" y="0"/>
                  </a:lnTo>
                  <a:lnTo>
                    <a:pt x="601552" y="600537"/>
                  </a:lnTo>
                  <a:lnTo>
                    <a:pt x="0" y="600537"/>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3" name="Freeform 23"/>
            <p:cNvSpPr/>
            <p:nvPr/>
          </p:nvSpPr>
          <p:spPr>
            <a:xfrm>
              <a:off x="0" y="2873102"/>
              <a:ext cx="601552" cy="600536"/>
            </a:xfrm>
            <a:custGeom>
              <a:avLst/>
              <a:gdLst/>
              <a:ahLst/>
              <a:cxnLst/>
              <a:rect l="l" t="t" r="r" b="b"/>
              <a:pathLst>
                <a:path w="601552" h="600536">
                  <a:moveTo>
                    <a:pt x="0" y="0"/>
                  </a:moveTo>
                  <a:lnTo>
                    <a:pt x="601552" y="0"/>
                  </a:lnTo>
                  <a:lnTo>
                    <a:pt x="601552" y="600537"/>
                  </a:lnTo>
                  <a:lnTo>
                    <a:pt x="0" y="600537"/>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4" name="Freeform 24"/>
            <p:cNvSpPr/>
            <p:nvPr/>
          </p:nvSpPr>
          <p:spPr>
            <a:xfrm>
              <a:off x="0" y="748886"/>
              <a:ext cx="601552" cy="600536"/>
            </a:xfrm>
            <a:custGeom>
              <a:avLst/>
              <a:gdLst/>
              <a:ahLst/>
              <a:cxnLst/>
              <a:rect l="l" t="t" r="r" b="b"/>
              <a:pathLst>
                <a:path w="601552" h="600536">
                  <a:moveTo>
                    <a:pt x="0" y="0"/>
                  </a:moveTo>
                  <a:lnTo>
                    <a:pt x="601552" y="0"/>
                  </a:lnTo>
                  <a:lnTo>
                    <a:pt x="601552" y="600536"/>
                  </a:lnTo>
                  <a:lnTo>
                    <a:pt x="0" y="60053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5" name="Freeform 25"/>
            <p:cNvSpPr/>
            <p:nvPr/>
          </p:nvSpPr>
          <p:spPr>
            <a:xfrm>
              <a:off x="0" y="1500374"/>
              <a:ext cx="601552" cy="600536"/>
            </a:xfrm>
            <a:custGeom>
              <a:avLst/>
              <a:gdLst/>
              <a:ahLst/>
              <a:cxnLst/>
              <a:rect l="l" t="t" r="r" b="b"/>
              <a:pathLst>
                <a:path w="601552" h="600536">
                  <a:moveTo>
                    <a:pt x="0" y="0"/>
                  </a:moveTo>
                  <a:lnTo>
                    <a:pt x="601552" y="0"/>
                  </a:lnTo>
                  <a:lnTo>
                    <a:pt x="601552" y="600536"/>
                  </a:lnTo>
                  <a:lnTo>
                    <a:pt x="0" y="60053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6" name="Freeform 26"/>
            <p:cNvSpPr/>
            <p:nvPr/>
          </p:nvSpPr>
          <p:spPr>
            <a:xfrm>
              <a:off x="0" y="3585180"/>
              <a:ext cx="601552" cy="600536"/>
            </a:xfrm>
            <a:custGeom>
              <a:avLst/>
              <a:gdLst/>
              <a:ahLst/>
              <a:cxnLst/>
              <a:rect l="l" t="t" r="r" b="b"/>
              <a:pathLst>
                <a:path w="601552" h="600536">
                  <a:moveTo>
                    <a:pt x="0" y="0"/>
                  </a:moveTo>
                  <a:lnTo>
                    <a:pt x="601552" y="0"/>
                  </a:lnTo>
                  <a:lnTo>
                    <a:pt x="601552" y="600536"/>
                  </a:lnTo>
                  <a:lnTo>
                    <a:pt x="0" y="60053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47152" y="-1031850"/>
            <a:ext cx="3435299" cy="3435299"/>
          </a:xfrm>
          <a:custGeom>
            <a:avLst/>
            <a:gdLst/>
            <a:ahLst/>
            <a:cxnLst/>
            <a:rect l="l" t="t" r="r" b="b"/>
            <a:pathLst>
              <a:path w="5152948" h="5152948">
                <a:moveTo>
                  <a:pt x="0" y="0"/>
                </a:moveTo>
                <a:lnTo>
                  <a:pt x="5152948" y="0"/>
                </a:lnTo>
                <a:lnTo>
                  <a:pt x="5152948" y="5152948"/>
                </a:lnTo>
                <a:lnTo>
                  <a:pt x="0" y="5152948"/>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989994" y="1973062"/>
            <a:ext cx="370213" cy="369588"/>
          </a:xfrm>
          <a:custGeom>
            <a:avLst/>
            <a:gdLst/>
            <a:ahLst/>
            <a:cxnLst/>
            <a:rect l="l" t="t" r="r" b="b"/>
            <a:pathLst>
              <a:path w="555320" h="554382">
                <a:moveTo>
                  <a:pt x="0" y="0"/>
                </a:moveTo>
                <a:lnTo>
                  <a:pt x="555321" y="0"/>
                </a:lnTo>
                <a:lnTo>
                  <a:pt x="555321" y="554383"/>
                </a:lnTo>
                <a:lnTo>
                  <a:pt x="0" y="554383"/>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TextBox 4"/>
          <p:cNvSpPr txBox="1"/>
          <p:nvPr/>
        </p:nvSpPr>
        <p:spPr>
          <a:xfrm>
            <a:off x="1733995" y="1769862"/>
            <a:ext cx="8880427" cy="27865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5629"/>
              </a:lnSpc>
            </a:pPr>
            <a:r>
              <a:rPr lang="en-US" sz="2931">
                <a:solidFill>
                  <a:srgbClr val="285FAA"/>
                </a:solidFill>
                <a:latin typeface="Nunito"/>
                <a:ea typeface="Nunito"/>
                <a:cs typeface="Nunito"/>
                <a:sym typeface="Nunito"/>
              </a:rPr>
              <a:t>Door 43: Mental Health and Wellbeing</a:t>
            </a:r>
          </a:p>
          <a:p>
            <a:pPr algn="l">
              <a:lnSpc>
                <a:spcPts val="5629"/>
              </a:lnSpc>
            </a:pPr>
            <a:r>
              <a:rPr lang="en-US" sz="2931">
                <a:solidFill>
                  <a:srgbClr val="285FAA"/>
                </a:solidFill>
                <a:latin typeface="Nunito"/>
                <a:ea typeface="Nunito"/>
                <a:cs typeface="Nunito"/>
                <a:sym typeface="Nunito"/>
              </a:rPr>
              <a:t>Careers Education, Information, Advice and Guidance</a:t>
            </a:r>
          </a:p>
          <a:p>
            <a:pPr algn="l">
              <a:lnSpc>
                <a:spcPts val="5629"/>
              </a:lnSpc>
            </a:pPr>
            <a:r>
              <a:rPr lang="en-US" sz="2931">
                <a:solidFill>
                  <a:srgbClr val="285FAA"/>
                </a:solidFill>
                <a:latin typeface="Nunito"/>
                <a:ea typeface="Nunito"/>
                <a:cs typeface="Nunito"/>
                <a:sym typeface="Nunito"/>
              </a:rPr>
              <a:t>Employability support</a:t>
            </a:r>
          </a:p>
          <a:p>
            <a:pPr algn="l">
              <a:lnSpc>
                <a:spcPts val="5629"/>
              </a:lnSpc>
            </a:pPr>
            <a:r>
              <a:rPr lang="en-US" sz="2931">
                <a:solidFill>
                  <a:srgbClr val="285FAA"/>
                </a:solidFill>
                <a:latin typeface="Nunito"/>
                <a:ea typeface="Nunito"/>
                <a:cs typeface="Nunito"/>
                <a:sym typeface="Nunito"/>
              </a:rPr>
              <a:t>Youth voice</a:t>
            </a:r>
          </a:p>
        </p:txBody>
      </p:sp>
      <p:sp>
        <p:nvSpPr>
          <p:cNvPr id="5" name="Freeform 5"/>
          <p:cNvSpPr/>
          <p:nvPr/>
        </p:nvSpPr>
        <p:spPr>
          <a:xfrm>
            <a:off x="989994" y="2701273"/>
            <a:ext cx="370213" cy="369588"/>
          </a:xfrm>
          <a:custGeom>
            <a:avLst/>
            <a:gdLst/>
            <a:ahLst/>
            <a:cxnLst/>
            <a:rect l="l" t="t" r="r" b="b"/>
            <a:pathLst>
              <a:path w="555320" h="554382">
                <a:moveTo>
                  <a:pt x="0" y="0"/>
                </a:moveTo>
                <a:lnTo>
                  <a:pt x="555321" y="0"/>
                </a:lnTo>
                <a:lnTo>
                  <a:pt x="555321" y="554382"/>
                </a:lnTo>
                <a:lnTo>
                  <a:pt x="0" y="55438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6" name="Freeform 6"/>
          <p:cNvSpPr/>
          <p:nvPr/>
        </p:nvSpPr>
        <p:spPr>
          <a:xfrm>
            <a:off x="989994" y="3429483"/>
            <a:ext cx="370213" cy="369588"/>
          </a:xfrm>
          <a:custGeom>
            <a:avLst/>
            <a:gdLst/>
            <a:ahLst/>
            <a:cxnLst/>
            <a:rect l="l" t="t" r="r" b="b"/>
            <a:pathLst>
              <a:path w="555320" h="554382">
                <a:moveTo>
                  <a:pt x="0" y="0"/>
                </a:moveTo>
                <a:lnTo>
                  <a:pt x="555321" y="0"/>
                </a:lnTo>
                <a:lnTo>
                  <a:pt x="555321" y="554382"/>
                </a:lnTo>
                <a:lnTo>
                  <a:pt x="0" y="55438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Freeform 7"/>
          <p:cNvSpPr/>
          <p:nvPr/>
        </p:nvSpPr>
        <p:spPr>
          <a:xfrm>
            <a:off x="989994" y="4159179"/>
            <a:ext cx="370213" cy="369588"/>
          </a:xfrm>
          <a:custGeom>
            <a:avLst/>
            <a:gdLst/>
            <a:ahLst/>
            <a:cxnLst/>
            <a:rect l="l" t="t" r="r" b="b"/>
            <a:pathLst>
              <a:path w="555320" h="554382">
                <a:moveTo>
                  <a:pt x="0" y="0"/>
                </a:moveTo>
                <a:lnTo>
                  <a:pt x="555321" y="0"/>
                </a:lnTo>
                <a:lnTo>
                  <a:pt x="555321" y="554383"/>
                </a:lnTo>
                <a:lnTo>
                  <a:pt x="0" y="554383"/>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8" name="Group 8"/>
          <p:cNvGrpSpPr/>
          <p:nvPr/>
        </p:nvGrpSpPr>
        <p:grpSpPr>
          <a:xfrm>
            <a:off x="3709567" y="4799033"/>
            <a:ext cx="1897695" cy="189769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0" name="Group 10"/>
          <p:cNvGrpSpPr/>
          <p:nvPr/>
        </p:nvGrpSpPr>
        <p:grpSpPr>
          <a:xfrm>
            <a:off x="10069403" y="4556439"/>
            <a:ext cx="1897695" cy="189769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2" name="Group 12"/>
          <p:cNvGrpSpPr/>
          <p:nvPr/>
        </p:nvGrpSpPr>
        <p:grpSpPr>
          <a:xfrm>
            <a:off x="7949457" y="4799033"/>
            <a:ext cx="1897695" cy="1897695"/>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4" name="Group 14"/>
          <p:cNvGrpSpPr/>
          <p:nvPr/>
        </p:nvGrpSpPr>
        <p:grpSpPr>
          <a:xfrm>
            <a:off x="5829512" y="4556439"/>
            <a:ext cx="1897695" cy="189769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6" name="TextBox 16"/>
          <p:cNvSpPr txBox="1"/>
          <p:nvPr/>
        </p:nvSpPr>
        <p:spPr>
          <a:xfrm>
            <a:off x="488739" y="596900"/>
            <a:ext cx="5607261" cy="773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347"/>
              </a:lnSpc>
            </a:pPr>
            <a:r>
              <a:rPr lang="en-US" sz="4534" b="1">
                <a:solidFill>
                  <a:srgbClr val="285FAA"/>
                </a:solidFill>
                <a:latin typeface="Nunito Bold"/>
                <a:ea typeface="Nunito Bold"/>
                <a:cs typeface="Nunito Bold"/>
                <a:sym typeface="Nunito Bold"/>
              </a:rPr>
              <a:t>Our Services </a:t>
            </a:r>
            <a:r>
              <a:rPr lang="en-US" sz="4534" b="1">
                <a:solidFill>
                  <a:srgbClr val="5CDCB5"/>
                </a:solidFill>
                <a:latin typeface="Nunito Bold"/>
                <a:ea typeface="Nunito Bold"/>
                <a:cs typeface="Nunito Bold"/>
                <a:sym typeface="Nunito Bold"/>
              </a:rPr>
              <a:t>in 2025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3329" y="685800"/>
            <a:ext cx="4286849" cy="1554603"/>
          </a:xfrm>
          <a:custGeom>
            <a:avLst/>
            <a:gdLst/>
            <a:ahLst/>
            <a:cxnLst/>
            <a:rect l="l" t="t" r="r" b="b"/>
            <a:pathLst>
              <a:path w="6430273" h="2331904">
                <a:moveTo>
                  <a:pt x="0" y="0"/>
                </a:moveTo>
                <a:lnTo>
                  <a:pt x="6430273" y="0"/>
                </a:lnTo>
                <a:lnTo>
                  <a:pt x="6430273" y="2331904"/>
                </a:lnTo>
                <a:lnTo>
                  <a:pt x="0" y="2331904"/>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3" name="Group 3"/>
          <p:cNvGrpSpPr/>
          <p:nvPr/>
        </p:nvGrpSpPr>
        <p:grpSpPr>
          <a:xfrm>
            <a:off x="6890001" y="425907"/>
            <a:ext cx="5082951" cy="5294517"/>
            <a:chOff x="0" y="0"/>
            <a:chExt cx="10165901" cy="10589035"/>
          </a:xfrm>
        </p:grpSpPr>
        <p:grpSp>
          <p:nvGrpSpPr>
            <p:cNvPr id="4" name="Group 4"/>
            <p:cNvGrpSpPr/>
            <p:nvPr/>
          </p:nvGrpSpPr>
          <p:grpSpPr>
            <a:xfrm>
              <a:off x="0" y="3528573"/>
              <a:ext cx="6285745" cy="6050085"/>
              <a:chOff x="30480" y="591820"/>
              <a:chExt cx="12736830" cy="12259310"/>
            </a:xfrm>
          </p:grpSpPr>
          <p:sp>
            <p:nvSpPr>
              <p:cNvPr id="5" name="Freeform 5"/>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4"/>
                <a:stretch>
                  <a:fillRect l="-19064" r="-1906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6" name="Group 6"/>
            <p:cNvGrpSpPr/>
            <p:nvPr/>
          </p:nvGrpSpPr>
          <p:grpSpPr>
            <a:xfrm>
              <a:off x="2647420" y="0"/>
              <a:ext cx="7518481" cy="6050085"/>
              <a:chOff x="83820" y="1018540"/>
              <a:chExt cx="13037820" cy="10491470"/>
            </a:xfrm>
          </p:grpSpPr>
          <p:sp>
            <p:nvSpPr>
              <p:cNvPr id="7" name="Freeform 7"/>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5"/>
                <a:stretch>
                  <a:fillRect l="-11022" r="-1102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8" name="Group 8"/>
            <p:cNvGrpSpPr/>
            <p:nvPr/>
          </p:nvGrpSpPr>
          <p:grpSpPr>
            <a:xfrm>
              <a:off x="4661082" y="4538951"/>
              <a:ext cx="5504819" cy="6050085"/>
              <a:chOff x="487680" y="-128270"/>
              <a:chExt cx="11526520" cy="12668250"/>
            </a:xfrm>
          </p:grpSpPr>
          <p:sp>
            <p:nvSpPr>
              <p:cNvPr id="9" name="Freeform 9"/>
              <p:cNvSpPr/>
              <p:nvPr/>
            </p:nvSpPr>
            <p:spPr>
              <a:xfrm>
                <a:off x="0" y="0"/>
                <a:ext cx="11526520" cy="12668250"/>
              </a:xfrm>
              <a:custGeom>
                <a:avLst/>
                <a:gdLst/>
                <a:ahLst/>
                <a:cxnLst/>
                <a:rect l="l" t="t" r="r" b="b"/>
                <a:pathLst>
                  <a:path w="11526520" h="12668250">
                    <a:moveTo>
                      <a:pt x="8704580" y="1238250"/>
                    </a:moveTo>
                    <a:cubicBezTo>
                      <a:pt x="7128510" y="156210"/>
                      <a:pt x="5292090" y="0"/>
                      <a:pt x="3665220" y="645160"/>
                    </a:cubicBezTo>
                    <a:cubicBezTo>
                      <a:pt x="2532380" y="1084580"/>
                      <a:pt x="1497330" y="2092960"/>
                      <a:pt x="867410" y="3538220"/>
                    </a:cubicBezTo>
                    <a:cubicBezTo>
                      <a:pt x="91440" y="5316220"/>
                      <a:pt x="0" y="7744460"/>
                      <a:pt x="750570" y="9545320"/>
                    </a:cubicBezTo>
                    <a:cubicBezTo>
                      <a:pt x="1283970" y="10824210"/>
                      <a:pt x="2186940" y="11713210"/>
                      <a:pt x="3159760" y="12166600"/>
                    </a:cubicBezTo>
                    <a:cubicBezTo>
                      <a:pt x="4132580" y="12619990"/>
                      <a:pt x="5175250" y="12668250"/>
                      <a:pt x="6191250" y="12534900"/>
                    </a:cubicBezTo>
                    <a:cubicBezTo>
                      <a:pt x="7296150" y="12390120"/>
                      <a:pt x="8411210" y="12021820"/>
                      <a:pt x="9358630" y="11172190"/>
                    </a:cubicBezTo>
                    <a:cubicBezTo>
                      <a:pt x="10306050" y="10322560"/>
                      <a:pt x="11070590" y="8936990"/>
                      <a:pt x="11247120" y="7327900"/>
                    </a:cubicBezTo>
                    <a:cubicBezTo>
                      <a:pt x="11526520" y="4803140"/>
                      <a:pt x="10281920" y="2320290"/>
                      <a:pt x="8704580" y="1238250"/>
                    </a:cubicBezTo>
                    <a:close/>
                  </a:path>
                </a:pathLst>
              </a:custGeom>
              <a:blipFill>
                <a:blip r:embed="rId6"/>
                <a:stretch>
                  <a:fillRect t="-17194" b="-1719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0" name="Freeform 10"/>
            <p:cNvSpPr/>
            <p:nvPr/>
          </p:nvSpPr>
          <p:spPr>
            <a:xfrm>
              <a:off x="4638693" y="3180588"/>
              <a:ext cx="2502951" cy="2502951"/>
            </a:xfrm>
            <a:custGeom>
              <a:avLst/>
              <a:gdLst/>
              <a:ahLst/>
              <a:cxnLst/>
              <a:rect l="l" t="t" r="r" b="b"/>
              <a:pathLst>
                <a:path w="2502951" h="2502951">
                  <a:moveTo>
                    <a:pt x="0" y="0"/>
                  </a:moveTo>
                  <a:lnTo>
                    <a:pt x="2502951" y="0"/>
                  </a:lnTo>
                  <a:lnTo>
                    <a:pt x="2502951" y="2502951"/>
                  </a:lnTo>
                  <a:lnTo>
                    <a:pt x="0" y="2502951"/>
                  </a:lnTo>
                  <a:lnTo>
                    <a:pt x="0" y="0"/>
                  </a:ln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1" name="Freeform 11"/>
            <p:cNvSpPr/>
            <p:nvPr/>
          </p:nvSpPr>
          <p:spPr>
            <a:xfrm>
              <a:off x="4306728" y="6050085"/>
              <a:ext cx="2099933" cy="2099933"/>
            </a:xfrm>
            <a:custGeom>
              <a:avLst/>
              <a:gdLst/>
              <a:ahLst/>
              <a:cxnLst/>
              <a:rect l="l" t="t" r="r" b="b"/>
              <a:pathLst>
                <a:path w="2099933" h="2099933">
                  <a:moveTo>
                    <a:pt x="0" y="0"/>
                  </a:moveTo>
                  <a:lnTo>
                    <a:pt x="2099932" y="0"/>
                  </a:lnTo>
                  <a:lnTo>
                    <a:pt x="2099932" y="2099932"/>
                  </a:lnTo>
                  <a:lnTo>
                    <a:pt x="0" y="2099932"/>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2" name="Freeform 12"/>
          <p:cNvSpPr/>
          <p:nvPr/>
        </p:nvSpPr>
        <p:spPr>
          <a:xfrm rot="2270305">
            <a:off x="10660505" y="-77561"/>
            <a:ext cx="1574515" cy="1573849"/>
          </a:xfrm>
          <a:custGeom>
            <a:avLst/>
            <a:gdLst/>
            <a:ahLst/>
            <a:cxnLst/>
            <a:rect l="l" t="t" r="r" b="b"/>
            <a:pathLst>
              <a:path w="2361772" h="2360773">
                <a:moveTo>
                  <a:pt x="0" y="0"/>
                </a:moveTo>
                <a:lnTo>
                  <a:pt x="2361772" y="0"/>
                </a:lnTo>
                <a:lnTo>
                  <a:pt x="2361772" y="2360773"/>
                </a:lnTo>
                <a:lnTo>
                  <a:pt x="0" y="2360773"/>
                </a:lnTo>
                <a:lnTo>
                  <a:pt x="0" y="0"/>
                </a:lnTo>
                <a:close/>
              </a:path>
            </a:pathLst>
          </a:custGeom>
          <a:blipFill>
            <a:blip r:embed="rId9"/>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13" name="Group 13"/>
          <p:cNvGrpSpPr/>
          <p:nvPr/>
        </p:nvGrpSpPr>
        <p:grpSpPr>
          <a:xfrm>
            <a:off x="8451238" y="5847177"/>
            <a:ext cx="3025539" cy="650047"/>
            <a:chOff x="0" y="0"/>
            <a:chExt cx="6051077" cy="1300094"/>
          </a:xfrm>
        </p:grpSpPr>
        <p:grpSp>
          <p:nvGrpSpPr>
            <p:cNvPr id="14" name="Group 14"/>
            <p:cNvGrpSpPr/>
            <p:nvPr/>
          </p:nvGrpSpPr>
          <p:grpSpPr>
            <a:xfrm>
              <a:off x="0" y="0"/>
              <a:ext cx="6051077" cy="1300094"/>
              <a:chOff x="0" y="0"/>
              <a:chExt cx="1143347" cy="245652"/>
            </a:xfrm>
          </p:grpSpPr>
          <p:sp>
            <p:nvSpPr>
              <p:cNvPr id="15" name="Freeform 15"/>
              <p:cNvSpPr/>
              <p:nvPr/>
            </p:nvSpPr>
            <p:spPr>
              <a:xfrm>
                <a:off x="0" y="0"/>
                <a:ext cx="1143347" cy="245652"/>
              </a:xfrm>
              <a:custGeom>
                <a:avLst/>
                <a:gdLst/>
                <a:ahLst/>
                <a:cxnLst/>
                <a:rect l="l" t="t" r="r" b="b"/>
                <a:pathLst>
                  <a:path w="1143347" h="245652">
                    <a:moveTo>
                      <a:pt x="940147" y="0"/>
                    </a:moveTo>
                    <a:cubicBezTo>
                      <a:pt x="1052371" y="0"/>
                      <a:pt x="1143347" y="54991"/>
                      <a:pt x="1143347" y="122826"/>
                    </a:cubicBezTo>
                    <a:cubicBezTo>
                      <a:pt x="1143347" y="190661"/>
                      <a:pt x="1052371" y="245652"/>
                      <a:pt x="940147" y="245652"/>
                    </a:cubicBezTo>
                    <a:lnTo>
                      <a:pt x="203200" y="245652"/>
                    </a:lnTo>
                    <a:cubicBezTo>
                      <a:pt x="90976" y="245652"/>
                      <a:pt x="0" y="190661"/>
                      <a:pt x="0" y="122826"/>
                    </a:cubicBezTo>
                    <a:cubicBezTo>
                      <a:pt x="0" y="54991"/>
                      <a:pt x="90976" y="0"/>
                      <a:pt x="203200" y="0"/>
                    </a:cubicBezTo>
                    <a:close/>
                  </a:path>
                </a:pathLst>
              </a:custGeom>
              <a:solidFill>
                <a:srgbClr val="00CDB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6" name="TextBox 16"/>
              <p:cNvSpPr txBox="1"/>
              <p:nvPr/>
            </p:nvSpPr>
            <p:spPr>
              <a:xfrm>
                <a:off x="0" y="-28575"/>
                <a:ext cx="1143347" cy="274227"/>
              </a:xfrm>
              <a:prstGeom prst="rect">
                <a:avLst/>
              </a:prstGeom>
            </p:spPr>
            <p:txBody>
              <a:bodyPr lIns="84999" tIns="84999" rIns="84999" bIns="84999"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6"/>
                  </a:lnSpc>
                </a:pPr>
                <a:endParaRPr sz="800"/>
              </a:p>
            </p:txBody>
          </p:sp>
        </p:grpSp>
        <p:sp>
          <p:nvSpPr>
            <p:cNvPr id="17" name="TextBox 17"/>
            <p:cNvSpPr txBox="1"/>
            <p:nvPr/>
          </p:nvSpPr>
          <p:spPr>
            <a:xfrm>
              <a:off x="481016" y="228499"/>
              <a:ext cx="5089044" cy="776421"/>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79"/>
                </a:lnSpc>
              </a:pPr>
              <a:r>
                <a:rPr lang="en-US" sz="2342" b="1">
                  <a:solidFill>
                    <a:srgbClr val="FFFFFF"/>
                  </a:solidFill>
                  <a:latin typeface="Nunito Bold"/>
                  <a:ea typeface="Nunito Bold"/>
                  <a:cs typeface="Nunito Bold"/>
                  <a:sym typeface="Nunito Bold"/>
                </a:rPr>
                <a:t>Social Prescribing </a:t>
              </a:r>
            </a:p>
          </p:txBody>
        </p:sp>
      </p:grpSp>
      <p:grpSp>
        <p:nvGrpSpPr>
          <p:cNvPr id="18" name="Group 18"/>
          <p:cNvGrpSpPr/>
          <p:nvPr/>
        </p:nvGrpSpPr>
        <p:grpSpPr>
          <a:xfrm>
            <a:off x="578604" y="5537955"/>
            <a:ext cx="2235949" cy="1064420"/>
            <a:chOff x="0" y="0"/>
            <a:chExt cx="4471898" cy="2128839"/>
          </a:xfrm>
        </p:grpSpPr>
        <p:grpSp>
          <p:nvGrpSpPr>
            <p:cNvPr id="19" name="Group 19"/>
            <p:cNvGrpSpPr/>
            <p:nvPr/>
          </p:nvGrpSpPr>
          <p:grpSpPr>
            <a:xfrm>
              <a:off x="0" y="0"/>
              <a:ext cx="4471898" cy="2128839"/>
              <a:chOff x="0" y="0"/>
              <a:chExt cx="844962" cy="402243"/>
            </a:xfrm>
          </p:grpSpPr>
          <p:sp>
            <p:nvSpPr>
              <p:cNvPr id="20" name="Freeform 20"/>
              <p:cNvSpPr/>
              <p:nvPr/>
            </p:nvSpPr>
            <p:spPr>
              <a:xfrm>
                <a:off x="0" y="0"/>
                <a:ext cx="844962" cy="402243"/>
              </a:xfrm>
              <a:custGeom>
                <a:avLst/>
                <a:gdLst/>
                <a:ahLst/>
                <a:cxnLst/>
                <a:rect l="l" t="t" r="r" b="b"/>
                <a:pathLst>
                  <a:path w="844962" h="402243">
                    <a:moveTo>
                      <a:pt x="641762" y="0"/>
                    </a:moveTo>
                    <a:cubicBezTo>
                      <a:pt x="753986" y="0"/>
                      <a:pt x="844962" y="90045"/>
                      <a:pt x="844962" y="201121"/>
                    </a:cubicBezTo>
                    <a:cubicBezTo>
                      <a:pt x="844962" y="312198"/>
                      <a:pt x="753986" y="402243"/>
                      <a:pt x="641762" y="402243"/>
                    </a:cubicBezTo>
                    <a:lnTo>
                      <a:pt x="203200" y="402243"/>
                    </a:lnTo>
                    <a:cubicBezTo>
                      <a:pt x="90976" y="402243"/>
                      <a:pt x="0" y="312198"/>
                      <a:pt x="0" y="201121"/>
                    </a:cubicBezTo>
                    <a:cubicBezTo>
                      <a:pt x="0" y="90045"/>
                      <a:pt x="90976" y="0"/>
                      <a:pt x="203200" y="0"/>
                    </a:cubicBezTo>
                    <a:close/>
                  </a:path>
                </a:pathLst>
              </a:custGeom>
              <a:solidFill>
                <a:srgbClr val="F88E0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1" name="TextBox 21"/>
              <p:cNvSpPr txBox="1"/>
              <p:nvPr/>
            </p:nvSpPr>
            <p:spPr>
              <a:xfrm>
                <a:off x="0" y="-28575"/>
                <a:ext cx="844962" cy="430818"/>
              </a:xfrm>
              <a:prstGeom prst="rect">
                <a:avLst/>
              </a:prstGeom>
            </p:spPr>
            <p:txBody>
              <a:bodyPr lIns="84999" tIns="84999" rIns="84999" bIns="84999"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6"/>
                  </a:lnSpc>
                </a:pPr>
                <a:endParaRPr sz="800"/>
              </a:p>
            </p:txBody>
          </p:sp>
        </p:grpSp>
        <p:sp>
          <p:nvSpPr>
            <p:cNvPr id="22" name="TextBox 22"/>
            <p:cNvSpPr txBox="1"/>
            <p:nvPr/>
          </p:nvSpPr>
          <p:spPr>
            <a:xfrm>
              <a:off x="251919" y="228499"/>
              <a:ext cx="3979668" cy="1605166"/>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79"/>
                </a:lnSpc>
              </a:pPr>
              <a:r>
                <a:rPr lang="en-US" sz="2342" b="1">
                  <a:solidFill>
                    <a:srgbClr val="FFFFFF"/>
                  </a:solidFill>
                  <a:latin typeface="Nunito Bold"/>
                  <a:ea typeface="Nunito Bold"/>
                  <a:cs typeface="Nunito Bold"/>
                  <a:sym typeface="Nunito Bold"/>
                </a:rPr>
                <a:t>Health and Wellbeing </a:t>
              </a:r>
            </a:p>
          </p:txBody>
        </p:sp>
      </p:grpSp>
      <p:grpSp>
        <p:nvGrpSpPr>
          <p:cNvPr id="23" name="Group 23"/>
          <p:cNvGrpSpPr/>
          <p:nvPr/>
        </p:nvGrpSpPr>
        <p:grpSpPr>
          <a:xfrm>
            <a:off x="3180388" y="5847177"/>
            <a:ext cx="2150841" cy="650047"/>
            <a:chOff x="0" y="0"/>
            <a:chExt cx="4301683" cy="1300094"/>
          </a:xfrm>
        </p:grpSpPr>
        <p:grpSp>
          <p:nvGrpSpPr>
            <p:cNvPr id="24" name="Group 24"/>
            <p:cNvGrpSpPr/>
            <p:nvPr/>
          </p:nvGrpSpPr>
          <p:grpSpPr>
            <a:xfrm>
              <a:off x="0" y="0"/>
              <a:ext cx="4301683" cy="1300094"/>
              <a:chOff x="0" y="0"/>
              <a:chExt cx="812800" cy="245652"/>
            </a:xfrm>
          </p:grpSpPr>
          <p:sp>
            <p:nvSpPr>
              <p:cNvPr id="25" name="Freeform 25"/>
              <p:cNvSpPr/>
              <p:nvPr/>
            </p:nvSpPr>
            <p:spPr>
              <a:xfrm>
                <a:off x="0" y="0"/>
                <a:ext cx="812800" cy="245652"/>
              </a:xfrm>
              <a:custGeom>
                <a:avLst/>
                <a:gdLst/>
                <a:ahLst/>
                <a:cxnLst/>
                <a:rect l="l" t="t" r="r" b="b"/>
                <a:pathLst>
                  <a:path w="812800" h="245652">
                    <a:moveTo>
                      <a:pt x="609600" y="0"/>
                    </a:moveTo>
                    <a:cubicBezTo>
                      <a:pt x="721824" y="0"/>
                      <a:pt x="812800" y="54991"/>
                      <a:pt x="812800" y="122826"/>
                    </a:cubicBezTo>
                    <a:cubicBezTo>
                      <a:pt x="812800" y="190661"/>
                      <a:pt x="721824" y="245652"/>
                      <a:pt x="609600" y="245652"/>
                    </a:cubicBezTo>
                    <a:lnTo>
                      <a:pt x="203200" y="245652"/>
                    </a:lnTo>
                    <a:cubicBezTo>
                      <a:pt x="90976" y="245652"/>
                      <a:pt x="0" y="190661"/>
                      <a:pt x="0" y="122826"/>
                    </a:cubicBezTo>
                    <a:cubicBezTo>
                      <a:pt x="0" y="54991"/>
                      <a:pt x="90976" y="0"/>
                      <a:pt x="203200" y="0"/>
                    </a:cubicBezTo>
                    <a:close/>
                  </a:path>
                </a:pathLst>
              </a:custGeom>
              <a:solidFill>
                <a:srgbClr val="E0615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6" name="TextBox 26"/>
              <p:cNvSpPr txBox="1"/>
              <p:nvPr/>
            </p:nvSpPr>
            <p:spPr>
              <a:xfrm>
                <a:off x="0" y="-28575"/>
                <a:ext cx="812800" cy="274227"/>
              </a:xfrm>
              <a:prstGeom prst="rect">
                <a:avLst/>
              </a:prstGeom>
            </p:spPr>
            <p:txBody>
              <a:bodyPr lIns="84999" tIns="84999" rIns="84999" bIns="84999"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6"/>
                  </a:lnSpc>
                </a:pPr>
                <a:endParaRPr sz="800"/>
              </a:p>
            </p:txBody>
          </p:sp>
        </p:grpSp>
        <p:sp>
          <p:nvSpPr>
            <p:cNvPr id="27" name="TextBox 27"/>
            <p:cNvSpPr txBox="1"/>
            <p:nvPr/>
          </p:nvSpPr>
          <p:spPr>
            <a:xfrm>
              <a:off x="489871" y="228499"/>
              <a:ext cx="3400894" cy="776421"/>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79"/>
                </a:lnSpc>
              </a:pPr>
              <a:r>
                <a:rPr lang="en-US" sz="2342" b="1">
                  <a:solidFill>
                    <a:srgbClr val="FFFFFF"/>
                  </a:solidFill>
                  <a:latin typeface="Nunito Bold"/>
                  <a:ea typeface="Nunito Bold"/>
                  <a:cs typeface="Nunito Bold"/>
                  <a:sym typeface="Nunito Bold"/>
                </a:rPr>
                <a:t>Counselling</a:t>
              </a:r>
            </a:p>
          </p:txBody>
        </p:sp>
      </p:grpSp>
      <p:sp>
        <p:nvSpPr>
          <p:cNvPr id="28" name="TextBox 28"/>
          <p:cNvSpPr txBox="1"/>
          <p:nvPr/>
        </p:nvSpPr>
        <p:spPr>
          <a:xfrm>
            <a:off x="1348541" y="3934467"/>
            <a:ext cx="5146704" cy="44435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69"/>
              </a:lnSpc>
            </a:pPr>
            <a:r>
              <a:rPr lang="en-US" sz="2549">
                <a:solidFill>
                  <a:srgbClr val="285FAA"/>
                </a:solidFill>
                <a:latin typeface="Nunito"/>
                <a:ea typeface="Nunito"/>
                <a:cs typeface="Nunito"/>
                <a:sym typeface="Nunito"/>
              </a:rPr>
              <a:t>Be comfortable in themselves </a:t>
            </a:r>
          </a:p>
        </p:txBody>
      </p:sp>
      <p:sp>
        <p:nvSpPr>
          <p:cNvPr id="29" name="TextBox 29"/>
          <p:cNvSpPr txBox="1"/>
          <p:nvPr/>
        </p:nvSpPr>
        <p:spPr>
          <a:xfrm>
            <a:off x="1348541" y="3407213"/>
            <a:ext cx="4939132" cy="44435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69"/>
              </a:lnSpc>
            </a:pPr>
            <a:r>
              <a:rPr lang="en-US" sz="2549">
                <a:solidFill>
                  <a:srgbClr val="285FAA"/>
                </a:solidFill>
                <a:latin typeface="Nunito"/>
                <a:ea typeface="Nunito"/>
                <a:cs typeface="Nunito"/>
                <a:sym typeface="Nunito"/>
              </a:rPr>
              <a:t>Feel confident, happy and healthy</a:t>
            </a:r>
          </a:p>
        </p:txBody>
      </p:sp>
      <p:sp>
        <p:nvSpPr>
          <p:cNvPr id="30" name="TextBox 30"/>
          <p:cNvSpPr txBox="1"/>
          <p:nvPr/>
        </p:nvSpPr>
        <p:spPr>
          <a:xfrm>
            <a:off x="1348541" y="4462540"/>
            <a:ext cx="1913467" cy="44435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69"/>
              </a:lnSpc>
            </a:pPr>
            <a:r>
              <a:rPr lang="en-US" sz="2549">
                <a:solidFill>
                  <a:srgbClr val="285FAA"/>
                </a:solidFill>
                <a:latin typeface="Nunito"/>
                <a:ea typeface="Nunito"/>
                <a:cs typeface="Nunito"/>
                <a:sym typeface="Nunito"/>
              </a:rPr>
              <a:t>Enjoy life</a:t>
            </a:r>
          </a:p>
        </p:txBody>
      </p:sp>
      <p:sp>
        <p:nvSpPr>
          <p:cNvPr id="31" name="Freeform 31"/>
          <p:cNvSpPr/>
          <p:nvPr/>
        </p:nvSpPr>
        <p:spPr>
          <a:xfrm>
            <a:off x="767825" y="4468742"/>
            <a:ext cx="470375" cy="469580"/>
          </a:xfrm>
          <a:custGeom>
            <a:avLst/>
            <a:gdLst/>
            <a:ahLst/>
            <a:cxnLst/>
            <a:rect l="l" t="t" r="r" b="b"/>
            <a:pathLst>
              <a:path w="705562" h="704370">
                <a:moveTo>
                  <a:pt x="0" y="0"/>
                </a:moveTo>
                <a:lnTo>
                  <a:pt x="705562" y="0"/>
                </a:lnTo>
                <a:lnTo>
                  <a:pt x="705562" y="704371"/>
                </a:lnTo>
                <a:lnTo>
                  <a:pt x="0" y="704371"/>
                </a:lnTo>
                <a:lnTo>
                  <a:pt x="0" y="0"/>
                </a:lnTo>
                <a:close/>
              </a:path>
            </a:pathLst>
          </a:custGeom>
          <a:blipFill>
            <a:blip r:embed="rId10"/>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2" name="Freeform 32"/>
          <p:cNvSpPr/>
          <p:nvPr/>
        </p:nvSpPr>
        <p:spPr>
          <a:xfrm>
            <a:off x="767825" y="3941489"/>
            <a:ext cx="470375" cy="469580"/>
          </a:xfrm>
          <a:custGeom>
            <a:avLst/>
            <a:gdLst/>
            <a:ahLst/>
            <a:cxnLst/>
            <a:rect l="l" t="t" r="r" b="b"/>
            <a:pathLst>
              <a:path w="705562" h="704370">
                <a:moveTo>
                  <a:pt x="0" y="0"/>
                </a:moveTo>
                <a:lnTo>
                  <a:pt x="705562" y="0"/>
                </a:lnTo>
                <a:lnTo>
                  <a:pt x="705562" y="704370"/>
                </a:lnTo>
                <a:lnTo>
                  <a:pt x="0" y="704370"/>
                </a:lnTo>
                <a:lnTo>
                  <a:pt x="0" y="0"/>
                </a:lnTo>
                <a:close/>
              </a:path>
            </a:pathLst>
          </a:custGeom>
          <a:blipFill>
            <a:blip r:embed="rId10"/>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3" name="Freeform 33"/>
          <p:cNvSpPr/>
          <p:nvPr/>
        </p:nvSpPr>
        <p:spPr>
          <a:xfrm>
            <a:off x="767825" y="3414235"/>
            <a:ext cx="470375" cy="469580"/>
          </a:xfrm>
          <a:custGeom>
            <a:avLst/>
            <a:gdLst/>
            <a:ahLst/>
            <a:cxnLst/>
            <a:rect l="l" t="t" r="r" b="b"/>
            <a:pathLst>
              <a:path w="705562" h="704370">
                <a:moveTo>
                  <a:pt x="0" y="0"/>
                </a:moveTo>
                <a:lnTo>
                  <a:pt x="705562" y="0"/>
                </a:lnTo>
                <a:lnTo>
                  <a:pt x="705562" y="704370"/>
                </a:lnTo>
                <a:lnTo>
                  <a:pt x="0" y="704370"/>
                </a:lnTo>
                <a:lnTo>
                  <a:pt x="0" y="0"/>
                </a:lnTo>
                <a:close/>
              </a:path>
            </a:pathLst>
          </a:custGeom>
          <a:blipFill>
            <a:blip r:embed="rId10"/>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4" name="TextBox 34"/>
          <p:cNvSpPr txBox="1"/>
          <p:nvPr/>
        </p:nvSpPr>
        <p:spPr>
          <a:xfrm>
            <a:off x="723329" y="2795586"/>
            <a:ext cx="5146704" cy="45788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712"/>
              </a:lnSpc>
            </a:pPr>
            <a:r>
              <a:rPr lang="en-US" sz="2651">
                <a:solidFill>
                  <a:srgbClr val="285FAA"/>
                </a:solidFill>
                <a:latin typeface="Nunito"/>
                <a:ea typeface="Nunito"/>
                <a:cs typeface="Nunito"/>
                <a:sym typeface="Nunito"/>
              </a:rPr>
              <a:t>Every young person deserves to:</a:t>
            </a:r>
          </a:p>
        </p:txBody>
      </p:sp>
      <p:grpSp>
        <p:nvGrpSpPr>
          <p:cNvPr id="35" name="Group 35"/>
          <p:cNvGrpSpPr/>
          <p:nvPr/>
        </p:nvGrpSpPr>
        <p:grpSpPr>
          <a:xfrm>
            <a:off x="5697064" y="5581482"/>
            <a:ext cx="2385874" cy="1064420"/>
            <a:chOff x="0" y="0"/>
            <a:chExt cx="4771748" cy="2128839"/>
          </a:xfrm>
        </p:grpSpPr>
        <p:grpSp>
          <p:nvGrpSpPr>
            <p:cNvPr id="36" name="Group 36"/>
            <p:cNvGrpSpPr/>
            <p:nvPr/>
          </p:nvGrpSpPr>
          <p:grpSpPr>
            <a:xfrm>
              <a:off x="0" y="0"/>
              <a:ext cx="4771748" cy="2128839"/>
              <a:chOff x="0" y="0"/>
              <a:chExt cx="901618" cy="402243"/>
            </a:xfrm>
          </p:grpSpPr>
          <p:sp>
            <p:nvSpPr>
              <p:cNvPr id="37" name="Freeform 37"/>
              <p:cNvSpPr/>
              <p:nvPr/>
            </p:nvSpPr>
            <p:spPr>
              <a:xfrm>
                <a:off x="0" y="0"/>
                <a:ext cx="901618" cy="402243"/>
              </a:xfrm>
              <a:custGeom>
                <a:avLst/>
                <a:gdLst/>
                <a:ahLst/>
                <a:cxnLst/>
                <a:rect l="l" t="t" r="r" b="b"/>
                <a:pathLst>
                  <a:path w="901618" h="402243">
                    <a:moveTo>
                      <a:pt x="698418" y="0"/>
                    </a:moveTo>
                    <a:cubicBezTo>
                      <a:pt x="810643" y="0"/>
                      <a:pt x="901618" y="90045"/>
                      <a:pt x="901618" y="201121"/>
                    </a:cubicBezTo>
                    <a:cubicBezTo>
                      <a:pt x="901618" y="312198"/>
                      <a:pt x="810643" y="402243"/>
                      <a:pt x="698418" y="402243"/>
                    </a:cubicBezTo>
                    <a:lnTo>
                      <a:pt x="203200" y="402243"/>
                    </a:lnTo>
                    <a:cubicBezTo>
                      <a:pt x="90976" y="402243"/>
                      <a:pt x="0" y="312198"/>
                      <a:pt x="0" y="201121"/>
                    </a:cubicBezTo>
                    <a:cubicBezTo>
                      <a:pt x="0" y="90045"/>
                      <a:pt x="90976" y="0"/>
                      <a:pt x="203200" y="0"/>
                    </a:cubicBezTo>
                    <a:close/>
                  </a:path>
                </a:pathLst>
              </a:custGeom>
              <a:solidFill>
                <a:srgbClr val="9F629E"/>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8" name="TextBox 38"/>
              <p:cNvSpPr txBox="1"/>
              <p:nvPr/>
            </p:nvSpPr>
            <p:spPr>
              <a:xfrm>
                <a:off x="0" y="-28575"/>
                <a:ext cx="901618" cy="430818"/>
              </a:xfrm>
              <a:prstGeom prst="rect">
                <a:avLst/>
              </a:prstGeom>
            </p:spPr>
            <p:txBody>
              <a:bodyPr lIns="84999" tIns="84999" rIns="84999" bIns="84999"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6"/>
                  </a:lnSpc>
                </a:pPr>
                <a:endParaRPr sz="800"/>
              </a:p>
            </p:txBody>
          </p:sp>
        </p:grpSp>
        <p:sp>
          <p:nvSpPr>
            <p:cNvPr id="39" name="TextBox 39"/>
            <p:cNvSpPr txBox="1"/>
            <p:nvPr/>
          </p:nvSpPr>
          <p:spPr>
            <a:xfrm>
              <a:off x="379319" y="228499"/>
              <a:ext cx="4013110" cy="1605166"/>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279"/>
                </a:lnSpc>
              </a:pPr>
              <a:r>
                <a:rPr lang="en-US" sz="2342" b="1">
                  <a:solidFill>
                    <a:srgbClr val="FFFFFF"/>
                  </a:solidFill>
                  <a:latin typeface="Nunito Bold"/>
                  <a:ea typeface="Nunito Bold"/>
                  <a:cs typeface="Nunito Bold"/>
                  <a:sym typeface="Nunito Bold"/>
                </a:rPr>
                <a:t>Early Support Hub</a:t>
              </a: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58792" y="3471315"/>
            <a:ext cx="1070424" cy="1070424"/>
          </a:xfrm>
          <a:custGeom>
            <a:avLst/>
            <a:gdLst/>
            <a:ahLst/>
            <a:cxnLst/>
            <a:rect l="l" t="t" r="r" b="b"/>
            <a:pathLst>
              <a:path w="1605636" h="1605636">
                <a:moveTo>
                  <a:pt x="0" y="0"/>
                </a:moveTo>
                <a:lnTo>
                  <a:pt x="1605635" y="0"/>
                </a:lnTo>
                <a:lnTo>
                  <a:pt x="1605635" y="1605635"/>
                </a:lnTo>
                <a:lnTo>
                  <a:pt x="0" y="160563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TextBox 3"/>
          <p:cNvSpPr txBox="1"/>
          <p:nvPr/>
        </p:nvSpPr>
        <p:spPr>
          <a:xfrm>
            <a:off x="2555282" y="5118399"/>
            <a:ext cx="6907652" cy="12330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54"/>
              </a:lnSpc>
            </a:pPr>
            <a:r>
              <a:rPr lang="en-US" sz="3467">
                <a:solidFill>
                  <a:srgbClr val="F0AC4F"/>
                </a:solidFill>
                <a:latin typeface="Nunito"/>
                <a:ea typeface="Nunito"/>
                <a:cs typeface="Nunito"/>
                <a:sym typeface="Nunito"/>
              </a:rPr>
              <a:t>Localised and bespoke resources and guides</a:t>
            </a:r>
          </a:p>
        </p:txBody>
      </p:sp>
      <p:sp>
        <p:nvSpPr>
          <p:cNvPr id="4" name="Freeform 4"/>
          <p:cNvSpPr/>
          <p:nvPr/>
        </p:nvSpPr>
        <p:spPr>
          <a:xfrm flipH="1">
            <a:off x="1249908" y="4929744"/>
            <a:ext cx="1070424" cy="1070424"/>
          </a:xfrm>
          <a:custGeom>
            <a:avLst/>
            <a:gdLst/>
            <a:ahLst/>
            <a:cxnLst/>
            <a:rect l="l" t="t" r="r" b="b"/>
            <a:pathLst>
              <a:path w="1605636" h="1605636">
                <a:moveTo>
                  <a:pt x="1605636" y="0"/>
                </a:moveTo>
                <a:lnTo>
                  <a:pt x="0" y="0"/>
                </a:lnTo>
                <a:lnTo>
                  <a:pt x="0" y="1605635"/>
                </a:lnTo>
                <a:lnTo>
                  <a:pt x="1605636" y="1605635"/>
                </a:lnTo>
                <a:lnTo>
                  <a:pt x="1605636"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Freeform 5"/>
          <p:cNvSpPr/>
          <p:nvPr/>
        </p:nvSpPr>
        <p:spPr>
          <a:xfrm>
            <a:off x="9695612" y="4929744"/>
            <a:ext cx="1070424" cy="1070424"/>
          </a:xfrm>
          <a:custGeom>
            <a:avLst/>
            <a:gdLst/>
            <a:ahLst/>
            <a:cxnLst/>
            <a:rect l="l" t="t" r="r" b="b"/>
            <a:pathLst>
              <a:path w="1605636" h="1605636">
                <a:moveTo>
                  <a:pt x="0" y="0"/>
                </a:moveTo>
                <a:lnTo>
                  <a:pt x="1605636" y="0"/>
                </a:lnTo>
                <a:lnTo>
                  <a:pt x="1605636" y="1605635"/>
                </a:lnTo>
                <a:lnTo>
                  <a:pt x="0" y="160563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6" name="Freeform 6"/>
          <p:cNvSpPr/>
          <p:nvPr/>
        </p:nvSpPr>
        <p:spPr>
          <a:xfrm flipH="1">
            <a:off x="685800" y="3471315"/>
            <a:ext cx="1070424" cy="1070424"/>
          </a:xfrm>
          <a:custGeom>
            <a:avLst/>
            <a:gdLst/>
            <a:ahLst/>
            <a:cxnLst/>
            <a:rect l="l" t="t" r="r" b="b"/>
            <a:pathLst>
              <a:path w="1605636" h="1605636">
                <a:moveTo>
                  <a:pt x="1605636" y="0"/>
                </a:moveTo>
                <a:lnTo>
                  <a:pt x="0" y="0"/>
                </a:lnTo>
                <a:lnTo>
                  <a:pt x="0" y="1605635"/>
                </a:lnTo>
                <a:lnTo>
                  <a:pt x="1605636" y="1605635"/>
                </a:lnTo>
                <a:lnTo>
                  <a:pt x="1605636"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7" name="Group 7"/>
          <p:cNvGrpSpPr/>
          <p:nvPr/>
        </p:nvGrpSpPr>
        <p:grpSpPr>
          <a:xfrm>
            <a:off x="9261749" y="-320463"/>
            <a:ext cx="3182359" cy="3497580"/>
            <a:chOff x="487680" y="-128270"/>
            <a:chExt cx="11526520" cy="12668250"/>
          </a:xfrm>
        </p:grpSpPr>
        <p:sp>
          <p:nvSpPr>
            <p:cNvPr id="8" name="Freeform 8"/>
            <p:cNvSpPr/>
            <p:nvPr/>
          </p:nvSpPr>
          <p:spPr>
            <a:xfrm>
              <a:off x="0" y="0"/>
              <a:ext cx="11526520" cy="12668250"/>
            </a:xfrm>
            <a:custGeom>
              <a:avLst/>
              <a:gdLst/>
              <a:ahLst/>
              <a:cxnLst/>
              <a:rect l="l" t="t" r="r" b="b"/>
              <a:pathLst>
                <a:path w="11526520" h="12668250">
                  <a:moveTo>
                    <a:pt x="8704580" y="1238250"/>
                  </a:moveTo>
                  <a:cubicBezTo>
                    <a:pt x="7128510" y="156210"/>
                    <a:pt x="5292090" y="0"/>
                    <a:pt x="3665220" y="645160"/>
                  </a:cubicBezTo>
                  <a:cubicBezTo>
                    <a:pt x="2532380" y="1084580"/>
                    <a:pt x="1497330" y="2092960"/>
                    <a:pt x="867410" y="3538220"/>
                  </a:cubicBezTo>
                  <a:cubicBezTo>
                    <a:pt x="91440" y="5316220"/>
                    <a:pt x="0" y="7744460"/>
                    <a:pt x="750570" y="9545320"/>
                  </a:cubicBezTo>
                  <a:cubicBezTo>
                    <a:pt x="1283970" y="10824210"/>
                    <a:pt x="2186940" y="11713210"/>
                    <a:pt x="3159760" y="12166600"/>
                  </a:cubicBezTo>
                  <a:cubicBezTo>
                    <a:pt x="4132580" y="12619990"/>
                    <a:pt x="5175250" y="12668250"/>
                    <a:pt x="6191250" y="12534900"/>
                  </a:cubicBezTo>
                  <a:cubicBezTo>
                    <a:pt x="7296150" y="12390120"/>
                    <a:pt x="8411210" y="12021820"/>
                    <a:pt x="9358630" y="11172190"/>
                  </a:cubicBezTo>
                  <a:cubicBezTo>
                    <a:pt x="10306050" y="10322560"/>
                    <a:pt x="11070590" y="8936990"/>
                    <a:pt x="11247120" y="7327900"/>
                  </a:cubicBezTo>
                  <a:cubicBezTo>
                    <a:pt x="11526520" y="4803140"/>
                    <a:pt x="10281920" y="2320290"/>
                    <a:pt x="8704580" y="1238250"/>
                  </a:cubicBezTo>
                  <a:close/>
                </a:path>
              </a:pathLst>
            </a:custGeom>
            <a:blipFill>
              <a:blip r:embed="rId4"/>
              <a:stretch>
                <a:fillRect l="-6752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9" name="TextBox 9"/>
          <p:cNvSpPr txBox="1"/>
          <p:nvPr/>
        </p:nvSpPr>
        <p:spPr>
          <a:xfrm>
            <a:off x="2162624" y="2933295"/>
            <a:ext cx="7692968" cy="186147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54"/>
              </a:lnSpc>
            </a:pPr>
            <a:r>
              <a:rPr lang="en-US" sz="3467">
                <a:solidFill>
                  <a:srgbClr val="F0AC4F"/>
                </a:solidFill>
                <a:latin typeface="Nunito"/>
                <a:ea typeface="Nunito"/>
                <a:cs typeface="Nunito"/>
                <a:sym typeface="Nunito"/>
              </a:rPr>
              <a:t>Independent, impartial guidance delivered in schools to support young people with their post-16 options</a:t>
            </a:r>
          </a:p>
        </p:txBody>
      </p:sp>
      <p:sp>
        <p:nvSpPr>
          <p:cNvPr id="10" name="TextBox 10"/>
          <p:cNvSpPr txBox="1"/>
          <p:nvPr/>
        </p:nvSpPr>
        <p:spPr>
          <a:xfrm>
            <a:off x="685800" y="596900"/>
            <a:ext cx="8505191" cy="15739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347"/>
              </a:lnSpc>
            </a:pPr>
            <a:r>
              <a:rPr lang="en-US" sz="4534" b="1">
                <a:solidFill>
                  <a:srgbClr val="7BB9DE"/>
                </a:solidFill>
                <a:latin typeface="Nunito Bold"/>
                <a:ea typeface="Nunito Bold"/>
                <a:cs typeface="Nunito Bold"/>
                <a:sym typeface="Nunito Bold"/>
              </a:rPr>
              <a:t>Careers Education, Information, Advice and Guidance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49516" y="2104480"/>
            <a:ext cx="7692968" cy="186147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54"/>
              </a:lnSpc>
            </a:pPr>
            <a:r>
              <a:rPr lang="en-US" sz="3467">
                <a:solidFill>
                  <a:srgbClr val="9377BF"/>
                </a:solidFill>
                <a:latin typeface="Nunito"/>
                <a:ea typeface="Nunito"/>
                <a:cs typeface="Nunito"/>
                <a:sym typeface="Nunito"/>
              </a:rPr>
              <a:t>Supporting young people to find and enter the education, employment and training that is </a:t>
            </a:r>
            <a:r>
              <a:rPr lang="en-US" sz="3467" b="1">
                <a:solidFill>
                  <a:srgbClr val="9377BF"/>
                </a:solidFill>
                <a:latin typeface="Nunito Bold"/>
                <a:ea typeface="Nunito Bold"/>
                <a:cs typeface="Nunito Bold"/>
                <a:sym typeface="Nunito Bold"/>
              </a:rPr>
              <a:t>right for them</a:t>
            </a:r>
          </a:p>
        </p:txBody>
      </p:sp>
      <p:sp>
        <p:nvSpPr>
          <p:cNvPr id="3" name="Freeform 3"/>
          <p:cNvSpPr/>
          <p:nvPr/>
        </p:nvSpPr>
        <p:spPr>
          <a:xfrm>
            <a:off x="5809609" y="3718746"/>
            <a:ext cx="3441508" cy="659344"/>
          </a:xfrm>
          <a:custGeom>
            <a:avLst/>
            <a:gdLst/>
            <a:ahLst/>
            <a:cxnLst/>
            <a:rect l="l" t="t" r="r" b="b"/>
            <a:pathLst>
              <a:path w="5162262" h="989016">
                <a:moveTo>
                  <a:pt x="0" y="0"/>
                </a:moveTo>
                <a:lnTo>
                  <a:pt x="5162262" y="0"/>
                </a:lnTo>
                <a:lnTo>
                  <a:pt x="5162262" y="989015"/>
                </a:lnTo>
                <a:lnTo>
                  <a:pt x="0" y="98901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4" name="Freeform 4"/>
          <p:cNvSpPr/>
          <p:nvPr/>
        </p:nvSpPr>
        <p:spPr>
          <a:xfrm rot="1261561">
            <a:off x="9059110" y="160311"/>
            <a:ext cx="2855458" cy="2855458"/>
          </a:xfrm>
          <a:custGeom>
            <a:avLst/>
            <a:gdLst/>
            <a:ahLst/>
            <a:cxnLst/>
            <a:rect l="l" t="t" r="r" b="b"/>
            <a:pathLst>
              <a:path w="4283187" h="4283187">
                <a:moveTo>
                  <a:pt x="0" y="0"/>
                </a:moveTo>
                <a:lnTo>
                  <a:pt x="4283187" y="0"/>
                </a:lnTo>
                <a:lnTo>
                  <a:pt x="4283187" y="4283186"/>
                </a:lnTo>
                <a:lnTo>
                  <a:pt x="0" y="4283186"/>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5" name="Group 5"/>
          <p:cNvGrpSpPr/>
          <p:nvPr/>
        </p:nvGrpSpPr>
        <p:grpSpPr>
          <a:xfrm>
            <a:off x="-511846" y="3935746"/>
            <a:ext cx="4346466" cy="3497580"/>
            <a:chOff x="83820" y="1018540"/>
            <a:chExt cx="13037820" cy="10491470"/>
          </a:xfrm>
        </p:grpSpPr>
        <p:sp>
          <p:nvSpPr>
            <p:cNvPr id="6" name="Freeform 6"/>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5"/>
              <a:stretch>
                <a:fillRect l="-11060" r="-1106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7" name="Freeform 7"/>
          <p:cNvSpPr/>
          <p:nvPr/>
        </p:nvSpPr>
        <p:spPr>
          <a:xfrm>
            <a:off x="8157363" y="5175317"/>
            <a:ext cx="3570242" cy="1344937"/>
          </a:xfrm>
          <a:custGeom>
            <a:avLst/>
            <a:gdLst/>
            <a:ahLst/>
            <a:cxnLst/>
            <a:rect l="l" t="t" r="r" b="b"/>
            <a:pathLst>
              <a:path w="5355363" h="2017405">
                <a:moveTo>
                  <a:pt x="0" y="0"/>
                </a:moveTo>
                <a:lnTo>
                  <a:pt x="5355364" y="0"/>
                </a:lnTo>
                <a:lnTo>
                  <a:pt x="5355364" y="2017405"/>
                </a:lnTo>
                <a:lnTo>
                  <a:pt x="0" y="2017405"/>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p:cNvSpPr/>
          <p:nvPr/>
        </p:nvSpPr>
        <p:spPr>
          <a:xfrm>
            <a:off x="2889488" y="5476900"/>
            <a:ext cx="1505289" cy="1505289"/>
          </a:xfrm>
          <a:custGeom>
            <a:avLst/>
            <a:gdLst/>
            <a:ahLst/>
            <a:cxnLst/>
            <a:rect l="l" t="t" r="r" b="b"/>
            <a:pathLst>
              <a:path w="2257934" h="2257934">
                <a:moveTo>
                  <a:pt x="0" y="0"/>
                </a:moveTo>
                <a:lnTo>
                  <a:pt x="2257933" y="0"/>
                </a:lnTo>
                <a:lnTo>
                  <a:pt x="2257933" y="2257934"/>
                </a:lnTo>
                <a:lnTo>
                  <a:pt x="0" y="2257934"/>
                </a:lnTo>
                <a:lnTo>
                  <a:pt x="0" y="0"/>
                </a:ln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TextBox 9"/>
          <p:cNvSpPr txBox="1"/>
          <p:nvPr/>
        </p:nvSpPr>
        <p:spPr>
          <a:xfrm>
            <a:off x="942791" y="596900"/>
            <a:ext cx="3859162" cy="7835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347"/>
              </a:lnSpc>
            </a:pPr>
            <a:r>
              <a:rPr lang="en-US" sz="4534" b="1">
                <a:solidFill>
                  <a:srgbClr val="9377BF"/>
                </a:solidFill>
                <a:latin typeface="Nunito Bold"/>
                <a:ea typeface="Nunito Bold"/>
                <a:cs typeface="Nunito Bold"/>
                <a:sym typeface="Nunito Bold"/>
              </a:rPr>
              <a:t>Employability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845534" y="3178174"/>
            <a:ext cx="4346466" cy="3497580"/>
            <a:chOff x="83820" y="1018540"/>
            <a:chExt cx="13037820" cy="10491470"/>
          </a:xfrm>
        </p:grpSpPr>
        <p:sp>
          <p:nvSpPr>
            <p:cNvPr id="3" name="Freeform 3"/>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3"/>
              <a:stretch>
                <a:fillRect l="-852" r="-85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4" name="Freeform 4"/>
          <p:cNvSpPr/>
          <p:nvPr/>
        </p:nvSpPr>
        <p:spPr>
          <a:xfrm>
            <a:off x="622821" y="2510399"/>
            <a:ext cx="2848092" cy="4165355"/>
          </a:xfrm>
          <a:custGeom>
            <a:avLst/>
            <a:gdLst/>
            <a:ahLst/>
            <a:cxnLst/>
            <a:rect l="l" t="t" r="r" b="b"/>
            <a:pathLst>
              <a:path w="4272138" h="6248033">
                <a:moveTo>
                  <a:pt x="0" y="0"/>
                </a:moveTo>
                <a:lnTo>
                  <a:pt x="4272138" y="0"/>
                </a:lnTo>
                <a:lnTo>
                  <a:pt x="4272138" y="6248033"/>
                </a:lnTo>
                <a:lnTo>
                  <a:pt x="0" y="6248033"/>
                </a:lnTo>
                <a:lnTo>
                  <a:pt x="0" y="0"/>
                </a:lnTo>
                <a:close/>
              </a:path>
            </a:pathLst>
          </a:custGeom>
          <a:blipFill>
            <a:blip r:embed="rId4"/>
            <a:stretch>
              <a:fillRect l="-7254" t="-1743" r="-434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Freeform 5"/>
          <p:cNvSpPr/>
          <p:nvPr/>
        </p:nvSpPr>
        <p:spPr>
          <a:xfrm>
            <a:off x="8111710" y="-588818"/>
            <a:ext cx="4415773" cy="4413905"/>
          </a:xfrm>
          <a:custGeom>
            <a:avLst/>
            <a:gdLst/>
            <a:ahLst/>
            <a:cxnLst/>
            <a:rect l="l" t="t" r="r" b="b"/>
            <a:pathLst>
              <a:path w="6623660" h="6620858">
                <a:moveTo>
                  <a:pt x="0" y="0"/>
                </a:moveTo>
                <a:lnTo>
                  <a:pt x="6623660" y="0"/>
                </a:lnTo>
                <a:lnTo>
                  <a:pt x="6623660" y="6620858"/>
                </a:lnTo>
                <a:lnTo>
                  <a:pt x="0" y="6620858"/>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6" name="Freeform 6"/>
          <p:cNvSpPr/>
          <p:nvPr/>
        </p:nvSpPr>
        <p:spPr>
          <a:xfrm>
            <a:off x="3855244" y="2510399"/>
            <a:ext cx="578586" cy="577609"/>
          </a:xfrm>
          <a:custGeom>
            <a:avLst/>
            <a:gdLst/>
            <a:ahLst/>
            <a:cxnLst/>
            <a:rect l="l" t="t" r="r" b="b"/>
            <a:pathLst>
              <a:path w="867879" h="866413">
                <a:moveTo>
                  <a:pt x="0" y="0"/>
                </a:moveTo>
                <a:lnTo>
                  <a:pt x="867879" y="0"/>
                </a:lnTo>
                <a:lnTo>
                  <a:pt x="867879" y="866413"/>
                </a:lnTo>
                <a:lnTo>
                  <a:pt x="0" y="866413"/>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TextBox 7"/>
          <p:cNvSpPr txBox="1"/>
          <p:nvPr/>
        </p:nvSpPr>
        <p:spPr>
          <a:xfrm>
            <a:off x="754630" y="596900"/>
            <a:ext cx="3544434" cy="7835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347"/>
              </a:lnSpc>
            </a:pPr>
            <a:r>
              <a:rPr lang="en-US" sz="4534" b="1">
                <a:solidFill>
                  <a:srgbClr val="5CDCB5"/>
                </a:solidFill>
                <a:latin typeface="Nunito Bold"/>
                <a:ea typeface="Nunito Bold"/>
                <a:cs typeface="Nunito Bold"/>
                <a:sym typeface="Nunito Bold"/>
              </a:rPr>
              <a:t>Youth voice</a:t>
            </a:r>
          </a:p>
        </p:txBody>
      </p:sp>
      <p:sp>
        <p:nvSpPr>
          <p:cNvPr id="8" name="TextBox 8"/>
          <p:cNvSpPr txBox="1"/>
          <p:nvPr/>
        </p:nvSpPr>
        <p:spPr>
          <a:xfrm>
            <a:off x="486417" y="1560985"/>
            <a:ext cx="7625292" cy="50339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104"/>
              </a:lnSpc>
            </a:pPr>
            <a:r>
              <a:rPr lang="en-US" sz="2931">
                <a:solidFill>
                  <a:srgbClr val="7BB9DE"/>
                </a:solidFill>
                <a:latin typeface="Nunito"/>
                <a:ea typeface="Nunito"/>
                <a:cs typeface="Nunito"/>
                <a:sym typeface="Nunito"/>
              </a:rPr>
              <a:t>Providing young people with opportunities to:</a:t>
            </a:r>
          </a:p>
        </p:txBody>
      </p:sp>
      <p:sp>
        <p:nvSpPr>
          <p:cNvPr id="9" name="TextBox 9"/>
          <p:cNvSpPr txBox="1"/>
          <p:nvPr/>
        </p:nvSpPr>
        <p:spPr>
          <a:xfrm>
            <a:off x="4637030" y="2566342"/>
            <a:ext cx="3090349" cy="25861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107"/>
              </a:lnSpc>
            </a:pPr>
            <a:r>
              <a:rPr lang="en-US" sz="2933">
                <a:solidFill>
                  <a:srgbClr val="7BB9DE"/>
                </a:solidFill>
                <a:latin typeface="Nunito"/>
                <a:ea typeface="Nunito"/>
                <a:cs typeface="Nunito"/>
                <a:sym typeface="Nunito"/>
              </a:rPr>
              <a:t>Share their views</a:t>
            </a:r>
          </a:p>
          <a:p>
            <a:pPr algn="l">
              <a:lnSpc>
                <a:spcPts val="4107"/>
              </a:lnSpc>
            </a:pPr>
            <a:r>
              <a:rPr lang="en-US" sz="2933">
                <a:solidFill>
                  <a:srgbClr val="7BB9DE"/>
                </a:solidFill>
                <a:latin typeface="Nunito"/>
                <a:ea typeface="Nunito"/>
                <a:cs typeface="Nunito"/>
                <a:sym typeface="Nunito"/>
              </a:rPr>
              <a:t>Influence change</a:t>
            </a:r>
          </a:p>
          <a:p>
            <a:pPr algn="l">
              <a:lnSpc>
                <a:spcPts val="4107"/>
              </a:lnSpc>
            </a:pPr>
            <a:r>
              <a:rPr lang="en-US" sz="2933">
                <a:solidFill>
                  <a:srgbClr val="7BB9DE"/>
                </a:solidFill>
                <a:latin typeface="Nunito"/>
                <a:ea typeface="Nunito"/>
                <a:cs typeface="Nunito"/>
                <a:sym typeface="Nunito"/>
              </a:rPr>
              <a:t>Develop leadership skills</a:t>
            </a:r>
          </a:p>
          <a:p>
            <a:pPr algn="l">
              <a:lnSpc>
                <a:spcPts val="4107"/>
              </a:lnSpc>
            </a:pPr>
            <a:r>
              <a:rPr lang="en-US" sz="2933">
                <a:solidFill>
                  <a:srgbClr val="7BB9DE"/>
                </a:solidFill>
                <a:latin typeface="Nunito"/>
                <a:ea typeface="Nunito"/>
                <a:cs typeface="Nunito"/>
                <a:sym typeface="Nunito"/>
              </a:rPr>
              <a:t>Deliver projects</a:t>
            </a:r>
          </a:p>
        </p:txBody>
      </p:sp>
      <p:sp>
        <p:nvSpPr>
          <p:cNvPr id="10" name="Freeform 10"/>
          <p:cNvSpPr/>
          <p:nvPr/>
        </p:nvSpPr>
        <p:spPr>
          <a:xfrm>
            <a:off x="3855244" y="3088008"/>
            <a:ext cx="578586" cy="577609"/>
          </a:xfrm>
          <a:custGeom>
            <a:avLst/>
            <a:gdLst/>
            <a:ahLst/>
            <a:cxnLst/>
            <a:rect l="l" t="t" r="r" b="b"/>
            <a:pathLst>
              <a:path w="867879" h="866413">
                <a:moveTo>
                  <a:pt x="0" y="0"/>
                </a:moveTo>
                <a:lnTo>
                  <a:pt x="867879" y="0"/>
                </a:lnTo>
                <a:lnTo>
                  <a:pt x="867879" y="866413"/>
                </a:lnTo>
                <a:lnTo>
                  <a:pt x="0" y="866413"/>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1" name="Freeform 11"/>
          <p:cNvSpPr/>
          <p:nvPr/>
        </p:nvSpPr>
        <p:spPr>
          <a:xfrm>
            <a:off x="3855244" y="3786266"/>
            <a:ext cx="578586" cy="577609"/>
          </a:xfrm>
          <a:custGeom>
            <a:avLst/>
            <a:gdLst/>
            <a:ahLst/>
            <a:cxnLst/>
            <a:rect l="l" t="t" r="r" b="b"/>
            <a:pathLst>
              <a:path w="867879" h="866413">
                <a:moveTo>
                  <a:pt x="0" y="0"/>
                </a:moveTo>
                <a:lnTo>
                  <a:pt x="867879" y="0"/>
                </a:lnTo>
                <a:lnTo>
                  <a:pt x="867879" y="866414"/>
                </a:lnTo>
                <a:lnTo>
                  <a:pt x="0" y="866414"/>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2" name="Freeform 12"/>
          <p:cNvSpPr/>
          <p:nvPr/>
        </p:nvSpPr>
        <p:spPr>
          <a:xfrm>
            <a:off x="3855244" y="4630697"/>
            <a:ext cx="578586" cy="577609"/>
          </a:xfrm>
          <a:custGeom>
            <a:avLst/>
            <a:gdLst/>
            <a:ahLst/>
            <a:cxnLst/>
            <a:rect l="l" t="t" r="r" b="b"/>
            <a:pathLst>
              <a:path w="867879" h="866413">
                <a:moveTo>
                  <a:pt x="0" y="0"/>
                </a:moveTo>
                <a:lnTo>
                  <a:pt x="867879" y="0"/>
                </a:lnTo>
                <a:lnTo>
                  <a:pt x="867879" y="866414"/>
                </a:lnTo>
                <a:lnTo>
                  <a:pt x="0" y="866414"/>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5002" y="1956648"/>
            <a:ext cx="3914654" cy="3914654"/>
          </a:xfrm>
          <a:custGeom>
            <a:avLst/>
            <a:gdLst/>
            <a:ahLst/>
            <a:cxnLst/>
            <a:rect l="l" t="t" r="r" b="b"/>
            <a:pathLst>
              <a:path w="5871981" h="5871981">
                <a:moveTo>
                  <a:pt x="0" y="0"/>
                </a:moveTo>
                <a:lnTo>
                  <a:pt x="5871981" y="0"/>
                </a:lnTo>
                <a:lnTo>
                  <a:pt x="5871981" y="5871981"/>
                </a:lnTo>
                <a:lnTo>
                  <a:pt x="0" y="5871981"/>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9847152" y="-1031850"/>
            <a:ext cx="3435299" cy="3435299"/>
          </a:xfrm>
          <a:custGeom>
            <a:avLst/>
            <a:gdLst/>
            <a:ahLst/>
            <a:cxnLst/>
            <a:rect l="l" t="t" r="r" b="b"/>
            <a:pathLst>
              <a:path w="5152948" h="5152948">
                <a:moveTo>
                  <a:pt x="0" y="0"/>
                </a:moveTo>
                <a:lnTo>
                  <a:pt x="5152948" y="0"/>
                </a:lnTo>
                <a:lnTo>
                  <a:pt x="5152948" y="5152948"/>
                </a:lnTo>
                <a:lnTo>
                  <a:pt x="0" y="5152948"/>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4" name="Group 4"/>
          <p:cNvGrpSpPr/>
          <p:nvPr/>
        </p:nvGrpSpPr>
        <p:grpSpPr>
          <a:xfrm>
            <a:off x="8337444" y="4214874"/>
            <a:ext cx="1656429" cy="1656429"/>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6" name="Group 6"/>
          <p:cNvGrpSpPr/>
          <p:nvPr/>
        </p:nvGrpSpPr>
        <p:grpSpPr>
          <a:xfrm>
            <a:off x="9650685" y="4325573"/>
            <a:ext cx="2709891" cy="270989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BB9DE"/>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TextBox 8"/>
            <p:cNvSpPr txBox="1"/>
            <p:nvPr/>
          </p:nvSpPr>
          <p:spPr>
            <a:xfrm>
              <a:off x="76200" y="38100"/>
              <a:ext cx="660400" cy="698500"/>
            </a:xfrm>
            <a:prstGeom prst="rect">
              <a:avLst/>
            </a:prstGeom>
          </p:spPr>
          <p:txBody>
            <a:bodyPr lIns="40575" tIns="40575" rIns="40575" bIns="40575"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39"/>
                </a:lnSpc>
              </a:pPr>
              <a:endParaRPr sz="800"/>
            </a:p>
          </p:txBody>
        </p:sp>
      </p:grpSp>
      <p:sp>
        <p:nvSpPr>
          <p:cNvPr id="9" name="TextBox 9"/>
          <p:cNvSpPr txBox="1"/>
          <p:nvPr/>
        </p:nvSpPr>
        <p:spPr>
          <a:xfrm>
            <a:off x="9903595" y="5295211"/>
            <a:ext cx="2068652" cy="91307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427"/>
              </a:lnSpc>
            </a:pPr>
            <a:r>
              <a:rPr lang="en-US" sz="1733" b="1">
                <a:solidFill>
                  <a:srgbClr val="FFFFFF"/>
                </a:solidFill>
                <a:latin typeface="Nunito Bold"/>
                <a:ea typeface="Nunito Bold"/>
                <a:cs typeface="Nunito Bold"/>
                <a:sym typeface="Nunito Bold"/>
              </a:rPr>
              <a:t>Star House</a:t>
            </a:r>
          </a:p>
          <a:p>
            <a:pPr algn="ctr">
              <a:lnSpc>
                <a:spcPts val="2427"/>
              </a:lnSpc>
            </a:pPr>
            <a:r>
              <a:rPr lang="en-US" sz="1733" b="1">
                <a:solidFill>
                  <a:srgbClr val="FFFFFF"/>
                </a:solidFill>
                <a:latin typeface="Nunito Bold"/>
                <a:ea typeface="Nunito Bold"/>
                <a:cs typeface="Nunito Bold"/>
                <a:sym typeface="Nunito Bold"/>
              </a:rPr>
              <a:t>43 Division Street</a:t>
            </a:r>
          </a:p>
          <a:p>
            <a:pPr algn="ctr">
              <a:lnSpc>
                <a:spcPts val="2427"/>
              </a:lnSpc>
            </a:pPr>
            <a:r>
              <a:rPr lang="en-US" sz="1733" b="1">
                <a:solidFill>
                  <a:srgbClr val="FFFFFF"/>
                </a:solidFill>
                <a:latin typeface="Nunito Bold"/>
                <a:ea typeface="Nunito Bold"/>
                <a:cs typeface="Nunito Bold"/>
                <a:sym typeface="Nunito Bold"/>
              </a:rPr>
              <a:t>S1 4GE</a:t>
            </a:r>
          </a:p>
        </p:txBody>
      </p:sp>
      <p:grpSp>
        <p:nvGrpSpPr>
          <p:cNvPr id="10" name="Group 10"/>
          <p:cNvGrpSpPr/>
          <p:nvPr/>
        </p:nvGrpSpPr>
        <p:grpSpPr>
          <a:xfrm>
            <a:off x="10937920" y="3661863"/>
            <a:ext cx="1327420" cy="132742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00" r="-250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2" name="TextBox 12"/>
          <p:cNvSpPr txBox="1"/>
          <p:nvPr/>
        </p:nvSpPr>
        <p:spPr>
          <a:xfrm>
            <a:off x="685800" y="596900"/>
            <a:ext cx="6141391" cy="773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347"/>
              </a:lnSpc>
            </a:pPr>
            <a:r>
              <a:rPr lang="en-US" sz="4534" b="1">
                <a:solidFill>
                  <a:srgbClr val="285FAA"/>
                </a:solidFill>
                <a:latin typeface="Nunito Bold"/>
                <a:ea typeface="Nunito Bold"/>
                <a:cs typeface="Nunito Bold"/>
                <a:sym typeface="Nunito Bold"/>
              </a:rPr>
              <a:t>City Centre Youth Hub</a:t>
            </a:r>
          </a:p>
        </p:txBody>
      </p:sp>
      <p:sp>
        <p:nvSpPr>
          <p:cNvPr id="13" name="TextBox 13"/>
          <p:cNvSpPr txBox="1"/>
          <p:nvPr/>
        </p:nvSpPr>
        <p:spPr>
          <a:xfrm>
            <a:off x="4431945" y="1924898"/>
            <a:ext cx="6505975" cy="106420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793"/>
              </a:lnSpc>
            </a:pPr>
            <a:r>
              <a:rPr lang="en-US" sz="1995">
                <a:solidFill>
                  <a:srgbClr val="285FAA"/>
                </a:solidFill>
                <a:latin typeface="Nunito"/>
                <a:ea typeface="Nunito"/>
                <a:cs typeface="Nunito"/>
                <a:sym typeface="Nunito"/>
              </a:rPr>
              <a:t>Star House, our city centre home, is a welcoming hub for young people to engage with each other, in our services, and with the other for-good organisations based here.</a:t>
            </a:r>
          </a:p>
        </p:txBody>
      </p:sp>
      <p:sp>
        <p:nvSpPr>
          <p:cNvPr id="14" name="TextBox 14"/>
          <p:cNvSpPr txBox="1"/>
          <p:nvPr/>
        </p:nvSpPr>
        <p:spPr>
          <a:xfrm>
            <a:off x="4431945" y="3187756"/>
            <a:ext cx="3905499" cy="206575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723"/>
              </a:lnSpc>
            </a:pPr>
            <a:r>
              <a:rPr lang="en-US" sz="1945">
                <a:solidFill>
                  <a:srgbClr val="285FAA"/>
                </a:solidFill>
                <a:latin typeface="Nunito"/>
                <a:ea typeface="Nunito"/>
                <a:cs typeface="Nunito"/>
                <a:sym typeface="Nunito"/>
              </a:rPr>
              <a:t>The ground floor is open to young people from 9am – 5pm Monday to Friday, with communal space set up for activities, group sessions, doing independent work or just chilling out.</a:t>
            </a:r>
          </a:p>
        </p:txBody>
      </p:sp>
    </p:spTree>
    <p:extLst>
      <p:ext uri="{BB962C8B-B14F-4D97-AF65-F5344CB8AC3E}">
        <p14:creationId xmlns:p14="http://schemas.microsoft.com/office/powerpoint/2010/main" val="346146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21728" y="685800"/>
            <a:ext cx="3184473" cy="989484"/>
          </a:xfrm>
          <a:custGeom>
            <a:avLst/>
            <a:gdLst/>
            <a:ahLst/>
            <a:cxnLst/>
            <a:rect l="l" t="t" r="r" b="b"/>
            <a:pathLst>
              <a:path w="4776709" h="1484226">
                <a:moveTo>
                  <a:pt x="0" y="0"/>
                </a:moveTo>
                <a:lnTo>
                  <a:pt x="4776709" y="0"/>
                </a:lnTo>
                <a:lnTo>
                  <a:pt x="4776709" y="1484226"/>
                </a:lnTo>
                <a:lnTo>
                  <a:pt x="0" y="1484226"/>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Freeform 3"/>
          <p:cNvSpPr/>
          <p:nvPr/>
        </p:nvSpPr>
        <p:spPr>
          <a:xfrm>
            <a:off x="0" y="3865427"/>
            <a:ext cx="12323815" cy="3189423"/>
          </a:xfrm>
          <a:custGeom>
            <a:avLst/>
            <a:gdLst/>
            <a:ahLst/>
            <a:cxnLst/>
            <a:rect l="l" t="t" r="r" b="b"/>
            <a:pathLst>
              <a:path w="18485722" h="4784135">
                <a:moveTo>
                  <a:pt x="0" y="0"/>
                </a:moveTo>
                <a:lnTo>
                  <a:pt x="18485722" y="0"/>
                </a:lnTo>
                <a:lnTo>
                  <a:pt x="18485722" y="4784135"/>
                </a:lnTo>
                <a:lnTo>
                  <a:pt x="0" y="478413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4" name="Group 4"/>
          <p:cNvGrpSpPr/>
          <p:nvPr/>
        </p:nvGrpSpPr>
        <p:grpSpPr>
          <a:xfrm>
            <a:off x="549977" y="2038835"/>
            <a:ext cx="10956223" cy="1463040"/>
            <a:chOff x="0" y="0"/>
            <a:chExt cx="21912445" cy="2926080"/>
          </a:xfrm>
        </p:grpSpPr>
        <p:sp>
          <p:nvSpPr>
            <p:cNvPr id="5" name="TextBox 5"/>
            <p:cNvSpPr txBox="1"/>
            <p:nvPr/>
          </p:nvSpPr>
          <p:spPr>
            <a:xfrm>
              <a:off x="337747" y="-95250"/>
              <a:ext cx="21574699" cy="302133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120"/>
                </a:lnSpc>
              </a:pPr>
              <a:r>
                <a:rPr lang="en-US" sz="4534" b="1">
                  <a:solidFill>
                    <a:srgbClr val="285FAA"/>
                  </a:solidFill>
                  <a:latin typeface="Nunito Bold"/>
                  <a:ea typeface="Nunito Bold"/>
                  <a:cs typeface="Nunito Bold"/>
                  <a:sym typeface="Nunito Bold"/>
                </a:rPr>
                <a:t>Together, we can do better for </a:t>
              </a:r>
              <a:r>
                <a:rPr lang="en-US" sz="4534" b="1">
                  <a:solidFill>
                    <a:srgbClr val="5CDCB5"/>
                  </a:solidFill>
                  <a:latin typeface="Nunito Bold"/>
                  <a:ea typeface="Nunito Bold"/>
                  <a:cs typeface="Nunito Bold"/>
                  <a:sym typeface="Nunito Bold"/>
                </a:rPr>
                <a:t>Sheffield’s young people</a:t>
              </a:r>
            </a:p>
          </p:txBody>
        </p:sp>
        <p:sp>
          <p:nvSpPr>
            <p:cNvPr id="6" name="Freeform 6"/>
            <p:cNvSpPr/>
            <p:nvPr/>
          </p:nvSpPr>
          <p:spPr>
            <a:xfrm>
              <a:off x="0" y="983329"/>
              <a:ext cx="5199320" cy="854344"/>
            </a:xfrm>
            <a:custGeom>
              <a:avLst/>
              <a:gdLst/>
              <a:ahLst/>
              <a:cxnLst/>
              <a:rect l="l" t="t" r="r" b="b"/>
              <a:pathLst>
                <a:path w="5199320" h="854344">
                  <a:moveTo>
                    <a:pt x="0" y="0"/>
                  </a:moveTo>
                  <a:lnTo>
                    <a:pt x="5199320" y="0"/>
                  </a:lnTo>
                  <a:lnTo>
                    <a:pt x="5199320" y="854344"/>
                  </a:lnTo>
                  <a:lnTo>
                    <a:pt x="0" y="854344"/>
                  </a:lnTo>
                  <a:lnTo>
                    <a:pt x="0" y="0"/>
                  </a:lnTo>
                  <a:close/>
                </a:path>
              </a:pathLst>
            </a:custGeom>
            <a:blipFill>
              <a:blip r:embed="rId4"/>
              <a:stretch>
                <a:fillRect t="-8297" b="-829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7" name="TextBox 7"/>
          <p:cNvSpPr txBox="1"/>
          <p:nvPr/>
        </p:nvSpPr>
        <p:spPr>
          <a:xfrm>
            <a:off x="6092826" y="3339254"/>
            <a:ext cx="6350" cy="1604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7"/>
              </a:lnSpc>
            </a:pPr>
            <a:endParaRPr sz="8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08179-D43B-8979-AF87-960BB372FA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E1C625-C1FC-5C44-C67D-05FA734E5A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E0E1FF7B-99BC-5485-08F6-E6902B82884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5A577038-93E1-B61A-27B5-B1A6A84D84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2CC5B629-6DC1-F657-9500-AE79B7AF15C4}"/>
              </a:ext>
            </a:extLst>
          </p:cNvPr>
          <p:cNvSpPr txBox="1"/>
          <p:nvPr/>
        </p:nvSpPr>
        <p:spPr>
          <a:xfrm>
            <a:off x="1981851" y="1389983"/>
            <a:ext cx="8011706" cy="5016758"/>
          </a:xfrm>
          <a:prstGeom prst="rect">
            <a:avLst/>
          </a:prstGeom>
          <a:noFill/>
        </p:spPr>
        <p:txBody>
          <a:bodyPr wrap="square" lIns="91440" tIns="45720" rIns="91440" bIns="45720" rtlCol="0" anchor="t">
            <a:spAutoFit/>
          </a:bodyPr>
          <a:lstStyle/>
          <a:p>
            <a:pPr algn="ctr"/>
            <a:r>
              <a:rPr lang="en-GB" sz="9600" b="1">
                <a:solidFill>
                  <a:schemeClr val="bg1"/>
                </a:solidFill>
                <a:latin typeface="Calibri Light"/>
                <a:ea typeface="Calibri Light"/>
                <a:cs typeface="Calibri Light"/>
              </a:rPr>
              <a:t>Business Card Raffle</a:t>
            </a:r>
          </a:p>
          <a:p>
            <a:pPr algn="ctr"/>
            <a:br>
              <a:rPr lang="en-GB" sz="9600" b="1">
                <a:latin typeface="Calibri Light"/>
              </a:rPr>
            </a:br>
            <a:endParaRPr lang="en-GB" sz="3200" b="1">
              <a:solidFill>
                <a:schemeClr val="bg1"/>
              </a:solidFill>
              <a:latin typeface="Calibri Light"/>
              <a:ea typeface="Calibri Light"/>
              <a:cs typeface="Calibri Light"/>
            </a:endParaRPr>
          </a:p>
        </p:txBody>
      </p:sp>
    </p:spTree>
    <p:extLst>
      <p:ext uri="{BB962C8B-B14F-4D97-AF65-F5344CB8AC3E}">
        <p14:creationId xmlns:p14="http://schemas.microsoft.com/office/powerpoint/2010/main" val="1595034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95255" y="2741562"/>
            <a:ext cx="10192053" cy="1646605"/>
          </a:xfrm>
          <a:prstGeom prst="rect">
            <a:avLst/>
          </a:prstGeom>
          <a:noFill/>
        </p:spPr>
        <p:txBody>
          <a:bodyPr wrap="square" rtlCol="0">
            <a:spAutoFit/>
          </a:bodyPr>
          <a:lstStyle/>
          <a:p>
            <a:pPr algn="ctr">
              <a:spcBef>
                <a:spcPts val="600"/>
              </a:spcBef>
              <a:spcAft>
                <a:spcPts val="600"/>
              </a:spcAft>
            </a:pPr>
            <a:endParaRPr lang="en-GB" sz="4800" b="1">
              <a:solidFill>
                <a:schemeClr val="bg1"/>
              </a:solidFill>
              <a:cs typeface="Arial" panose="020B0604020202020204" pitchFamily="34" charset="0"/>
            </a:endParaRPr>
          </a:p>
          <a:p>
            <a:pPr algn="ctr"/>
            <a:r>
              <a:rPr lang="en-GB" sz="4800" b="1">
                <a:solidFill>
                  <a:schemeClr val="bg1"/>
                </a:solidFill>
                <a:cs typeface="Arial" panose="020B0604020202020204" pitchFamily="34" charset="0"/>
              </a:rPr>
              <a:t> </a:t>
            </a:r>
            <a:endParaRPr lang="en-GB" sz="2400" b="1">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353536" y="709626"/>
            <a:ext cx="9488081" cy="5447645"/>
          </a:xfrm>
          <a:prstGeom prst="rect">
            <a:avLst/>
          </a:prstGeom>
          <a:noFill/>
        </p:spPr>
        <p:txBody>
          <a:bodyPr wrap="square" lIns="91440" tIns="45720" rIns="91440" bIns="45720" rtlCol="0" anchor="t">
            <a:spAutoFit/>
          </a:bodyPr>
          <a:lstStyle/>
          <a:p>
            <a:pPr algn="ctr"/>
            <a:r>
              <a:rPr lang="en-GB" sz="13800" b="1">
                <a:solidFill>
                  <a:schemeClr val="bg1"/>
                </a:solidFill>
                <a:latin typeface="Calibri Light"/>
                <a:ea typeface="Calibri Light"/>
                <a:cs typeface="Calibri Light"/>
              </a:rPr>
              <a:t>Thank you</a:t>
            </a:r>
            <a:r>
              <a:rPr lang="en-GB" sz="13800" b="1">
                <a:solidFill>
                  <a:schemeClr val="bg1"/>
                </a:solidFill>
                <a:latin typeface="Bahnschrift SemiBold SemiConden"/>
              </a:rPr>
              <a:t>!</a:t>
            </a:r>
            <a:endParaRPr lang="en-GB" b="1">
              <a:solidFill>
                <a:schemeClr val="bg1"/>
              </a:solidFill>
              <a:latin typeface="Calibri" panose="020F0502020204030204"/>
              <a:ea typeface="Calibri"/>
              <a:cs typeface="Calibri"/>
            </a:endParaRPr>
          </a:p>
          <a:p>
            <a:pPr algn="ctr"/>
            <a:br>
              <a:rPr lang="en-GB" sz="13800">
                <a:latin typeface="Bahnschrift SemiBold SemiConden" panose="020B0502040204020203" pitchFamily="34" charset="0"/>
              </a:rPr>
            </a:br>
            <a:r>
              <a:rPr lang="en-GB" sz="3600">
                <a:solidFill>
                  <a:schemeClr val="bg1"/>
                </a:solidFill>
                <a:latin typeface="Calibri Light"/>
                <a:ea typeface="Calibri Light"/>
                <a:cs typeface="Calibri Light"/>
              </a:rPr>
              <a:t>If you are interested in speaking at or hosting the next Teacake Club come let me know !</a:t>
            </a:r>
            <a:r>
              <a:rPr lang="en-GB" sz="2800">
                <a:solidFill>
                  <a:schemeClr val="bg1"/>
                </a:solidFill>
                <a:latin typeface="Bahnschrift SemiBold SemiConden"/>
              </a:rPr>
              <a:t> </a:t>
            </a:r>
            <a:endParaRPr lang="en-GB">
              <a:solidFill>
                <a:schemeClr val="bg1"/>
              </a:solidFill>
              <a:ea typeface="Calibri"/>
              <a:cs typeface="Calibri"/>
            </a:endParaRPr>
          </a:p>
        </p:txBody>
      </p:sp>
    </p:spTree>
    <p:extLst>
      <p:ext uri="{BB962C8B-B14F-4D97-AF65-F5344CB8AC3E}">
        <p14:creationId xmlns:p14="http://schemas.microsoft.com/office/powerpoint/2010/main" val="1228165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9">
  <a:themeElements>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Course PowerPoint Template">
      <a:majorFont>
        <a:latin typeface="Arial"/>
        <a:ea typeface=""/>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9" id="{5CCC54DC-AA0D-6D42-A629-F7B1628F183B}" vid="{3A7B2964-D1D8-5F4B-8A12-3A507B2BF95D}"/>
    </a:ext>
  </a:extLst>
</a:theme>
</file>

<file path=ppt/theme/theme3.xml><?xml version="1.0" encoding="utf-8"?>
<a:theme xmlns:a="http://schemas.openxmlformats.org/drawingml/2006/main" name="1_Fearless blue hermes feb 21">
  <a:themeElements>
    <a:clrScheme name="fearless blue">
      <a:dk1>
        <a:srgbClr val="3BB8E6"/>
      </a:dk1>
      <a:lt1>
        <a:sysClr val="window" lastClr="FFFFFF"/>
      </a:lt1>
      <a:dk2>
        <a:srgbClr val="3BB8E6"/>
      </a:dk2>
      <a:lt2>
        <a:srgbClr val="FFFFFF"/>
      </a:lt2>
      <a:accent1>
        <a:srgbClr val="49257D"/>
      </a:accent1>
      <a:accent2>
        <a:srgbClr val="3BB8E6"/>
      </a:accent2>
      <a:accent3>
        <a:srgbClr val="DA291C"/>
      </a:accent3>
      <a:accent4>
        <a:srgbClr val="FFA300"/>
      </a:accent4>
      <a:accent5>
        <a:srgbClr val="E1D100"/>
      </a:accent5>
      <a:accent6>
        <a:srgbClr val="FFA300"/>
      </a:accent6>
      <a:hlink>
        <a:srgbClr val="E10098"/>
      </a:hlink>
      <a:folHlink>
        <a:srgbClr val="AD1AAC"/>
      </a:folHlink>
    </a:clrScheme>
    <a:fontScheme name="Hermes">
      <a:majorFont>
        <a:latin typeface="Hermes Bold"/>
        <a:ea typeface=""/>
        <a:cs typeface=""/>
      </a:majorFont>
      <a:minorFont>
        <a:latin typeface="Herme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rless blue hermes feb 21" id="{7C7E7EFB-71CE-4F8F-8260-7654640AFF71}" vid="{0EE18426-20DD-4F0D-BF6A-1D2AF23468A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6ae618b1-0c2e-4c2b-a0b4-e3037c6012c9">
      <Terms xmlns="http://schemas.microsoft.com/office/infopath/2007/PartnerControls"/>
    </lcf76f155ced4ddcb4097134ff3c332f>
    <Approved xmlns="6ae618b1-0c2e-4c2b-a0b4-e3037c6012c9">true</Approve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8308ee2ed22ee549c3faac0b6ec5a72c">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7da1034f85ce9df919f374b52e4be655"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563193-4E03-402A-BC1B-44D1A66278A5}">
  <ds:schemaRefs>
    <ds:schemaRef ds:uri="http://schemas.microsoft.com/sharepoint/v3/contenttype/forms"/>
  </ds:schemaRefs>
</ds:datastoreItem>
</file>

<file path=customXml/itemProps2.xml><?xml version="1.0" encoding="utf-8"?>
<ds:datastoreItem xmlns:ds="http://schemas.openxmlformats.org/officeDocument/2006/customXml" ds:itemID="{82DF128D-BBCF-4F52-9DFA-6CD968274EB9}">
  <ds:schemaRefs>
    <ds:schemaRef ds:uri="17dd376a-7703-4d16-8034-213cffa61642"/>
    <ds:schemaRef ds:uri="6ae618b1-0c2e-4c2b-a0b4-e3037c6012c9"/>
    <ds:schemaRef ds:uri="7ee85a2a-d933-4483-8446-7f50a366222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EB7AF97-4F23-4575-B914-52F03F3BBC9A}">
  <ds:schemaRefs>
    <ds:schemaRef ds:uri="6ae618b1-0c2e-4c2b-a0b4-e3037c6012c9"/>
    <ds:schemaRef ds:uri="7ee85a2a-d933-4483-8446-7f50a36622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4210</Words>
  <Application>Microsoft Office PowerPoint</Application>
  <PresentationFormat>Widescreen</PresentationFormat>
  <Paragraphs>607</Paragraphs>
  <Slides>68</Slides>
  <Notes>50</Notes>
  <HiddenSlides>2</HiddenSlides>
  <MMClips>1</MMClips>
  <ScaleCrop>false</ScaleCrop>
  <HeadingPairs>
    <vt:vector size="6" baseType="variant">
      <vt:variant>
        <vt:lpstr>Fonts Used</vt:lpstr>
      </vt:variant>
      <vt:variant>
        <vt:i4>23</vt:i4>
      </vt:variant>
      <vt:variant>
        <vt:lpstr>Theme</vt:lpstr>
      </vt:variant>
      <vt:variant>
        <vt:i4>3</vt:i4>
      </vt:variant>
      <vt:variant>
        <vt:lpstr>Slide Titles</vt:lpstr>
      </vt:variant>
      <vt:variant>
        <vt:i4>68</vt:i4>
      </vt:variant>
    </vt:vector>
  </HeadingPairs>
  <TitlesOfParts>
    <vt:vector size="94" baseType="lpstr">
      <vt:lpstr>Aptos</vt:lpstr>
      <vt:lpstr>Arial</vt:lpstr>
      <vt:lpstr>Bahnschrift SemiBold SemiConden</vt:lpstr>
      <vt:lpstr>Basis Grotesque</vt:lpstr>
      <vt:lpstr>Bradley Hand ITC</vt:lpstr>
      <vt:lpstr>Calibri</vt:lpstr>
      <vt:lpstr>Calibri Light</vt:lpstr>
      <vt:lpstr>Canva Sans Bold</vt:lpstr>
      <vt:lpstr>GT Walsheim Medium</vt:lpstr>
      <vt:lpstr>Hermes Bold</vt:lpstr>
      <vt:lpstr>Hermes Regular</vt:lpstr>
      <vt:lpstr>Lora</vt:lpstr>
      <vt:lpstr>Merriweather</vt:lpstr>
      <vt:lpstr>Montserrat</vt:lpstr>
      <vt:lpstr>national</vt:lpstr>
      <vt:lpstr>Nunito</vt:lpstr>
      <vt:lpstr>Nunito Bold</vt:lpstr>
      <vt:lpstr>Poppins</vt:lpstr>
      <vt:lpstr>Poppins Bold</vt:lpstr>
      <vt:lpstr>Roboto</vt:lpstr>
      <vt:lpstr>Roboto Condensed</vt:lpstr>
      <vt:lpstr>Work Sans</vt:lpstr>
      <vt:lpstr>Work Sans SemiBold</vt:lpstr>
      <vt:lpstr>Office Theme</vt:lpstr>
      <vt:lpstr>Theme9</vt:lpstr>
      <vt:lpstr>1_Fearless blue hermes feb 21</vt:lpstr>
      <vt:lpstr>PowerPoint Presentation</vt:lpstr>
      <vt:lpstr>PowerPoint Presentation</vt:lpstr>
      <vt:lpstr>PowerPoint Presentation</vt:lpstr>
      <vt:lpstr> Employment &amp; Skills Mapping &amp; Triage Service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Childminding as a Career Option </vt:lpstr>
      <vt:lpstr>Childcare Support for working parents</vt:lpstr>
      <vt:lpstr>Childminders – Local Ambition</vt:lpstr>
      <vt:lpstr>A Career in Childminding</vt:lpstr>
      <vt:lpstr>Core Skills and Values Required</vt:lpstr>
      <vt:lpstr>Signposting - Routes into Childminding</vt:lpstr>
      <vt:lpstr>Childminding Promotional Leaflet</vt:lpstr>
      <vt:lpstr>FEL Childcare Ratios and Funding</vt:lpstr>
      <vt:lpstr>FEL Childcare: Potential Income via Childminder Agency (based on quote received)</vt:lpstr>
      <vt:lpstr>FEL Childcare: Potential Income via Ofsted Registration</vt:lpstr>
      <vt:lpstr>Wraparound Childcare: Potential Income via  Ofsted Registration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HOMEWARDS?</vt:lpstr>
      <vt:lpstr>Six flagship  Homewards locations</vt:lpstr>
      <vt:lpstr>Homewards cohorts</vt:lpstr>
      <vt:lpstr>PowerPoint Presentation</vt:lpstr>
      <vt:lpstr>PowerPoint Presentation</vt:lpstr>
      <vt:lpstr>PowerPoint Presentation</vt:lpstr>
      <vt:lpstr>Why employment?</vt:lpstr>
      <vt:lpstr>Why employment?</vt:lpstr>
      <vt:lpstr>Preventing homelessness by employment:  supporting keen, job-ready candidates into Decent, Sustainable jobs</vt:lpstr>
      <vt:lpstr>PowerPoint Presentation</vt:lpstr>
      <vt:lpstr>PowerPoint Presentation</vt:lpstr>
      <vt:lpstr>The plan</vt:lpstr>
      <vt:lpstr>What is NEON?</vt:lpstr>
      <vt:lpstr>How does neon work?</vt:lpstr>
      <vt:lpstr>Homewards is looking for…</vt:lpstr>
      <vt:lpstr>PowerPoint Presentation</vt:lpstr>
      <vt:lpstr>Next steps</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Lawrie</dc:creator>
  <cp:lastModifiedBy>Phoebe Seymour</cp:lastModifiedBy>
  <cp:revision>2</cp:revision>
  <dcterms:created xsi:type="dcterms:W3CDTF">2024-01-08T13:26:18Z</dcterms:created>
  <dcterms:modified xsi:type="dcterms:W3CDTF">2025-10-08T11:07:16Z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0x0101005035F5128AFFA34B957228EACBA33D74</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2025-01-16T16:01:45Z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33005bb0-3955-4a8e-be26-40874094f4ef</vt:lpwstr>
  </property>
  <property fmtid="{D5CDD505-2E9C-101B-9397-08002B2CF9AE}" pid="10" name="MSIP_Label_c8588358-c3f1-4695-a290-e2f70d15689d_ContentBits">
    <vt:lpwstr>0</vt:lpwstr>
  </property>
  <property fmtid="{D5CDD505-2E9C-101B-9397-08002B2CF9AE}" pid="11" name="MSIP_Label_3ec26a34-59ed-402c-a326-5f7429bfdaa8_SetDate">
    <vt:lpwstr>2024-02-27T10:02:24Z</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MSIP_Label_3ec26a34-59ed-402c-a326-5f7429bfdaa8_ActionId">
    <vt:lpwstr>128e8c66-2608-4008-911d-06dff8fc636f</vt:lpwstr>
  </property>
  <property fmtid="{D5CDD505-2E9C-101B-9397-08002B2CF9AE}" pid="18" name="_ExtendedDescription">
    <vt:lpwstr/>
  </property>
  <property fmtid="{D5CDD505-2E9C-101B-9397-08002B2CF9AE}" pid="19" name="TriggerFlowInfo">
    <vt:lpwstr/>
  </property>
  <property fmtid="{D5CDD505-2E9C-101B-9397-08002B2CF9AE}" pid="20" name="MSIP_Label_3ec26a34-59ed-402c-a326-5f7429bfdaa8_ContentBits">
    <vt:lpwstr>0</vt:lpwstr>
  </property>
  <property fmtid="{D5CDD505-2E9C-101B-9397-08002B2CF9AE}" pid="21" name="xd_Signature">
    <vt:bool>false</vt:bool>
  </property>
  <property fmtid="{D5CDD505-2E9C-101B-9397-08002B2CF9AE}" pid="22" name="MSIP_Label_3ec26a34-59ed-402c-a326-5f7429bfdaa8_Name">
    <vt:lpwstr>Non-Official</vt:lpwstr>
  </property>
  <property fmtid="{D5CDD505-2E9C-101B-9397-08002B2CF9AE}" pid="23" name="MSIP_Label_3ec26a34-59ed-402c-a326-5f7429bfdaa8_Method">
    <vt:lpwstr>Privileged</vt:lpwstr>
  </property>
  <property fmtid="{D5CDD505-2E9C-101B-9397-08002B2CF9AE}" pid="24" name="MSIP_Label_3ec26a34-59ed-402c-a326-5f7429bfdaa8_SiteId">
    <vt:lpwstr>a1ba59b9-7204-48d8-a360-7770245ad4a9</vt:lpwstr>
  </property>
  <property fmtid="{D5CDD505-2E9C-101B-9397-08002B2CF9AE}" pid="25" name="MSIP_Label_3ec26a34-59ed-402c-a326-5f7429bfdaa8_Enabled">
    <vt:lpwstr>true</vt:lpwstr>
  </property>
</Properties>
</file>