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9"/>
  </p:notesMasterIdLst>
  <p:sldIdLst>
    <p:sldId id="256" r:id="rId5"/>
    <p:sldId id="259" r:id="rId6"/>
    <p:sldId id="266" r:id="rId7"/>
    <p:sldId id="386" r:id="rId8"/>
    <p:sldId id="379" r:id="rId9"/>
    <p:sldId id="381" r:id="rId10"/>
    <p:sldId id="382" r:id="rId11"/>
    <p:sldId id="383" r:id="rId12"/>
    <p:sldId id="269" r:id="rId13"/>
    <p:sldId id="268" r:id="rId14"/>
    <p:sldId id="402" r:id="rId15"/>
    <p:sldId id="264" r:id="rId16"/>
    <p:sldId id="265" r:id="rId17"/>
    <p:sldId id="287" r:id="rId18"/>
  </p:sldIdLst>
  <p:sldSz cx="9753600" cy="7315200"/>
  <p:notesSz cx="6858000" cy="9144000"/>
  <p:embeddedFontLst>
    <p:embeddedFont>
      <p:font typeface="Circular Std 1" panose="020B0604020202020204" charset="0"/>
      <p:regular r:id="rId20"/>
    </p:embeddedFont>
    <p:embeddedFont>
      <p:font typeface="Circular Std 3" panose="020B0604020202020204" charset="0"/>
      <p:regular r:id="rId21"/>
    </p:embeddedFont>
    <p:embeddedFont>
      <p:font typeface="Dezen Solid 1"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0F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5" d="100"/>
          <a:sy n="55" d="100"/>
        </p:scale>
        <p:origin x="1492"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oebe Seymour" userId="S::phoebe.seymour2@sheffield.gov.uk::d7ca2466-93ee-44ef-834c-5d1e9fadf4df" providerId="AD" clId="Web-{8D6A26B9-E169-52C2-6987-2B7C46EB06F9}"/>
    <pc:docChg chg="mod">
      <pc:chgData name="Phoebe Seymour" userId="S::phoebe.seymour2@sheffield.gov.uk::d7ca2466-93ee-44ef-834c-5d1e9fadf4df" providerId="AD" clId="Web-{8D6A26B9-E169-52C2-6987-2B7C46EB06F9}" dt="2026-02-09T14:34:31.025"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C50773-66A4-4289-8BE0-15F6CB5F7843}" type="datetimeFigureOut">
              <a:rPr lang="en-GB" smtClean="0"/>
              <a:t>09/02/2026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E6B71-DA26-41B3-BB9A-E5E13FC829DA}" type="slidenum">
              <a:rPr lang="en-GB" smtClean="0"/>
              <a:t>‹#›</a:t>
            </a:fld>
            <a:endParaRPr lang="en-GB"/>
          </a:p>
        </p:txBody>
      </p:sp>
    </p:spTree>
    <p:extLst>
      <p:ext uri="{BB962C8B-B14F-4D97-AF65-F5344CB8AC3E}">
        <p14:creationId xmlns:p14="http://schemas.microsoft.com/office/powerpoint/2010/main" val="4137751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7FF104-376F-4076-387E-9E9E74961C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5339" y="6821520"/>
            <a:ext cx="930442" cy="330548"/>
          </a:xfrm>
          <a:prstGeom prst="rect">
            <a:avLst/>
          </a:prstGeom>
        </p:spPr>
      </p:pic>
      <p:pic>
        <p:nvPicPr>
          <p:cNvPr id="3" name="Picture 2">
            <a:extLst>
              <a:ext uri="{FF2B5EF4-FFF2-40B4-BE49-F238E27FC236}">
                <a16:creationId xmlns:a16="http://schemas.microsoft.com/office/drawing/2014/main" id="{46D6F2FA-B8BB-4891-306A-9D4D6043EEFB}"/>
              </a:ext>
            </a:extLst>
          </p:cNvPr>
          <p:cNvPicPr>
            <a:picLocks noChangeAspect="1"/>
          </p:cNvPicPr>
          <p:nvPr userDrawn="1"/>
        </p:nvPicPr>
        <p:blipFill>
          <a:blip r:embed="rId3"/>
          <a:srcRect/>
          <a:stretch/>
        </p:blipFill>
        <p:spPr>
          <a:xfrm>
            <a:off x="8182187" y="6853381"/>
            <a:ext cx="1358473" cy="306631"/>
          </a:xfrm>
          <a:prstGeom prst="rect">
            <a:avLst/>
          </a:prstGeom>
        </p:spPr>
      </p:pic>
    </p:spTree>
    <p:extLst>
      <p:ext uri="{BB962C8B-B14F-4D97-AF65-F5344CB8AC3E}">
        <p14:creationId xmlns:p14="http://schemas.microsoft.com/office/powerpoint/2010/main" val="3000082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jpeg"/><Relationship Id="rId18" Type="http://schemas.openxmlformats.org/officeDocument/2006/relationships/image" Target="../media/image32.png"/><Relationship Id="rId3" Type="http://schemas.openxmlformats.org/officeDocument/2006/relationships/image" Target="../media/image17.png"/><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image" Target="../media/image16.jpeg"/><Relationship Id="rId16" Type="http://schemas.openxmlformats.org/officeDocument/2006/relationships/image" Target="../media/image30.png"/><Relationship Id="rId1" Type="http://schemas.openxmlformats.org/officeDocument/2006/relationships/slideLayout" Target="../slideLayouts/slideLayout12.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png"/><Relationship Id="rId15" Type="http://schemas.openxmlformats.org/officeDocument/2006/relationships/image" Target="../media/image29.jpeg"/><Relationship Id="rId10" Type="http://schemas.openxmlformats.org/officeDocument/2006/relationships/image" Target="../media/image24.jpeg"/><Relationship Id="rId19" Type="http://schemas.openxmlformats.org/officeDocument/2006/relationships/image" Target="../media/image7.pn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png"/><Relationship Id="rId7" Type="http://schemas.openxmlformats.org/officeDocument/2006/relationships/image" Target="../media/image34.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7.png"/><Relationship Id="rId10" Type="http://schemas.openxmlformats.org/officeDocument/2006/relationships/image" Target="../media/image37.jpeg"/><Relationship Id="rId4" Type="http://schemas.openxmlformats.org/officeDocument/2006/relationships/image" Target="../media/image6.png"/><Relationship Id="rId9"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5.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7.png"/><Relationship Id="rId10"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7.png"/><Relationship Id="rId10" Type="http://schemas.openxmlformats.org/officeDocument/2006/relationships/image" Target="../media/image52.png"/><Relationship Id="rId4" Type="http://schemas.openxmlformats.org/officeDocument/2006/relationships/image" Target="../media/image6.png"/><Relationship Id="rId9"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5.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262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18FC57-FED2-B943-1EE2-FA7578AFBBD1}"/>
              </a:ext>
            </a:extLst>
          </p:cNvPr>
          <p:cNvPicPr>
            <a:picLocks noChangeAspect="1"/>
          </p:cNvPicPr>
          <p:nvPr/>
        </p:nvPicPr>
        <p:blipFill>
          <a:blip r:embed="rId2"/>
          <a:stretch>
            <a:fillRect/>
          </a:stretch>
        </p:blipFill>
        <p:spPr>
          <a:xfrm>
            <a:off x="1726221" y="694353"/>
            <a:ext cx="6301157" cy="59264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64140" y="-262109"/>
            <a:ext cx="13017740" cy="7322479"/>
            <a:chOff x="0" y="0"/>
            <a:chExt cx="17356987" cy="9763305"/>
          </a:xfrm>
        </p:grpSpPr>
        <p:sp>
          <p:nvSpPr>
            <p:cNvPr id="3" name="Freeform 3"/>
            <p:cNvSpPr/>
            <p:nvPr/>
          </p:nvSpPr>
          <p:spPr>
            <a:xfrm>
              <a:off x="0" y="0"/>
              <a:ext cx="17356987" cy="9763305"/>
            </a:xfrm>
            <a:custGeom>
              <a:avLst/>
              <a:gdLst/>
              <a:ahLst/>
              <a:cxnLst/>
              <a:rect l="l" t="t" r="r" b="b"/>
              <a:pathLst>
                <a:path w="17356987" h="9763305">
                  <a:moveTo>
                    <a:pt x="0" y="0"/>
                  </a:moveTo>
                  <a:lnTo>
                    <a:pt x="17356987" y="0"/>
                  </a:lnTo>
                  <a:lnTo>
                    <a:pt x="17356987" y="9763305"/>
                  </a:lnTo>
                  <a:lnTo>
                    <a:pt x="0" y="9763305"/>
                  </a:lnTo>
                  <a:lnTo>
                    <a:pt x="0" y="0"/>
                  </a:lnTo>
                  <a:close/>
                </a:path>
              </a:pathLst>
            </a:custGeom>
            <a:blipFill>
              <a:blip r:embed="rId2"/>
              <a:stretch>
                <a:fillRect/>
              </a:stretch>
            </a:blipFill>
          </p:spPr>
          <p:txBody>
            <a:bodyPr/>
            <a:lstStyle/>
            <a:p>
              <a:endParaRPr lang="en-GB"/>
            </a:p>
          </p:txBody>
        </p:sp>
        <p:sp>
          <p:nvSpPr>
            <p:cNvPr id="4" name="Freeform 4"/>
            <p:cNvSpPr/>
            <p:nvPr/>
          </p:nvSpPr>
          <p:spPr>
            <a:xfrm>
              <a:off x="364497" y="9103740"/>
              <a:ext cx="1657592" cy="442603"/>
            </a:xfrm>
            <a:custGeom>
              <a:avLst/>
              <a:gdLst/>
              <a:ahLst/>
              <a:cxnLst/>
              <a:rect l="l" t="t" r="r" b="b"/>
              <a:pathLst>
                <a:path w="1657592" h="442603">
                  <a:moveTo>
                    <a:pt x="0" y="0"/>
                  </a:moveTo>
                  <a:lnTo>
                    <a:pt x="1657592" y="0"/>
                  </a:lnTo>
                  <a:lnTo>
                    <a:pt x="1657592" y="442603"/>
                  </a:lnTo>
                  <a:lnTo>
                    <a:pt x="0" y="442603"/>
                  </a:lnTo>
                  <a:lnTo>
                    <a:pt x="0" y="0"/>
                  </a:lnTo>
                  <a:close/>
                </a:path>
              </a:pathLst>
            </a:custGeom>
            <a:blipFill>
              <a:blip r:embed="rId3"/>
              <a:stretch>
                <a:fillRect/>
              </a:stretch>
            </a:blipFill>
          </p:spPr>
          <p:txBody>
            <a:bodyPr/>
            <a:lstStyle/>
            <a:p>
              <a:endParaRPr lang="en-GB"/>
            </a:p>
          </p:txBody>
        </p:sp>
        <p:sp>
          <p:nvSpPr>
            <p:cNvPr id="5" name="Freeform 5"/>
            <p:cNvSpPr/>
            <p:nvPr/>
          </p:nvSpPr>
          <p:spPr>
            <a:xfrm>
              <a:off x="14560343" y="9147132"/>
              <a:ext cx="2416960" cy="410059"/>
            </a:xfrm>
            <a:custGeom>
              <a:avLst/>
              <a:gdLst/>
              <a:ahLst/>
              <a:cxnLst/>
              <a:rect l="l" t="t" r="r" b="b"/>
              <a:pathLst>
                <a:path w="2416960" h="410059">
                  <a:moveTo>
                    <a:pt x="0" y="0"/>
                  </a:moveTo>
                  <a:lnTo>
                    <a:pt x="2416960" y="0"/>
                  </a:lnTo>
                  <a:lnTo>
                    <a:pt x="2416960" y="410059"/>
                  </a:lnTo>
                  <a:lnTo>
                    <a:pt x="0" y="410059"/>
                  </a:lnTo>
                  <a:lnTo>
                    <a:pt x="0" y="0"/>
                  </a:lnTo>
                  <a:close/>
                </a:path>
              </a:pathLst>
            </a:custGeom>
            <a:blipFill>
              <a:blip r:embed="rId4"/>
              <a:stretch>
                <a:fillRect/>
              </a:stretch>
            </a:blipFill>
          </p:spPr>
          <p:txBody>
            <a:bodyPr/>
            <a:lstStyle/>
            <a:p>
              <a:endParaRPr lang="en-GB"/>
            </a:p>
          </p:txBody>
        </p:sp>
      </p:grpSp>
      <p:grpSp>
        <p:nvGrpSpPr>
          <p:cNvPr id="6" name="Group 6"/>
          <p:cNvGrpSpPr/>
          <p:nvPr/>
        </p:nvGrpSpPr>
        <p:grpSpPr>
          <a:xfrm>
            <a:off x="0" y="6428534"/>
            <a:ext cx="9753600" cy="975360"/>
            <a:chOff x="0" y="0"/>
            <a:chExt cx="13004800" cy="1300480"/>
          </a:xfrm>
        </p:grpSpPr>
        <p:sp>
          <p:nvSpPr>
            <p:cNvPr id="7" name="Freeform 7"/>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8" name="Freeform 8"/>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5"/>
            <a:stretch>
              <a:fillRect/>
            </a:stretch>
          </a:blipFill>
        </p:spPr>
        <p:txBody>
          <a:bodyPr/>
          <a:lstStyle/>
          <a:p>
            <a:endParaRPr lang="en-GB"/>
          </a:p>
        </p:txBody>
      </p:sp>
      <p:sp>
        <p:nvSpPr>
          <p:cNvPr id="9" name="TextBox 9"/>
          <p:cNvSpPr txBox="1"/>
          <p:nvPr/>
        </p:nvSpPr>
        <p:spPr>
          <a:xfrm>
            <a:off x="600403" y="-137643"/>
            <a:ext cx="8421677" cy="1079142"/>
          </a:xfrm>
          <a:prstGeom prst="rect">
            <a:avLst/>
          </a:prstGeom>
        </p:spPr>
        <p:txBody>
          <a:bodyPr lIns="0" tIns="0" rIns="0" bIns="0" rtlCol="0" anchor="t">
            <a:spAutoFit/>
          </a:bodyPr>
          <a:lstStyle/>
          <a:p>
            <a:pPr>
              <a:lnSpc>
                <a:spcPts val="9258"/>
              </a:lnSpc>
            </a:pPr>
            <a:r>
              <a:rPr lang="en-US" sz="4800" dirty="0">
                <a:solidFill>
                  <a:srgbClr val="000000"/>
                </a:solidFill>
                <a:latin typeface="Dezen Solid 1"/>
              </a:rPr>
              <a:t>The Everyone Active Story So Far… </a:t>
            </a:r>
          </a:p>
        </p:txBody>
      </p:sp>
      <p:sp>
        <p:nvSpPr>
          <p:cNvPr id="13" name="TextBox 13"/>
          <p:cNvSpPr txBox="1"/>
          <p:nvPr/>
        </p:nvSpPr>
        <p:spPr>
          <a:xfrm>
            <a:off x="600403" y="1090767"/>
            <a:ext cx="5415065" cy="5066387"/>
          </a:xfrm>
          <a:prstGeom prst="rect">
            <a:avLst/>
          </a:prstGeom>
        </p:spPr>
        <p:txBody>
          <a:bodyPr wrap="square" lIns="0" tIns="0" rIns="0" bIns="0" rtlCol="0" anchor="t">
            <a:spAutoFit/>
          </a:bodyPr>
          <a:lstStyle/>
          <a:p>
            <a:pPr marL="231395" lvl="1" indent="-115697" algn="l">
              <a:lnSpc>
                <a:spcPts val="2157"/>
              </a:lnSpc>
              <a:buFont typeface="Arial"/>
              <a:buChar char="•"/>
            </a:pPr>
            <a:r>
              <a:rPr lang="en-US" sz="1798" dirty="0">
                <a:solidFill>
                  <a:srgbClr val="000000"/>
                </a:solidFill>
                <a:latin typeface="Circular Std 1"/>
              </a:rPr>
              <a:t>Everyone Active is a part of Sports and Leisure Management Ltd, we are the longest-established leisure contractor in the UK, having been founded in 1987.</a:t>
            </a:r>
          </a:p>
          <a:p>
            <a:pPr marL="115698" lvl="1" algn="l">
              <a:lnSpc>
                <a:spcPts val="2157"/>
              </a:lnSpc>
            </a:pPr>
            <a:endParaRPr lang="en-US" sz="1798" dirty="0">
              <a:solidFill>
                <a:srgbClr val="000000"/>
              </a:solidFill>
              <a:latin typeface="Circular Std 1"/>
            </a:endParaRPr>
          </a:p>
          <a:p>
            <a:pPr marL="231395" lvl="1" indent="-115697" algn="l">
              <a:lnSpc>
                <a:spcPts val="2157"/>
              </a:lnSpc>
              <a:buFont typeface="Arial"/>
              <a:buChar char="•"/>
            </a:pPr>
            <a:r>
              <a:rPr lang="en-US" sz="1798" dirty="0">
                <a:solidFill>
                  <a:srgbClr val="000000"/>
                </a:solidFill>
                <a:latin typeface="Circular Std 1"/>
              </a:rPr>
              <a:t>‘EVERYONE ACTIVE’ made it our mission to encourage everyone to participate in at least 30 minutes of moderate physical activity, either in one of our center's or via online training, five times per week.</a:t>
            </a:r>
          </a:p>
          <a:p>
            <a:pPr marL="115698" lvl="1" algn="l">
              <a:lnSpc>
                <a:spcPts val="2157"/>
              </a:lnSpc>
            </a:pPr>
            <a:endParaRPr lang="en-US" sz="1798" dirty="0">
              <a:solidFill>
                <a:srgbClr val="000000"/>
              </a:solidFill>
              <a:latin typeface="Circular Std 1"/>
            </a:endParaRPr>
          </a:p>
          <a:p>
            <a:pPr marL="231395" lvl="1" indent="-115697" algn="l">
              <a:lnSpc>
                <a:spcPts val="2157"/>
              </a:lnSpc>
              <a:buFont typeface="Arial"/>
              <a:buChar char="•"/>
            </a:pPr>
            <a:r>
              <a:rPr lang="en-US" sz="1798" dirty="0">
                <a:solidFill>
                  <a:srgbClr val="000000"/>
                </a:solidFill>
                <a:latin typeface="Circular Std 1"/>
              </a:rPr>
              <a:t>We are the fastest growing leisure management company in the UK. We have an established &amp; respected track record and we manage over 240 sites nationally in partnership with over 70 local authorities. </a:t>
            </a:r>
          </a:p>
          <a:p>
            <a:pPr marL="115698" lvl="1" algn="l">
              <a:lnSpc>
                <a:spcPts val="2157"/>
              </a:lnSpc>
            </a:pPr>
            <a:endParaRPr lang="en-US" sz="1798" dirty="0">
              <a:solidFill>
                <a:srgbClr val="000000"/>
              </a:solidFill>
              <a:latin typeface="Circular Std 1"/>
            </a:endParaRPr>
          </a:p>
          <a:p>
            <a:pPr marL="231395" lvl="1" indent="-115697" algn="l">
              <a:lnSpc>
                <a:spcPts val="2157"/>
              </a:lnSpc>
              <a:buFont typeface="Arial"/>
              <a:buChar char="•"/>
            </a:pPr>
            <a:r>
              <a:rPr lang="en-US" sz="1798" dirty="0">
                <a:solidFill>
                  <a:srgbClr val="000000"/>
                </a:solidFill>
                <a:latin typeface="Circular Std 1"/>
              </a:rPr>
              <a:t>Employing over 15,000 colleagues</a:t>
            </a:r>
          </a:p>
        </p:txBody>
      </p:sp>
      <p:sp>
        <p:nvSpPr>
          <p:cNvPr id="14" name="Freeform 14"/>
          <p:cNvSpPr/>
          <p:nvPr/>
        </p:nvSpPr>
        <p:spPr>
          <a:xfrm>
            <a:off x="5513203" y="-144207"/>
            <a:ext cx="3992474" cy="7315200"/>
          </a:xfrm>
          <a:custGeom>
            <a:avLst/>
            <a:gdLst/>
            <a:ahLst/>
            <a:cxnLst/>
            <a:rect l="l" t="t" r="r" b="b"/>
            <a:pathLst>
              <a:path w="3992474" h="7315200">
                <a:moveTo>
                  <a:pt x="0" y="0"/>
                </a:moveTo>
                <a:lnTo>
                  <a:pt x="3992474" y="0"/>
                </a:lnTo>
                <a:lnTo>
                  <a:pt x="3992474" y="7315200"/>
                </a:lnTo>
                <a:lnTo>
                  <a:pt x="0" y="7315200"/>
                </a:lnTo>
                <a:lnTo>
                  <a:pt x="0" y="0"/>
                </a:lnTo>
                <a:close/>
              </a:path>
            </a:pathLst>
          </a:custGeom>
          <a:blipFill>
            <a:blip r:embed="rId6"/>
            <a:stretch>
              <a:fillRect/>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64140" y="-262109"/>
            <a:ext cx="13017740" cy="7322479"/>
            <a:chOff x="0" y="0"/>
            <a:chExt cx="17356987" cy="9763305"/>
          </a:xfrm>
        </p:grpSpPr>
        <p:sp>
          <p:nvSpPr>
            <p:cNvPr id="3" name="Freeform 3"/>
            <p:cNvSpPr/>
            <p:nvPr/>
          </p:nvSpPr>
          <p:spPr>
            <a:xfrm>
              <a:off x="0" y="0"/>
              <a:ext cx="17356987" cy="9763305"/>
            </a:xfrm>
            <a:custGeom>
              <a:avLst/>
              <a:gdLst/>
              <a:ahLst/>
              <a:cxnLst/>
              <a:rect l="l" t="t" r="r" b="b"/>
              <a:pathLst>
                <a:path w="17356987" h="9763305">
                  <a:moveTo>
                    <a:pt x="0" y="0"/>
                  </a:moveTo>
                  <a:lnTo>
                    <a:pt x="17356987" y="0"/>
                  </a:lnTo>
                  <a:lnTo>
                    <a:pt x="17356987" y="9763305"/>
                  </a:lnTo>
                  <a:lnTo>
                    <a:pt x="0" y="9763305"/>
                  </a:lnTo>
                  <a:lnTo>
                    <a:pt x="0" y="0"/>
                  </a:lnTo>
                  <a:close/>
                </a:path>
              </a:pathLst>
            </a:custGeom>
            <a:blipFill>
              <a:blip r:embed="rId2"/>
              <a:stretch>
                <a:fillRect/>
              </a:stretch>
            </a:blipFill>
          </p:spPr>
          <p:txBody>
            <a:bodyPr/>
            <a:lstStyle/>
            <a:p>
              <a:endParaRPr lang="en-GB"/>
            </a:p>
          </p:txBody>
        </p:sp>
        <p:sp>
          <p:nvSpPr>
            <p:cNvPr id="4" name="Freeform 4"/>
            <p:cNvSpPr/>
            <p:nvPr/>
          </p:nvSpPr>
          <p:spPr>
            <a:xfrm>
              <a:off x="364497" y="9103740"/>
              <a:ext cx="1657592" cy="442603"/>
            </a:xfrm>
            <a:custGeom>
              <a:avLst/>
              <a:gdLst/>
              <a:ahLst/>
              <a:cxnLst/>
              <a:rect l="l" t="t" r="r" b="b"/>
              <a:pathLst>
                <a:path w="1657592" h="442603">
                  <a:moveTo>
                    <a:pt x="0" y="0"/>
                  </a:moveTo>
                  <a:lnTo>
                    <a:pt x="1657592" y="0"/>
                  </a:lnTo>
                  <a:lnTo>
                    <a:pt x="1657592" y="442603"/>
                  </a:lnTo>
                  <a:lnTo>
                    <a:pt x="0" y="442603"/>
                  </a:lnTo>
                  <a:lnTo>
                    <a:pt x="0" y="0"/>
                  </a:lnTo>
                  <a:close/>
                </a:path>
              </a:pathLst>
            </a:custGeom>
            <a:blipFill>
              <a:blip r:embed="rId3"/>
              <a:stretch>
                <a:fillRect/>
              </a:stretch>
            </a:blipFill>
          </p:spPr>
          <p:txBody>
            <a:bodyPr/>
            <a:lstStyle/>
            <a:p>
              <a:endParaRPr lang="en-GB"/>
            </a:p>
          </p:txBody>
        </p:sp>
        <p:sp>
          <p:nvSpPr>
            <p:cNvPr id="5" name="Freeform 5"/>
            <p:cNvSpPr/>
            <p:nvPr/>
          </p:nvSpPr>
          <p:spPr>
            <a:xfrm>
              <a:off x="14560343" y="9147132"/>
              <a:ext cx="2416960" cy="410059"/>
            </a:xfrm>
            <a:custGeom>
              <a:avLst/>
              <a:gdLst/>
              <a:ahLst/>
              <a:cxnLst/>
              <a:rect l="l" t="t" r="r" b="b"/>
              <a:pathLst>
                <a:path w="2416960" h="410059">
                  <a:moveTo>
                    <a:pt x="0" y="0"/>
                  </a:moveTo>
                  <a:lnTo>
                    <a:pt x="2416960" y="0"/>
                  </a:lnTo>
                  <a:lnTo>
                    <a:pt x="2416960" y="410059"/>
                  </a:lnTo>
                  <a:lnTo>
                    <a:pt x="0" y="410059"/>
                  </a:lnTo>
                  <a:lnTo>
                    <a:pt x="0" y="0"/>
                  </a:lnTo>
                  <a:close/>
                </a:path>
              </a:pathLst>
            </a:custGeom>
            <a:blipFill>
              <a:blip r:embed="rId4"/>
              <a:stretch>
                <a:fillRect/>
              </a:stretch>
            </a:blipFill>
          </p:spPr>
          <p:txBody>
            <a:bodyPr/>
            <a:lstStyle/>
            <a:p>
              <a:endParaRPr lang="en-GB"/>
            </a:p>
          </p:txBody>
        </p:sp>
      </p:grpSp>
      <p:grpSp>
        <p:nvGrpSpPr>
          <p:cNvPr id="6" name="Group 6"/>
          <p:cNvGrpSpPr/>
          <p:nvPr/>
        </p:nvGrpSpPr>
        <p:grpSpPr>
          <a:xfrm>
            <a:off x="0" y="6428534"/>
            <a:ext cx="9753600" cy="975360"/>
            <a:chOff x="0" y="0"/>
            <a:chExt cx="13004800" cy="1300480"/>
          </a:xfrm>
        </p:grpSpPr>
        <p:sp>
          <p:nvSpPr>
            <p:cNvPr id="7" name="Freeform 7"/>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8" name="Freeform 8"/>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5"/>
            <a:stretch>
              <a:fillRect/>
            </a:stretch>
          </a:blipFill>
        </p:spPr>
        <p:txBody>
          <a:bodyPr/>
          <a:lstStyle/>
          <a:p>
            <a:endParaRPr lang="en-GB"/>
          </a:p>
        </p:txBody>
      </p:sp>
      <p:grpSp>
        <p:nvGrpSpPr>
          <p:cNvPr id="12" name="Group 12"/>
          <p:cNvGrpSpPr/>
          <p:nvPr/>
        </p:nvGrpSpPr>
        <p:grpSpPr>
          <a:xfrm>
            <a:off x="352905" y="502445"/>
            <a:ext cx="6541878" cy="1589958"/>
            <a:chOff x="25934" y="96624"/>
            <a:chExt cx="8722504" cy="2119944"/>
          </a:xfrm>
        </p:grpSpPr>
        <p:grpSp>
          <p:nvGrpSpPr>
            <p:cNvPr id="13" name="Group 13"/>
            <p:cNvGrpSpPr/>
            <p:nvPr/>
          </p:nvGrpSpPr>
          <p:grpSpPr>
            <a:xfrm rot="-88151">
              <a:off x="25934" y="96624"/>
              <a:ext cx="7564268" cy="2119944"/>
              <a:chOff x="0" y="0"/>
              <a:chExt cx="1911092" cy="535598"/>
            </a:xfrm>
          </p:grpSpPr>
          <p:sp>
            <p:nvSpPr>
              <p:cNvPr id="14" name="Freeform 14"/>
              <p:cNvSpPr/>
              <p:nvPr/>
            </p:nvSpPr>
            <p:spPr>
              <a:xfrm>
                <a:off x="0" y="0"/>
                <a:ext cx="1911092" cy="535598"/>
              </a:xfrm>
              <a:custGeom>
                <a:avLst/>
                <a:gdLst/>
                <a:ahLst/>
                <a:cxnLst/>
                <a:rect l="l" t="t" r="r" b="b"/>
                <a:pathLst>
                  <a:path w="1911092" h="535598">
                    <a:moveTo>
                      <a:pt x="0" y="0"/>
                    </a:moveTo>
                    <a:lnTo>
                      <a:pt x="1911092" y="0"/>
                    </a:lnTo>
                    <a:lnTo>
                      <a:pt x="1911092" y="535598"/>
                    </a:lnTo>
                    <a:lnTo>
                      <a:pt x="0" y="535598"/>
                    </a:lnTo>
                    <a:close/>
                  </a:path>
                </a:pathLst>
              </a:custGeom>
              <a:solidFill>
                <a:srgbClr val="E41B1B"/>
              </a:solidFill>
            </p:spPr>
            <p:txBody>
              <a:bodyPr/>
              <a:lstStyle/>
              <a:p>
                <a:endParaRPr lang="en-GB"/>
              </a:p>
            </p:txBody>
          </p:sp>
          <p:sp>
            <p:nvSpPr>
              <p:cNvPr id="15" name="TextBox 15"/>
              <p:cNvSpPr txBox="1"/>
              <p:nvPr/>
            </p:nvSpPr>
            <p:spPr>
              <a:xfrm>
                <a:off x="0" y="-38100"/>
                <a:ext cx="1911092" cy="573698"/>
              </a:xfrm>
              <a:prstGeom prst="rect">
                <a:avLst/>
              </a:prstGeom>
            </p:spPr>
            <p:txBody>
              <a:bodyPr lIns="50491" tIns="50491" rIns="50491" bIns="50491" rtlCol="0" anchor="ctr"/>
              <a:lstStyle/>
              <a:p>
                <a:pPr algn="ctr">
                  <a:lnSpc>
                    <a:spcPts val="1959"/>
                  </a:lnSpc>
                </a:pPr>
                <a:endParaRPr/>
              </a:p>
            </p:txBody>
          </p:sp>
        </p:grpSp>
        <p:sp>
          <p:nvSpPr>
            <p:cNvPr id="16" name="TextBox 16"/>
            <p:cNvSpPr txBox="1"/>
            <p:nvPr/>
          </p:nvSpPr>
          <p:spPr>
            <a:xfrm rot="21511849">
              <a:off x="230332" y="283684"/>
              <a:ext cx="8518106" cy="1851960"/>
            </a:xfrm>
            <a:prstGeom prst="rect">
              <a:avLst/>
            </a:prstGeom>
          </p:spPr>
          <p:txBody>
            <a:bodyPr lIns="0" tIns="0" rIns="0" bIns="0" rtlCol="0" anchor="t">
              <a:spAutoFit/>
            </a:bodyPr>
            <a:lstStyle/>
            <a:p>
              <a:pPr>
                <a:lnSpc>
                  <a:spcPts val="5259"/>
                </a:lnSpc>
              </a:pPr>
              <a:r>
                <a:rPr lang="en-US" sz="5910" dirty="0">
                  <a:solidFill>
                    <a:srgbClr val="FFFFFF"/>
                  </a:solidFill>
                  <a:latin typeface="Dezen Solid 1"/>
                </a:rPr>
                <a:t>OUR EXCITING NEW</a:t>
              </a:r>
            </a:p>
            <a:p>
              <a:pPr>
                <a:lnSpc>
                  <a:spcPts val="5063"/>
                </a:lnSpc>
              </a:pPr>
              <a:r>
                <a:rPr lang="en-US" sz="5688" dirty="0">
                  <a:solidFill>
                    <a:srgbClr val="FFFFFF"/>
                  </a:solidFill>
                  <a:latin typeface="Dezen Solid 1"/>
                </a:rPr>
                <a:t>PARTNERSHIP </a:t>
              </a:r>
            </a:p>
          </p:txBody>
        </p:sp>
      </p:grpSp>
      <p:sp>
        <p:nvSpPr>
          <p:cNvPr id="18" name="TextBox 18"/>
          <p:cNvSpPr txBox="1"/>
          <p:nvPr/>
        </p:nvSpPr>
        <p:spPr>
          <a:xfrm>
            <a:off x="126069" y="2443428"/>
            <a:ext cx="9337557" cy="3291607"/>
          </a:xfrm>
          <a:prstGeom prst="rect">
            <a:avLst/>
          </a:prstGeom>
        </p:spPr>
        <p:txBody>
          <a:bodyPr lIns="0" tIns="0" rIns="0" bIns="0" rtlCol="0" anchor="t">
            <a:spAutoFit/>
          </a:bodyPr>
          <a:lstStyle/>
          <a:p>
            <a:pPr marL="241105" lvl="1">
              <a:lnSpc>
                <a:spcPts val="2680"/>
              </a:lnSpc>
            </a:pPr>
            <a:endParaRPr lang="en-US" sz="2233" dirty="0">
              <a:solidFill>
                <a:srgbClr val="000000"/>
              </a:solidFill>
              <a:latin typeface="Circular Std 1"/>
            </a:endParaRPr>
          </a:p>
          <a:p>
            <a:pPr marL="241105" lvl="1">
              <a:lnSpc>
                <a:spcPts val="2680"/>
              </a:lnSpc>
            </a:pPr>
            <a:r>
              <a:rPr lang="en-US" sz="2233" dirty="0">
                <a:solidFill>
                  <a:srgbClr val="000000"/>
                </a:solidFill>
                <a:latin typeface="Circular Std 1"/>
              </a:rPr>
              <a:t>Together we will achieve greatness!</a:t>
            </a:r>
          </a:p>
          <a:p>
            <a:pPr marL="241105" lvl="1">
              <a:lnSpc>
                <a:spcPts val="2680"/>
              </a:lnSpc>
            </a:pPr>
            <a:endParaRPr lang="en-US" sz="2233" dirty="0">
              <a:solidFill>
                <a:srgbClr val="000000"/>
              </a:solidFill>
              <a:latin typeface="Circular Std 1"/>
            </a:endParaRPr>
          </a:p>
          <a:p>
            <a:pPr marL="241105" lvl="1">
              <a:lnSpc>
                <a:spcPts val="2680"/>
              </a:lnSpc>
            </a:pPr>
            <a:r>
              <a:rPr lang="en-US" sz="3200" dirty="0">
                <a:solidFill>
                  <a:srgbClr val="000000"/>
                </a:solidFill>
                <a:latin typeface="Circular Std 1"/>
              </a:rPr>
              <a:t>1.  Colleagues</a:t>
            </a:r>
          </a:p>
          <a:p>
            <a:pPr marL="241105" lvl="1">
              <a:lnSpc>
                <a:spcPts val="2680"/>
              </a:lnSpc>
            </a:pPr>
            <a:r>
              <a:rPr lang="en-US" sz="3200" dirty="0">
                <a:solidFill>
                  <a:srgbClr val="000000"/>
                </a:solidFill>
                <a:latin typeface="Circular Std 1"/>
              </a:rPr>
              <a:t>2. Community</a:t>
            </a:r>
          </a:p>
          <a:p>
            <a:pPr marL="241105" lvl="1">
              <a:lnSpc>
                <a:spcPts val="2680"/>
              </a:lnSpc>
            </a:pPr>
            <a:r>
              <a:rPr lang="en-US" sz="3200" dirty="0">
                <a:solidFill>
                  <a:srgbClr val="000000"/>
                </a:solidFill>
                <a:latin typeface="Circular Std 1"/>
              </a:rPr>
              <a:t>3. Carbon reduction</a:t>
            </a:r>
          </a:p>
          <a:p>
            <a:pPr marL="241105" lvl="1">
              <a:lnSpc>
                <a:spcPts val="2680"/>
              </a:lnSpc>
            </a:pPr>
            <a:r>
              <a:rPr lang="en-US" sz="3200" dirty="0">
                <a:solidFill>
                  <a:srgbClr val="000000"/>
                </a:solidFill>
                <a:latin typeface="Circular Std 1"/>
              </a:rPr>
              <a:t>4. Commercial</a:t>
            </a:r>
          </a:p>
          <a:p>
            <a:pPr marL="241105" lvl="1">
              <a:lnSpc>
                <a:spcPts val="2680"/>
              </a:lnSpc>
            </a:pPr>
            <a:r>
              <a:rPr lang="en-US" sz="3200" dirty="0">
                <a:solidFill>
                  <a:srgbClr val="000000"/>
                </a:solidFill>
                <a:latin typeface="Circular Std 1"/>
              </a:rPr>
              <a:t> </a:t>
            </a:r>
          </a:p>
          <a:p>
            <a:pPr algn="l">
              <a:lnSpc>
                <a:spcPts val="1971"/>
              </a:lnSpc>
            </a:pPr>
            <a:endParaRPr lang="en-US" sz="2233" dirty="0">
              <a:solidFill>
                <a:srgbClr val="000000"/>
              </a:solidFill>
              <a:latin typeface="Circular Std 1"/>
            </a:endParaRPr>
          </a:p>
          <a:p>
            <a:pPr algn="l">
              <a:lnSpc>
                <a:spcPts val="1971"/>
              </a:lnSpc>
            </a:pPr>
            <a:endParaRPr lang="en-US" sz="2233" dirty="0">
              <a:solidFill>
                <a:srgbClr val="000000"/>
              </a:solidFill>
              <a:latin typeface="Circular Std 1"/>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64140" y="-262109"/>
            <a:ext cx="13017740" cy="7322479"/>
            <a:chOff x="0" y="0"/>
            <a:chExt cx="17356987" cy="9763305"/>
          </a:xfrm>
        </p:grpSpPr>
        <p:sp>
          <p:nvSpPr>
            <p:cNvPr id="3" name="Freeform 3"/>
            <p:cNvSpPr/>
            <p:nvPr/>
          </p:nvSpPr>
          <p:spPr>
            <a:xfrm>
              <a:off x="0" y="0"/>
              <a:ext cx="17356987" cy="9763305"/>
            </a:xfrm>
            <a:custGeom>
              <a:avLst/>
              <a:gdLst/>
              <a:ahLst/>
              <a:cxnLst/>
              <a:rect l="l" t="t" r="r" b="b"/>
              <a:pathLst>
                <a:path w="17356987" h="9763305">
                  <a:moveTo>
                    <a:pt x="0" y="0"/>
                  </a:moveTo>
                  <a:lnTo>
                    <a:pt x="17356987" y="0"/>
                  </a:lnTo>
                  <a:lnTo>
                    <a:pt x="17356987" y="9763305"/>
                  </a:lnTo>
                  <a:lnTo>
                    <a:pt x="0" y="9763305"/>
                  </a:lnTo>
                  <a:lnTo>
                    <a:pt x="0" y="0"/>
                  </a:lnTo>
                  <a:close/>
                </a:path>
              </a:pathLst>
            </a:custGeom>
            <a:blipFill>
              <a:blip r:embed="rId2"/>
              <a:stretch>
                <a:fillRect/>
              </a:stretch>
            </a:blipFill>
          </p:spPr>
          <p:txBody>
            <a:bodyPr/>
            <a:lstStyle/>
            <a:p>
              <a:endParaRPr lang="en-GB" dirty="0"/>
            </a:p>
          </p:txBody>
        </p:sp>
        <p:sp>
          <p:nvSpPr>
            <p:cNvPr id="4" name="Freeform 4"/>
            <p:cNvSpPr/>
            <p:nvPr/>
          </p:nvSpPr>
          <p:spPr>
            <a:xfrm>
              <a:off x="364497" y="9103740"/>
              <a:ext cx="1657592" cy="442603"/>
            </a:xfrm>
            <a:custGeom>
              <a:avLst/>
              <a:gdLst/>
              <a:ahLst/>
              <a:cxnLst/>
              <a:rect l="l" t="t" r="r" b="b"/>
              <a:pathLst>
                <a:path w="1657592" h="442603">
                  <a:moveTo>
                    <a:pt x="0" y="0"/>
                  </a:moveTo>
                  <a:lnTo>
                    <a:pt x="1657592" y="0"/>
                  </a:lnTo>
                  <a:lnTo>
                    <a:pt x="1657592" y="442603"/>
                  </a:lnTo>
                  <a:lnTo>
                    <a:pt x="0" y="442603"/>
                  </a:lnTo>
                  <a:lnTo>
                    <a:pt x="0" y="0"/>
                  </a:lnTo>
                  <a:close/>
                </a:path>
              </a:pathLst>
            </a:custGeom>
            <a:blipFill>
              <a:blip r:embed="rId3"/>
              <a:stretch>
                <a:fillRect/>
              </a:stretch>
            </a:blipFill>
          </p:spPr>
          <p:txBody>
            <a:bodyPr/>
            <a:lstStyle/>
            <a:p>
              <a:endParaRPr lang="en-GB"/>
            </a:p>
          </p:txBody>
        </p:sp>
        <p:sp>
          <p:nvSpPr>
            <p:cNvPr id="5" name="Freeform 5"/>
            <p:cNvSpPr/>
            <p:nvPr/>
          </p:nvSpPr>
          <p:spPr>
            <a:xfrm>
              <a:off x="14560343" y="9147132"/>
              <a:ext cx="2416960" cy="410059"/>
            </a:xfrm>
            <a:custGeom>
              <a:avLst/>
              <a:gdLst/>
              <a:ahLst/>
              <a:cxnLst/>
              <a:rect l="l" t="t" r="r" b="b"/>
              <a:pathLst>
                <a:path w="2416960" h="410059">
                  <a:moveTo>
                    <a:pt x="0" y="0"/>
                  </a:moveTo>
                  <a:lnTo>
                    <a:pt x="2416960" y="0"/>
                  </a:lnTo>
                  <a:lnTo>
                    <a:pt x="2416960" y="410059"/>
                  </a:lnTo>
                  <a:lnTo>
                    <a:pt x="0" y="410059"/>
                  </a:lnTo>
                  <a:lnTo>
                    <a:pt x="0" y="0"/>
                  </a:lnTo>
                  <a:close/>
                </a:path>
              </a:pathLst>
            </a:custGeom>
            <a:blipFill>
              <a:blip r:embed="rId4"/>
              <a:stretch>
                <a:fillRect/>
              </a:stretch>
            </a:blipFill>
          </p:spPr>
          <p:txBody>
            <a:bodyPr/>
            <a:lstStyle/>
            <a:p>
              <a:endParaRPr lang="en-GB"/>
            </a:p>
          </p:txBody>
        </p:sp>
      </p:grpSp>
      <p:grpSp>
        <p:nvGrpSpPr>
          <p:cNvPr id="6" name="Group 6"/>
          <p:cNvGrpSpPr/>
          <p:nvPr/>
        </p:nvGrpSpPr>
        <p:grpSpPr>
          <a:xfrm>
            <a:off x="0" y="6428534"/>
            <a:ext cx="9753600" cy="975360"/>
            <a:chOff x="0" y="0"/>
            <a:chExt cx="13004800" cy="1300480"/>
          </a:xfrm>
        </p:grpSpPr>
        <p:sp>
          <p:nvSpPr>
            <p:cNvPr id="7" name="Freeform 7"/>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8" name="Freeform 8"/>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5"/>
            <a:stretch>
              <a:fillRect/>
            </a:stretch>
          </a:blipFill>
        </p:spPr>
        <p:txBody>
          <a:bodyPr/>
          <a:lstStyle/>
          <a:p>
            <a:endParaRPr lang="en-GB"/>
          </a:p>
        </p:txBody>
      </p:sp>
      <p:pic>
        <p:nvPicPr>
          <p:cNvPr id="11" name="Picture 10">
            <a:extLst>
              <a:ext uri="{FF2B5EF4-FFF2-40B4-BE49-F238E27FC236}">
                <a16:creationId xmlns:a16="http://schemas.microsoft.com/office/drawing/2014/main" id="{2E531BA5-EFF4-84C3-CC9F-8FFC6733D987}"/>
              </a:ext>
            </a:extLst>
          </p:cNvPr>
          <p:cNvPicPr>
            <a:picLocks noChangeAspect="1"/>
          </p:cNvPicPr>
          <p:nvPr/>
        </p:nvPicPr>
        <p:blipFill>
          <a:blip r:embed="rId6"/>
          <a:stretch>
            <a:fillRect/>
          </a:stretch>
        </p:blipFill>
        <p:spPr>
          <a:xfrm>
            <a:off x="0" y="-152400"/>
            <a:ext cx="9753600" cy="6543763"/>
          </a:xfrm>
          <a:prstGeom prst="rect">
            <a:avLst/>
          </a:prstGeom>
        </p:spPr>
      </p:pic>
    </p:spTree>
    <p:extLst>
      <p:ext uri="{BB962C8B-B14F-4D97-AF65-F5344CB8AC3E}">
        <p14:creationId xmlns:p14="http://schemas.microsoft.com/office/powerpoint/2010/main" val="3696158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oster with text and images&#10;&#10;Description automatically generated">
            <a:extLst>
              <a:ext uri="{FF2B5EF4-FFF2-40B4-BE49-F238E27FC236}">
                <a16:creationId xmlns:a16="http://schemas.microsoft.com/office/drawing/2014/main" id="{E03655BD-B43F-3702-1E2E-60948277F038}"/>
              </a:ext>
            </a:extLst>
          </p:cNvPr>
          <p:cNvPicPr>
            <a:picLocks noChangeAspect="1"/>
          </p:cNvPicPr>
          <p:nvPr/>
        </p:nvPicPr>
        <p:blipFill>
          <a:blip r:embed="rId2"/>
          <a:stretch>
            <a:fillRect/>
          </a:stretch>
        </p:blipFill>
        <p:spPr>
          <a:xfrm>
            <a:off x="0" y="916542"/>
            <a:ext cx="9753600" cy="5511992"/>
          </a:xfrm>
          <a:prstGeom prst="rect">
            <a:avLst/>
          </a:prstGeom>
        </p:spPr>
      </p:pic>
      <p:grpSp>
        <p:nvGrpSpPr>
          <p:cNvPr id="2" name="Group 6">
            <a:extLst>
              <a:ext uri="{FF2B5EF4-FFF2-40B4-BE49-F238E27FC236}">
                <a16:creationId xmlns:a16="http://schemas.microsoft.com/office/drawing/2014/main" id="{1E8700E3-EE75-9B7F-05FE-ABDB6DBEACE3}"/>
              </a:ext>
            </a:extLst>
          </p:cNvPr>
          <p:cNvGrpSpPr/>
          <p:nvPr/>
        </p:nvGrpSpPr>
        <p:grpSpPr>
          <a:xfrm>
            <a:off x="0" y="6428534"/>
            <a:ext cx="9753600" cy="975360"/>
            <a:chOff x="0" y="0"/>
            <a:chExt cx="13004800" cy="1300480"/>
          </a:xfrm>
        </p:grpSpPr>
        <p:sp>
          <p:nvSpPr>
            <p:cNvPr id="3" name="Freeform 7">
              <a:extLst>
                <a:ext uri="{FF2B5EF4-FFF2-40B4-BE49-F238E27FC236}">
                  <a16:creationId xmlns:a16="http://schemas.microsoft.com/office/drawing/2014/main" id="{AC1F27F4-66D9-1502-17AF-D8D9D1A7CB91}"/>
                </a:ext>
              </a:extLst>
            </p:cNvPr>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5" name="Freeform 8">
            <a:extLst>
              <a:ext uri="{FF2B5EF4-FFF2-40B4-BE49-F238E27FC236}">
                <a16:creationId xmlns:a16="http://schemas.microsoft.com/office/drawing/2014/main" id="{C25645D7-4387-F9FB-60F7-B406A3038778}"/>
              </a:ext>
            </a:extLst>
          </p:cNvPr>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3"/>
            <a:stretch>
              <a:fillRect/>
            </a:stretch>
          </a:blipFill>
        </p:spPr>
        <p:txBody>
          <a:bodyPr/>
          <a:lstStyle/>
          <a:p>
            <a:endParaRPr lang="en-GB"/>
          </a:p>
        </p:txBody>
      </p:sp>
      <p:pic>
        <p:nvPicPr>
          <p:cNvPr id="10" name="Picture 9">
            <a:extLst>
              <a:ext uri="{FF2B5EF4-FFF2-40B4-BE49-F238E27FC236}">
                <a16:creationId xmlns:a16="http://schemas.microsoft.com/office/drawing/2014/main" id="{ACD3C6E4-EA07-934D-E4F5-18A0E9EA0EF5}"/>
              </a:ext>
            </a:extLst>
          </p:cNvPr>
          <p:cNvPicPr>
            <a:picLocks noChangeAspect="1"/>
          </p:cNvPicPr>
          <p:nvPr/>
        </p:nvPicPr>
        <p:blipFill>
          <a:blip r:embed="rId4"/>
          <a:stretch>
            <a:fillRect/>
          </a:stretch>
        </p:blipFill>
        <p:spPr>
          <a:xfrm>
            <a:off x="1" y="-27430"/>
            <a:ext cx="9753599" cy="1856230"/>
          </a:xfrm>
          <a:prstGeom prst="rect">
            <a:avLst/>
          </a:prstGeom>
        </p:spPr>
      </p:pic>
      <p:pic>
        <p:nvPicPr>
          <p:cNvPr id="11" name="Picture 10">
            <a:extLst>
              <a:ext uri="{FF2B5EF4-FFF2-40B4-BE49-F238E27FC236}">
                <a16:creationId xmlns:a16="http://schemas.microsoft.com/office/drawing/2014/main" id="{F825D518-3527-072D-F551-695C0BE2B80C}"/>
              </a:ext>
            </a:extLst>
          </p:cNvPr>
          <p:cNvPicPr>
            <a:picLocks noChangeAspect="1"/>
          </p:cNvPicPr>
          <p:nvPr/>
        </p:nvPicPr>
        <p:blipFill>
          <a:blip r:embed="rId5"/>
          <a:stretch>
            <a:fillRect/>
          </a:stretch>
        </p:blipFill>
        <p:spPr>
          <a:xfrm>
            <a:off x="54142" y="298557"/>
            <a:ext cx="9645316" cy="980607"/>
          </a:xfrm>
          <a:prstGeom prst="rect">
            <a:avLst/>
          </a:prstGeom>
        </p:spPr>
      </p:pic>
      <p:pic>
        <p:nvPicPr>
          <p:cNvPr id="13" name="Picture 12">
            <a:extLst>
              <a:ext uri="{FF2B5EF4-FFF2-40B4-BE49-F238E27FC236}">
                <a16:creationId xmlns:a16="http://schemas.microsoft.com/office/drawing/2014/main" id="{3499B9BF-2116-A1D9-8F31-53B3673732C4}"/>
              </a:ext>
            </a:extLst>
          </p:cNvPr>
          <p:cNvPicPr>
            <a:picLocks noChangeAspect="1"/>
          </p:cNvPicPr>
          <p:nvPr/>
        </p:nvPicPr>
        <p:blipFill>
          <a:blip r:embed="rId6"/>
          <a:stretch>
            <a:fillRect/>
          </a:stretch>
        </p:blipFill>
        <p:spPr>
          <a:xfrm>
            <a:off x="12032" y="281169"/>
            <a:ext cx="9687426" cy="144829"/>
          </a:xfrm>
          <a:prstGeom prst="rect">
            <a:avLst/>
          </a:prstGeom>
        </p:spPr>
      </p:pic>
    </p:spTree>
    <p:extLst>
      <p:ext uri="{BB962C8B-B14F-4D97-AF65-F5344CB8AC3E}">
        <p14:creationId xmlns:p14="http://schemas.microsoft.com/office/powerpoint/2010/main" val="284276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5C2F6550-761E-477F-7FD0-F188E7372C10}"/>
              </a:ext>
            </a:extLst>
          </p:cNvPr>
          <p:cNvGrpSpPr/>
          <p:nvPr/>
        </p:nvGrpSpPr>
        <p:grpSpPr>
          <a:xfrm>
            <a:off x="0" y="6428534"/>
            <a:ext cx="9753600" cy="975360"/>
            <a:chOff x="0" y="0"/>
            <a:chExt cx="13004800" cy="1300480"/>
          </a:xfrm>
        </p:grpSpPr>
        <p:sp>
          <p:nvSpPr>
            <p:cNvPr id="4" name="Freeform 7">
              <a:extLst>
                <a:ext uri="{FF2B5EF4-FFF2-40B4-BE49-F238E27FC236}">
                  <a16:creationId xmlns:a16="http://schemas.microsoft.com/office/drawing/2014/main" id="{1BE7F704-2385-39EC-B05E-72D66A1500AF}"/>
                </a:ext>
              </a:extLst>
            </p:cNvPr>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5" name="Freeform 8">
            <a:extLst>
              <a:ext uri="{FF2B5EF4-FFF2-40B4-BE49-F238E27FC236}">
                <a16:creationId xmlns:a16="http://schemas.microsoft.com/office/drawing/2014/main" id="{A83C7887-E5E7-2DE1-66EB-CA0ACEC68713}"/>
              </a:ext>
            </a:extLst>
          </p:cNvPr>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2"/>
            <a:stretch>
              <a:fillRect/>
            </a:stretch>
          </a:blipFill>
        </p:spPr>
        <p:txBody>
          <a:bodyPr/>
          <a:lstStyle/>
          <a:p>
            <a:endParaRPr lang="en-GB"/>
          </a:p>
        </p:txBody>
      </p:sp>
      <p:grpSp>
        <p:nvGrpSpPr>
          <p:cNvPr id="6" name="Group 6">
            <a:extLst>
              <a:ext uri="{FF2B5EF4-FFF2-40B4-BE49-F238E27FC236}">
                <a16:creationId xmlns:a16="http://schemas.microsoft.com/office/drawing/2014/main" id="{65D0246B-4C64-B2AA-5754-C7398D99695D}"/>
              </a:ext>
            </a:extLst>
          </p:cNvPr>
          <p:cNvGrpSpPr/>
          <p:nvPr/>
        </p:nvGrpSpPr>
        <p:grpSpPr>
          <a:xfrm>
            <a:off x="-14566" y="-9162"/>
            <a:ext cx="9768166" cy="1948186"/>
            <a:chOff x="0" y="0"/>
            <a:chExt cx="13004800" cy="1300480"/>
          </a:xfrm>
        </p:grpSpPr>
        <p:sp>
          <p:nvSpPr>
            <p:cNvPr id="7" name="Freeform 7">
              <a:extLst>
                <a:ext uri="{FF2B5EF4-FFF2-40B4-BE49-F238E27FC236}">
                  <a16:creationId xmlns:a16="http://schemas.microsoft.com/office/drawing/2014/main" id="{CB75D294-1C62-B3ED-85A1-1DEBCFD2794D}"/>
                </a:ext>
              </a:extLst>
            </p:cNvPr>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pic>
        <p:nvPicPr>
          <p:cNvPr id="8" name="Picture 7">
            <a:extLst>
              <a:ext uri="{FF2B5EF4-FFF2-40B4-BE49-F238E27FC236}">
                <a16:creationId xmlns:a16="http://schemas.microsoft.com/office/drawing/2014/main" id="{180ED2B5-E119-03D3-EF95-8207E615A9E3}"/>
              </a:ext>
            </a:extLst>
          </p:cNvPr>
          <p:cNvPicPr>
            <a:picLocks noChangeAspect="1"/>
          </p:cNvPicPr>
          <p:nvPr/>
        </p:nvPicPr>
        <p:blipFill>
          <a:blip r:embed="rId3"/>
          <a:stretch>
            <a:fillRect/>
          </a:stretch>
        </p:blipFill>
        <p:spPr>
          <a:xfrm>
            <a:off x="0" y="369243"/>
            <a:ext cx="9753600" cy="7034651"/>
          </a:xfrm>
          <a:prstGeom prst="rect">
            <a:avLst/>
          </a:prstGeom>
        </p:spPr>
      </p:pic>
    </p:spTree>
    <p:extLst>
      <p:ext uri="{BB962C8B-B14F-4D97-AF65-F5344CB8AC3E}">
        <p14:creationId xmlns:p14="http://schemas.microsoft.com/office/powerpoint/2010/main" val="3662332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D7B737E5-8704-424E-A452-F4304DB6E381}"/>
              </a:ext>
            </a:extLst>
          </p:cNvPr>
          <p:cNvGrpSpPr/>
          <p:nvPr/>
        </p:nvGrpSpPr>
        <p:grpSpPr>
          <a:xfrm>
            <a:off x="0" y="6428534"/>
            <a:ext cx="9753600" cy="975360"/>
            <a:chOff x="0" y="0"/>
            <a:chExt cx="13004800" cy="1300480"/>
          </a:xfrm>
        </p:grpSpPr>
        <p:sp>
          <p:nvSpPr>
            <p:cNvPr id="4" name="Freeform 7">
              <a:extLst>
                <a:ext uri="{FF2B5EF4-FFF2-40B4-BE49-F238E27FC236}">
                  <a16:creationId xmlns:a16="http://schemas.microsoft.com/office/drawing/2014/main" id="{EBA212C1-53FA-C8DA-3A8E-58BCF1B74770}"/>
                </a:ext>
              </a:extLst>
            </p:cNvPr>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5" name="Freeform 8">
            <a:extLst>
              <a:ext uri="{FF2B5EF4-FFF2-40B4-BE49-F238E27FC236}">
                <a16:creationId xmlns:a16="http://schemas.microsoft.com/office/drawing/2014/main" id="{8C576CA4-9419-0103-55CB-5C9DCDF82ACC}"/>
              </a:ext>
            </a:extLst>
          </p:cNvPr>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2"/>
            <a:stretch>
              <a:fillRect/>
            </a:stretch>
          </a:blipFill>
        </p:spPr>
        <p:txBody>
          <a:bodyPr/>
          <a:lstStyle/>
          <a:p>
            <a:endParaRPr lang="en-GB"/>
          </a:p>
        </p:txBody>
      </p:sp>
      <p:pic>
        <p:nvPicPr>
          <p:cNvPr id="7" name="Picture 6">
            <a:extLst>
              <a:ext uri="{FF2B5EF4-FFF2-40B4-BE49-F238E27FC236}">
                <a16:creationId xmlns:a16="http://schemas.microsoft.com/office/drawing/2014/main" id="{3E736224-E4C5-1FBB-B490-F6D41424EC14}"/>
              </a:ext>
            </a:extLst>
          </p:cNvPr>
          <p:cNvPicPr>
            <a:picLocks noChangeAspect="1"/>
          </p:cNvPicPr>
          <p:nvPr/>
        </p:nvPicPr>
        <p:blipFill>
          <a:blip r:embed="rId3"/>
          <a:stretch>
            <a:fillRect/>
          </a:stretch>
        </p:blipFill>
        <p:spPr>
          <a:xfrm>
            <a:off x="0" y="346634"/>
            <a:ext cx="9753600" cy="7057259"/>
          </a:xfrm>
          <a:prstGeom prst="rect">
            <a:avLst/>
          </a:prstGeom>
        </p:spPr>
      </p:pic>
    </p:spTree>
    <p:extLst>
      <p:ext uri="{BB962C8B-B14F-4D97-AF65-F5344CB8AC3E}">
        <p14:creationId xmlns:p14="http://schemas.microsoft.com/office/powerpoint/2010/main" val="2334000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ant with a red background&#10;&#10;Description automatically generated">
            <a:extLst>
              <a:ext uri="{FF2B5EF4-FFF2-40B4-BE49-F238E27FC236}">
                <a16:creationId xmlns:a16="http://schemas.microsoft.com/office/drawing/2014/main" id="{2B793034-42AE-D696-A042-840F9672C43F}"/>
              </a:ext>
            </a:extLst>
          </p:cNvPr>
          <p:cNvPicPr>
            <a:picLocks noChangeAspect="1"/>
          </p:cNvPicPr>
          <p:nvPr/>
        </p:nvPicPr>
        <p:blipFill>
          <a:blip r:embed="rId2"/>
          <a:stretch>
            <a:fillRect/>
          </a:stretch>
        </p:blipFill>
        <p:spPr>
          <a:xfrm>
            <a:off x="4841448" y="2330611"/>
            <a:ext cx="1760606" cy="1403913"/>
          </a:xfrm>
          <a:prstGeom prst="rect">
            <a:avLst/>
          </a:prstGeom>
        </p:spPr>
      </p:pic>
      <p:pic>
        <p:nvPicPr>
          <p:cNvPr id="4" name="Picture 3" descr="Swim England Learn to Swim Provider">
            <a:extLst>
              <a:ext uri="{FF2B5EF4-FFF2-40B4-BE49-F238E27FC236}">
                <a16:creationId xmlns:a16="http://schemas.microsoft.com/office/drawing/2014/main" id="{3A28BD2E-F09D-4DBE-126B-5E408293A19F}"/>
              </a:ext>
            </a:extLst>
          </p:cNvPr>
          <p:cNvPicPr>
            <a:picLocks noChangeAspect="1"/>
          </p:cNvPicPr>
          <p:nvPr/>
        </p:nvPicPr>
        <p:blipFill>
          <a:blip r:embed="rId3"/>
          <a:stretch>
            <a:fillRect/>
          </a:stretch>
        </p:blipFill>
        <p:spPr>
          <a:xfrm>
            <a:off x="4376147" y="1348836"/>
            <a:ext cx="3192780" cy="975360"/>
          </a:xfrm>
          <a:prstGeom prst="rect">
            <a:avLst/>
          </a:prstGeom>
        </p:spPr>
      </p:pic>
      <p:pic>
        <p:nvPicPr>
          <p:cNvPr id="5" name="Picture 4" descr="A blue and white logo&#10;&#10;Description automatically generated">
            <a:extLst>
              <a:ext uri="{FF2B5EF4-FFF2-40B4-BE49-F238E27FC236}">
                <a16:creationId xmlns:a16="http://schemas.microsoft.com/office/drawing/2014/main" id="{064850D2-A586-B041-54DC-DBDC5B98A930}"/>
              </a:ext>
            </a:extLst>
          </p:cNvPr>
          <p:cNvPicPr>
            <a:picLocks noChangeAspect="1"/>
          </p:cNvPicPr>
          <p:nvPr/>
        </p:nvPicPr>
        <p:blipFill>
          <a:blip r:embed="rId4"/>
          <a:stretch>
            <a:fillRect/>
          </a:stretch>
        </p:blipFill>
        <p:spPr>
          <a:xfrm>
            <a:off x="214050" y="3136822"/>
            <a:ext cx="2293620" cy="937260"/>
          </a:xfrm>
          <a:prstGeom prst="rect">
            <a:avLst/>
          </a:prstGeom>
        </p:spPr>
      </p:pic>
      <p:pic>
        <p:nvPicPr>
          <p:cNvPr id="6" name="Picture 5" descr="Level Water: The Power of Swimming">
            <a:extLst>
              <a:ext uri="{FF2B5EF4-FFF2-40B4-BE49-F238E27FC236}">
                <a16:creationId xmlns:a16="http://schemas.microsoft.com/office/drawing/2014/main" id="{475E000E-64AE-2FEA-1A7C-2ED8C2E79B79}"/>
              </a:ext>
            </a:extLst>
          </p:cNvPr>
          <p:cNvPicPr>
            <a:picLocks noChangeAspect="1"/>
          </p:cNvPicPr>
          <p:nvPr/>
        </p:nvPicPr>
        <p:blipFill>
          <a:blip r:embed="rId5"/>
          <a:stretch>
            <a:fillRect/>
          </a:stretch>
        </p:blipFill>
        <p:spPr>
          <a:xfrm>
            <a:off x="4620469" y="4103129"/>
            <a:ext cx="1562100" cy="899160"/>
          </a:xfrm>
          <a:prstGeom prst="rect">
            <a:avLst/>
          </a:prstGeom>
        </p:spPr>
      </p:pic>
      <p:pic>
        <p:nvPicPr>
          <p:cNvPr id="7" name="Picture 6" descr="Logo&#10;&#10;Description automatically generated">
            <a:extLst>
              <a:ext uri="{FF2B5EF4-FFF2-40B4-BE49-F238E27FC236}">
                <a16:creationId xmlns:a16="http://schemas.microsoft.com/office/drawing/2014/main" id="{294A9919-C1EC-7F2B-200B-1791356CEF84}"/>
              </a:ext>
            </a:extLst>
          </p:cNvPr>
          <p:cNvPicPr>
            <a:picLocks noChangeAspect="1"/>
          </p:cNvPicPr>
          <p:nvPr/>
        </p:nvPicPr>
        <p:blipFill>
          <a:blip r:embed="rId6"/>
          <a:stretch>
            <a:fillRect/>
          </a:stretch>
        </p:blipFill>
        <p:spPr>
          <a:xfrm>
            <a:off x="8636499" y="2443126"/>
            <a:ext cx="891540" cy="746760"/>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F3C5C2F7-8A52-E0F3-AAA0-67E198E41862}"/>
              </a:ext>
            </a:extLst>
          </p:cNvPr>
          <p:cNvPicPr>
            <a:picLocks noChangeAspect="1"/>
          </p:cNvPicPr>
          <p:nvPr/>
        </p:nvPicPr>
        <p:blipFill>
          <a:blip r:embed="rId7"/>
          <a:stretch>
            <a:fillRect/>
          </a:stretch>
        </p:blipFill>
        <p:spPr>
          <a:xfrm>
            <a:off x="8113806" y="3418582"/>
            <a:ext cx="1211580" cy="1249680"/>
          </a:xfrm>
          <a:prstGeom prst="rect">
            <a:avLst/>
          </a:prstGeom>
        </p:spPr>
      </p:pic>
      <p:pic>
        <p:nvPicPr>
          <p:cNvPr id="9" name="Picture 8" descr="A blue logo with text&#10;&#10;Description automatically generated">
            <a:extLst>
              <a:ext uri="{FF2B5EF4-FFF2-40B4-BE49-F238E27FC236}">
                <a16:creationId xmlns:a16="http://schemas.microsoft.com/office/drawing/2014/main" id="{96B5D47C-B357-7C96-6189-93B9AEE4DF20}"/>
              </a:ext>
            </a:extLst>
          </p:cNvPr>
          <p:cNvPicPr>
            <a:picLocks noChangeAspect="1"/>
          </p:cNvPicPr>
          <p:nvPr/>
        </p:nvPicPr>
        <p:blipFill>
          <a:blip r:embed="rId8"/>
          <a:stretch>
            <a:fillRect/>
          </a:stretch>
        </p:blipFill>
        <p:spPr>
          <a:xfrm>
            <a:off x="2843948" y="3785693"/>
            <a:ext cx="1287780" cy="731520"/>
          </a:xfrm>
          <a:prstGeom prst="rect">
            <a:avLst/>
          </a:prstGeom>
        </p:spPr>
      </p:pic>
      <p:pic>
        <p:nvPicPr>
          <p:cNvPr id="10" name="Picture 9" descr="A blue and black logo&#10;&#10;Description automatically generated">
            <a:extLst>
              <a:ext uri="{FF2B5EF4-FFF2-40B4-BE49-F238E27FC236}">
                <a16:creationId xmlns:a16="http://schemas.microsoft.com/office/drawing/2014/main" id="{C06199D7-ABB9-5012-F583-628C34A0C637}"/>
              </a:ext>
            </a:extLst>
          </p:cNvPr>
          <p:cNvPicPr>
            <a:picLocks noChangeAspect="1"/>
          </p:cNvPicPr>
          <p:nvPr/>
        </p:nvPicPr>
        <p:blipFill>
          <a:blip r:embed="rId9"/>
          <a:stretch>
            <a:fillRect/>
          </a:stretch>
        </p:blipFill>
        <p:spPr>
          <a:xfrm>
            <a:off x="6517560" y="4036430"/>
            <a:ext cx="1379220" cy="723900"/>
          </a:xfrm>
          <a:prstGeom prst="rect">
            <a:avLst/>
          </a:prstGeom>
        </p:spPr>
      </p:pic>
      <p:pic>
        <p:nvPicPr>
          <p:cNvPr id="11" name="Picture 10" descr="A green and white logo with a golf ball&#10;&#10;Description automatically generated">
            <a:extLst>
              <a:ext uri="{FF2B5EF4-FFF2-40B4-BE49-F238E27FC236}">
                <a16:creationId xmlns:a16="http://schemas.microsoft.com/office/drawing/2014/main" id="{E305EF3F-367A-B48B-7312-CEB7572691DC}"/>
              </a:ext>
            </a:extLst>
          </p:cNvPr>
          <p:cNvPicPr>
            <a:picLocks noChangeAspect="1"/>
          </p:cNvPicPr>
          <p:nvPr/>
        </p:nvPicPr>
        <p:blipFill>
          <a:blip r:embed="rId10"/>
          <a:stretch>
            <a:fillRect/>
          </a:stretch>
        </p:blipFill>
        <p:spPr>
          <a:xfrm>
            <a:off x="7805195" y="1102102"/>
            <a:ext cx="1828800" cy="1005840"/>
          </a:xfrm>
          <a:prstGeom prst="rect">
            <a:avLst/>
          </a:prstGeom>
        </p:spPr>
      </p:pic>
      <p:pic>
        <p:nvPicPr>
          <p:cNvPr id="12" name="Picture 11" descr="Text&#10;&#10;Description automatically generated">
            <a:extLst>
              <a:ext uri="{FF2B5EF4-FFF2-40B4-BE49-F238E27FC236}">
                <a16:creationId xmlns:a16="http://schemas.microsoft.com/office/drawing/2014/main" id="{06269474-647D-129C-B20B-36712C237E46}"/>
              </a:ext>
            </a:extLst>
          </p:cNvPr>
          <p:cNvPicPr>
            <a:picLocks noChangeAspect="1"/>
          </p:cNvPicPr>
          <p:nvPr/>
        </p:nvPicPr>
        <p:blipFill>
          <a:blip r:embed="rId11"/>
          <a:stretch>
            <a:fillRect/>
          </a:stretch>
        </p:blipFill>
        <p:spPr>
          <a:xfrm>
            <a:off x="3107756" y="2458463"/>
            <a:ext cx="1516380" cy="731520"/>
          </a:xfrm>
          <a:prstGeom prst="rect">
            <a:avLst/>
          </a:prstGeom>
        </p:spPr>
      </p:pic>
      <p:pic>
        <p:nvPicPr>
          <p:cNvPr id="13" name="Picture 12" descr="A close-up of a logo&#10;&#10;Description automatically generated">
            <a:extLst>
              <a:ext uri="{FF2B5EF4-FFF2-40B4-BE49-F238E27FC236}">
                <a16:creationId xmlns:a16="http://schemas.microsoft.com/office/drawing/2014/main" id="{8F912D0D-66CF-87E8-9BDF-307E387092AA}"/>
              </a:ext>
            </a:extLst>
          </p:cNvPr>
          <p:cNvPicPr>
            <a:picLocks noChangeAspect="1"/>
          </p:cNvPicPr>
          <p:nvPr/>
        </p:nvPicPr>
        <p:blipFill>
          <a:blip r:embed="rId12"/>
          <a:stretch>
            <a:fillRect/>
          </a:stretch>
        </p:blipFill>
        <p:spPr>
          <a:xfrm>
            <a:off x="6783440" y="2294923"/>
            <a:ext cx="1325880" cy="1104900"/>
          </a:xfrm>
          <a:prstGeom prst="rect">
            <a:avLst/>
          </a:prstGeom>
        </p:spPr>
      </p:pic>
      <p:pic>
        <p:nvPicPr>
          <p:cNvPr id="14" name="Picture 13" descr="A blue text on a white background&#10;&#10;Description automatically generated">
            <a:extLst>
              <a:ext uri="{FF2B5EF4-FFF2-40B4-BE49-F238E27FC236}">
                <a16:creationId xmlns:a16="http://schemas.microsoft.com/office/drawing/2014/main" id="{0AC4E8D5-2B3A-88E1-52E0-B31B54250B82}"/>
              </a:ext>
            </a:extLst>
          </p:cNvPr>
          <p:cNvPicPr>
            <a:picLocks noChangeAspect="1"/>
          </p:cNvPicPr>
          <p:nvPr/>
        </p:nvPicPr>
        <p:blipFill>
          <a:blip r:embed="rId13"/>
          <a:stretch>
            <a:fillRect/>
          </a:stretch>
        </p:blipFill>
        <p:spPr>
          <a:xfrm>
            <a:off x="189053" y="1699860"/>
            <a:ext cx="2689860" cy="762000"/>
          </a:xfrm>
          <a:prstGeom prst="rect">
            <a:avLst/>
          </a:prstGeom>
        </p:spPr>
      </p:pic>
      <p:pic>
        <p:nvPicPr>
          <p:cNvPr id="15" name="Picture 14" descr="A lion holding a flag&#10;&#10;Description automatically generated">
            <a:extLst>
              <a:ext uri="{FF2B5EF4-FFF2-40B4-BE49-F238E27FC236}">
                <a16:creationId xmlns:a16="http://schemas.microsoft.com/office/drawing/2014/main" id="{2232686D-13FF-A1F6-2497-3BDB71585992}"/>
              </a:ext>
            </a:extLst>
          </p:cNvPr>
          <p:cNvPicPr>
            <a:picLocks noChangeAspect="1"/>
          </p:cNvPicPr>
          <p:nvPr/>
        </p:nvPicPr>
        <p:blipFill>
          <a:blip r:embed="rId14"/>
          <a:stretch>
            <a:fillRect/>
          </a:stretch>
        </p:blipFill>
        <p:spPr>
          <a:xfrm>
            <a:off x="143430" y="4878584"/>
            <a:ext cx="716280" cy="891540"/>
          </a:xfrm>
          <a:prstGeom prst="rect">
            <a:avLst/>
          </a:prstGeom>
        </p:spPr>
      </p:pic>
      <p:pic>
        <p:nvPicPr>
          <p:cNvPr id="16" name="Picture 15" descr="A close-up of a sign&#10;&#10;Description automatically generated">
            <a:extLst>
              <a:ext uri="{FF2B5EF4-FFF2-40B4-BE49-F238E27FC236}">
                <a16:creationId xmlns:a16="http://schemas.microsoft.com/office/drawing/2014/main" id="{45D925B2-504B-653F-C63A-27B10B6CBE4F}"/>
              </a:ext>
            </a:extLst>
          </p:cNvPr>
          <p:cNvPicPr>
            <a:picLocks noChangeAspect="1"/>
          </p:cNvPicPr>
          <p:nvPr/>
        </p:nvPicPr>
        <p:blipFill>
          <a:blip r:embed="rId15"/>
          <a:stretch>
            <a:fillRect/>
          </a:stretch>
        </p:blipFill>
        <p:spPr>
          <a:xfrm>
            <a:off x="1002657" y="5008124"/>
            <a:ext cx="1143000" cy="632460"/>
          </a:xfrm>
          <a:prstGeom prst="rect">
            <a:avLst/>
          </a:prstGeom>
        </p:spPr>
      </p:pic>
      <p:pic>
        <p:nvPicPr>
          <p:cNvPr id="17" name="Picture 16" descr="A logo with people silhouettes&#10;&#10;Description automatically generated">
            <a:extLst>
              <a:ext uri="{FF2B5EF4-FFF2-40B4-BE49-F238E27FC236}">
                <a16:creationId xmlns:a16="http://schemas.microsoft.com/office/drawing/2014/main" id="{93C3D42D-6AC1-9D76-E3B7-E653128C219B}"/>
              </a:ext>
            </a:extLst>
          </p:cNvPr>
          <p:cNvPicPr>
            <a:picLocks noChangeAspect="1"/>
          </p:cNvPicPr>
          <p:nvPr/>
        </p:nvPicPr>
        <p:blipFill>
          <a:blip r:embed="rId16"/>
          <a:stretch>
            <a:fillRect/>
          </a:stretch>
        </p:blipFill>
        <p:spPr>
          <a:xfrm>
            <a:off x="2243270" y="4909064"/>
            <a:ext cx="868680" cy="830580"/>
          </a:xfrm>
          <a:prstGeom prst="rect">
            <a:avLst/>
          </a:prstGeom>
        </p:spPr>
      </p:pic>
      <p:pic>
        <p:nvPicPr>
          <p:cNvPr id="18" name="Picture 17" descr="A logo with black text&#10;&#10;Description automatically generated">
            <a:extLst>
              <a:ext uri="{FF2B5EF4-FFF2-40B4-BE49-F238E27FC236}">
                <a16:creationId xmlns:a16="http://schemas.microsoft.com/office/drawing/2014/main" id="{5D464423-72F1-EFF0-EEF9-60AADE3D3D0B}"/>
              </a:ext>
            </a:extLst>
          </p:cNvPr>
          <p:cNvPicPr>
            <a:picLocks noChangeAspect="1"/>
          </p:cNvPicPr>
          <p:nvPr/>
        </p:nvPicPr>
        <p:blipFill>
          <a:blip r:embed="rId17"/>
          <a:stretch>
            <a:fillRect/>
          </a:stretch>
        </p:blipFill>
        <p:spPr>
          <a:xfrm>
            <a:off x="3363024" y="5050034"/>
            <a:ext cx="1005840" cy="548640"/>
          </a:xfrm>
          <a:prstGeom prst="rect">
            <a:avLst/>
          </a:prstGeom>
        </p:spPr>
      </p:pic>
      <p:pic>
        <p:nvPicPr>
          <p:cNvPr id="19" name="Picture 18" descr="A close-up of a logo&#10;&#10;Description automatically generated">
            <a:extLst>
              <a:ext uri="{FF2B5EF4-FFF2-40B4-BE49-F238E27FC236}">
                <a16:creationId xmlns:a16="http://schemas.microsoft.com/office/drawing/2014/main" id="{D1FB2266-0C59-A332-4CE2-6CB74B0F85AB}"/>
              </a:ext>
            </a:extLst>
          </p:cNvPr>
          <p:cNvPicPr>
            <a:picLocks noChangeAspect="1"/>
          </p:cNvPicPr>
          <p:nvPr/>
        </p:nvPicPr>
        <p:blipFill>
          <a:blip r:embed="rId18"/>
          <a:stretch>
            <a:fillRect/>
          </a:stretch>
        </p:blipFill>
        <p:spPr>
          <a:xfrm>
            <a:off x="4876463" y="948207"/>
            <a:ext cx="2161282" cy="588283"/>
          </a:xfrm>
          <a:prstGeom prst="rect">
            <a:avLst/>
          </a:prstGeom>
        </p:spPr>
      </p:pic>
      <p:sp>
        <p:nvSpPr>
          <p:cNvPr id="20" name="TextBox 19">
            <a:extLst>
              <a:ext uri="{FF2B5EF4-FFF2-40B4-BE49-F238E27FC236}">
                <a16:creationId xmlns:a16="http://schemas.microsoft.com/office/drawing/2014/main" id="{05887826-93A0-5A1E-689C-D47216EF5BA3}"/>
              </a:ext>
            </a:extLst>
          </p:cNvPr>
          <p:cNvSpPr txBox="1"/>
          <p:nvPr/>
        </p:nvSpPr>
        <p:spPr>
          <a:xfrm>
            <a:off x="309944" y="270194"/>
            <a:ext cx="3556000" cy="960263"/>
          </a:xfrm>
          <a:prstGeom prst="rect">
            <a:avLst/>
          </a:prstGeom>
          <a:noFill/>
        </p:spPr>
        <p:txBody>
          <a:bodyPr rot="0" spcFirstLastPara="0" vertOverflow="overflow" horzOverflow="overflow" vert="horz" wrap="square" lIns="73152" tIns="36576" rIns="73152" bIns="36576" numCol="1" spcCol="0" rtlCol="0" fromWordArt="0" anchor="t" anchorCtr="0" forceAA="0" compatLnSpc="1">
            <a:prstTxWarp prst="textNoShape">
              <a:avLst/>
            </a:prstTxWarp>
            <a:spAutoFit/>
          </a:bodyPr>
          <a:lstStyle/>
          <a:p>
            <a:r>
              <a:rPr lang="en-US" sz="2560" b="1" dirty="0">
                <a:solidFill>
                  <a:srgbClr val="1E1D1F"/>
                </a:solidFill>
                <a:latin typeface="Calibri"/>
                <a:ea typeface="Calibri"/>
                <a:cs typeface="Calibri"/>
              </a:rPr>
              <a:t>National Partnerships</a:t>
            </a:r>
          </a:p>
          <a:p>
            <a:endParaRPr lang="en-US" sz="1280" dirty="0">
              <a:solidFill>
                <a:srgbClr val="1E1D1F"/>
              </a:solidFill>
              <a:latin typeface="Calibri"/>
              <a:ea typeface="Calibri"/>
              <a:cs typeface="Calibri"/>
            </a:endParaRPr>
          </a:p>
          <a:p>
            <a:r>
              <a:rPr lang="en-US" sz="1920" dirty="0">
                <a:solidFill>
                  <a:srgbClr val="1E1D1F"/>
                </a:solidFill>
                <a:latin typeface="Calibri"/>
                <a:ea typeface="Calibri"/>
                <a:cs typeface="Calibri"/>
              </a:rPr>
              <a:t>Will introduce in Sheffield</a:t>
            </a:r>
            <a:endParaRPr lang="en-US" sz="2560" b="1" dirty="0">
              <a:solidFill>
                <a:srgbClr val="1E1D1F"/>
              </a:solidFill>
              <a:latin typeface="Calibri"/>
              <a:ea typeface="Calibri"/>
              <a:cs typeface="Calibri"/>
            </a:endParaRPr>
          </a:p>
        </p:txBody>
      </p:sp>
      <p:grpSp>
        <p:nvGrpSpPr>
          <p:cNvPr id="3" name="Group 6">
            <a:extLst>
              <a:ext uri="{FF2B5EF4-FFF2-40B4-BE49-F238E27FC236}">
                <a16:creationId xmlns:a16="http://schemas.microsoft.com/office/drawing/2014/main" id="{C50A1D14-E784-5652-E361-B60C4479E1AA}"/>
              </a:ext>
            </a:extLst>
          </p:cNvPr>
          <p:cNvGrpSpPr/>
          <p:nvPr/>
        </p:nvGrpSpPr>
        <p:grpSpPr>
          <a:xfrm>
            <a:off x="0" y="6428534"/>
            <a:ext cx="9753600" cy="975360"/>
            <a:chOff x="0" y="0"/>
            <a:chExt cx="13004800" cy="1300480"/>
          </a:xfrm>
        </p:grpSpPr>
        <p:sp>
          <p:nvSpPr>
            <p:cNvPr id="21" name="Freeform 7">
              <a:extLst>
                <a:ext uri="{FF2B5EF4-FFF2-40B4-BE49-F238E27FC236}">
                  <a16:creationId xmlns:a16="http://schemas.microsoft.com/office/drawing/2014/main" id="{2FB36EBD-828E-AFF1-D6B8-7ADE21B7D87B}"/>
                </a:ext>
              </a:extLst>
            </p:cNvPr>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22" name="Freeform 8">
            <a:extLst>
              <a:ext uri="{FF2B5EF4-FFF2-40B4-BE49-F238E27FC236}">
                <a16:creationId xmlns:a16="http://schemas.microsoft.com/office/drawing/2014/main" id="{9EAB92D4-4CC8-46C8-5845-EC5920967C9A}"/>
              </a:ext>
            </a:extLst>
          </p:cNvPr>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19"/>
            <a:stretch>
              <a:fillRect/>
            </a:stretch>
          </a:blipFill>
        </p:spPr>
        <p:txBody>
          <a:bodyPr/>
          <a:lstStyle/>
          <a:p>
            <a:endParaRPr lang="en-GB"/>
          </a:p>
        </p:txBody>
      </p:sp>
    </p:spTree>
    <p:extLst>
      <p:ext uri="{BB962C8B-B14F-4D97-AF65-F5344CB8AC3E}">
        <p14:creationId xmlns:p14="http://schemas.microsoft.com/office/powerpoint/2010/main" val="3706598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62109"/>
            <a:ext cx="9753600" cy="7322479"/>
            <a:chOff x="0" y="0"/>
            <a:chExt cx="17356987" cy="9763305"/>
          </a:xfrm>
        </p:grpSpPr>
        <p:sp>
          <p:nvSpPr>
            <p:cNvPr id="3" name="Freeform 3"/>
            <p:cNvSpPr/>
            <p:nvPr/>
          </p:nvSpPr>
          <p:spPr>
            <a:xfrm>
              <a:off x="0" y="0"/>
              <a:ext cx="17356987" cy="9763305"/>
            </a:xfrm>
            <a:custGeom>
              <a:avLst/>
              <a:gdLst/>
              <a:ahLst/>
              <a:cxnLst/>
              <a:rect l="l" t="t" r="r" b="b"/>
              <a:pathLst>
                <a:path w="17356987" h="9763305">
                  <a:moveTo>
                    <a:pt x="0" y="0"/>
                  </a:moveTo>
                  <a:lnTo>
                    <a:pt x="17356987" y="0"/>
                  </a:lnTo>
                  <a:lnTo>
                    <a:pt x="17356987" y="9763305"/>
                  </a:lnTo>
                  <a:lnTo>
                    <a:pt x="0" y="9763305"/>
                  </a:lnTo>
                  <a:lnTo>
                    <a:pt x="0" y="0"/>
                  </a:lnTo>
                  <a:close/>
                </a:path>
              </a:pathLst>
            </a:custGeom>
            <a:blipFill>
              <a:blip r:embed="rId2"/>
              <a:stretch>
                <a:fillRect/>
              </a:stretch>
            </a:blipFill>
          </p:spPr>
          <p:txBody>
            <a:bodyPr/>
            <a:lstStyle/>
            <a:p>
              <a:endParaRPr lang="en-GB"/>
            </a:p>
          </p:txBody>
        </p:sp>
        <p:sp>
          <p:nvSpPr>
            <p:cNvPr id="4" name="Freeform 4"/>
            <p:cNvSpPr/>
            <p:nvPr/>
          </p:nvSpPr>
          <p:spPr>
            <a:xfrm>
              <a:off x="364497" y="9103740"/>
              <a:ext cx="1657592" cy="442603"/>
            </a:xfrm>
            <a:custGeom>
              <a:avLst/>
              <a:gdLst/>
              <a:ahLst/>
              <a:cxnLst/>
              <a:rect l="l" t="t" r="r" b="b"/>
              <a:pathLst>
                <a:path w="1657592" h="442603">
                  <a:moveTo>
                    <a:pt x="0" y="0"/>
                  </a:moveTo>
                  <a:lnTo>
                    <a:pt x="1657592" y="0"/>
                  </a:lnTo>
                  <a:lnTo>
                    <a:pt x="1657592" y="442603"/>
                  </a:lnTo>
                  <a:lnTo>
                    <a:pt x="0" y="442603"/>
                  </a:lnTo>
                  <a:lnTo>
                    <a:pt x="0" y="0"/>
                  </a:lnTo>
                  <a:close/>
                </a:path>
              </a:pathLst>
            </a:custGeom>
            <a:blipFill>
              <a:blip r:embed="rId3"/>
              <a:stretch>
                <a:fillRect/>
              </a:stretch>
            </a:blipFill>
          </p:spPr>
          <p:txBody>
            <a:bodyPr/>
            <a:lstStyle/>
            <a:p>
              <a:endParaRPr lang="en-GB"/>
            </a:p>
          </p:txBody>
        </p:sp>
        <p:sp>
          <p:nvSpPr>
            <p:cNvPr id="5" name="Freeform 5"/>
            <p:cNvSpPr/>
            <p:nvPr/>
          </p:nvSpPr>
          <p:spPr>
            <a:xfrm>
              <a:off x="14560343" y="9147132"/>
              <a:ext cx="2416960" cy="410059"/>
            </a:xfrm>
            <a:custGeom>
              <a:avLst/>
              <a:gdLst/>
              <a:ahLst/>
              <a:cxnLst/>
              <a:rect l="l" t="t" r="r" b="b"/>
              <a:pathLst>
                <a:path w="2416960" h="410059">
                  <a:moveTo>
                    <a:pt x="0" y="0"/>
                  </a:moveTo>
                  <a:lnTo>
                    <a:pt x="2416960" y="0"/>
                  </a:lnTo>
                  <a:lnTo>
                    <a:pt x="2416960" y="410059"/>
                  </a:lnTo>
                  <a:lnTo>
                    <a:pt x="0" y="410059"/>
                  </a:lnTo>
                  <a:lnTo>
                    <a:pt x="0" y="0"/>
                  </a:lnTo>
                  <a:close/>
                </a:path>
              </a:pathLst>
            </a:custGeom>
            <a:blipFill>
              <a:blip r:embed="rId4"/>
              <a:stretch>
                <a:fillRect/>
              </a:stretch>
            </a:blipFill>
          </p:spPr>
          <p:txBody>
            <a:bodyPr/>
            <a:lstStyle/>
            <a:p>
              <a:endParaRPr lang="en-GB"/>
            </a:p>
          </p:txBody>
        </p:sp>
      </p:grpSp>
      <p:grpSp>
        <p:nvGrpSpPr>
          <p:cNvPr id="6" name="Group 6"/>
          <p:cNvGrpSpPr/>
          <p:nvPr/>
        </p:nvGrpSpPr>
        <p:grpSpPr>
          <a:xfrm>
            <a:off x="0" y="6428534"/>
            <a:ext cx="9753600" cy="975360"/>
            <a:chOff x="0" y="0"/>
            <a:chExt cx="13004800" cy="1300480"/>
          </a:xfrm>
        </p:grpSpPr>
        <p:sp>
          <p:nvSpPr>
            <p:cNvPr id="7" name="Freeform 7"/>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8" name="Freeform 8"/>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5"/>
            <a:stretch>
              <a:fillRect/>
            </a:stretch>
          </a:blipFill>
        </p:spPr>
        <p:txBody>
          <a:bodyPr/>
          <a:lstStyle/>
          <a:p>
            <a:endParaRPr lang="en-GB"/>
          </a:p>
        </p:txBody>
      </p:sp>
      <p:sp>
        <p:nvSpPr>
          <p:cNvPr id="12" name="Freeform 12"/>
          <p:cNvSpPr/>
          <p:nvPr/>
        </p:nvSpPr>
        <p:spPr>
          <a:xfrm>
            <a:off x="1" y="-643076"/>
            <a:ext cx="9753600" cy="3537931"/>
          </a:xfrm>
          <a:custGeom>
            <a:avLst/>
            <a:gdLst/>
            <a:ahLst/>
            <a:cxnLst/>
            <a:rect l="l" t="t" r="r" b="b"/>
            <a:pathLst>
              <a:path w="10648957" h="3537931">
                <a:moveTo>
                  <a:pt x="0" y="0"/>
                </a:moveTo>
                <a:lnTo>
                  <a:pt x="10648957" y="0"/>
                </a:lnTo>
                <a:lnTo>
                  <a:pt x="10648957" y="3537932"/>
                </a:lnTo>
                <a:lnTo>
                  <a:pt x="0" y="3537932"/>
                </a:lnTo>
                <a:lnTo>
                  <a:pt x="0" y="0"/>
                </a:lnTo>
                <a:close/>
              </a:path>
            </a:pathLst>
          </a:custGeom>
          <a:blipFill>
            <a:blip r:embed="rId6"/>
            <a:stretch>
              <a:fillRect b="-100160"/>
            </a:stretch>
          </a:blipFill>
        </p:spPr>
        <p:txBody>
          <a:bodyPr/>
          <a:lstStyle/>
          <a:p>
            <a:endParaRPr lang="en-GB"/>
          </a:p>
        </p:txBody>
      </p:sp>
      <p:grpSp>
        <p:nvGrpSpPr>
          <p:cNvPr id="13" name="Group 13"/>
          <p:cNvGrpSpPr/>
          <p:nvPr/>
        </p:nvGrpSpPr>
        <p:grpSpPr>
          <a:xfrm>
            <a:off x="4984337" y="3399131"/>
            <a:ext cx="3365574" cy="927659"/>
            <a:chOff x="0" y="0"/>
            <a:chExt cx="4487433" cy="1236878"/>
          </a:xfrm>
        </p:grpSpPr>
        <p:grpSp>
          <p:nvGrpSpPr>
            <p:cNvPr id="14" name="Group 14"/>
            <p:cNvGrpSpPr/>
            <p:nvPr/>
          </p:nvGrpSpPr>
          <p:grpSpPr>
            <a:xfrm rot="-88151">
              <a:off x="12586" y="57034"/>
              <a:ext cx="4462260" cy="1039013"/>
              <a:chOff x="0" y="0"/>
              <a:chExt cx="1182130" cy="275253"/>
            </a:xfrm>
          </p:grpSpPr>
          <p:sp>
            <p:nvSpPr>
              <p:cNvPr id="15" name="Freeform 15"/>
              <p:cNvSpPr/>
              <p:nvPr/>
            </p:nvSpPr>
            <p:spPr>
              <a:xfrm>
                <a:off x="0" y="0"/>
                <a:ext cx="1182130" cy="275253"/>
              </a:xfrm>
              <a:custGeom>
                <a:avLst/>
                <a:gdLst/>
                <a:ahLst/>
                <a:cxnLst/>
                <a:rect l="l" t="t" r="r" b="b"/>
                <a:pathLst>
                  <a:path w="1182130" h="275253">
                    <a:moveTo>
                      <a:pt x="0" y="0"/>
                    </a:moveTo>
                    <a:lnTo>
                      <a:pt x="1182130" y="0"/>
                    </a:lnTo>
                    <a:lnTo>
                      <a:pt x="1182130" y="275253"/>
                    </a:lnTo>
                    <a:lnTo>
                      <a:pt x="0" y="275253"/>
                    </a:lnTo>
                    <a:close/>
                  </a:path>
                </a:pathLst>
              </a:custGeom>
              <a:solidFill>
                <a:srgbClr val="7E8787"/>
              </a:solidFill>
            </p:spPr>
            <p:txBody>
              <a:bodyPr/>
              <a:lstStyle/>
              <a:p>
                <a:endParaRPr lang="en-GB"/>
              </a:p>
            </p:txBody>
          </p:sp>
          <p:sp>
            <p:nvSpPr>
              <p:cNvPr id="16" name="TextBox 16"/>
              <p:cNvSpPr txBox="1"/>
              <p:nvPr/>
            </p:nvSpPr>
            <p:spPr>
              <a:xfrm>
                <a:off x="0" y="-38100"/>
                <a:ext cx="1182130" cy="313353"/>
              </a:xfrm>
              <a:prstGeom prst="rect">
                <a:avLst/>
              </a:prstGeom>
            </p:spPr>
            <p:txBody>
              <a:bodyPr lIns="35461" tIns="35461" rIns="35461" bIns="35461" rtlCol="0" anchor="ctr"/>
              <a:lstStyle/>
              <a:p>
                <a:pPr algn="ctr">
                  <a:lnSpc>
                    <a:spcPts val="1960"/>
                  </a:lnSpc>
                </a:pPr>
                <a:endParaRPr/>
              </a:p>
            </p:txBody>
          </p:sp>
        </p:grpSp>
        <p:sp>
          <p:nvSpPr>
            <p:cNvPr id="17" name="TextBox 17"/>
            <p:cNvSpPr txBox="1"/>
            <p:nvPr/>
          </p:nvSpPr>
          <p:spPr>
            <a:xfrm rot="-88151">
              <a:off x="205472" y="-194231"/>
              <a:ext cx="4266340" cy="1376614"/>
            </a:xfrm>
            <a:prstGeom prst="rect">
              <a:avLst/>
            </a:prstGeom>
          </p:spPr>
          <p:txBody>
            <a:bodyPr lIns="0" tIns="0" rIns="0" bIns="0" rtlCol="0" anchor="t">
              <a:spAutoFit/>
            </a:bodyPr>
            <a:lstStyle/>
            <a:p>
              <a:pPr>
                <a:lnSpc>
                  <a:spcPts val="8690"/>
                </a:lnSpc>
              </a:pPr>
              <a:r>
                <a:rPr lang="en-US" sz="5214">
                  <a:solidFill>
                    <a:srgbClr val="FFFFFF"/>
                  </a:solidFill>
                  <a:latin typeface="Dezen Solid 1"/>
                </a:rPr>
                <a:t>CLUB PERKS</a:t>
              </a:r>
            </a:p>
          </p:txBody>
        </p:sp>
      </p:grpSp>
      <p:grpSp>
        <p:nvGrpSpPr>
          <p:cNvPr id="18" name="Group 18"/>
          <p:cNvGrpSpPr>
            <a:grpSpLocks noChangeAspect="1"/>
          </p:cNvGrpSpPr>
          <p:nvPr/>
        </p:nvGrpSpPr>
        <p:grpSpPr>
          <a:xfrm>
            <a:off x="252839" y="3266331"/>
            <a:ext cx="1412488" cy="2794851"/>
            <a:chOff x="0" y="0"/>
            <a:chExt cx="2620010" cy="5184140"/>
          </a:xfrm>
        </p:grpSpPr>
        <p:sp>
          <p:nvSpPr>
            <p:cNvPr id="19" name="Freeform 1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endParaRPr lang="en-GB"/>
            </a:p>
          </p:txBody>
        </p:sp>
        <p:sp>
          <p:nvSpPr>
            <p:cNvPr id="20" name="Freeform 2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7"/>
              <a:stretch>
                <a:fillRect l="-67" r="-67"/>
              </a:stretch>
            </a:blipFill>
          </p:spPr>
          <p:txBody>
            <a:bodyPr/>
            <a:lstStyle/>
            <a:p>
              <a:endParaRPr lang="en-GB"/>
            </a:p>
          </p:txBody>
        </p:sp>
        <p:sp>
          <p:nvSpPr>
            <p:cNvPr id="21" name="Freeform 2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txBody>
            <a:bodyPr/>
            <a:lstStyle/>
            <a:p>
              <a:endParaRPr lang="en-GB"/>
            </a:p>
          </p:txBody>
        </p:sp>
        <p:sp>
          <p:nvSpPr>
            <p:cNvPr id="22" name="Freeform 2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txBody>
            <a:bodyPr/>
            <a:lstStyle/>
            <a:p>
              <a:endParaRPr lang="en-GB"/>
            </a:p>
          </p:txBody>
        </p:sp>
        <p:sp>
          <p:nvSpPr>
            <p:cNvPr id="23" name="Freeform 2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txBody>
            <a:bodyPr/>
            <a:lstStyle/>
            <a:p>
              <a:endParaRPr lang="en-GB"/>
            </a:p>
          </p:txBody>
        </p:sp>
        <p:sp>
          <p:nvSpPr>
            <p:cNvPr id="24" name="Freeform 2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txBody>
            <a:bodyPr/>
            <a:lstStyle/>
            <a:p>
              <a:endParaRPr lang="en-GB"/>
            </a:p>
          </p:txBody>
        </p:sp>
        <p:sp>
          <p:nvSpPr>
            <p:cNvPr id="25" name="Freeform 2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txBody>
            <a:bodyPr/>
            <a:lstStyle/>
            <a:p>
              <a:endParaRPr lang="en-GB"/>
            </a:p>
          </p:txBody>
        </p:sp>
        <p:sp>
          <p:nvSpPr>
            <p:cNvPr id="26" name="Freeform 2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txBody>
            <a:bodyPr/>
            <a:lstStyle/>
            <a:p>
              <a:endParaRPr lang="en-GB"/>
            </a:p>
          </p:txBody>
        </p:sp>
        <p:sp>
          <p:nvSpPr>
            <p:cNvPr id="27" name="Freeform 2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txBody>
            <a:bodyPr/>
            <a:lstStyle/>
            <a:p>
              <a:endParaRPr lang="en-GB"/>
            </a:p>
          </p:txBody>
        </p:sp>
      </p:grpSp>
      <p:grpSp>
        <p:nvGrpSpPr>
          <p:cNvPr id="28" name="Group 28"/>
          <p:cNvGrpSpPr/>
          <p:nvPr/>
        </p:nvGrpSpPr>
        <p:grpSpPr>
          <a:xfrm>
            <a:off x="1418146" y="2251421"/>
            <a:ext cx="8793931" cy="1014909"/>
            <a:chOff x="0" y="0"/>
            <a:chExt cx="11725241" cy="1353213"/>
          </a:xfrm>
        </p:grpSpPr>
        <p:sp>
          <p:nvSpPr>
            <p:cNvPr id="29" name="Freeform 29"/>
            <p:cNvSpPr/>
            <p:nvPr/>
          </p:nvSpPr>
          <p:spPr>
            <a:xfrm rot="-119178">
              <a:off x="17495" y="69906"/>
              <a:ext cx="4052440" cy="1079750"/>
            </a:xfrm>
            <a:custGeom>
              <a:avLst/>
              <a:gdLst/>
              <a:ahLst/>
              <a:cxnLst/>
              <a:rect l="l" t="t" r="r" b="b"/>
              <a:pathLst>
                <a:path w="4052440" h="1079750">
                  <a:moveTo>
                    <a:pt x="0" y="0"/>
                  </a:moveTo>
                  <a:lnTo>
                    <a:pt x="4052440" y="0"/>
                  </a:lnTo>
                  <a:lnTo>
                    <a:pt x="4052440" y="1079750"/>
                  </a:lnTo>
                  <a:lnTo>
                    <a:pt x="0" y="1079750"/>
                  </a:lnTo>
                  <a:lnTo>
                    <a:pt x="0" y="0"/>
                  </a:lnTo>
                  <a:close/>
                </a:path>
              </a:pathLst>
            </a:custGeom>
            <a:blipFill>
              <a:blip r:embed="rId8"/>
              <a:stretch>
                <a:fillRect/>
              </a:stretch>
            </a:blipFill>
          </p:spPr>
          <p:txBody>
            <a:bodyPr/>
            <a:lstStyle/>
            <a:p>
              <a:endParaRPr lang="en-GB"/>
            </a:p>
          </p:txBody>
        </p:sp>
        <p:grpSp>
          <p:nvGrpSpPr>
            <p:cNvPr id="30" name="Group 30"/>
            <p:cNvGrpSpPr/>
            <p:nvPr/>
          </p:nvGrpSpPr>
          <p:grpSpPr>
            <a:xfrm rot="123878">
              <a:off x="4256546" y="280365"/>
              <a:ext cx="5232864" cy="827942"/>
              <a:chOff x="0" y="0"/>
              <a:chExt cx="1739685" cy="275253"/>
            </a:xfrm>
          </p:grpSpPr>
          <p:sp>
            <p:nvSpPr>
              <p:cNvPr id="31" name="Freeform 31"/>
              <p:cNvSpPr/>
              <p:nvPr/>
            </p:nvSpPr>
            <p:spPr>
              <a:xfrm>
                <a:off x="0" y="0"/>
                <a:ext cx="1739685" cy="275253"/>
              </a:xfrm>
              <a:custGeom>
                <a:avLst/>
                <a:gdLst/>
                <a:ahLst/>
                <a:cxnLst/>
                <a:rect l="l" t="t" r="r" b="b"/>
                <a:pathLst>
                  <a:path w="1739685" h="275253">
                    <a:moveTo>
                      <a:pt x="0" y="0"/>
                    </a:moveTo>
                    <a:lnTo>
                      <a:pt x="1739685" y="0"/>
                    </a:lnTo>
                    <a:lnTo>
                      <a:pt x="1739685" y="275253"/>
                    </a:lnTo>
                    <a:lnTo>
                      <a:pt x="0" y="275253"/>
                    </a:lnTo>
                    <a:close/>
                  </a:path>
                </a:pathLst>
              </a:custGeom>
              <a:solidFill>
                <a:srgbClr val="E41B1B"/>
              </a:solidFill>
            </p:spPr>
            <p:txBody>
              <a:bodyPr/>
              <a:lstStyle/>
              <a:p>
                <a:endParaRPr lang="en-GB"/>
              </a:p>
            </p:txBody>
          </p:sp>
          <p:sp>
            <p:nvSpPr>
              <p:cNvPr id="32" name="TextBox 32"/>
              <p:cNvSpPr txBox="1"/>
              <p:nvPr/>
            </p:nvSpPr>
            <p:spPr>
              <a:xfrm>
                <a:off x="0" y="-38100"/>
                <a:ext cx="1739685" cy="313353"/>
              </a:xfrm>
              <a:prstGeom prst="rect">
                <a:avLst/>
              </a:prstGeom>
            </p:spPr>
            <p:txBody>
              <a:bodyPr lIns="40850" tIns="40850" rIns="40850" bIns="40850" rtlCol="0" anchor="ctr"/>
              <a:lstStyle/>
              <a:p>
                <a:pPr algn="ctr">
                  <a:lnSpc>
                    <a:spcPts val="1960"/>
                  </a:lnSpc>
                </a:pPr>
                <a:endParaRPr/>
              </a:p>
            </p:txBody>
          </p:sp>
        </p:grpSp>
        <p:sp>
          <p:nvSpPr>
            <p:cNvPr id="33" name="TextBox 33"/>
            <p:cNvSpPr txBox="1"/>
            <p:nvPr/>
          </p:nvSpPr>
          <p:spPr>
            <a:xfrm rot="123878">
              <a:off x="4412381" y="116381"/>
              <a:ext cx="7304774" cy="1105600"/>
            </a:xfrm>
            <a:prstGeom prst="rect">
              <a:avLst/>
            </a:prstGeom>
          </p:spPr>
          <p:txBody>
            <a:bodyPr lIns="0" tIns="0" rIns="0" bIns="0" rtlCol="0" anchor="t">
              <a:spAutoFit/>
            </a:bodyPr>
            <a:lstStyle/>
            <a:p>
              <a:pPr>
                <a:lnSpc>
                  <a:spcPts val="6925"/>
                </a:lnSpc>
              </a:pPr>
              <a:r>
                <a:rPr lang="en-US" sz="4155">
                  <a:solidFill>
                    <a:srgbClr val="FFFFFF"/>
                  </a:solidFill>
                  <a:latin typeface="Dezen Solid 1"/>
                </a:rPr>
                <a:t>LOVES A DISCOUNT</a:t>
              </a:r>
            </a:p>
          </p:txBody>
        </p:sp>
      </p:grpSp>
      <p:grpSp>
        <p:nvGrpSpPr>
          <p:cNvPr id="34" name="Group 34"/>
          <p:cNvGrpSpPr>
            <a:grpSpLocks noChangeAspect="1"/>
          </p:cNvGrpSpPr>
          <p:nvPr/>
        </p:nvGrpSpPr>
        <p:grpSpPr>
          <a:xfrm>
            <a:off x="1704647" y="3266331"/>
            <a:ext cx="1412488" cy="2794851"/>
            <a:chOff x="0" y="0"/>
            <a:chExt cx="2620010" cy="5184140"/>
          </a:xfrm>
        </p:grpSpPr>
        <p:sp>
          <p:nvSpPr>
            <p:cNvPr id="35" name="Freeform 35"/>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endParaRPr lang="en-GB"/>
            </a:p>
          </p:txBody>
        </p:sp>
        <p:sp>
          <p:nvSpPr>
            <p:cNvPr id="36" name="Freeform 36"/>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9"/>
              <a:stretch>
                <a:fillRect l="-67" r="-67"/>
              </a:stretch>
            </a:blipFill>
          </p:spPr>
          <p:txBody>
            <a:bodyPr/>
            <a:lstStyle/>
            <a:p>
              <a:endParaRPr lang="en-GB"/>
            </a:p>
          </p:txBody>
        </p:sp>
        <p:sp>
          <p:nvSpPr>
            <p:cNvPr id="37" name="Freeform 37"/>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txBody>
            <a:bodyPr/>
            <a:lstStyle/>
            <a:p>
              <a:endParaRPr lang="en-GB"/>
            </a:p>
          </p:txBody>
        </p:sp>
        <p:sp>
          <p:nvSpPr>
            <p:cNvPr id="38" name="Freeform 38"/>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txBody>
            <a:bodyPr/>
            <a:lstStyle/>
            <a:p>
              <a:endParaRPr lang="en-GB"/>
            </a:p>
          </p:txBody>
        </p:sp>
        <p:sp>
          <p:nvSpPr>
            <p:cNvPr id="39" name="Freeform 39"/>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txBody>
            <a:bodyPr/>
            <a:lstStyle/>
            <a:p>
              <a:endParaRPr lang="en-GB"/>
            </a:p>
          </p:txBody>
        </p:sp>
        <p:sp>
          <p:nvSpPr>
            <p:cNvPr id="40" name="Freeform 40"/>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txBody>
            <a:bodyPr/>
            <a:lstStyle/>
            <a:p>
              <a:endParaRPr lang="en-GB"/>
            </a:p>
          </p:txBody>
        </p:sp>
        <p:sp>
          <p:nvSpPr>
            <p:cNvPr id="41" name="Freeform 41"/>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txBody>
            <a:bodyPr/>
            <a:lstStyle/>
            <a:p>
              <a:endParaRPr lang="en-GB"/>
            </a:p>
          </p:txBody>
        </p:sp>
        <p:sp>
          <p:nvSpPr>
            <p:cNvPr id="42" name="Freeform 42"/>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txBody>
            <a:bodyPr/>
            <a:lstStyle/>
            <a:p>
              <a:endParaRPr lang="en-GB"/>
            </a:p>
          </p:txBody>
        </p:sp>
        <p:sp>
          <p:nvSpPr>
            <p:cNvPr id="43" name="Freeform 43"/>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txBody>
            <a:bodyPr/>
            <a:lstStyle/>
            <a:p>
              <a:endParaRPr lang="en-GB"/>
            </a:p>
          </p:txBody>
        </p:sp>
      </p:grpSp>
      <p:grpSp>
        <p:nvGrpSpPr>
          <p:cNvPr id="44" name="Group 44"/>
          <p:cNvGrpSpPr>
            <a:grpSpLocks noChangeAspect="1"/>
          </p:cNvGrpSpPr>
          <p:nvPr/>
        </p:nvGrpSpPr>
        <p:grpSpPr>
          <a:xfrm>
            <a:off x="3205134" y="3266331"/>
            <a:ext cx="1412488" cy="2794851"/>
            <a:chOff x="0" y="0"/>
            <a:chExt cx="2620010" cy="5184140"/>
          </a:xfrm>
        </p:grpSpPr>
        <p:sp>
          <p:nvSpPr>
            <p:cNvPr id="45" name="Freeform 45"/>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endParaRPr lang="en-GB"/>
            </a:p>
          </p:txBody>
        </p:sp>
        <p:sp>
          <p:nvSpPr>
            <p:cNvPr id="46" name="Freeform 46"/>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10"/>
              <a:stretch>
                <a:fillRect l="-47" r="-47"/>
              </a:stretch>
            </a:blipFill>
          </p:spPr>
          <p:txBody>
            <a:bodyPr/>
            <a:lstStyle/>
            <a:p>
              <a:endParaRPr lang="en-GB"/>
            </a:p>
          </p:txBody>
        </p:sp>
        <p:sp>
          <p:nvSpPr>
            <p:cNvPr id="47" name="Freeform 47"/>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B5B5B"/>
            </a:solidFill>
          </p:spPr>
          <p:txBody>
            <a:bodyPr/>
            <a:lstStyle/>
            <a:p>
              <a:endParaRPr lang="en-GB"/>
            </a:p>
          </p:txBody>
        </p:sp>
        <p:sp>
          <p:nvSpPr>
            <p:cNvPr id="48" name="Freeform 48"/>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B5B5B"/>
            </a:solidFill>
          </p:spPr>
          <p:txBody>
            <a:bodyPr/>
            <a:lstStyle/>
            <a:p>
              <a:endParaRPr lang="en-GB"/>
            </a:p>
          </p:txBody>
        </p:sp>
        <p:sp>
          <p:nvSpPr>
            <p:cNvPr id="49" name="Freeform 49"/>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BCEB5"/>
            </a:solidFill>
          </p:spPr>
          <p:txBody>
            <a:bodyPr/>
            <a:lstStyle/>
            <a:p>
              <a:endParaRPr lang="en-GB"/>
            </a:p>
          </p:txBody>
        </p:sp>
        <p:sp>
          <p:nvSpPr>
            <p:cNvPr id="50" name="Freeform 50"/>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BCEB5"/>
            </a:solidFill>
          </p:spPr>
          <p:txBody>
            <a:bodyPr/>
            <a:lstStyle/>
            <a:p>
              <a:endParaRPr lang="en-GB"/>
            </a:p>
          </p:txBody>
        </p:sp>
        <p:sp>
          <p:nvSpPr>
            <p:cNvPr id="51" name="Freeform 51"/>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BCEB5"/>
            </a:solidFill>
          </p:spPr>
          <p:txBody>
            <a:bodyPr/>
            <a:lstStyle/>
            <a:p>
              <a:endParaRPr lang="en-GB"/>
            </a:p>
          </p:txBody>
        </p:sp>
        <p:sp>
          <p:nvSpPr>
            <p:cNvPr id="52" name="Freeform 52"/>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BCEB5"/>
            </a:solidFill>
          </p:spPr>
          <p:txBody>
            <a:bodyPr/>
            <a:lstStyle/>
            <a:p>
              <a:endParaRPr lang="en-GB"/>
            </a:p>
          </p:txBody>
        </p:sp>
        <p:sp>
          <p:nvSpPr>
            <p:cNvPr id="53" name="Freeform 53"/>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CE9D8"/>
            </a:solidFill>
          </p:spPr>
          <p:txBody>
            <a:bodyPr/>
            <a:lstStyle/>
            <a:p>
              <a:endParaRPr lang="en-GB"/>
            </a:p>
          </p:txBody>
        </p:sp>
      </p:grpSp>
      <p:sp>
        <p:nvSpPr>
          <p:cNvPr id="54" name="TextBox 54"/>
          <p:cNvSpPr txBox="1"/>
          <p:nvPr/>
        </p:nvSpPr>
        <p:spPr>
          <a:xfrm>
            <a:off x="4984337" y="4432454"/>
            <a:ext cx="4654972" cy="1166231"/>
          </a:xfrm>
          <a:prstGeom prst="rect">
            <a:avLst/>
          </a:prstGeom>
        </p:spPr>
        <p:txBody>
          <a:bodyPr lIns="0" tIns="0" rIns="0" bIns="0" rtlCol="0" anchor="t">
            <a:spAutoFit/>
          </a:bodyPr>
          <a:lstStyle/>
          <a:p>
            <a:pPr>
              <a:lnSpc>
                <a:spcPts val="1781"/>
              </a:lnSpc>
            </a:pPr>
            <a:r>
              <a:rPr lang="en-US" sz="1875" dirty="0">
                <a:solidFill>
                  <a:srgbClr val="000000"/>
                </a:solidFill>
                <a:latin typeface="Circular Std 3"/>
              </a:rPr>
              <a:t>Discounts on activewear, nutrition, travel brands and much more!</a:t>
            </a:r>
          </a:p>
          <a:p>
            <a:pPr>
              <a:lnSpc>
                <a:spcPts val="1781"/>
              </a:lnSpc>
            </a:pPr>
            <a:endParaRPr lang="en-US" sz="1875" dirty="0">
              <a:solidFill>
                <a:srgbClr val="000000"/>
              </a:solidFill>
              <a:latin typeface="Circular Std 3"/>
            </a:endParaRPr>
          </a:p>
          <a:p>
            <a:pPr marL="0" lvl="0" indent="0">
              <a:lnSpc>
                <a:spcPts val="1781"/>
              </a:lnSpc>
            </a:pPr>
            <a:r>
              <a:rPr lang="en-US" sz="1875" dirty="0">
                <a:solidFill>
                  <a:srgbClr val="000000"/>
                </a:solidFill>
                <a:latin typeface="Circular Std 3"/>
              </a:rPr>
              <a:t>Available via the Everyone Active Colleague App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64140" y="-262109"/>
            <a:ext cx="13017740" cy="7322479"/>
            <a:chOff x="0" y="0"/>
            <a:chExt cx="17356987" cy="9763305"/>
          </a:xfrm>
        </p:grpSpPr>
        <p:sp>
          <p:nvSpPr>
            <p:cNvPr id="3" name="Freeform 3"/>
            <p:cNvSpPr/>
            <p:nvPr/>
          </p:nvSpPr>
          <p:spPr>
            <a:xfrm>
              <a:off x="0" y="0"/>
              <a:ext cx="17356987" cy="9763305"/>
            </a:xfrm>
            <a:custGeom>
              <a:avLst/>
              <a:gdLst/>
              <a:ahLst/>
              <a:cxnLst/>
              <a:rect l="l" t="t" r="r" b="b"/>
              <a:pathLst>
                <a:path w="17356987" h="9763305">
                  <a:moveTo>
                    <a:pt x="0" y="0"/>
                  </a:moveTo>
                  <a:lnTo>
                    <a:pt x="17356987" y="0"/>
                  </a:lnTo>
                  <a:lnTo>
                    <a:pt x="17356987" y="9763305"/>
                  </a:lnTo>
                  <a:lnTo>
                    <a:pt x="0" y="9763305"/>
                  </a:lnTo>
                  <a:lnTo>
                    <a:pt x="0" y="0"/>
                  </a:lnTo>
                  <a:close/>
                </a:path>
              </a:pathLst>
            </a:custGeom>
            <a:blipFill>
              <a:blip r:embed="rId2"/>
              <a:stretch>
                <a:fillRect/>
              </a:stretch>
            </a:blipFill>
          </p:spPr>
          <p:txBody>
            <a:bodyPr/>
            <a:lstStyle/>
            <a:p>
              <a:endParaRPr lang="en-GB"/>
            </a:p>
          </p:txBody>
        </p:sp>
        <p:sp>
          <p:nvSpPr>
            <p:cNvPr id="4" name="Freeform 4"/>
            <p:cNvSpPr/>
            <p:nvPr/>
          </p:nvSpPr>
          <p:spPr>
            <a:xfrm>
              <a:off x="364497" y="9103740"/>
              <a:ext cx="1657592" cy="442603"/>
            </a:xfrm>
            <a:custGeom>
              <a:avLst/>
              <a:gdLst/>
              <a:ahLst/>
              <a:cxnLst/>
              <a:rect l="l" t="t" r="r" b="b"/>
              <a:pathLst>
                <a:path w="1657592" h="442603">
                  <a:moveTo>
                    <a:pt x="0" y="0"/>
                  </a:moveTo>
                  <a:lnTo>
                    <a:pt x="1657592" y="0"/>
                  </a:lnTo>
                  <a:lnTo>
                    <a:pt x="1657592" y="442603"/>
                  </a:lnTo>
                  <a:lnTo>
                    <a:pt x="0" y="442603"/>
                  </a:lnTo>
                  <a:lnTo>
                    <a:pt x="0" y="0"/>
                  </a:lnTo>
                  <a:close/>
                </a:path>
              </a:pathLst>
            </a:custGeom>
            <a:blipFill>
              <a:blip r:embed="rId3"/>
              <a:stretch>
                <a:fillRect/>
              </a:stretch>
            </a:blipFill>
          </p:spPr>
          <p:txBody>
            <a:bodyPr/>
            <a:lstStyle/>
            <a:p>
              <a:endParaRPr lang="en-GB"/>
            </a:p>
          </p:txBody>
        </p:sp>
        <p:sp>
          <p:nvSpPr>
            <p:cNvPr id="5" name="Freeform 5"/>
            <p:cNvSpPr/>
            <p:nvPr/>
          </p:nvSpPr>
          <p:spPr>
            <a:xfrm>
              <a:off x="14560343" y="9147132"/>
              <a:ext cx="2416960" cy="410059"/>
            </a:xfrm>
            <a:custGeom>
              <a:avLst/>
              <a:gdLst/>
              <a:ahLst/>
              <a:cxnLst/>
              <a:rect l="l" t="t" r="r" b="b"/>
              <a:pathLst>
                <a:path w="2416960" h="410059">
                  <a:moveTo>
                    <a:pt x="0" y="0"/>
                  </a:moveTo>
                  <a:lnTo>
                    <a:pt x="2416960" y="0"/>
                  </a:lnTo>
                  <a:lnTo>
                    <a:pt x="2416960" y="410059"/>
                  </a:lnTo>
                  <a:lnTo>
                    <a:pt x="0" y="410059"/>
                  </a:lnTo>
                  <a:lnTo>
                    <a:pt x="0" y="0"/>
                  </a:lnTo>
                  <a:close/>
                </a:path>
              </a:pathLst>
            </a:custGeom>
            <a:blipFill>
              <a:blip r:embed="rId4"/>
              <a:stretch>
                <a:fillRect/>
              </a:stretch>
            </a:blipFill>
          </p:spPr>
          <p:txBody>
            <a:bodyPr/>
            <a:lstStyle/>
            <a:p>
              <a:endParaRPr lang="en-GB"/>
            </a:p>
          </p:txBody>
        </p:sp>
      </p:grpSp>
      <p:grpSp>
        <p:nvGrpSpPr>
          <p:cNvPr id="6" name="Group 6"/>
          <p:cNvGrpSpPr/>
          <p:nvPr/>
        </p:nvGrpSpPr>
        <p:grpSpPr>
          <a:xfrm>
            <a:off x="0" y="6428534"/>
            <a:ext cx="9753600" cy="975360"/>
            <a:chOff x="0" y="0"/>
            <a:chExt cx="13004800" cy="1300480"/>
          </a:xfrm>
        </p:grpSpPr>
        <p:sp>
          <p:nvSpPr>
            <p:cNvPr id="7" name="Freeform 7"/>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8" name="Freeform 8"/>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5"/>
            <a:stretch>
              <a:fillRect/>
            </a:stretch>
          </a:blipFill>
        </p:spPr>
        <p:txBody>
          <a:bodyPr/>
          <a:lstStyle/>
          <a:p>
            <a:endParaRPr lang="en-GB"/>
          </a:p>
        </p:txBody>
      </p:sp>
      <p:sp>
        <p:nvSpPr>
          <p:cNvPr id="12" name="TextBox 12"/>
          <p:cNvSpPr txBox="1"/>
          <p:nvPr/>
        </p:nvSpPr>
        <p:spPr>
          <a:xfrm>
            <a:off x="531219" y="1014921"/>
            <a:ext cx="4134669" cy="5394297"/>
          </a:xfrm>
          <a:prstGeom prst="rect">
            <a:avLst/>
          </a:prstGeom>
        </p:spPr>
        <p:txBody>
          <a:bodyPr lIns="0" tIns="0" rIns="0" bIns="0" rtlCol="0" anchor="t">
            <a:spAutoFit/>
          </a:bodyPr>
          <a:lstStyle/>
          <a:p>
            <a:pPr marL="436689" lvl="1" indent="-218344">
              <a:lnSpc>
                <a:spcPts val="2427"/>
              </a:lnSpc>
              <a:buFont typeface="Arial"/>
              <a:buChar char="•"/>
            </a:pPr>
            <a:r>
              <a:rPr lang="en-US" sz="2022" dirty="0">
                <a:solidFill>
                  <a:srgbClr val="000000"/>
                </a:solidFill>
                <a:latin typeface="Circular Std 1"/>
              </a:rPr>
              <a:t>Everyone Active App (Customer &amp; Colleague)</a:t>
            </a:r>
          </a:p>
          <a:p>
            <a:pPr marL="436689" lvl="1" indent="-218344">
              <a:lnSpc>
                <a:spcPts val="2427"/>
              </a:lnSpc>
              <a:buFont typeface="Arial"/>
              <a:buChar char="•"/>
            </a:pPr>
            <a:r>
              <a:rPr lang="en-US" sz="2022" dirty="0">
                <a:solidFill>
                  <a:srgbClr val="000000"/>
                </a:solidFill>
                <a:latin typeface="Circular Std 1"/>
              </a:rPr>
              <a:t>Virtual Membership Card</a:t>
            </a:r>
          </a:p>
          <a:p>
            <a:pPr marL="436689" lvl="1" indent="-218344">
              <a:lnSpc>
                <a:spcPts val="2427"/>
              </a:lnSpc>
              <a:buFont typeface="Arial"/>
              <a:buChar char="•"/>
            </a:pPr>
            <a:r>
              <a:rPr lang="en-US" sz="2022" dirty="0">
                <a:solidFill>
                  <a:srgbClr val="000000"/>
                </a:solidFill>
                <a:latin typeface="Circular Std 1"/>
              </a:rPr>
              <a:t>Online Activity Hub</a:t>
            </a:r>
          </a:p>
          <a:p>
            <a:pPr marL="436689" lvl="1" indent="-218344">
              <a:lnSpc>
                <a:spcPts val="2427"/>
              </a:lnSpc>
              <a:buFont typeface="Arial"/>
              <a:buChar char="•"/>
            </a:pPr>
            <a:r>
              <a:rPr lang="en-US" sz="2022" dirty="0">
                <a:solidFill>
                  <a:srgbClr val="000000"/>
                </a:solidFill>
                <a:latin typeface="Circular Std 1"/>
              </a:rPr>
              <a:t>Online induction</a:t>
            </a:r>
          </a:p>
          <a:p>
            <a:pPr marL="436689" lvl="1" indent="-218344">
              <a:lnSpc>
                <a:spcPts val="2427"/>
              </a:lnSpc>
              <a:buFont typeface="Arial"/>
              <a:buChar char="•"/>
            </a:pPr>
            <a:r>
              <a:rPr lang="en-US" sz="2022" dirty="0">
                <a:solidFill>
                  <a:srgbClr val="000000"/>
                </a:solidFill>
                <a:latin typeface="Circular Std 1"/>
              </a:rPr>
              <a:t>Innovative, </a:t>
            </a:r>
            <a:r>
              <a:rPr lang="en-US" sz="2022" dirty="0" err="1">
                <a:solidFill>
                  <a:srgbClr val="000000"/>
                </a:solidFill>
                <a:latin typeface="Circular Std 1"/>
              </a:rPr>
              <a:t>personalised</a:t>
            </a:r>
            <a:r>
              <a:rPr lang="en-US" sz="2022" dirty="0">
                <a:solidFill>
                  <a:srgbClr val="000000"/>
                </a:solidFill>
                <a:latin typeface="Circular Std 1"/>
              </a:rPr>
              <a:t> &amp; engaging member and acquisition campaigns</a:t>
            </a:r>
          </a:p>
          <a:p>
            <a:pPr marL="436689" lvl="1" indent="-218344">
              <a:lnSpc>
                <a:spcPts val="2427"/>
              </a:lnSpc>
              <a:buFont typeface="Arial"/>
              <a:buChar char="•"/>
            </a:pPr>
            <a:r>
              <a:rPr lang="en-US" sz="2022" dirty="0">
                <a:solidFill>
                  <a:srgbClr val="000000"/>
                </a:solidFill>
                <a:latin typeface="Circular Std 1"/>
              </a:rPr>
              <a:t>Social media strategy, campaigns &amp; engaging colleagues</a:t>
            </a:r>
          </a:p>
          <a:p>
            <a:pPr marL="436689" lvl="1" indent="-218344">
              <a:lnSpc>
                <a:spcPts val="2427"/>
              </a:lnSpc>
              <a:buFont typeface="Arial"/>
              <a:buChar char="•"/>
            </a:pPr>
            <a:r>
              <a:rPr lang="en-US" sz="2022" dirty="0">
                <a:solidFill>
                  <a:srgbClr val="000000"/>
                </a:solidFill>
                <a:latin typeface="Circular Std 1"/>
              </a:rPr>
              <a:t>Updated website</a:t>
            </a:r>
          </a:p>
          <a:p>
            <a:pPr marL="436689" lvl="1" indent="-218344">
              <a:lnSpc>
                <a:spcPts val="2427"/>
              </a:lnSpc>
              <a:buFont typeface="Arial"/>
              <a:buChar char="•"/>
            </a:pPr>
            <a:r>
              <a:rPr lang="en-US" sz="2022" dirty="0">
                <a:solidFill>
                  <a:srgbClr val="000000"/>
                </a:solidFill>
                <a:latin typeface="Circular Std 1"/>
              </a:rPr>
              <a:t>Join @ home</a:t>
            </a:r>
          </a:p>
          <a:p>
            <a:pPr marL="436689" lvl="1" indent="-218344">
              <a:lnSpc>
                <a:spcPts val="2427"/>
              </a:lnSpc>
              <a:buFont typeface="Arial"/>
              <a:buChar char="•"/>
            </a:pPr>
            <a:r>
              <a:rPr lang="en-US" sz="2022" dirty="0">
                <a:solidFill>
                  <a:srgbClr val="000000"/>
                </a:solidFill>
                <a:latin typeface="Circular Std 1"/>
              </a:rPr>
              <a:t>Sport Passport</a:t>
            </a:r>
          </a:p>
          <a:p>
            <a:pPr marL="436689" lvl="1" indent="-218344">
              <a:lnSpc>
                <a:spcPts val="2427"/>
              </a:lnSpc>
              <a:buFont typeface="Arial"/>
              <a:buChar char="•"/>
            </a:pPr>
            <a:r>
              <a:rPr lang="en-US" sz="2022" dirty="0">
                <a:solidFill>
                  <a:srgbClr val="000000"/>
                </a:solidFill>
                <a:latin typeface="Circular Std 1"/>
              </a:rPr>
              <a:t>Single Customer View</a:t>
            </a:r>
          </a:p>
          <a:p>
            <a:pPr marL="436689" lvl="1" indent="-218344" algn="l">
              <a:lnSpc>
                <a:spcPts val="2427"/>
              </a:lnSpc>
              <a:buFont typeface="Arial"/>
              <a:buChar char="•"/>
            </a:pPr>
            <a:r>
              <a:rPr lang="en-US" sz="2022" dirty="0">
                <a:solidFill>
                  <a:srgbClr val="000000"/>
                </a:solidFill>
                <a:latin typeface="Circular Std 1"/>
              </a:rPr>
              <a:t>EQMS</a:t>
            </a:r>
          </a:p>
          <a:p>
            <a:pPr algn="l">
              <a:lnSpc>
                <a:spcPts val="1830"/>
              </a:lnSpc>
            </a:pPr>
            <a:endParaRPr lang="en-US" sz="2022" dirty="0">
              <a:solidFill>
                <a:srgbClr val="000000"/>
              </a:solidFill>
              <a:latin typeface="Circular Std 1"/>
            </a:endParaRPr>
          </a:p>
          <a:p>
            <a:pPr algn="l">
              <a:lnSpc>
                <a:spcPts val="1830"/>
              </a:lnSpc>
            </a:pPr>
            <a:endParaRPr lang="en-US" sz="2022" dirty="0">
              <a:solidFill>
                <a:srgbClr val="000000"/>
              </a:solidFill>
              <a:latin typeface="Circular Std 1"/>
            </a:endParaRPr>
          </a:p>
        </p:txBody>
      </p:sp>
      <p:sp>
        <p:nvSpPr>
          <p:cNvPr id="13" name="TextBox 13"/>
          <p:cNvSpPr txBox="1"/>
          <p:nvPr/>
        </p:nvSpPr>
        <p:spPr>
          <a:xfrm>
            <a:off x="731520" y="-62456"/>
            <a:ext cx="8594150" cy="1067343"/>
          </a:xfrm>
          <a:prstGeom prst="rect">
            <a:avLst/>
          </a:prstGeom>
        </p:spPr>
        <p:txBody>
          <a:bodyPr lIns="0" tIns="0" rIns="0" bIns="0" rtlCol="0" anchor="t">
            <a:spAutoFit/>
          </a:bodyPr>
          <a:lstStyle/>
          <a:p>
            <a:pPr>
              <a:lnSpc>
                <a:spcPts val="8288"/>
              </a:lnSpc>
            </a:pPr>
            <a:r>
              <a:rPr lang="en-US" sz="4972" dirty="0">
                <a:solidFill>
                  <a:srgbClr val="E41B1B"/>
                </a:solidFill>
                <a:latin typeface="Dezen Solid 1"/>
              </a:rPr>
              <a:t>WE ARE PASSIONATE ABOUT </a:t>
            </a:r>
            <a:r>
              <a:rPr lang="en-US" sz="4972" dirty="0">
                <a:solidFill>
                  <a:srgbClr val="000000"/>
                </a:solidFill>
                <a:latin typeface="Dezen Solid 1"/>
              </a:rPr>
              <a:t>DIGITAL</a:t>
            </a:r>
          </a:p>
        </p:txBody>
      </p:sp>
      <p:pic>
        <p:nvPicPr>
          <p:cNvPr id="9" name="Picture 8" descr="A screenshot of a cell phone&#10;&#10;Description automatically generated">
            <a:extLst>
              <a:ext uri="{FF2B5EF4-FFF2-40B4-BE49-F238E27FC236}">
                <a16:creationId xmlns:a16="http://schemas.microsoft.com/office/drawing/2014/main" id="{3B9E23A6-C091-555D-ECC8-57EC29465C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84253" y="838200"/>
            <a:ext cx="2635065" cy="4953000"/>
          </a:xfrm>
          <a:prstGeom prst="rect">
            <a:avLst/>
          </a:prstGeom>
        </p:spPr>
      </p:pic>
      <p:pic>
        <p:nvPicPr>
          <p:cNvPr id="10" name="Picture 9">
            <a:extLst>
              <a:ext uri="{FF2B5EF4-FFF2-40B4-BE49-F238E27FC236}">
                <a16:creationId xmlns:a16="http://schemas.microsoft.com/office/drawing/2014/main" id="{56FDDBCC-91DE-55C1-67D7-304B135530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98411" y="838200"/>
            <a:ext cx="2635066" cy="4953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62109"/>
            <a:ext cx="9753600" cy="7322479"/>
            <a:chOff x="0" y="0"/>
            <a:chExt cx="17356987" cy="9763305"/>
          </a:xfrm>
        </p:grpSpPr>
        <p:sp>
          <p:nvSpPr>
            <p:cNvPr id="3" name="Freeform 3"/>
            <p:cNvSpPr/>
            <p:nvPr/>
          </p:nvSpPr>
          <p:spPr>
            <a:xfrm>
              <a:off x="0" y="0"/>
              <a:ext cx="17356987" cy="9763305"/>
            </a:xfrm>
            <a:custGeom>
              <a:avLst/>
              <a:gdLst/>
              <a:ahLst/>
              <a:cxnLst/>
              <a:rect l="l" t="t" r="r" b="b"/>
              <a:pathLst>
                <a:path w="17356987" h="9763305">
                  <a:moveTo>
                    <a:pt x="0" y="0"/>
                  </a:moveTo>
                  <a:lnTo>
                    <a:pt x="17356987" y="0"/>
                  </a:lnTo>
                  <a:lnTo>
                    <a:pt x="17356987" y="9763305"/>
                  </a:lnTo>
                  <a:lnTo>
                    <a:pt x="0" y="9763305"/>
                  </a:lnTo>
                  <a:lnTo>
                    <a:pt x="0" y="0"/>
                  </a:lnTo>
                  <a:close/>
                </a:path>
              </a:pathLst>
            </a:custGeom>
            <a:blipFill>
              <a:blip r:embed="rId2"/>
              <a:stretch>
                <a:fillRect/>
              </a:stretch>
            </a:blipFill>
          </p:spPr>
          <p:txBody>
            <a:bodyPr/>
            <a:lstStyle/>
            <a:p>
              <a:endParaRPr lang="en-GB"/>
            </a:p>
          </p:txBody>
        </p:sp>
        <p:sp>
          <p:nvSpPr>
            <p:cNvPr id="4" name="Freeform 4"/>
            <p:cNvSpPr/>
            <p:nvPr/>
          </p:nvSpPr>
          <p:spPr>
            <a:xfrm>
              <a:off x="364497" y="9103740"/>
              <a:ext cx="1657592" cy="442603"/>
            </a:xfrm>
            <a:custGeom>
              <a:avLst/>
              <a:gdLst/>
              <a:ahLst/>
              <a:cxnLst/>
              <a:rect l="l" t="t" r="r" b="b"/>
              <a:pathLst>
                <a:path w="1657592" h="442603">
                  <a:moveTo>
                    <a:pt x="0" y="0"/>
                  </a:moveTo>
                  <a:lnTo>
                    <a:pt x="1657592" y="0"/>
                  </a:lnTo>
                  <a:lnTo>
                    <a:pt x="1657592" y="442603"/>
                  </a:lnTo>
                  <a:lnTo>
                    <a:pt x="0" y="442603"/>
                  </a:lnTo>
                  <a:lnTo>
                    <a:pt x="0" y="0"/>
                  </a:lnTo>
                  <a:close/>
                </a:path>
              </a:pathLst>
            </a:custGeom>
            <a:blipFill>
              <a:blip r:embed="rId3"/>
              <a:stretch>
                <a:fillRect/>
              </a:stretch>
            </a:blipFill>
          </p:spPr>
          <p:txBody>
            <a:bodyPr/>
            <a:lstStyle/>
            <a:p>
              <a:endParaRPr lang="en-GB"/>
            </a:p>
          </p:txBody>
        </p:sp>
        <p:sp>
          <p:nvSpPr>
            <p:cNvPr id="5" name="Freeform 5"/>
            <p:cNvSpPr/>
            <p:nvPr/>
          </p:nvSpPr>
          <p:spPr>
            <a:xfrm>
              <a:off x="14560343" y="9147132"/>
              <a:ext cx="2416960" cy="410059"/>
            </a:xfrm>
            <a:custGeom>
              <a:avLst/>
              <a:gdLst/>
              <a:ahLst/>
              <a:cxnLst/>
              <a:rect l="l" t="t" r="r" b="b"/>
              <a:pathLst>
                <a:path w="2416960" h="410059">
                  <a:moveTo>
                    <a:pt x="0" y="0"/>
                  </a:moveTo>
                  <a:lnTo>
                    <a:pt x="2416960" y="0"/>
                  </a:lnTo>
                  <a:lnTo>
                    <a:pt x="2416960" y="410059"/>
                  </a:lnTo>
                  <a:lnTo>
                    <a:pt x="0" y="410059"/>
                  </a:lnTo>
                  <a:lnTo>
                    <a:pt x="0" y="0"/>
                  </a:lnTo>
                  <a:close/>
                </a:path>
              </a:pathLst>
            </a:custGeom>
            <a:blipFill>
              <a:blip r:embed="rId4"/>
              <a:stretch>
                <a:fillRect/>
              </a:stretch>
            </a:blipFill>
          </p:spPr>
          <p:txBody>
            <a:bodyPr/>
            <a:lstStyle/>
            <a:p>
              <a:endParaRPr lang="en-GB"/>
            </a:p>
          </p:txBody>
        </p:sp>
      </p:grpSp>
      <p:grpSp>
        <p:nvGrpSpPr>
          <p:cNvPr id="10" name="Group 10"/>
          <p:cNvGrpSpPr/>
          <p:nvPr/>
        </p:nvGrpSpPr>
        <p:grpSpPr>
          <a:xfrm>
            <a:off x="0" y="6428534"/>
            <a:ext cx="9753600" cy="975360"/>
            <a:chOff x="0" y="0"/>
            <a:chExt cx="13004800" cy="1300480"/>
          </a:xfrm>
        </p:grpSpPr>
        <p:sp>
          <p:nvSpPr>
            <p:cNvPr id="11" name="Freeform 11"/>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12" name="Freeform 12"/>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5"/>
            <a:stretch>
              <a:fillRect/>
            </a:stretch>
          </a:blipFill>
        </p:spPr>
        <p:txBody>
          <a:bodyPr/>
          <a:lstStyle/>
          <a:p>
            <a:endParaRPr lang="en-GB"/>
          </a:p>
        </p:txBody>
      </p:sp>
      <p:grpSp>
        <p:nvGrpSpPr>
          <p:cNvPr id="17" name="Group 17"/>
          <p:cNvGrpSpPr/>
          <p:nvPr/>
        </p:nvGrpSpPr>
        <p:grpSpPr>
          <a:xfrm rot="-146057">
            <a:off x="684240" y="33769"/>
            <a:ext cx="7594272" cy="805555"/>
            <a:chOff x="13403" y="-23561"/>
            <a:chExt cx="10125696" cy="1074074"/>
          </a:xfrm>
        </p:grpSpPr>
        <p:grpSp>
          <p:nvGrpSpPr>
            <p:cNvPr id="18" name="Group 18"/>
            <p:cNvGrpSpPr/>
            <p:nvPr/>
          </p:nvGrpSpPr>
          <p:grpSpPr>
            <a:xfrm rot="123878">
              <a:off x="13403" y="52530"/>
              <a:ext cx="9051466" cy="907122"/>
              <a:chOff x="0" y="-38100"/>
              <a:chExt cx="3126698" cy="313353"/>
            </a:xfrm>
          </p:grpSpPr>
          <p:sp>
            <p:nvSpPr>
              <p:cNvPr id="19" name="Freeform 19"/>
              <p:cNvSpPr/>
              <p:nvPr/>
            </p:nvSpPr>
            <p:spPr>
              <a:xfrm>
                <a:off x="0" y="0"/>
                <a:ext cx="3126698" cy="275253"/>
              </a:xfrm>
              <a:custGeom>
                <a:avLst/>
                <a:gdLst/>
                <a:ahLst/>
                <a:cxnLst/>
                <a:rect l="l" t="t" r="r" b="b"/>
                <a:pathLst>
                  <a:path w="3126698" h="275253">
                    <a:moveTo>
                      <a:pt x="0" y="0"/>
                    </a:moveTo>
                    <a:lnTo>
                      <a:pt x="3126698" y="0"/>
                    </a:lnTo>
                    <a:lnTo>
                      <a:pt x="3126698" y="275253"/>
                    </a:lnTo>
                    <a:lnTo>
                      <a:pt x="0" y="275253"/>
                    </a:lnTo>
                    <a:close/>
                  </a:path>
                </a:pathLst>
              </a:custGeom>
              <a:solidFill>
                <a:srgbClr val="E41B1B"/>
              </a:solidFill>
            </p:spPr>
            <p:txBody>
              <a:bodyPr/>
              <a:lstStyle/>
              <a:p>
                <a:endParaRPr lang="en-GB"/>
              </a:p>
            </p:txBody>
          </p:sp>
          <p:sp>
            <p:nvSpPr>
              <p:cNvPr id="20" name="TextBox 20"/>
              <p:cNvSpPr txBox="1"/>
              <p:nvPr/>
            </p:nvSpPr>
            <p:spPr>
              <a:xfrm>
                <a:off x="0" y="-38100"/>
                <a:ext cx="3126698" cy="313353"/>
              </a:xfrm>
              <a:prstGeom prst="rect">
                <a:avLst/>
              </a:prstGeom>
            </p:spPr>
            <p:txBody>
              <a:bodyPr lIns="40850" tIns="40850" rIns="40850" bIns="40850" rtlCol="0" anchor="ctr"/>
              <a:lstStyle/>
              <a:p>
                <a:pPr algn="ctr">
                  <a:lnSpc>
                    <a:spcPts val="1960"/>
                  </a:lnSpc>
                </a:pPr>
                <a:endParaRPr/>
              </a:p>
            </p:txBody>
          </p:sp>
        </p:grpSp>
        <p:sp>
          <p:nvSpPr>
            <p:cNvPr id="21" name="TextBox 21"/>
            <p:cNvSpPr txBox="1"/>
            <p:nvPr/>
          </p:nvSpPr>
          <p:spPr>
            <a:xfrm rot="123878">
              <a:off x="202629" y="-23561"/>
              <a:ext cx="9936470" cy="1074074"/>
            </a:xfrm>
            <a:prstGeom prst="rect">
              <a:avLst/>
            </a:prstGeom>
          </p:spPr>
          <p:txBody>
            <a:bodyPr lIns="0" tIns="0" rIns="0" bIns="0" rtlCol="0" anchor="t">
              <a:spAutoFit/>
            </a:bodyPr>
            <a:lstStyle/>
            <a:p>
              <a:pPr>
                <a:lnSpc>
                  <a:spcPts val="6664"/>
                </a:lnSpc>
              </a:pPr>
              <a:r>
                <a:rPr lang="en-US" sz="3998" dirty="0">
                  <a:solidFill>
                    <a:srgbClr val="FFFFFF"/>
                  </a:solidFill>
                  <a:latin typeface="Dezen Solid 1"/>
                </a:rPr>
                <a:t>OUR CUSTOMER SERVICE ETHOS</a:t>
              </a:r>
            </a:p>
          </p:txBody>
        </p:sp>
      </p:grpSp>
      <p:pic>
        <p:nvPicPr>
          <p:cNvPr id="9" name="Picture 8">
            <a:extLst>
              <a:ext uri="{FF2B5EF4-FFF2-40B4-BE49-F238E27FC236}">
                <a16:creationId xmlns:a16="http://schemas.microsoft.com/office/drawing/2014/main" id="{7E1FE6B9-657A-8DB0-0F7C-8C83689256B5}"/>
              </a:ext>
            </a:extLst>
          </p:cNvPr>
          <p:cNvPicPr>
            <a:picLocks noChangeAspect="1"/>
          </p:cNvPicPr>
          <p:nvPr/>
        </p:nvPicPr>
        <p:blipFill>
          <a:blip r:embed="rId6"/>
          <a:stretch>
            <a:fillRect/>
          </a:stretch>
        </p:blipFill>
        <p:spPr>
          <a:xfrm>
            <a:off x="682244" y="1687000"/>
            <a:ext cx="371527" cy="371527"/>
          </a:xfrm>
          <a:prstGeom prst="rect">
            <a:avLst/>
          </a:prstGeom>
        </p:spPr>
      </p:pic>
      <p:pic>
        <p:nvPicPr>
          <p:cNvPr id="14" name="Picture 13">
            <a:extLst>
              <a:ext uri="{FF2B5EF4-FFF2-40B4-BE49-F238E27FC236}">
                <a16:creationId xmlns:a16="http://schemas.microsoft.com/office/drawing/2014/main" id="{D0877759-61FB-1873-A9FF-FF61B632F253}"/>
              </a:ext>
            </a:extLst>
          </p:cNvPr>
          <p:cNvPicPr>
            <a:picLocks noChangeAspect="1"/>
          </p:cNvPicPr>
          <p:nvPr/>
        </p:nvPicPr>
        <p:blipFill>
          <a:blip r:embed="rId7"/>
          <a:stretch>
            <a:fillRect/>
          </a:stretch>
        </p:blipFill>
        <p:spPr>
          <a:xfrm>
            <a:off x="682390" y="1066839"/>
            <a:ext cx="390580" cy="381053"/>
          </a:xfrm>
          <a:prstGeom prst="rect">
            <a:avLst/>
          </a:prstGeom>
        </p:spPr>
      </p:pic>
      <p:pic>
        <p:nvPicPr>
          <p:cNvPr id="22" name="Picture 21">
            <a:extLst>
              <a:ext uri="{FF2B5EF4-FFF2-40B4-BE49-F238E27FC236}">
                <a16:creationId xmlns:a16="http://schemas.microsoft.com/office/drawing/2014/main" id="{5B74DDD1-F973-C1BB-D86C-E13903FD1DE6}"/>
              </a:ext>
            </a:extLst>
          </p:cNvPr>
          <p:cNvPicPr>
            <a:picLocks noChangeAspect="1"/>
          </p:cNvPicPr>
          <p:nvPr/>
        </p:nvPicPr>
        <p:blipFill>
          <a:blip r:embed="rId8"/>
          <a:stretch>
            <a:fillRect/>
          </a:stretch>
        </p:blipFill>
        <p:spPr>
          <a:xfrm>
            <a:off x="696699" y="2306924"/>
            <a:ext cx="371527" cy="371527"/>
          </a:xfrm>
          <a:prstGeom prst="rect">
            <a:avLst/>
          </a:prstGeom>
        </p:spPr>
      </p:pic>
      <p:pic>
        <p:nvPicPr>
          <p:cNvPr id="24" name="Picture 23">
            <a:extLst>
              <a:ext uri="{FF2B5EF4-FFF2-40B4-BE49-F238E27FC236}">
                <a16:creationId xmlns:a16="http://schemas.microsoft.com/office/drawing/2014/main" id="{BA28BBFC-14D3-9A63-BDFE-D04504859C7A}"/>
              </a:ext>
            </a:extLst>
          </p:cNvPr>
          <p:cNvPicPr>
            <a:picLocks noChangeAspect="1"/>
          </p:cNvPicPr>
          <p:nvPr/>
        </p:nvPicPr>
        <p:blipFill>
          <a:blip r:embed="rId9"/>
          <a:stretch>
            <a:fillRect/>
          </a:stretch>
        </p:blipFill>
        <p:spPr>
          <a:xfrm>
            <a:off x="682390" y="2958796"/>
            <a:ext cx="390580" cy="381053"/>
          </a:xfrm>
          <a:prstGeom prst="rect">
            <a:avLst/>
          </a:prstGeom>
        </p:spPr>
      </p:pic>
      <p:pic>
        <p:nvPicPr>
          <p:cNvPr id="27" name="Picture 26">
            <a:extLst>
              <a:ext uri="{FF2B5EF4-FFF2-40B4-BE49-F238E27FC236}">
                <a16:creationId xmlns:a16="http://schemas.microsoft.com/office/drawing/2014/main" id="{48EF4DE5-4D81-376C-A16B-BCCD05CC668C}"/>
              </a:ext>
            </a:extLst>
          </p:cNvPr>
          <p:cNvPicPr>
            <a:picLocks noChangeAspect="1"/>
          </p:cNvPicPr>
          <p:nvPr/>
        </p:nvPicPr>
        <p:blipFill>
          <a:blip r:embed="rId10"/>
          <a:stretch>
            <a:fillRect/>
          </a:stretch>
        </p:blipFill>
        <p:spPr>
          <a:xfrm>
            <a:off x="668101" y="3593134"/>
            <a:ext cx="419158" cy="362001"/>
          </a:xfrm>
          <a:prstGeom prst="rect">
            <a:avLst/>
          </a:prstGeom>
        </p:spPr>
      </p:pic>
      <p:pic>
        <p:nvPicPr>
          <p:cNvPr id="29" name="Picture 28">
            <a:extLst>
              <a:ext uri="{FF2B5EF4-FFF2-40B4-BE49-F238E27FC236}">
                <a16:creationId xmlns:a16="http://schemas.microsoft.com/office/drawing/2014/main" id="{C4E447E8-24E8-CF37-8591-B12BF58C3012}"/>
              </a:ext>
            </a:extLst>
          </p:cNvPr>
          <p:cNvPicPr>
            <a:picLocks noChangeAspect="1"/>
          </p:cNvPicPr>
          <p:nvPr/>
        </p:nvPicPr>
        <p:blipFill>
          <a:blip r:embed="rId11"/>
          <a:stretch>
            <a:fillRect/>
          </a:stretch>
        </p:blipFill>
        <p:spPr>
          <a:xfrm>
            <a:off x="682244" y="4222421"/>
            <a:ext cx="400106" cy="409632"/>
          </a:xfrm>
          <a:prstGeom prst="rect">
            <a:avLst/>
          </a:prstGeom>
        </p:spPr>
      </p:pic>
      <p:pic>
        <p:nvPicPr>
          <p:cNvPr id="31" name="Picture 30">
            <a:extLst>
              <a:ext uri="{FF2B5EF4-FFF2-40B4-BE49-F238E27FC236}">
                <a16:creationId xmlns:a16="http://schemas.microsoft.com/office/drawing/2014/main" id="{8C486541-58CC-F0D7-C23D-6A6CF35189C1}"/>
              </a:ext>
            </a:extLst>
          </p:cNvPr>
          <p:cNvPicPr>
            <a:picLocks noChangeAspect="1"/>
          </p:cNvPicPr>
          <p:nvPr/>
        </p:nvPicPr>
        <p:blipFill>
          <a:blip r:embed="rId12"/>
          <a:stretch>
            <a:fillRect/>
          </a:stretch>
        </p:blipFill>
        <p:spPr>
          <a:xfrm>
            <a:off x="677480" y="4852075"/>
            <a:ext cx="381053" cy="381053"/>
          </a:xfrm>
          <a:prstGeom prst="rect">
            <a:avLst/>
          </a:prstGeom>
        </p:spPr>
      </p:pic>
      <p:pic>
        <p:nvPicPr>
          <p:cNvPr id="33" name="Picture 32">
            <a:extLst>
              <a:ext uri="{FF2B5EF4-FFF2-40B4-BE49-F238E27FC236}">
                <a16:creationId xmlns:a16="http://schemas.microsoft.com/office/drawing/2014/main" id="{BD71EA0B-6A1C-BDAE-25D0-E1F903EF39D7}"/>
              </a:ext>
            </a:extLst>
          </p:cNvPr>
          <p:cNvPicPr>
            <a:picLocks noChangeAspect="1"/>
          </p:cNvPicPr>
          <p:nvPr/>
        </p:nvPicPr>
        <p:blipFill>
          <a:blip r:embed="rId13"/>
          <a:stretch>
            <a:fillRect/>
          </a:stretch>
        </p:blipFill>
        <p:spPr>
          <a:xfrm>
            <a:off x="677479" y="5455932"/>
            <a:ext cx="381053" cy="371527"/>
          </a:xfrm>
          <a:prstGeom prst="rect">
            <a:avLst/>
          </a:prstGeom>
        </p:spPr>
      </p:pic>
      <p:sp>
        <p:nvSpPr>
          <p:cNvPr id="44" name="TextBox 10">
            <a:extLst>
              <a:ext uri="{FF2B5EF4-FFF2-40B4-BE49-F238E27FC236}">
                <a16:creationId xmlns:a16="http://schemas.microsoft.com/office/drawing/2014/main" id="{C1B9A177-BC5D-351E-6602-A6E76AC81252}"/>
              </a:ext>
            </a:extLst>
          </p:cNvPr>
          <p:cNvSpPr txBox="1"/>
          <p:nvPr/>
        </p:nvSpPr>
        <p:spPr>
          <a:xfrm>
            <a:off x="1798382" y="1081557"/>
            <a:ext cx="5831144" cy="1017586"/>
          </a:xfrm>
          <a:prstGeom prst="rect">
            <a:avLst/>
          </a:prstGeom>
        </p:spPr>
        <p:txBody>
          <a:bodyPr wrap="square" lIns="0" tIns="0" rIns="0" bIns="0" rtlCol="0" anchor="t">
            <a:spAutoFit/>
          </a:bodyPr>
          <a:lstStyle/>
          <a:p>
            <a:pPr>
              <a:lnSpc>
                <a:spcPts val="9258"/>
              </a:lnSpc>
            </a:pPr>
            <a:r>
              <a:rPr lang="en-US" sz="2200" dirty="0">
                <a:solidFill>
                  <a:srgbClr val="000000"/>
                </a:solidFill>
                <a:latin typeface="Dezen Solid 1"/>
              </a:rPr>
              <a:t>VALUE </a:t>
            </a:r>
            <a:r>
              <a:rPr lang="en-US" sz="2200" dirty="0">
                <a:solidFill>
                  <a:srgbClr val="D9262C"/>
                </a:solidFill>
                <a:latin typeface="Dezen Solid 1"/>
              </a:rPr>
              <a:t>EVERYONE YOU MEET</a:t>
            </a:r>
          </a:p>
        </p:txBody>
      </p:sp>
      <p:sp>
        <p:nvSpPr>
          <p:cNvPr id="47" name="TextBox 10">
            <a:extLst>
              <a:ext uri="{FF2B5EF4-FFF2-40B4-BE49-F238E27FC236}">
                <a16:creationId xmlns:a16="http://schemas.microsoft.com/office/drawing/2014/main" id="{AA438E39-11EB-AFA9-0F80-DD1138E9730C}"/>
              </a:ext>
            </a:extLst>
          </p:cNvPr>
          <p:cNvSpPr txBox="1"/>
          <p:nvPr/>
        </p:nvSpPr>
        <p:spPr>
          <a:xfrm>
            <a:off x="1778328" y="523311"/>
            <a:ext cx="7975271" cy="1017586"/>
          </a:xfrm>
          <a:prstGeom prst="rect">
            <a:avLst/>
          </a:prstGeom>
        </p:spPr>
        <p:txBody>
          <a:bodyPr wrap="square" lIns="0" tIns="0" rIns="0" bIns="0" rtlCol="0" anchor="t">
            <a:spAutoFit/>
          </a:bodyPr>
          <a:lstStyle/>
          <a:p>
            <a:pPr>
              <a:lnSpc>
                <a:spcPts val="9258"/>
              </a:lnSpc>
            </a:pPr>
            <a:r>
              <a:rPr lang="en-US" sz="2200" dirty="0">
                <a:solidFill>
                  <a:srgbClr val="000000"/>
                </a:solidFill>
                <a:latin typeface="Dezen Solid 1"/>
              </a:rPr>
              <a:t>EVERYONE</a:t>
            </a:r>
            <a:r>
              <a:rPr lang="en-US" sz="2200" dirty="0">
                <a:solidFill>
                  <a:srgbClr val="D9262C"/>
                </a:solidFill>
                <a:latin typeface="Dezen Solid 1"/>
              </a:rPr>
              <a:t> GETS A FABULOUS WARM WELCOME</a:t>
            </a:r>
          </a:p>
        </p:txBody>
      </p:sp>
      <p:sp>
        <p:nvSpPr>
          <p:cNvPr id="48" name="TextBox 10">
            <a:extLst>
              <a:ext uri="{FF2B5EF4-FFF2-40B4-BE49-F238E27FC236}">
                <a16:creationId xmlns:a16="http://schemas.microsoft.com/office/drawing/2014/main" id="{17B1165E-A198-89FE-7C3F-CD3BA7DBE094}"/>
              </a:ext>
            </a:extLst>
          </p:cNvPr>
          <p:cNvSpPr txBox="1"/>
          <p:nvPr/>
        </p:nvSpPr>
        <p:spPr>
          <a:xfrm>
            <a:off x="1778328" y="1767413"/>
            <a:ext cx="8127671" cy="979114"/>
          </a:xfrm>
          <a:prstGeom prst="rect">
            <a:avLst/>
          </a:prstGeom>
        </p:spPr>
        <p:txBody>
          <a:bodyPr wrap="square" lIns="0" tIns="0" rIns="0" bIns="0" rtlCol="0" anchor="t">
            <a:spAutoFit/>
          </a:bodyPr>
          <a:lstStyle/>
          <a:p>
            <a:pPr>
              <a:lnSpc>
                <a:spcPts val="9258"/>
              </a:lnSpc>
            </a:pPr>
            <a:r>
              <a:rPr lang="en-US" sz="2200" dirty="0">
                <a:solidFill>
                  <a:srgbClr val="000000"/>
                </a:solidFill>
                <a:latin typeface="Dezen Solid 1"/>
              </a:rPr>
              <a:t>EVERY</a:t>
            </a:r>
            <a:r>
              <a:rPr lang="en-US" sz="2200" dirty="0">
                <a:solidFill>
                  <a:srgbClr val="D9262C"/>
                </a:solidFill>
                <a:latin typeface="Dezen Solid 1"/>
              </a:rPr>
              <a:t> TIME YOU WALK PAST A CUSTOMER SMILE AND INSPIRE THEM TO RETURN</a:t>
            </a:r>
          </a:p>
        </p:txBody>
      </p:sp>
      <p:sp>
        <p:nvSpPr>
          <p:cNvPr id="49" name="TextBox 10">
            <a:extLst>
              <a:ext uri="{FF2B5EF4-FFF2-40B4-BE49-F238E27FC236}">
                <a16:creationId xmlns:a16="http://schemas.microsoft.com/office/drawing/2014/main" id="{F1C01898-51E4-8E9B-6EEC-0EDBFB12FF83}"/>
              </a:ext>
            </a:extLst>
          </p:cNvPr>
          <p:cNvSpPr txBox="1"/>
          <p:nvPr/>
        </p:nvSpPr>
        <p:spPr>
          <a:xfrm>
            <a:off x="1774451" y="2409294"/>
            <a:ext cx="7975270" cy="1017586"/>
          </a:xfrm>
          <a:prstGeom prst="rect">
            <a:avLst/>
          </a:prstGeom>
        </p:spPr>
        <p:txBody>
          <a:bodyPr wrap="square" lIns="0" tIns="0" rIns="0" bIns="0" rtlCol="0" anchor="t">
            <a:spAutoFit/>
          </a:bodyPr>
          <a:lstStyle/>
          <a:p>
            <a:pPr>
              <a:lnSpc>
                <a:spcPts val="9258"/>
              </a:lnSpc>
            </a:pPr>
            <a:r>
              <a:rPr lang="en-US" sz="2200" dirty="0">
                <a:solidFill>
                  <a:srgbClr val="000000"/>
                </a:solidFill>
                <a:latin typeface="Dezen Solid 1"/>
              </a:rPr>
              <a:t>REMEMBER</a:t>
            </a:r>
            <a:r>
              <a:rPr lang="en-US" sz="2200" dirty="0">
                <a:solidFill>
                  <a:srgbClr val="D9262C"/>
                </a:solidFill>
                <a:latin typeface="Dezen Solid 1"/>
              </a:rPr>
              <a:t> TEAMWORK MAKES THE DREAM WORK</a:t>
            </a:r>
          </a:p>
        </p:txBody>
      </p:sp>
      <p:sp>
        <p:nvSpPr>
          <p:cNvPr id="50" name="TextBox 10">
            <a:extLst>
              <a:ext uri="{FF2B5EF4-FFF2-40B4-BE49-F238E27FC236}">
                <a16:creationId xmlns:a16="http://schemas.microsoft.com/office/drawing/2014/main" id="{080C5011-2357-E267-19D9-A4F11FB27628}"/>
              </a:ext>
            </a:extLst>
          </p:cNvPr>
          <p:cNvSpPr txBox="1"/>
          <p:nvPr/>
        </p:nvSpPr>
        <p:spPr>
          <a:xfrm>
            <a:off x="1774451" y="3614467"/>
            <a:ext cx="5831144" cy="1017586"/>
          </a:xfrm>
          <a:prstGeom prst="rect">
            <a:avLst/>
          </a:prstGeom>
        </p:spPr>
        <p:txBody>
          <a:bodyPr wrap="square" lIns="0" tIns="0" rIns="0" bIns="0" rtlCol="0" anchor="t">
            <a:spAutoFit/>
          </a:bodyPr>
          <a:lstStyle/>
          <a:p>
            <a:pPr>
              <a:lnSpc>
                <a:spcPts val="9258"/>
              </a:lnSpc>
            </a:pPr>
            <a:r>
              <a:rPr lang="en-US" sz="2200" dirty="0">
                <a:solidFill>
                  <a:srgbClr val="000000"/>
                </a:solidFill>
                <a:latin typeface="Dezen Solid 1"/>
              </a:rPr>
              <a:t>OUR</a:t>
            </a:r>
            <a:r>
              <a:rPr lang="en-US" sz="2200" dirty="0">
                <a:solidFill>
                  <a:srgbClr val="D9262C"/>
                </a:solidFill>
                <a:latin typeface="Dezen Solid 1"/>
              </a:rPr>
              <a:t> AIM IS TO CONTINUALLY LEARN AND IMPROVE</a:t>
            </a:r>
          </a:p>
        </p:txBody>
      </p:sp>
      <p:sp>
        <p:nvSpPr>
          <p:cNvPr id="51" name="TextBox 10">
            <a:extLst>
              <a:ext uri="{FF2B5EF4-FFF2-40B4-BE49-F238E27FC236}">
                <a16:creationId xmlns:a16="http://schemas.microsoft.com/office/drawing/2014/main" id="{F2D078AF-031F-4EA3-5AFE-7B6E76FC3DB9}"/>
              </a:ext>
            </a:extLst>
          </p:cNvPr>
          <p:cNvSpPr txBox="1"/>
          <p:nvPr/>
        </p:nvSpPr>
        <p:spPr>
          <a:xfrm>
            <a:off x="1782518" y="3022256"/>
            <a:ext cx="7971081" cy="1017586"/>
          </a:xfrm>
          <a:prstGeom prst="rect">
            <a:avLst/>
          </a:prstGeom>
        </p:spPr>
        <p:txBody>
          <a:bodyPr wrap="square" lIns="0" tIns="0" rIns="0" bIns="0" rtlCol="0" anchor="t">
            <a:spAutoFit/>
          </a:bodyPr>
          <a:lstStyle/>
          <a:p>
            <a:pPr>
              <a:lnSpc>
                <a:spcPts val="9258"/>
              </a:lnSpc>
            </a:pPr>
            <a:r>
              <a:rPr lang="en-US" sz="2200" b="1" dirty="0">
                <a:solidFill>
                  <a:srgbClr val="000000"/>
                </a:solidFill>
                <a:latin typeface="Dezen Solid 1"/>
              </a:rPr>
              <a:t>YOU</a:t>
            </a:r>
            <a:r>
              <a:rPr lang="en-US" sz="2200" b="1" dirty="0">
                <a:solidFill>
                  <a:srgbClr val="D9262C"/>
                </a:solidFill>
                <a:latin typeface="Dezen Solid 1"/>
              </a:rPr>
              <a:t> ONLY GET ONE CHANCE TO MAKE A FIRST IMPRESSION</a:t>
            </a:r>
          </a:p>
        </p:txBody>
      </p:sp>
      <p:sp>
        <p:nvSpPr>
          <p:cNvPr id="52" name="TextBox 10">
            <a:extLst>
              <a:ext uri="{FF2B5EF4-FFF2-40B4-BE49-F238E27FC236}">
                <a16:creationId xmlns:a16="http://schemas.microsoft.com/office/drawing/2014/main" id="{3F41037F-2351-EF79-C590-A09E87B2444C}"/>
              </a:ext>
            </a:extLst>
          </p:cNvPr>
          <p:cNvSpPr txBox="1"/>
          <p:nvPr/>
        </p:nvSpPr>
        <p:spPr>
          <a:xfrm>
            <a:off x="1781820" y="4255838"/>
            <a:ext cx="7758420" cy="1017586"/>
          </a:xfrm>
          <a:prstGeom prst="rect">
            <a:avLst/>
          </a:prstGeom>
        </p:spPr>
        <p:txBody>
          <a:bodyPr wrap="square" lIns="0" tIns="0" rIns="0" bIns="0" rtlCol="0" anchor="t">
            <a:spAutoFit/>
          </a:bodyPr>
          <a:lstStyle/>
          <a:p>
            <a:pPr>
              <a:lnSpc>
                <a:spcPts val="9258"/>
              </a:lnSpc>
            </a:pPr>
            <a:r>
              <a:rPr lang="en-US" sz="2200" dirty="0">
                <a:solidFill>
                  <a:srgbClr val="000000"/>
                </a:solidFill>
                <a:latin typeface="Dezen Solid 1"/>
              </a:rPr>
              <a:t>NO ONE</a:t>
            </a:r>
            <a:r>
              <a:rPr lang="en-US" sz="2200" dirty="0">
                <a:solidFill>
                  <a:srgbClr val="D9262C"/>
                </a:solidFill>
                <a:latin typeface="Dezen Solid 1"/>
              </a:rPr>
              <a:t> LEAVES WITHOUT A FOND FAREWELL</a:t>
            </a:r>
          </a:p>
        </p:txBody>
      </p:sp>
      <p:sp>
        <p:nvSpPr>
          <p:cNvPr id="53" name="TextBox 10">
            <a:extLst>
              <a:ext uri="{FF2B5EF4-FFF2-40B4-BE49-F238E27FC236}">
                <a16:creationId xmlns:a16="http://schemas.microsoft.com/office/drawing/2014/main" id="{EE1DC4D0-A333-FD5A-4C62-1FE1C0A64AA6}"/>
              </a:ext>
            </a:extLst>
          </p:cNvPr>
          <p:cNvSpPr txBox="1"/>
          <p:nvPr/>
        </p:nvSpPr>
        <p:spPr>
          <a:xfrm>
            <a:off x="1736011" y="4864447"/>
            <a:ext cx="7971080" cy="1017586"/>
          </a:xfrm>
          <a:prstGeom prst="rect">
            <a:avLst/>
          </a:prstGeom>
        </p:spPr>
        <p:txBody>
          <a:bodyPr wrap="square" lIns="0" tIns="0" rIns="0" bIns="0" rtlCol="0" anchor="t">
            <a:spAutoFit/>
          </a:bodyPr>
          <a:lstStyle/>
          <a:p>
            <a:pPr>
              <a:lnSpc>
                <a:spcPts val="9258"/>
              </a:lnSpc>
            </a:pPr>
            <a:r>
              <a:rPr lang="en-US" sz="2200" dirty="0">
                <a:solidFill>
                  <a:srgbClr val="000000"/>
                </a:solidFill>
                <a:latin typeface="Dezen Solid 1"/>
              </a:rPr>
              <a:t>EMBRACE</a:t>
            </a:r>
            <a:r>
              <a:rPr lang="en-US" sz="2200" dirty="0">
                <a:solidFill>
                  <a:srgbClr val="D9262C"/>
                </a:solidFill>
                <a:latin typeface="Dezen Solid 1"/>
              </a:rPr>
              <a:t> YOUR DISCRETION AND INTEGRITY</a:t>
            </a:r>
          </a:p>
        </p:txBody>
      </p:sp>
    </p:spTree>
    <p:extLst>
      <p:ext uri="{BB962C8B-B14F-4D97-AF65-F5344CB8AC3E}">
        <p14:creationId xmlns:p14="http://schemas.microsoft.com/office/powerpoint/2010/main" val="1902161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486"/>
            <a:ext cx="9753600" cy="7322479"/>
            <a:chOff x="0" y="0"/>
            <a:chExt cx="17356987" cy="9763305"/>
          </a:xfrm>
        </p:grpSpPr>
        <p:sp>
          <p:nvSpPr>
            <p:cNvPr id="3" name="Freeform 3"/>
            <p:cNvSpPr/>
            <p:nvPr/>
          </p:nvSpPr>
          <p:spPr>
            <a:xfrm>
              <a:off x="0" y="0"/>
              <a:ext cx="17356987" cy="9763305"/>
            </a:xfrm>
            <a:custGeom>
              <a:avLst/>
              <a:gdLst/>
              <a:ahLst/>
              <a:cxnLst/>
              <a:rect l="l" t="t" r="r" b="b"/>
              <a:pathLst>
                <a:path w="17356987" h="9763305">
                  <a:moveTo>
                    <a:pt x="0" y="0"/>
                  </a:moveTo>
                  <a:lnTo>
                    <a:pt x="17356987" y="0"/>
                  </a:lnTo>
                  <a:lnTo>
                    <a:pt x="17356987" y="9763305"/>
                  </a:lnTo>
                  <a:lnTo>
                    <a:pt x="0" y="9763305"/>
                  </a:lnTo>
                  <a:lnTo>
                    <a:pt x="0" y="0"/>
                  </a:lnTo>
                  <a:close/>
                </a:path>
              </a:pathLst>
            </a:custGeom>
            <a:blipFill>
              <a:blip r:embed="rId2"/>
              <a:stretch>
                <a:fillRect/>
              </a:stretch>
            </a:blipFill>
          </p:spPr>
          <p:txBody>
            <a:bodyPr/>
            <a:lstStyle/>
            <a:p>
              <a:endParaRPr lang="en-GB"/>
            </a:p>
          </p:txBody>
        </p:sp>
        <p:sp>
          <p:nvSpPr>
            <p:cNvPr id="4" name="Freeform 4"/>
            <p:cNvSpPr/>
            <p:nvPr/>
          </p:nvSpPr>
          <p:spPr>
            <a:xfrm>
              <a:off x="364497" y="9103740"/>
              <a:ext cx="1657592" cy="442603"/>
            </a:xfrm>
            <a:custGeom>
              <a:avLst/>
              <a:gdLst/>
              <a:ahLst/>
              <a:cxnLst/>
              <a:rect l="l" t="t" r="r" b="b"/>
              <a:pathLst>
                <a:path w="1657592" h="442603">
                  <a:moveTo>
                    <a:pt x="0" y="0"/>
                  </a:moveTo>
                  <a:lnTo>
                    <a:pt x="1657592" y="0"/>
                  </a:lnTo>
                  <a:lnTo>
                    <a:pt x="1657592" y="442603"/>
                  </a:lnTo>
                  <a:lnTo>
                    <a:pt x="0" y="442603"/>
                  </a:lnTo>
                  <a:lnTo>
                    <a:pt x="0" y="0"/>
                  </a:lnTo>
                  <a:close/>
                </a:path>
              </a:pathLst>
            </a:custGeom>
            <a:blipFill>
              <a:blip r:embed="rId3"/>
              <a:stretch>
                <a:fillRect/>
              </a:stretch>
            </a:blipFill>
          </p:spPr>
          <p:txBody>
            <a:bodyPr/>
            <a:lstStyle/>
            <a:p>
              <a:endParaRPr lang="en-GB"/>
            </a:p>
          </p:txBody>
        </p:sp>
        <p:sp>
          <p:nvSpPr>
            <p:cNvPr id="5" name="Freeform 5"/>
            <p:cNvSpPr/>
            <p:nvPr/>
          </p:nvSpPr>
          <p:spPr>
            <a:xfrm>
              <a:off x="14560343" y="9147132"/>
              <a:ext cx="2416960" cy="410059"/>
            </a:xfrm>
            <a:custGeom>
              <a:avLst/>
              <a:gdLst/>
              <a:ahLst/>
              <a:cxnLst/>
              <a:rect l="l" t="t" r="r" b="b"/>
              <a:pathLst>
                <a:path w="2416960" h="410059">
                  <a:moveTo>
                    <a:pt x="0" y="0"/>
                  </a:moveTo>
                  <a:lnTo>
                    <a:pt x="2416960" y="0"/>
                  </a:lnTo>
                  <a:lnTo>
                    <a:pt x="2416960" y="410059"/>
                  </a:lnTo>
                  <a:lnTo>
                    <a:pt x="0" y="410059"/>
                  </a:lnTo>
                  <a:lnTo>
                    <a:pt x="0" y="0"/>
                  </a:lnTo>
                  <a:close/>
                </a:path>
              </a:pathLst>
            </a:custGeom>
            <a:blipFill>
              <a:blip r:embed="rId4"/>
              <a:stretch>
                <a:fillRect/>
              </a:stretch>
            </a:blipFill>
          </p:spPr>
          <p:txBody>
            <a:bodyPr/>
            <a:lstStyle/>
            <a:p>
              <a:endParaRPr lang="en-GB"/>
            </a:p>
          </p:txBody>
        </p:sp>
      </p:grpSp>
      <p:grpSp>
        <p:nvGrpSpPr>
          <p:cNvPr id="6" name="Group 6"/>
          <p:cNvGrpSpPr/>
          <p:nvPr/>
        </p:nvGrpSpPr>
        <p:grpSpPr>
          <a:xfrm>
            <a:off x="0" y="6428534"/>
            <a:ext cx="9753600" cy="975360"/>
            <a:chOff x="0" y="0"/>
            <a:chExt cx="13004800" cy="1300480"/>
          </a:xfrm>
        </p:grpSpPr>
        <p:sp>
          <p:nvSpPr>
            <p:cNvPr id="7" name="Freeform 7"/>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8" name="Freeform 8"/>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5"/>
            <a:stretch>
              <a:fillRect/>
            </a:stretch>
          </a:blipFill>
        </p:spPr>
        <p:txBody>
          <a:bodyPr/>
          <a:lstStyle/>
          <a:p>
            <a:endParaRPr lang="en-GB"/>
          </a:p>
        </p:txBody>
      </p:sp>
      <p:sp>
        <p:nvSpPr>
          <p:cNvPr id="19" name="TextBox 19"/>
          <p:cNvSpPr txBox="1"/>
          <p:nvPr/>
        </p:nvSpPr>
        <p:spPr>
          <a:xfrm>
            <a:off x="166727" y="2319366"/>
            <a:ext cx="9420146" cy="1835311"/>
          </a:xfrm>
          <a:prstGeom prst="rect">
            <a:avLst/>
          </a:prstGeom>
        </p:spPr>
        <p:txBody>
          <a:bodyPr lIns="0" tIns="0" rIns="0" bIns="0" rtlCol="0" anchor="t">
            <a:spAutoFit/>
          </a:bodyPr>
          <a:lstStyle/>
          <a:p>
            <a:pPr marL="185304" lvl="1" algn="l">
              <a:lnSpc>
                <a:spcPts val="2059"/>
              </a:lnSpc>
            </a:pPr>
            <a:r>
              <a:rPr lang="en-GB" sz="1716" dirty="0">
                <a:solidFill>
                  <a:srgbClr val="000000"/>
                </a:solidFill>
                <a:latin typeface="Circular Std 1"/>
              </a:rPr>
              <a:t>We are as passionate about our people as we are about encouraging everyone to take part in activity. Employees are our greatest asset – they are a representation of our brand and are what help to drive our business forward.</a:t>
            </a:r>
            <a:endParaRPr lang="en-US" sz="1716" dirty="0">
              <a:solidFill>
                <a:srgbClr val="000000"/>
              </a:solidFill>
              <a:latin typeface="Circular Std 1"/>
            </a:endParaRPr>
          </a:p>
          <a:p>
            <a:pPr marL="370609" lvl="1" indent="-185305" algn="l">
              <a:lnSpc>
                <a:spcPts val="2059"/>
              </a:lnSpc>
              <a:buFont typeface="Arial"/>
              <a:buChar char="•"/>
            </a:pPr>
            <a:endParaRPr lang="en-US" sz="1716" dirty="0">
              <a:solidFill>
                <a:srgbClr val="000000"/>
              </a:solidFill>
              <a:latin typeface="Circular Std 1"/>
            </a:endParaRPr>
          </a:p>
          <a:p>
            <a:pPr marL="185304" lvl="1" algn="l">
              <a:lnSpc>
                <a:spcPts val="2059"/>
              </a:lnSpc>
            </a:pPr>
            <a:r>
              <a:rPr lang="en-US" sz="1716" dirty="0">
                <a:solidFill>
                  <a:srgbClr val="000000"/>
                </a:solidFill>
                <a:latin typeface="Circular Std 1"/>
              </a:rPr>
              <a:t>We refer to you as colleagues and its our aim to develop each individual to </a:t>
            </a:r>
            <a:r>
              <a:rPr lang="en-US" sz="1716" dirty="0" err="1">
                <a:solidFill>
                  <a:srgbClr val="000000"/>
                </a:solidFill>
                <a:latin typeface="Circular Std 1"/>
              </a:rPr>
              <a:t>realise</a:t>
            </a:r>
            <a:r>
              <a:rPr lang="en-US" sz="1716" dirty="0">
                <a:solidFill>
                  <a:srgbClr val="000000"/>
                </a:solidFill>
                <a:latin typeface="Circular Std 1"/>
              </a:rPr>
              <a:t> their potential</a:t>
            </a:r>
          </a:p>
          <a:p>
            <a:pPr algn="l">
              <a:lnSpc>
                <a:spcPts val="1696"/>
              </a:lnSpc>
            </a:pPr>
            <a:endParaRPr lang="en-US" sz="1716" dirty="0">
              <a:solidFill>
                <a:srgbClr val="000000"/>
              </a:solidFill>
              <a:latin typeface="Circular Std 1"/>
            </a:endParaRPr>
          </a:p>
        </p:txBody>
      </p:sp>
      <p:pic>
        <p:nvPicPr>
          <p:cNvPr id="21" name="Picture 20">
            <a:extLst>
              <a:ext uri="{FF2B5EF4-FFF2-40B4-BE49-F238E27FC236}">
                <a16:creationId xmlns:a16="http://schemas.microsoft.com/office/drawing/2014/main" id="{A4669E3B-0DB5-BAA7-C660-2D32A9EBA12D}"/>
              </a:ext>
            </a:extLst>
          </p:cNvPr>
          <p:cNvPicPr>
            <a:picLocks noChangeAspect="1"/>
          </p:cNvPicPr>
          <p:nvPr/>
        </p:nvPicPr>
        <p:blipFill>
          <a:blip r:embed="rId6"/>
          <a:stretch>
            <a:fillRect/>
          </a:stretch>
        </p:blipFill>
        <p:spPr>
          <a:xfrm>
            <a:off x="232562" y="270872"/>
            <a:ext cx="6630325" cy="1619476"/>
          </a:xfrm>
          <a:prstGeom prst="rect">
            <a:avLst/>
          </a:prstGeom>
        </p:spPr>
      </p:pic>
      <p:pic>
        <p:nvPicPr>
          <p:cNvPr id="23" name="Picture 22">
            <a:extLst>
              <a:ext uri="{FF2B5EF4-FFF2-40B4-BE49-F238E27FC236}">
                <a16:creationId xmlns:a16="http://schemas.microsoft.com/office/drawing/2014/main" id="{51A33990-592F-212C-0DDC-C945A0AB9B52}"/>
              </a:ext>
            </a:extLst>
          </p:cNvPr>
          <p:cNvPicPr>
            <a:picLocks noChangeAspect="1"/>
          </p:cNvPicPr>
          <p:nvPr/>
        </p:nvPicPr>
        <p:blipFill>
          <a:blip r:embed="rId7"/>
          <a:stretch>
            <a:fillRect/>
          </a:stretch>
        </p:blipFill>
        <p:spPr>
          <a:xfrm>
            <a:off x="7029070" y="270872"/>
            <a:ext cx="2724530" cy="1629002"/>
          </a:xfrm>
          <a:prstGeom prst="rect">
            <a:avLst/>
          </a:prstGeom>
        </p:spPr>
      </p:pic>
      <p:pic>
        <p:nvPicPr>
          <p:cNvPr id="10" name="Picture 9">
            <a:extLst>
              <a:ext uri="{FF2B5EF4-FFF2-40B4-BE49-F238E27FC236}">
                <a16:creationId xmlns:a16="http://schemas.microsoft.com/office/drawing/2014/main" id="{9D6FED5D-3202-0A98-ECED-94A874A89EC3}"/>
              </a:ext>
            </a:extLst>
          </p:cNvPr>
          <p:cNvPicPr>
            <a:picLocks noChangeAspect="1"/>
          </p:cNvPicPr>
          <p:nvPr/>
        </p:nvPicPr>
        <p:blipFill>
          <a:blip r:embed="rId8"/>
          <a:stretch>
            <a:fillRect/>
          </a:stretch>
        </p:blipFill>
        <p:spPr>
          <a:xfrm>
            <a:off x="0" y="4414165"/>
            <a:ext cx="2494238" cy="2014369"/>
          </a:xfrm>
          <a:prstGeom prst="rect">
            <a:avLst/>
          </a:prstGeom>
        </p:spPr>
      </p:pic>
      <p:pic>
        <p:nvPicPr>
          <p:cNvPr id="12" name="Picture 11">
            <a:extLst>
              <a:ext uri="{FF2B5EF4-FFF2-40B4-BE49-F238E27FC236}">
                <a16:creationId xmlns:a16="http://schemas.microsoft.com/office/drawing/2014/main" id="{CE32B648-040C-9829-A164-FC3D49F3E383}"/>
              </a:ext>
            </a:extLst>
          </p:cNvPr>
          <p:cNvPicPr>
            <a:picLocks noChangeAspect="1"/>
          </p:cNvPicPr>
          <p:nvPr/>
        </p:nvPicPr>
        <p:blipFill>
          <a:blip r:embed="rId9"/>
          <a:stretch>
            <a:fillRect/>
          </a:stretch>
        </p:blipFill>
        <p:spPr>
          <a:xfrm>
            <a:off x="2344929" y="4414165"/>
            <a:ext cx="1707352" cy="2014369"/>
          </a:xfrm>
          <a:prstGeom prst="rect">
            <a:avLst/>
          </a:prstGeom>
        </p:spPr>
      </p:pic>
      <p:pic>
        <p:nvPicPr>
          <p:cNvPr id="14" name="Picture 13">
            <a:extLst>
              <a:ext uri="{FF2B5EF4-FFF2-40B4-BE49-F238E27FC236}">
                <a16:creationId xmlns:a16="http://schemas.microsoft.com/office/drawing/2014/main" id="{0F5753A4-0933-8A8A-7EA2-310C4BD99A80}"/>
              </a:ext>
            </a:extLst>
          </p:cNvPr>
          <p:cNvPicPr>
            <a:picLocks noChangeAspect="1"/>
          </p:cNvPicPr>
          <p:nvPr/>
        </p:nvPicPr>
        <p:blipFill>
          <a:blip r:embed="rId10"/>
          <a:stretch>
            <a:fillRect/>
          </a:stretch>
        </p:blipFill>
        <p:spPr>
          <a:xfrm>
            <a:off x="4052281" y="4409822"/>
            <a:ext cx="1781210" cy="2034563"/>
          </a:xfrm>
          <a:prstGeom prst="rect">
            <a:avLst/>
          </a:prstGeom>
        </p:spPr>
      </p:pic>
      <p:pic>
        <p:nvPicPr>
          <p:cNvPr id="16" name="Picture 15">
            <a:extLst>
              <a:ext uri="{FF2B5EF4-FFF2-40B4-BE49-F238E27FC236}">
                <a16:creationId xmlns:a16="http://schemas.microsoft.com/office/drawing/2014/main" id="{55B9F14B-6CBB-BAD2-A6E3-EDD2DE6DC4F7}"/>
              </a:ext>
            </a:extLst>
          </p:cNvPr>
          <p:cNvPicPr>
            <a:picLocks noChangeAspect="1"/>
          </p:cNvPicPr>
          <p:nvPr/>
        </p:nvPicPr>
        <p:blipFill>
          <a:blip r:embed="rId11"/>
          <a:stretch>
            <a:fillRect/>
          </a:stretch>
        </p:blipFill>
        <p:spPr>
          <a:xfrm>
            <a:off x="5808604" y="4409823"/>
            <a:ext cx="2023054" cy="2023054"/>
          </a:xfrm>
          <a:prstGeom prst="rect">
            <a:avLst/>
          </a:prstGeom>
        </p:spPr>
      </p:pic>
      <p:pic>
        <p:nvPicPr>
          <p:cNvPr id="18" name="Picture 17">
            <a:extLst>
              <a:ext uri="{FF2B5EF4-FFF2-40B4-BE49-F238E27FC236}">
                <a16:creationId xmlns:a16="http://schemas.microsoft.com/office/drawing/2014/main" id="{E8435A61-164D-81A0-1BCB-CC25C5BE90B5}"/>
              </a:ext>
            </a:extLst>
          </p:cNvPr>
          <p:cNvPicPr>
            <a:picLocks noChangeAspect="1"/>
          </p:cNvPicPr>
          <p:nvPr/>
        </p:nvPicPr>
        <p:blipFill>
          <a:blip r:embed="rId12"/>
          <a:stretch>
            <a:fillRect/>
          </a:stretch>
        </p:blipFill>
        <p:spPr>
          <a:xfrm>
            <a:off x="7808134" y="4421332"/>
            <a:ext cx="1945466" cy="2023054"/>
          </a:xfrm>
          <a:prstGeom prst="rect">
            <a:avLst/>
          </a:prstGeom>
        </p:spPr>
      </p:pic>
    </p:spTree>
    <p:extLst>
      <p:ext uri="{BB962C8B-B14F-4D97-AF65-F5344CB8AC3E}">
        <p14:creationId xmlns:p14="http://schemas.microsoft.com/office/powerpoint/2010/main" val="3549013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64140" y="-262109"/>
            <a:ext cx="13017740" cy="7322479"/>
            <a:chOff x="0" y="0"/>
            <a:chExt cx="17356987" cy="9763305"/>
          </a:xfrm>
        </p:grpSpPr>
        <p:sp>
          <p:nvSpPr>
            <p:cNvPr id="3" name="Freeform 3"/>
            <p:cNvSpPr/>
            <p:nvPr/>
          </p:nvSpPr>
          <p:spPr>
            <a:xfrm>
              <a:off x="0" y="0"/>
              <a:ext cx="17356987" cy="9763305"/>
            </a:xfrm>
            <a:custGeom>
              <a:avLst/>
              <a:gdLst/>
              <a:ahLst/>
              <a:cxnLst/>
              <a:rect l="l" t="t" r="r" b="b"/>
              <a:pathLst>
                <a:path w="17356987" h="9763305">
                  <a:moveTo>
                    <a:pt x="0" y="0"/>
                  </a:moveTo>
                  <a:lnTo>
                    <a:pt x="17356987" y="0"/>
                  </a:lnTo>
                  <a:lnTo>
                    <a:pt x="17356987" y="9763305"/>
                  </a:lnTo>
                  <a:lnTo>
                    <a:pt x="0" y="9763305"/>
                  </a:lnTo>
                  <a:lnTo>
                    <a:pt x="0" y="0"/>
                  </a:lnTo>
                  <a:close/>
                </a:path>
              </a:pathLst>
            </a:custGeom>
            <a:blipFill>
              <a:blip r:embed="rId2"/>
              <a:stretch>
                <a:fillRect/>
              </a:stretch>
            </a:blipFill>
          </p:spPr>
          <p:txBody>
            <a:bodyPr/>
            <a:lstStyle/>
            <a:p>
              <a:endParaRPr lang="en-GB"/>
            </a:p>
          </p:txBody>
        </p:sp>
        <p:sp>
          <p:nvSpPr>
            <p:cNvPr id="4" name="Freeform 4"/>
            <p:cNvSpPr/>
            <p:nvPr/>
          </p:nvSpPr>
          <p:spPr>
            <a:xfrm>
              <a:off x="364497" y="9103740"/>
              <a:ext cx="1657592" cy="442603"/>
            </a:xfrm>
            <a:custGeom>
              <a:avLst/>
              <a:gdLst/>
              <a:ahLst/>
              <a:cxnLst/>
              <a:rect l="l" t="t" r="r" b="b"/>
              <a:pathLst>
                <a:path w="1657592" h="442603">
                  <a:moveTo>
                    <a:pt x="0" y="0"/>
                  </a:moveTo>
                  <a:lnTo>
                    <a:pt x="1657592" y="0"/>
                  </a:lnTo>
                  <a:lnTo>
                    <a:pt x="1657592" y="442603"/>
                  </a:lnTo>
                  <a:lnTo>
                    <a:pt x="0" y="442603"/>
                  </a:lnTo>
                  <a:lnTo>
                    <a:pt x="0" y="0"/>
                  </a:lnTo>
                  <a:close/>
                </a:path>
              </a:pathLst>
            </a:custGeom>
            <a:blipFill>
              <a:blip r:embed="rId3"/>
              <a:stretch>
                <a:fillRect/>
              </a:stretch>
            </a:blipFill>
          </p:spPr>
          <p:txBody>
            <a:bodyPr/>
            <a:lstStyle/>
            <a:p>
              <a:endParaRPr lang="en-GB"/>
            </a:p>
          </p:txBody>
        </p:sp>
        <p:sp>
          <p:nvSpPr>
            <p:cNvPr id="5" name="Freeform 5"/>
            <p:cNvSpPr/>
            <p:nvPr/>
          </p:nvSpPr>
          <p:spPr>
            <a:xfrm>
              <a:off x="14560343" y="9147132"/>
              <a:ext cx="2416960" cy="410059"/>
            </a:xfrm>
            <a:custGeom>
              <a:avLst/>
              <a:gdLst/>
              <a:ahLst/>
              <a:cxnLst/>
              <a:rect l="l" t="t" r="r" b="b"/>
              <a:pathLst>
                <a:path w="2416960" h="410059">
                  <a:moveTo>
                    <a:pt x="0" y="0"/>
                  </a:moveTo>
                  <a:lnTo>
                    <a:pt x="2416960" y="0"/>
                  </a:lnTo>
                  <a:lnTo>
                    <a:pt x="2416960" y="410059"/>
                  </a:lnTo>
                  <a:lnTo>
                    <a:pt x="0" y="410059"/>
                  </a:lnTo>
                  <a:lnTo>
                    <a:pt x="0" y="0"/>
                  </a:lnTo>
                  <a:close/>
                </a:path>
              </a:pathLst>
            </a:custGeom>
            <a:blipFill>
              <a:blip r:embed="rId4"/>
              <a:stretch>
                <a:fillRect/>
              </a:stretch>
            </a:blipFill>
          </p:spPr>
          <p:txBody>
            <a:bodyPr/>
            <a:lstStyle/>
            <a:p>
              <a:endParaRPr lang="en-GB"/>
            </a:p>
          </p:txBody>
        </p:sp>
      </p:grpSp>
      <p:grpSp>
        <p:nvGrpSpPr>
          <p:cNvPr id="6" name="Group 6"/>
          <p:cNvGrpSpPr/>
          <p:nvPr/>
        </p:nvGrpSpPr>
        <p:grpSpPr>
          <a:xfrm>
            <a:off x="0" y="6428534"/>
            <a:ext cx="9753600" cy="975360"/>
            <a:chOff x="0" y="0"/>
            <a:chExt cx="13004800" cy="1300480"/>
          </a:xfrm>
        </p:grpSpPr>
        <p:sp>
          <p:nvSpPr>
            <p:cNvPr id="7" name="Freeform 7"/>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8" name="Freeform 8"/>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5"/>
            <a:stretch>
              <a:fillRect/>
            </a:stretch>
          </a:blipFill>
        </p:spPr>
        <p:txBody>
          <a:bodyPr/>
          <a:lstStyle/>
          <a:p>
            <a:endParaRPr lang="en-GB"/>
          </a:p>
        </p:txBody>
      </p:sp>
      <p:sp>
        <p:nvSpPr>
          <p:cNvPr id="12" name="Freeform 12"/>
          <p:cNvSpPr/>
          <p:nvPr/>
        </p:nvSpPr>
        <p:spPr>
          <a:xfrm>
            <a:off x="-157952" y="-1669528"/>
            <a:ext cx="10648957" cy="4425926"/>
          </a:xfrm>
          <a:custGeom>
            <a:avLst/>
            <a:gdLst/>
            <a:ahLst/>
            <a:cxnLst/>
            <a:rect l="l" t="t" r="r" b="b"/>
            <a:pathLst>
              <a:path w="10648957" h="4425926">
                <a:moveTo>
                  <a:pt x="0" y="0"/>
                </a:moveTo>
                <a:lnTo>
                  <a:pt x="10648957" y="0"/>
                </a:lnTo>
                <a:lnTo>
                  <a:pt x="10648957" y="4425926"/>
                </a:lnTo>
                <a:lnTo>
                  <a:pt x="0" y="4425926"/>
                </a:lnTo>
                <a:lnTo>
                  <a:pt x="0" y="0"/>
                </a:lnTo>
                <a:close/>
              </a:path>
            </a:pathLst>
          </a:custGeom>
          <a:blipFill>
            <a:blip r:embed="rId6"/>
            <a:stretch>
              <a:fillRect b="-60402"/>
            </a:stretch>
          </a:blipFill>
        </p:spPr>
        <p:txBody>
          <a:bodyPr/>
          <a:lstStyle/>
          <a:p>
            <a:endParaRPr lang="en-GB"/>
          </a:p>
        </p:txBody>
      </p:sp>
      <p:grpSp>
        <p:nvGrpSpPr>
          <p:cNvPr id="13" name="Group 13"/>
          <p:cNvGrpSpPr/>
          <p:nvPr/>
        </p:nvGrpSpPr>
        <p:grpSpPr>
          <a:xfrm>
            <a:off x="496713" y="2177686"/>
            <a:ext cx="8828957" cy="1507647"/>
            <a:chOff x="0" y="0"/>
            <a:chExt cx="11771943" cy="2010196"/>
          </a:xfrm>
        </p:grpSpPr>
        <p:grpSp>
          <p:nvGrpSpPr>
            <p:cNvPr id="14" name="Group 14"/>
            <p:cNvGrpSpPr/>
            <p:nvPr/>
          </p:nvGrpSpPr>
          <p:grpSpPr>
            <a:xfrm rot="-88151">
              <a:off x="9604" y="87083"/>
              <a:ext cx="6803563" cy="836425"/>
              <a:chOff x="0" y="0"/>
              <a:chExt cx="2238930" cy="275253"/>
            </a:xfrm>
          </p:grpSpPr>
          <p:sp>
            <p:nvSpPr>
              <p:cNvPr id="15" name="Freeform 15"/>
              <p:cNvSpPr/>
              <p:nvPr/>
            </p:nvSpPr>
            <p:spPr>
              <a:xfrm>
                <a:off x="0" y="0"/>
                <a:ext cx="2238930" cy="275253"/>
              </a:xfrm>
              <a:custGeom>
                <a:avLst/>
                <a:gdLst/>
                <a:ahLst/>
                <a:cxnLst/>
                <a:rect l="l" t="t" r="r" b="b"/>
                <a:pathLst>
                  <a:path w="2238930" h="275253">
                    <a:moveTo>
                      <a:pt x="0" y="0"/>
                    </a:moveTo>
                    <a:lnTo>
                      <a:pt x="2238930" y="0"/>
                    </a:lnTo>
                    <a:lnTo>
                      <a:pt x="2238930" y="275253"/>
                    </a:lnTo>
                    <a:lnTo>
                      <a:pt x="0" y="275253"/>
                    </a:lnTo>
                    <a:close/>
                  </a:path>
                </a:pathLst>
              </a:custGeom>
              <a:solidFill>
                <a:srgbClr val="E41B1B"/>
              </a:solidFill>
            </p:spPr>
            <p:txBody>
              <a:bodyPr/>
              <a:lstStyle/>
              <a:p>
                <a:endParaRPr lang="en-GB"/>
              </a:p>
            </p:txBody>
          </p:sp>
          <p:sp>
            <p:nvSpPr>
              <p:cNvPr id="16" name="TextBox 16"/>
              <p:cNvSpPr txBox="1"/>
              <p:nvPr/>
            </p:nvSpPr>
            <p:spPr>
              <a:xfrm>
                <a:off x="0" y="-38100"/>
                <a:ext cx="2238930" cy="313353"/>
              </a:xfrm>
              <a:prstGeom prst="rect">
                <a:avLst/>
              </a:prstGeom>
            </p:spPr>
            <p:txBody>
              <a:bodyPr lIns="42880" tIns="42880" rIns="42880" bIns="42880" rtlCol="0" anchor="ctr"/>
              <a:lstStyle/>
              <a:p>
                <a:pPr algn="ctr">
                  <a:lnSpc>
                    <a:spcPts val="1960"/>
                  </a:lnSpc>
                </a:pPr>
                <a:endParaRPr/>
              </a:p>
            </p:txBody>
          </p:sp>
        </p:grpSp>
        <p:sp>
          <p:nvSpPr>
            <p:cNvPr id="17" name="TextBox 17"/>
            <p:cNvSpPr txBox="1"/>
            <p:nvPr/>
          </p:nvSpPr>
          <p:spPr>
            <a:xfrm rot="-88151">
              <a:off x="164829" y="-121186"/>
              <a:ext cx="6645844" cy="1114196"/>
            </a:xfrm>
            <a:prstGeom prst="rect">
              <a:avLst/>
            </a:prstGeom>
          </p:spPr>
          <p:txBody>
            <a:bodyPr lIns="0" tIns="0" rIns="0" bIns="0" rtlCol="0" anchor="t">
              <a:spAutoFit/>
            </a:bodyPr>
            <a:lstStyle/>
            <a:p>
              <a:pPr>
                <a:lnSpc>
                  <a:spcPts val="6996"/>
                </a:lnSpc>
              </a:pPr>
              <a:r>
                <a:rPr lang="en-US" sz="4197">
                  <a:solidFill>
                    <a:srgbClr val="FFFFFF"/>
                  </a:solidFill>
                  <a:latin typeface="Dezen Solid 1"/>
                </a:rPr>
                <a:t>TRAINING, DEVELOPMENT </a:t>
              </a:r>
            </a:p>
          </p:txBody>
        </p:sp>
        <p:sp>
          <p:nvSpPr>
            <p:cNvPr id="18" name="Freeform 18"/>
            <p:cNvSpPr/>
            <p:nvPr/>
          </p:nvSpPr>
          <p:spPr>
            <a:xfrm rot="166465">
              <a:off x="7075324" y="351154"/>
              <a:ext cx="4669247" cy="1244095"/>
            </a:xfrm>
            <a:custGeom>
              <a:avLst/>
              <a:gdLst/>
              <a:ahLst/>
              <a:cxnLst/>
              <a:rect l="l" t="t" r="r" b="b"/>
              <a:pathLst>
                <a:path w="4669247" h="1244095">
                  <a:moveTo>
                    <a:pt x="0" y="0"/>
                  </a:moveTo>
                  <a:lnTo>
                    <a:pt x="4669246" y="0"/>
                  </a:lnTo>
                  <a:lnTo>
                    <a:pt x="4669246" y="1244095"/>
                  </a:lnTo>
                  <a:lnTo>
                    <a:pt x="0" y="1244095"/>
                  </a:lnTo>
                  <a:lnTo>
                    <a:pt x="0" y="0"/>
                  </a:lnTo>
                  <a:close/>
                </a:path>
              </a:pathLst>
            </a:custGeom>
            <a:blipFill>
              <a:blip r:embed="rId7"/>
              <a:stretch>
                <a:fillRect/>
              </a:stretch>
            </a:blipFill>
          </p:spPr>
          <p:txBody>
            <a:bodyPr/>
            <a:lstStyle/>
            <a:p>
              <a:endParaRPr lang="en-GB"/>
            </a:p>
          </p:txBody>
        </p:sp>
        <p:grpSp>
          <p:nvGrpSpPr>
            <p:cNvPr id="19" name="Group 19"/>
            <p:cNvGrpSpPr/>
            <p:nvPr/>
          </p:nvGrpSpPr>
          <p:grpSpPr>
            <a:xfrm rot="-88151">
              <a:off x="805739" y="1039757"/>
              <a:ext cx="5202361" cy="836425"/>
              <a:chOff x="0" y="0"/>
              <a:chExt cx="1712003" cy="275253"/>
            </a:xfrm>
          </p:grpSpPr>
          <p:sp>
            <p:nvSpPr>
              <p:cNvPr id="20" name="Freeform 20"/>
              <p:cNvSpPr/>
              <p:nvPr/>
            </p:nvSpPr>
            <p:spPr>
              <a:xfrm>
                <a:off x="0" y="0"/>
                <a:ext cx="1712003" cy="275253"/>
              </a:xfrm>
              <a:custGeom>
                <a:avLst/>
                <a:gdLst/>
                <a:ahLst/>
                <a:cxnLst/>
                <a:rect l="l" t="t" r="r" b="b"/>
                <a:pathLst>
                  <a:path w="1712003" h="275253">
                    <a:moveTo>
                      <a:pt x="0" y="0"/>
                    </a:moveTo>
                    <a:lnTo>
                      <a:pt x="1712003" y="0"/>
                    </a:lnTo>
                    <a:lnTo>
                      <a:pt x="1712003" y="275253"/>
                    </a:lnTo>
                    <a:lnTo>
                      <a:pt x="0" y="275253"/>
                    </a:lnTo>
                    <a:close/>
                  </a:path>
                </a:pathLst>
              </a:custGeom>
              <a:solidFill>
                <a:srgbClr val="E41B1B"/>
              </a:solidFill>
            </p:spPr>
            <p:txBody>
              <a:bodyPr/>
              <a:lstStyle/>
              <a:p>
                <a:endParaRPr lang="en-GB"/>
              </a:p>
            </p:txBody>
          </p:sp>
          <p:sp>
            <p:nvSpPr>
              <p:cNvPr id="21" name="TextBox 21"/>
              <p:cNvSpPr txBox="1"/>
              <p:nvPr/>
            </p:nvSpPr>
            <p:spPr>
              <a:xfrm>
                <a:off x="0" y="-38100"/>
                <a:ext cx="1712003" cy="313353"/>
              </a:xfrm>
              <a:prstGeom prst="rect">
                <a:avLst/>
              </a:prstGeom>
            </p:spPr>
            <p:txBody>
              <a:bodyPr lIns="42880" tIns="42880" rIns="42880" bIns="42880" rtlCol="0" anchor="ctr"/>
              <a:lstStyle/>
              <a:p>
                <a:pPr algn="ctr">
                  <a:lnSpc>
                    <a:spcPts val="1960"/>
                  </a:lnSpc>
                </a:pPr>
                <a:endParaRPr/>
              </a:p>
            </p:txBody>
          </p:sp>
        </p:grpSp>
        <p:sp>
          <p:nvSpPr>
            <p:cNvPr id="22" name="TextBox 22"/>
            <p:cNvSpPr txBox="1"/>
            <p:nvPr/>
          </p:nvSpPr>
          <p:spPr>
            <a:xfrm rot="-88151">
              <a:off x="960974" y="832333"/>
              <a:ext cx="4978795" cy="1114196"/>
            </a:xfrm>
            <a:prstGeom prst="rect">
              <a:avLst/>
            </a:prstGeom>
          </p:spPr>
          <p:txBody>
            <a:bodyPr lIns="0" tIns="0" rIns="0" bIns="0" rtlCol="0" anchor="t">
              <a:spAutoFit/>
            </a:bodyPr>
            <a:lstStyle/>
            <a:p>
              <a:pPr>
                <a:lnSpc>
                  <a:spcPts val="6996"/>
                </a:lnSpc>
              </a:pPr>
              <a:r>
                <a:rPr lang="en-US" sz="4197">
                  <a:solidFill>
                    <a:srgbClr val="FFFFFF"/>
                  </a:solidFill>
                  <a:latin typeface="Dezen Solid 1"/>
                </a:rPr>
                <a:t>AND BENEFITS FOR</a:t>
              </a:r>
            </a:p>
          </p:txBody>
        </p:sp>
      </p:grpSp>
      <p:sp>
        <p:nvSpPr>
          <p:cNvPr id="23" name="TextBox 23"/>
          <p:cNvSpPr txBox="1"/>
          <p:nvPr/>
        </p:nvSpPr>
        <p:spPr>
          <a:xfrm>
            <a:off x="551778" y="3771058"/>
            <a:ext cx="9032104" cy="2026196"/>
          </a:xfrm>
          <a:prstGeom prst="rect">
            <a:avLst/>
          </a:prstGeom>
        </p:spPr>
        <p:txBody>
          <a:bodyPr lIns="0" tIns="0" rIns="0" bIns="0" rtlCol="0" anchor="t">
            <a:spAutoFit/>
          </a:bodyPr>
          <a:lstStyle/>
          <a:p>
            <a:pPr marL="417443" lvl="1" indent="-208722">
              <a:lnSpc>
                <a:spcPts val="2320"/>
              </a:lnSpc>
              <a:buFont typeface="Arial"/>
              <a:buChar char="•"/>
            </a:pPr>
            <a:r>
              <a:rPr lang="en-US" sz="1933" dirty="0">
                <a:solidFill>
                  <a:srgbClr val="000000"/>
                </a:solidFill>
                <a:latin typeface="Circular Std 1"/>
              </a:rPr>
              <a:t>Ongoing training and development</a:t>
            </a:r>
          </a:p>
          <a:p>
            <a:pPr marL="417443" lvl="1" indent="-208722">
              <a:lnSpc>
                <a:spcPts val="2320"/>
              </a:lnSpc>
              <a:buFont typeface="Arial"/>
              <a:buChar char="•"/>
            </a:pPr>
            <a:r>
              <a:rPr lang="en-GB" sz="1933" dirty="0">
                <a:solidFill>
                  <a:srgbClr val="000000"/>
                </a:solidFill>
                <a:latin typeface="Circular Std 1"/>
              </a:rPr>
              <a:t>Free YOU+ membership to our centres nationwide</a:t>
            </a:r>
          </a:p>
          <a:p>
            <a:pPr marL="417443" lvl="1" indent="-208722">
              <a:lnSpc>
                <a:spcPts val="2320"/>
              </a:lnSpc>
              <a:buFont typeface="Arial"/>
              <a:buChar char="•"/>
            </a:pPr>
            <a:r>
              <a:rPr lang="en-GB" sz="1933" dirty="0">
                <a:solidFill>
                  <a:srgbClr val="000000"/>
                </a:solidFill>
                <a:latin typeface="Circular Std 1"/>
              </a:rPr>
              <a:t>Free online access – to all classes, workouts </a:t>
            </a:r>
          </a:p>
          <a:p>
            <a:pPr marL="417443" lvl="1" indent="-208722">
              <a:lnSpc>
                <a:spcPts val="2320"/>
              </a:lnSpc>
              <a:buFont typeface="Arial"/>
              <a:buChar char="•"/>
            </a:pPr>
            <a:r>
              <a:rPr lang="en-GB" sz="1933" dirty="0">
                <a:solidFill>
                  <a:srgbClr val="000000"/>
                </a:solidFill>
                <a:latin typeface="Circular Std 1"/>
              </a:rPr>
              <a:t>25% off – sports coaching courses, swimming lessons, Group activity camps for our colleagues’ children during school holidays</a:t>
            </a:r>
          </a:p>
          <a:p>
            <a:pPr marL="417443" lvl="1" indent="-208722">
              <a:lnSpc>
                <a:spcPts val="2320"/>
              </a:lnSpc>
              <a:buFont typeface="Arial"/>
              <a:buChar char="•"/>
            </a:pPr>
            <a:r>
              <a:rPr lang="en-GB" sz="1933" dirty="0">
                <a:solidFill>
                  <a:srgbClr val="000000"/>
                </a:solidFill>
                <a:latin typeface="Circular Std 1"/>
              </a:rPr>
              <a:t>20% off – in centre café and retail products</a:t>
            </a:r>
            <a:endParaRPr lang="en-US" sz="1933" dirty="0">
              <a:solidFill>
                <a:srgbClr val="000000"/>
              </a:solidFill>
              <a:latin typeface="Circular Std 1"/>
            </a:endParaRPr>
          </a:p>
          <a:p>
            <a:pPr algn="l">
              <a:lnSpc>
                <a:spcPts val="1971"/>
              </a:lnSpc>
            </a:pPr>
            <a:endParaRPr lang="en-US" sz="1933" dirty="0">
              <a:solidFill>
                <a:srgbClr val="000000"/>
              </a:solidFill>
              <a:latin typeface="Circular Std 1"/>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80153"/>
            <a:ext cx="9753600" cy="7551955"/>
          </a:xfrm>
          <a:custGeom>
            <a:avLst/>
            <a:gdLst/>
            <a:ahLst/>
            <a:cxnLst/>
            <a:rect l="l" t="t" r="r" b="b"/>
            <a:pathLst>
              <a:path w="14140041" h="7574801">
                <a:moveTo>
                  <a:pt x="0" y="0"/>
                </a:moveTo>
                <a:lnTo>
                  <a:pt x="14140042" y="0"/>
                </a:lnTo>
                <a:lnTo>
                  <a:pt x="14140042" y="7574801"/>
                </a:lnTo>
                <a:lnTo>
                  <a:pt x="0" y="7574801"/>
                </a:lnTo>
                <a:lnTo>
                  <a:pt x="0" y="0"/>
                </a:lnTo>
                <a:close/>
              </a:path>
            </a:pathLst>
          </a:custGeom>
          <a:blipFill>
            <a:blip r:embed="rId2"/>
            <a:stretch>
              <a:fillRect l="-2093" r="-2093" b="-29658"/>
            </a:stretch>
          </a:blipFill>
        </p:spPr>
        <p:txBody>
          <a:bodyPr/>
          <a:lstStyle/>
          <a:p>
            <a:endParaRPr lang="en-GB"/>
          </a:p>
        </p:txBody>
      </p:sp>
      <p:sp>
        <p:nvSpPr>
          <p:cNvPr id="3" name="Freeform 3"/>
          <p:cNvSpPr/>
          <p:nvPr/>
        </p:nvSpPr>
        <p:spPr>
          <a:xfrm>
            <a:off x="7656117" y="6598241"/>
            <a:ext cx="1812720" cy="307544"/>
          </a:xfrm>
          <a:custGeom>
            <a:avLst/>
            <a:gdLst/>
            <a:ahLst/>
            <a:cxnLst/>
            <a:rect l="l" t="t" r="r" b="b"/>
            <a:pathLst>
              <a:path w="1812720" h="307544">
                <a:moveTo>
                  <a:pt x="0" y="0"/>
                </a:moveTo>
                <a:lnTo>
                  <a:pt x="1812720" y="0"/>
                </a:lnTo>
                <a:lnTo>
                  <a:pt x="1812720" y="307544"/>
                </a:lnTo>
                <a:lnTo>
                  <a:pt x="0" y="307544"/>
                </a:lnTo>
                <a:lnTo>
                  <a:pt x="0" y="0"/>
                </a:lnTo>
                <a:close/>
              </a:path>
            </a:pathLst>
          </a:custGeom>
          <a:blipFill>
            <a:blip r:embed="rId3"/>
            <a:stretch>
              <a:fillRect/>
            </a:stretch>
          </a:blipFill>
        </p:spPr>
        <p:txBody>
          <a:bodyPr/>
          <a:lstStyle/>
          <a:p>
            <a:endParaRPr lang="en-GB"/>
          </a:p>
        </p:txBody>
      </p:sp>
      <p:grpSp>
        <p:nvGrpSpPr>
          <p:cNvPr id="4" name="Group 4"/>
          <p:cNvGrpSpPr/>
          <p:nvPr/>
        </p:nvGrpSpPr>
        <p:grpSpPr>
          <a:xfrm>
            <a:off x="0" y="6571802"/>
            <a:ext cx="9753600" cy="975360"/>
            <a:chOff x="0" y="0"/>
            <a:chExt cx="13004800" cy="1300480"/>
          </a:xfrm>
        </p:grpSpPr>
        <p:sp>
          <p:nvSpPr>
            <p:cNvPr id="5" name="Freeform 5"/>
            <p:cNvSpPr/>
            <p:nvPr/>
          </p:nvSpPr>
          <p:spPr>
            <a:xfrm>
              <a:off x="0" y="0"/>
              <a:ext cx="13004800" cy="1300480"/>
            </a:xfrm>
            <a:custGeom>
              <a:avLst/>
              <a:gdLst/>
              <a:ahLst/>
              <a:cxnLst/>
              <a:rect l="l" t="t" r="r" b="b"/>
              <a:pathLst>
                <a:path w="13004800" h="1300480">
                  <a:moveTo>
                    <a:pt x="0" y="0"/>
                  </a:moveTo>
                  <a:lnTo>
                    <a:pt x="13004800" y="0"/>
                  </a:lnTo>
                  <a:lnTo>
                    <a:pt x="13004800" y="1300480"/>
                  </a:lnTo>
                  <a:lnTo>
                    <a:pt x="0" y="1300480"/>
                  </a:lnTo>
                  <a:close/>
                </a:path>
              </a:pathLst>
            </a:custGeom>
            <a:solidFill>
              <a:srgbClr val="E41B1B"/>
            </a:solidFill>
          </p:spPr>
          <p:txBody>
            <a:bodyPr/>
            <a:lstStyle/>
            <a:p>
              <a:endParaRPr lang="en-GB"/>
            </a:p>
          </p:txBody>
        </p:sp>
      </p:grpSp>
      <p:sp>
        <p:nvSpPr>
          <p:cNvPr id="6" name="Freeform 6"/>
          <p:cNvSpPr/>
          <p:nvPr/>
        </p:nvSpPr>
        <p:spPr>
          <a:xfrm>
            <a:off x="333454" y="6611336"/>
            <a:ext cx="2784363" cy="559657"/>
          </a:xfrm>
          <a:custGeom>
            <a:avLst/>
            <a:gdLst/>
            <a:ahLst/>
            <a:cxnLst/>
            <a:rect l="l" t="t" r="r" b="b"/>
            <a:pathLst>
              <a:path w="2784363" h="559657">
                <a:moveTo>
                  <a:pt x="0" y="0"/>
                </a:moveTo>
                <a:lnTo>
                  <a:pt x="2784363" y="0"/>
                </a:lnTo>
                <a:lnTo>
                  <a:pt x="2784363" y="559657"/>
                </a:lnTo>
                <a:lnTo>
                  <a:pt x="0" y="559657"/>
                </a:lnTo>
                <a:lnTo>
                  <a:pt x="0" y="0"/>
                </a:lnTo>
                <a:close/>
              </a:path>
            </a:pathLst>
          </a:custGeom>
          <a:blipFill>
            <a:blip r:embed="rId4"/>
            <a:stretch>
              <a:fillRect/>
            </a:stretch>
          </a:blipFill>
        </p:spPr>
        <p:txBody>
          <a:bodyPr/>
          <a:lstStyle/>
          <a:p>
            <a:endParaRPr lang="en-GB"/>
          </a:p>
        </p:txBody>
      </p:sp>
      <p:sp>
        <p:nvSpPr>
          <p:cNvPr id="10" name="Freeform 10"/>
          <p:cNvSpPr/>
          <p:nvPr/>
        </p:nvSpPr>
        <p:spPr>
          <a:xfrm rot="103244">
            <a:off x="3521561" y="3294349"/>
            <a:ext cx="4334180" cy="1154818"/>
          </a:xfrm>
          <a:custGeom>
            <a:avLst/>
            <a:gdLst/>
            <a:ahLst/>
            <a:cxnLst/>
            <a:rect l="l" t="t" r="r" b="b"/>
            <a:pathLst>
              <a:path w="4334180" h="1154818">
                <a:moveTo>
                  <a:pt x="0" y="0"/>
                </a:moveTo>
                <a:lnTo>
                  <a:pt x="4334180" y="0"/>
                </a:lnTo>
                <a:lnTo>
                  <a:pt x="4334180" y="1154818"/>
                </a:lnTo>
                <a:lnTo>
                  <a:pt x="0" y="1154818"/>
                </a:lnTo>
                <a:lnTo>
                  <a:pt x="0" y="0"/>
                </a:lnTo>
                <a:close/>
              </a:path>
            </a:pathLst>
          </a:custGeom>
          <a:blipFill>
            <a:blip r:embed="rId5"/>
            <a:stretch>
              <a:fillRect/>
            </a:stretch>
          </a:blipFill>
        </p:spPr>
        <p:txBody>
          <a:bodyPr/>
          <a:lstStyle/>
          <a:p>
            <a:endParaRPr lang="en-GB"/>
          </a:p>
        </p:txBody>
      </p:sp>
      <p:grpSp>
        <p:nvGrpSpPr>
          <p:cNvPr id="11" name="Group 11"/>
          <p:cNvGrpSpPr/>
          <p:nvPr/>
        </p:nvGrpSpPr>
        <p:grpSpPr>
          <a:xfrm rot="-164002">
            <a:off x="386470" y="932737"/>
            <a:ext cx="7157074" cy="4228284"/>
            <a:chOff x="-3749341" y="-4247884"/>
            <a:chExt cx="9542767" cy="5637713"/>
          </a:xfrm>
        </p:grpSpPr>
        <p:grpSp>
          <p:nvGrpSpPr>
            <p:cNvPr id="12" name="Group 12"/>
            <p:cNvGrpSpPr/>
            <p:nvPr/>
          </p:nvGrpSpPr>
          <p:grpSpPr>
            <a:xfrm>
              <a:off x="-3749341" y="-3810110"/>
              <a:ext cx="9542767" cy="5199939"/>
              <a:chOff x="-818377" y="-831641"/>
              <a:chExt cx="2082921" cy="1135002"/>
            </a:xfrm>
          </p:grpSpPr>
          <p:sp>
            <p:nvSpPr>
              <p:cNvPr id="13" name="Freeform 13"/>
              <p:cNvSpPr/>
              <p:nvPr/>
            </p:nvSpPr>
            <p:spPr>
              <a:xfrm>
                <a:off x="-818377" y="-831641"/>
                <a:ext cx="1264544" cy="303361"/>
              </a:xfrm>
              <a:custGeom>
                <a:avLst/>
                <a:gdLst/>
                <a:ahLst/>
                <a:cxnLst/>
                <a:rect l="l" t="t" r="r" b="b"/>
                <a:pathLst>
                  <a:path w="1264544" h="303361">
                    <a:moveTo>
                      <a:pt x="0" y="0"/>
                    </a:moveTo>
                    <a:lnTo>
                      <a:pt x="1264544" y="0"/>
                    </a:lnTo>
                    <a:lnTo>
                      <a:pt x="1264544" y="303361"/>
                    </a:lnTo>
                    <a:lnTo>
                      <a:pt x="0" y="303361"/>
                    </a:lnTo>
                    <a:close/>
                  </a:path>
                </a:pathLst>
              </a:custGeom>
              <a:solidFill>
                <a:srgbClr val="E41B1B"/>
              </a:solidFill>
            </p:spPr>
            <p:txBody>
              <a:bodyPr/>
              <a:lstStyle/>
              <a:p>
                <a:endParaRPr lang="en-GB"/>
              </a:p>
            </p:txBody>
          </p:sp>
          <p:sp>
            <p:nvSpPr>
              <p:cNvPr id="14" name="TextBox 14"/>
              <p:cNvSpPr txBox="1"/>
              <p:nvPr/>
            </p:nvSpPr>
            <p:spPr>
              <a:xfrm>
                <a:off x="0" y="-47625"/>
                <a:ext cx="1264544" cy="350986"/>
              </a:xfrm>
              <a:prstGeom prst="rect">
                <a:avLst/>
              </a:prstGeom>
            </p:spPr>
            <p:txBody>
              <a:bodyPr lIns="50800" tIns="50800" rIns="50800" bIns="50800" rtlCol="0" anchor="ctr"/>
              <a:lstStyle/>
              <a:p>
                <a:pPr algn="ctr">
                  <a:lnSpc>
                    <a:spcPts val="1828"/>
                  </a:lnSpc>
                </a:pPr>
                <a:endParaRPr/>
              </a:p>
            </p:txBody>
          </p:sp>
        </p:grpSp>
        <p:sp>
          <p:nvSpPr>
            <p:cNvPr id="15" name="TextBox 15"/>
            <p:cNvSpPr txBox="1"/>
            <p:nvPr/>
          </p:nvSpPr>
          <p:spPr>
            <a:xfrm>
              <a:off x="-3525782" y="-4247884"/>
              <a:ext cx="5527871" cy="1956331"/>
            </a:xfrm>
            <a:prstGeom prst="rect">
              <a:avLst/>
            </a:prstGeom>
          </p:spPr>
          <p:txBody>
            <a:bodyPr lIns="0" tIns="0" rIns="0" bIns="0" rtlCol="0" anchor="t">
              <a:spAutoFit/>
            </a:bodyPr>
            <a:lstStyle/>
            <a:p>
              <a:pPr>
                <a:lnSpc>
                  <a:spcPts val="12296"/>
                </a:lnSpc>
              </a:pPr>
              <a:r>
                <a:rPr lang="en-US" sz="7378" dirty="0">
                  <a:solidFill>
                    <a:srgbClr val="FFFFFF"/>
                  </a:solidFill>
                  <a:latin typeface="Dezen Solid 1"/>
                </a:rPr>
                <a:t>THANK YOU</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35F5128AFFA34B957228EACBA33D74" ma:contentTypeVersion="15" ma:contentTypeDescription="Create a new document." ma:contentTypeScope="" ma:versionID="bf254c60717fa02517a02c929946d662">
  <xsd:schema xmlns:xsd="http://www.w3.org/2001/XMLSchema" xmlns:xs="http://www.w3.org/2001/XMLSchema" xmlns:p="http://schemas.microsoft.com/office/2006/metadata/properties" xmlns:ns2="6ae618b1-0c2e-4c2b-a0b4-e3037c6012c9" xmlns:ns3="7ee85a2a-d933-4483-8446-7f50a3662221" targetNamespace="http://schemas.microsoft.com/office/2006/metadata/properties" ma:root="true" ma:fieldsID="8b770bc04b02e6d7fa61abd988b06df9" ns2:_="" ns3:_="">
    <xsd:import namespace="6ae618b1-0c2e-4c2b-a0b4-e3037c6012c9"/>
    <xsd:import namespace="7ee85a2a-d933-4483-8446-7f50a3662221"/>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Appro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e618b1-0c2e-4c2b-a0b4-e3037c6012c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Approved" ma:index="22" nillable="true" ma:displayName="Approved" ma:default="1" ma:format="Dropdown" ma:internalName="Approv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d674ad0-17e0-4e9b-9fe9-0344376cbafe}"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ee85a2a-d933-4483-8446-7f50a3662221" xsi:nil="true"/>
    <lcf76f155ced4ddcb4097134ff3c332f xmlns="6ae618b1-0c2e-4c2b-a0b4-e3037c6012c9">
      <Terms xmlns="http://schemas.microsoft.com/office/infopath/2007/PartnerControls"/>
    </lcf76f155ced4ddcb4097134ff3c332f>
    <Approved xmlns="6ae618b1-0c2e-4c2b-a0b4-e3037c6012c9">true</Approve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71334E-8019-46A6-A952-D8BD17E216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e618b1-0c2e-4c2b-a0b4-e3037c6012c9"/>
    <ds:schemaRef ds:uri="7ee85a2a-d933-4483-8446-7f50a36622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BB8DC6-9C48-439E-8BA0-0ACCAEB3F5C6}">
  <ds:schemaRefs>
    <ds:schemaRef ds:uri="http://purl.org/dc/terms/"/>
    <ds:schemaRef ds:uri="77fb2604-61e9-417d-8e36-2587e8751bcc"/>
    <ds:schemaRef ds:uri="http://purl.org/dc/elements/1.1/"/>
    <ds:schemaRef ds:uri="11887fba-f21e-4e2a-a6fe-1e48fd0d2a2b"/>
    <ds:schemaRef ds:uri="http://www.w3.org/XML/1998/namespace"/>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7ee85a2a-d933-4483-8446-7f50a3662221"/>
    <ds:schemaRef ds:uri="6ae618b1-0c2e-4c2b-a0b4-e3037c6012c9"/>
  </ds:schemaRefs>
</ds:datastoreItem>
</file>

<file path=customXml/itemProps3.xml><?xml version="1.0" encoding="utf-8"?>
<ds:datastoreItem xmlns:ds="http://schemas.openxmlformats.org/officeDocument/2006/customXml" ds:itemID="{A1069B48-73C1-4FBF-B983-D03F8C364BB7}">
  <ds:schemaRefs>
    <ds:schemaRef ds:uri="http://schemas.microsoft.com/sharepoint/v3/contenttype/forms"/>
  </ds:schemaRefs>
</ds:datastoreItem>
</file>

<file path=docMetadata/LabelInfo.xml><?xml version="1.0" encoding="utf-8"?>
<clbl:labelList xmlns:clbl="http://schemas.microsoft.com/office/2020/mipLabelMetadata">
  <clbl:label id="{44128703-0075-4c0b-bfd7-35f33655a2af}" enabled="0" method="" siteId="{44128703-0075-4c0b-bfd7-35f33655a2af}" removed="1"/>
</clbl:labelList>
</file>

<file path=docProps/app.xml><?xml version="1.0" encoding="utf-8"?>
<Properties xmlns="http://schemas.openxmlformats.org/officeDocument/2006/extended-properties" xmlns:vt="http://schemas.openxmlformats.org/officeDocument/2006/docPropsVTypes">
  <TotalTime>4261</TotalTime>
  <Words>400</Words>
  <Application>Microsoft Office PowerPoint</Application>
  <PresentationFormat>Custom</PresentationFormat>
  <Paragraphs>58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December London Aquatics Centre Colleague Presentation</dc:title>
  <dc:creator>JJ Erasmus</dc:creator>
  <cp:lastModifiedBy>Lauren Hetherington</cp:lastModifiedBy>
  <cp:revision>25</cp:revision>
  <dcterms:created xsi:type="dcterms:W3CDTF">2006-08-16T00:00:00Z</dcterms:created>
  <dcterms:modified xsi:type="dcterms:W3CDTF">2026-02-09T14:34:31Z</dcterms:modified>
  <dc:identifier>DAF2B9OvhZ4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0x0101005035F5128AFFA34B957228EACBA33D74</vt:lpwstr>
  </property>
  <property fmtid="{D5CDD505-2E9C-101B-9397-08002B2CF9AE}" pid="3" name="MediaServiceImageTags">
    <vt:lpwstr/>
  </property>
  <property fmtid="{D5CDD505-2E9C-101B-9397-08002B2CF9AE}" pid="4" name="MSIP_Label_c8588358-c3f1-4695-a290-e2f70d15689d_Enabled">
    <vt:lpwstr>true</vt:lpwstr>
  </property>
  <property fmtid="{D5CDD505-2E9C-101B-9397-08002B2CF9AE}" pid="5" name="MSIP_Label_c8588358-c3f1-4695-a290-e2f70d15689d_SetDate">
    <vt:lpwstr>2026-02-09T14:34:31Z</vt:lpwstr>
  </property>
  <property fmtid="{D5CDD505-2E9C-101B-9397-08002B2CF9AE}" pid="6" name="MSIP_Label_c8588358-c3f1-4695-a290-e2f70d15689d_Method">
    <vt:lpwstr>Privileged</vt:lpwstr>
  </property>
  <property fmtid="{D5CDD505-2E9C-101B-9397-08002B2CF9AE}" pid="7" name="MSIP_Label_c8588358-c3f1-4695-a290-e2f70d15689d_Name">
    <vt:lpwstr>Official – General</vt:lpwstr>
  </property>
  <property fmtid="{D5CDD505-2E9C-101B-9397-08002B2CF9AE}" pid="8" name="MSIP_Label_c8588358-c3f1-4695-a290-e2f70d15689d_SiteId">
    <vt:lpwstr>a1ba59b9-7204-48d8-a360-7770245ad4a9</vt:lpwstr>
  </property>
  <property fmtid="{D5CDD505-2E9C-101B-9397-08002B2CF9AE}" pid="9" name="MSIP_Label_c8588358-c3f1-4695-a290-e2f70d15689d_ActionId">
    <vt:lpwstr>0ca56903-b1bd-48b9-936d-aed11067e394</vt:lpwstr>
  </property>
  <property fmtid="{D5CDD505-2E9C-101B-9397-08002B2CF9AE}" pid="10" name="MSIP_Label_c8588358-c3f1-4695-a290-e2f70d15689d_ContentBits">
    <vt:lpwstr>0</vt:lpwstr>
  </property>
  <property fmtid="{D5CDD505-2E9C-101B-9397-08002B2CF9AE}" pid="11" name="MSIP_Label_c8588358-c3f1-4695-a290-e2f70d15689d_Tag">
    <vt:lpwstr>10, 0, 1, 2</vt:lpwstr>
  </property>
</Properties>
</file>