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Montserrat"/>
      <p:regular r:id="rId17"/>
      <p:bold r:id="rId18"/>
      <p:italic r:id="rId19"/>
      <p:boldItalic r:id="rId20"/>
    </p:embeddedFont>
    <p:embeddedFont>
      <p:font typeface="Lora"/>
      <p:regular r:id="rId21"/>
      <p:bold r:id="rId22"/>
      <p:italic r:id="rId23"/>
      <p:boldItalic r:id="rId24"/>
    </p:embeddedFont>
    <p:embeddedFont>
      <p:font typeface="Merriweather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Merriweather-bold.fntdata"/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Montserrat-bold.fntdata"/><Relationship Id="rId21" Type="http://schemas.openxmlformats.org/officeDocument/2006/relationships/font" Target="fonts/Lora-regular.fntdata"/><Relationship Id="rId3" Type="http://schemas.openxmlformats.org/officeDocument/2006/relationships/presProps" Target="presProps.xml"/><Relationship Id="rId25" Type="http://schemas.openxmlformats.org/officeDocument/2006/relationships/font" Target="fonts/Merriweather-regular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Montserrat-regular.fntdata"/><Relationship Id="rId20" Type="http://schemas.openxmlformats.org/officeDocument/2006/relationships/font" Target="fonts/Montserrat-boldItalic.fntdata"/><Relationship Id="rId2" Type="http://schemas.openxmlformats.org/officeDocument/2006/relationships/viewProps" Target="viewProps.xml"/><Relationship Id="rId16" Type="http://schemas.openxmlformats.org/officeDocument/2006/relationships/slide" Target="slides/slide11.xml"/><Relationship Id="rId29" Type="http://schemas.openxmlformats.org/officeDocument/2006/relationships/customXml" Target="../customXml/item1.xml"/><Relationship Id="rId24" Type="http://schemas.openxmlformats.org/officeDocument/2006/relationships/font" Target="fonts/Lora-boldItalic.fntdata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3" Type="http://schemas.openxmlformats.org/officeDocument/2006/relationships/font" Target="fonts/Lora-italic.fntdata"/><Relationship Id="rId28" Type="http://schemas.openxmlformats.org/officeDocument/2006/relationships/font" Target="fonts/Merriweather-boldItalic.fntdata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font" Target="fonts/Montserrat-italic.fntdata"/><Relationship Id="rId31" Type="http://schemas.openxmlformats.org/officeDocument/2006/relationships/customXml" Target="../customXml/item3.xml"/><Relationship Id="rId22" Type="http://schemas.openxmlformats.org/officeDocument/2006/relationships/font" Target="fonts/Lora-bold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7" Type="http://schemas.openxmlformats.org/officeDocument/2006/relationships/font" Target="fonts/Merriweather-italic.fntdata"/><Relationship Id="rId14" Type="http://schemas.openxmlformats.org/officeDocument/2006/relationships/slide" Target="slides/slide9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be1913d45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be1913d45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Welcome / plan for the afternoon / housekeeping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16f95348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16f95348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ed1005a37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ed1005a37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ed1005a377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ed1005a37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8ab49637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8ab49637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8ab49637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8ab49637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https://photos.app.goo.gl/xN2HU1G8Uu8q9Vey8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b999acdb6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b999acdb6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2510ceb48c_0_6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2510ceb48c_0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£12.71ph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a03662c6b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a03662c6b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58ab49637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58ab49637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2510ceb48c_0_7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2510ceb48c_0_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>
            <p:ph type="ctrTitle"/>
          </p:nvPr>
        </p:nvSpPr>
        <p:spPr>
          <a:xfrm>
            <a:off x="0" y="0"/>
            <a:ext cx="9144000" cy="1140300"/>
          </a:xfrm>
          <a:prstGeom prst="rect">
            <a:avLst/>
          </a:prstGeom>
          <a:solidFill>
            <a:srgbClr val="4A705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erriweather"/>
              <a:buChar char="●"/>
              <a:defRPr sz="25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/>
        </p:txBody>
      </p:sp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b="0" l="11906" r="11914" t="0"/>
          <a:stretch/>
        </p:blipFill>
        <p:spPr>
          <a:xfrm>
            <a:off x="0" y="1140300"/>
            <a:ext cx="9144000" cy="400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A7059"/>
              </a:buClr>
              <a:buSzPts val="3600"/>
              <a:buFont typeface="Merriweather"/>
              <a:buChar char="●"/>
              <a:defRPr sz="3600">
                <a:solidFill>
                  <a:srgbClr val="4A7059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0" y="0"/>
            <a:ext cx="9144000" cy="1000200"/>
          </a:xfrm>
          <a:prstGeom prst="rect">
            <a:avLst/>
          </a:prstGeom>
          <a:solidFill>
            <a:srgbClr val="4A7059"/>
          </a:solidFill>
          <a:ln>
            <a:noFill/>
          </a:ln>
        </p:spPr>
        <p:txBody>
          <a:bodyPr anchorCtr="0" anchor="ctr" bIns="91425" lIns="3780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erriweather"/>
              <a:buChar char="●"/>
              <a:defRPr sz="25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○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■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●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○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■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●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○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■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5" name="Google Shape;15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●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○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●"/>
              <a:defRPr sz="1300">
                <a:latin typeface="Lora"/>
                <a:ea typeface="Lora"/>
                <a:cs typeface="Lora"/>
                <a:sym typeface="Lora"/>
              </a:defRPr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○"/>
              <a:defRPr sz="1300">
                <a:latin typeface="Lora"/>
                <a:ea typeface="Lora"/>
                <a:cs typeface="Lora"/>
                <a:sym typeface="Lora"/>
              </a:defRPr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●"/>
              <a:defRPr sz="1300">
                <a:latin typeface="Lora"/>
                <a:ea typeface="Lora"/>
                <a:cs typeface="Lora"/>
                <a:sym typeface="Lora"/>
              </a:defRPr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○"/>
              <a:defRPr sz="1300">
                <a:latin typeface="Lora"/>
                <a:ea typeface="Lora"/>
                <a:cs typeface="Lora"/>
                <a:sym typeface="Lora"/>
              </a:defRPr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columns">
  <p:cSld name="TITLE_AND_BODY_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0" y="0"/>
            <a:ext cx="9144000" cy="1000200"/>
          </a:xfrm>
          <a:prstGeom prst="rect">
            <a:avLst/>
          </a:prstGeom>
          <a:solidFill>
            <a:srgbClr val="4A7059"/>
          </a:solidFill>
          <a:ln>
            <a:noFill/>
          </a:ln>
        </p:spPr>
        <p:txBody>
          <a:bodyPr anchorCtr="0" anchor="ctr" bIns="91425" lIns="378000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erriweather"/>
              <a:buChar char="●"/>
              <a:defRPr sz="25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○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■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●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○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■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●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○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Font typeface="Merriweather"/>
              <a:buChar char="■"/>
              <a:defRPr sz="25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311700" y="1152475"/>
            <a:ext cx="3785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●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○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●"/>
              <a:defRPr sz="1300">
                <a:latin typeface="Lora"/>
                <a:ea typeface="Lora"/>
                <a:cs typeface="Lora"/>
                <a:sym typeface="Lora"/>
              </a:defRPr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○"/>
              <a:defRPr sz="1300">
                <a:latin typeface="Lora"/>
                <a:ea typeface="Lora"/>
                <a:cs typeface="Lora"/>
                <a:sym typeface="Lora"/>
              </a:defRPr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●"/>
              <a:defRPr sz="1300">
                <a:latin typeface="Lora"/>
                <a:ea typeface="Lora"/>
                <a:cs typeface="Lora"/>
                <a:sym typeface="Lora"/>
              </a:defRPr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○"/>
              <a:defRPr sz="1300">
                <a:latin typeface="Lora"/>
                <a:ea typeface="Lora"/>
                <a:cs typeface="Lora"/>
                <a:sym typeface="Lora"/>
              </a:defRPr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2" type="body"/>
          </p:nvPr>
        </p:nvSpPr>
        <p:spPr>
          <a:xfrm>
            <a:off x="3925700" y="1152475"/>
            <a:ext cx="50511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●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○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●"/>
              <a:defRPr sz="1300">
                <a:latin typeface="Lora"/>
                <a:ea typeface="Lora"/>
                <a:cs typeface="Lora"/>
                <a:sym typeface="Lora"/>
              </a:defRPr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○"/>
              <a:defRPr sz="1300">
                <a:latin typeface="Lora"/>
                <a:ea typeface="Lora"/>
                <a:cs typeface="Lora"/>
                <a:sym typeface="Lora"/>
              </a:defRPr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●"/>
              <a:defRPr sz="1300">
                <a:latin typeface="Lora"/>
                <a:ea typeface="Lora"/>
                <a:cs typeface="Lora"/>
                <a:sym typeface="Lora"/>
              </a:defRPr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○"/>
              <a:defRPr sz="1300">
                <a:latin typeface="Lora"/>
                <a:ea typeface="Lora"/>
                <a:cs typeface="Lora"/>
                <a:sym typeface="Lora"/>
              </a:defRPr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right">
  <p:cSld name="ONE_COLUMN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311700" y="252475"/>
            <a:ext cx="51837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7059"/>
              </a:buClr>
              <a:buSzPts val="1600"/>
              <a:buFont typeface="Montserrat"/>
              <a:buChar char="●"/>
              <a:defRPr b="1" sz="1600">
                <a:solidFill>
                  <a:srgbClr val="4A70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311700" y="1233100"/>
            <a:ext cx="51837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●"/>
              <a:defRPr sz="1300">
                <a:latin typeface="Lora"/>
                <a:ea typeface="Lora"/>
                <a:cs typeface="Lora"/>
                <a:sym typeface="Lora"/>
              </a:defRPr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○"/>
              <a:defRPr sz="1300">
                <a:latin typeface="Lora"/>
                <a:ea typeface="Lora"/>
                <a:cs typeface="Lora"/>
                <a:sym typeface="Lora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●"/>
              <a:defRPr sz="1300">
                <a:latin typeface="Lora"/>
                <a:ea typeface="Lora"/>
                <a:cs typeface="Lora"/>
                <a:sym typeface="Lora"/>
              </a:defRPr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○"/>
              <a:defRPr sz="1300">
                <a:latin typeface="Lora"/>
                <a:ea typeface="Lora"/>
                <a:cs typeface="Lora"/>
                <a:sym typeface="Lora"/>
              </a:defRPr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●"/>
              <a:defRPr sz="1300">
                <a:latin typeface="Lora"/>
                <a:ea typeface="Lora"/>
                <a:cs typeface="Lora"/>
                <a:sym typeface="Lora"/>
              </a:defRPr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○"/>
              <a:defRPr sz="1300">
                <a:latin typeface="Lora"/>
                <a:ea typeface="Lora"/>
                <a:cs typeface="Lora"/>
                <a:sym typeface="Lora"/>
              </a:defRPr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5" name="Google Shape;25;p6"/>
          <p:cNvSpPr txBox="1"/>
          <p:nvPr>
            <p:ph idx="2" type="title"/>
          </p:nvPr>
        </p:nvSpPr>
        <p:spPr>
          <a:xfrm>
            <a:off x="311700" y="678775"/>
            <a:ext cx="5183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A7059"/>
              </a:buClr>
              <a:buSzPts val="1400"/>
              <a:buFont typeface="Montserrat"/>
              <a:buChar char="●"/>
              <a:defRPr>
                <a:solidFill>
                  <a:srgbClr val="4A70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left">
  <p:cSld name="ONE_COLUMN_TEXT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3675500" y="262250"/>
            <a:ext cx="51837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A7059"/>
              </a:buClr>
              <a:buSzPts val="1600"/>
              <a:buFont typeface="Montserrat"/>
              <a:buChar char="●"/>
              <a:defRPr b="1" sz="1600">
                <a:solidFill>
                  <a:srgbClr val="4A70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8" name="Google Shape;28;p7"/>
          <p:cNvSpPr txBox="1"/>
          <p:nvPr>
            <p:ph idx="1" type="body"/>
          </p:nvPr>
        </p:nvSpPr>
        <p:spPr>
          <a:xfrm>
            <a:off x="3675500" y="1242875"/>
            <a:ext cx="51837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●"/>
              <a:defRPr sz="1300">
                <a:latin typeface="Lora"/>
                <a:ea typeface="Lora"/>
                <a:cs typeface="Lora"/>
                <a:sym typeface="Lora"/>
              </a:defRPr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○"/>
              <a:defRPr sz="1300">
                <a:latin typeface="Lora"/>
                <a:ea typeface="Lora"/>
                <a:cs typeface="Lora"/>
                <a:sym typeface="Lora"/>
              </a:defRPr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●"/>
              <a:defRPr sz="1300">
                <a:latin typeface="Lora"/>
                <a:ea typeface="Lora"/>
                <a:cs typeface="Lora"/>
                <a:sym typeface="Lora"/>
              </a:defRPr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○"/>
              <a:defRPr sz="1300">
                <a:latin typeface="Lora"/>
                <a:ea typeface="Lora"/>
                <a:cs typeface="Lora"/>
                <a:sym typeface="Lora"/>
              </a:defRPr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●"/>
              <a:defRPr sz="1300">
                <a:latin typeface="Lora"/>
                <a:ea typeface="Lora"/>
                <a:cs typeface="Lora"/>
                <a:sym typeface="Lora"/>
              </a:defRPr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○"/>
              <a:defRPr sz="1300">
                <a:latin typeface="Lora"/>
                <a:ea typeface="Lora"/>
                <a:cs typeface="Lora"/>
                <a:sym typeface="Lora"/>
              </a:defRPr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Font typeface="Lora"/>
              <a:buChar char="■"/>
              <a:defRPr sz="1300"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0" name="Google Shape;30;p7"/>
          <p:cNvSpPr txBox="1"/>
          <p:nvPr>
            <p:ph idx="2" type="title"/>
          </p:nvPr>
        </p:nvSpPr>
        <p:spPr>
          <a:xfrm>
            <a:off x="3675500" y="688550"/>
            <a:ext cx="5183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A7059"/>
              </a:buClr>
              <a:buSzPts val="1400"/>
              <a:buFont typeface="Montserrat"/>
              <a:buChar char="●"/>
              <a:defRPr>
                <a:solidFill>
                  <a:srgbClr val="4A70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oogle Shape;32;p8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33" name="Google Shape;33;p8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8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8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8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41" name="Google Shape;41;p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g"/><Relationship Id="rId4" Type="http://schemas.openxmlformats.org/officeDocument/2006/relationships/image" Target="../media/image10.jpg"/><Relationship Id="rId5" Type="http://schemas.openxmlformats.org/officeDocument/2006/relationships/image" Target="../media/image7.jpg"/><Relationship Id="rId6" Type="http://schemas.openxmlformats.org/officeDocument/2006/relationships/image" Target="../media/image21.jpg"/><Relationship Id="rId7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youtube.com/watch?v=EtudZjgPwcQ" TargetMode="External"/><Relationship Id="rId4" Type="http://schemas.openxmlformats.org/officeDocument/2006/relationships/hyperlink" Target="https://www.youtube.com/watch?v=EtudZjgPwcQ" TargetMode="External"/><Relationship Id="rId5" Type="http://schemas.openxmlformats.org/officeDocument/2006/relationships/image" Target="../media/image1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jpg"/><Relationship Id="rId4" Type="http://schemas.openxmlformats.org/officeDocument/2006/relationships/image" Target="../media/image2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jpg"/><Relationship Id="rId4" Type="http://schemas.openxmlformats.org/officeDocument/2006/relationships/image" Target="../media/image2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drive.google.com/file/d/15VuMyrLzA9sL7vBcgjWtPzxsb3vv3VgD/view" TargetMode="External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6.jpg"/><Relationship Id="rId11" Type="http://schemas.openxmlformats.org/officeDocument/2006/relationships/image" Target="../media/image16.png"/><Relationship Id="rId10" Type="http://schemas.openxmlformats.org/officeDocument/2006/relationships/image" Target="../media/image9.png"/><Relationship Id="rId12" Type="http://schemas.openxmlformats.org/officeDocument/2006/relationships/image" Target="../media/image14.png"/><Relationship Id="rId9" Type="http://schemas.openxmlformats.org/officeDocument/2006/relationships/image" Target="../media/image8.png"/><Relationship Id="rId5" Type="http://schemas.openxmlformats.org/officeDocument/2006/relationships/image" Target="../media/image12.jpg"/><Relationship Id="rId6" Type="http://schemas.openxmlformats.org/officeDocument/2006/relationships/image" Target="../media/image4.jpg"/><Relationship Id="rId7" Type="http://schemas.openxmlformats.org/officeDocument/2006/relationships/image" Target="../media/image1.png"/><Relationship Id="rId8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/>
          <p:nvPr/>
        </p:nvSpPr>
        <p:spPr>
          <a:xfrm>
            <a:off x="0" y="1371675"/>
            <a:ext cx="9144000" cy="2051100"/>
          </a:xfrm>
          <a:prstGeom prst="rect">
            <a:avLst/>
          </a:prstGeom>
          <a:solidFill>
            <a:srgbClr val="4A705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0"/>
          <p:cNvSpPr txBox="1"/>
          <p:nvPr/>
        </p:nvSpPr>
        <p:spPr>
          <a:xfrm>
            <a:off x="5504450" y="4010800"/>
            <a:ext cx="339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1" name="Google Shape;51;p10"/>
          <p:cNvPicPr preferRelativeResize="0"/>
          <p:nvPr/>
        </p:nvPicPr>
        <p:blipFill rotWithShape="1">
          <a:blip r:embed="rId3">
            <a:alphaModFix/>
          </a:blip>
          <a:srcRect b="0" l="5562" r="5571" t="0"/>
          <a:stretch/>
        </p:blipFill>
        <p:spPr>
          <a:xfrm>
            <a:off x="0" y="671050"/>
            <a:ext cx="2645878" cy="198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0" title="WhatsApp Image 2025-11-07 at 15.09.36_ba55c027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62234" y="671050"/>
            <a:ext cx="1488306" cy="1984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0" title="Casey watering.jpg"/>
          <p:cNvPicPr preferRelativeResize="0"/>
          <p:nvPr/>
        </p:nvPicPr>
        <p:blipFill rotWithShape="1">
          <a:blip r:embed="rId5">
            <a:alphaModFix/>
          </a:blip>
          <a:srcRect b="27854" l="0" r="0" t="15896"/>
          <a:stretch/>
        </p:blipFill>
        <p:spPr>
          <a:xfrm>
            <a:off x="1432776" y="2770130"/>
            <a:ext cx="2362159" cy="1771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0" title="JNB09200.jpg"/>
          <p:cNvPicPr preferRelativeResize="0"/>
          <p:nvPr/>
        </p:nvPicPr>
        <p:blipFill rotWithShape="1">
          <a:blip r:embed="rId6">
            <a:alphaModFix/>
          </a:blip>
          <a:srcRect b="5571" l="0" r="0" t="5562"/>
          <a:stretch/>
        </p:blipFill>
        <p:spPr>
          <a:xfrm>
            <a:off x="0" y="2770118"/>
            <a:ext cx="1328725" cy="1771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11975" y="698675"/>
            <a:ext cx="1328726" cy="458608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0"/>
          <p:cNvSpPr txBox="1"/>
          <p:nvPr/>
        </p:nvSpPr>
        <p:spPr>
          <a:xfrm>
            <a:off x="4876800" y="1885653"/>
            <a:ext cx="3963900" cy="13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7" name="Google Shape;57;p10"/>
          <p:cNvSpPr txBox="1"/>
          <p:nvPr/>
        </p:nvSpPr>
        <p:spPr>
          <a:xfrm>
            <a:off x="5434475" y="3798400"/>
            <a:ext cx="333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None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charly.crump@growuk.org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8" name="Google Shape;58;p10"/>
          <p:cNvSpPr txBox="1"/>
          <p:nvPr/>
        </p:nvSpPr>
        <p:spPr>
          <a:xfrm>
            <a:off x="4572000" y="1544025"/>
            <a:ext cx="43374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Inspiring hope and unlocking potential in young people </a:t>
            </a:r>
            <a:r>
              <a:rPr lang="en-GB" sz="26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through nature</a:t>
            </a:r>
            <a:r>
              <a:rPr lang="en-GB" sz="26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26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>
            <a:hlinkClick r:id="rId3"/>
          </p:cNvPr>
          <p:cNvSpPr/>
          <p:nvPr/>
        </p:nvSpPr>
        <p:spPr>
          <a:xfrm>
            <a:off x="0" y="1313050"/>
            <a:ext cx="4133400" cy="886200"/>
          </a:xfrm>
          <a:prstGeom prst="rect">
            <a:avLst/>
          </a:prstGeom>
          <a:solidFill>
            <a:srgbClr val="E9B939"/>
          </a:solidFill>
          <a:ln cap="flat" cmpd="sng" w="9525">
            <a:solidFill>
              <a:srgbClr val="E9B9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1"/>
          <p:cNvSpPr txBox="1"/>
          <p:nvPr>
            <p:ph type="title"/>
          </p:nvPr>
        </p:nvSpPr>
        <p:spPr>
          <a:xfrm>
            <a:off x="0" y="0"/>
            <a:ext cx="9144000" cy="1000200"/>
          </a:xfrm>
          <a:prstGeom prst="rect">
            <a:avLst/>
          </a:prstGeom>
        </p:spPr>
        <p:txBody>
          <a:bodyPr anchorCtr="0" anchor="ctr" bIns="91425" lIns="378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Grow’s mission </a:t>
            </a:r>
            <a:endParaRPr/>
          </a:p>
        </p:txBody>
      </p:sp>
      <p:sp>
        <p:nvSpPr>
          <p:cNvPr id="65" name="Google Shape;65;p11"/>
          <p:cNvSpPr txBox="1"/>
          <p:nvPr/>
        </p:nvSpPr>
        <p:spPr>
          <a:xfrm>
            <a:off x="307025" y="2525825"/>
            <a:ext cx="3158400" cy="16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Our work cultivates holistic impact by focusing in three key areas:</a:t>
            </a:r>
            <a:endParaRPr sz="12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Employment (Meaningful Activity)</a:t>
            </a:r>
            <a:endParaRPr b="1" sz="12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Wellbeing (Mental &amp; </a:t>
            </a:r>
            <a:r>
              <a:rPr b="1" lang="en-GB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Physical</a:t>
            </a:r>
            <a:r>
              <a:rPr b="1" lang="en-GB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)</a:t>
            </a:r>
            <a:endParaRPr b="1" sz="12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Social connection</a:t>
            </a:r>
            <a:endParaRPr b="1" sz="12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6" name="Google Shape;66;p11"/>
          <p:cNvSpPr txBox="1"/>
          <p:nvPr/>
        </p:nvSpPr>
        <p:spPr>
          <a:xfrm>
            <a:off x="307025" y="1359100"/>
            <a:ext cx="36999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500"/>
              </a:spcBef>
              <a:spcAft>
                <a:spcPts val="100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Our mission:</a:t>
            </a:r>
            <a:br>
              <a:rPr lang="en-GB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-GB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Inspiring hope and unlocking potential in young people (16-24 NEETS) through nature</a:t>
            </a:r>
            <a:endParaRPr sz="12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7" name="Google Shape;67;p1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12167" r="10035" t="0"/>
          <a:stretch/>
        </p:blipFill>
        <p:spPr>
          <a:xfrm>
            <a:off x="4375575" y="1118700"/>
            <a:ext cx="4428825" cy="402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2"/>
          <p:cNvPicPr preferRelativeResize="0"/>
          <p:nvPr/>
        </p:nvPicPr>
        <p:blipFill rotWithShape="1">
          <a:blip r:embed="rId3">
            <a:alphaModFix/>
          </a:blip>
          <a:srcRect b="11995" l="0" r="0" t="0"/>
          <a:stretch/>
        </p:blipFill>
        <p:spPr>
          <a:xfrm>
            <a:off x="1468950" y="1000200"/>
            <a:ext cx="6206100" cy="386154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2"/>
          <p:cNvSpPr txBox="1"/>
          <p:nvPr>
            <p:ph type="title"/>
          </p:nvPr>
        </p:nvSpPr>
        <p:spPr>
          <a:xfrm>
            <a:off x="0" y="0"/>
            <a:ext cx="9144000" cy="1000200"/>
          </a:xfrm>
          <a:prstGeom prst="rect">
            <a:avLst/>
          </a:prstGeom>
        </p:spPr>
        <p:txBody>
          <a:bodyPr anchorCtr="0" anchor="ctr" bIns="91425" lIns="378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Grow Training to Grow Employment</a:t>
            </a:r>
            <a:endParaRPr/>
          </a:p>
        </p:txBody>
      </p:sp>
      <p:sp>
        <p:nvSpPr>
          <p:cNvPr id="74" name="Google Shape;74;p12"/>
          <p:cNvSpPr txBox="1"/>
          <p:nvPr/>
        </p:nvSpPr>
        <p:spPr>
          <a:xfrm>
            <a:off x="294925" y="1125100"/>
            <a:ext cx="559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Our solution helps young people </a:t>
            </a:r>
            <a:r>
              <a:rPr lang="en-GB" sz="1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overcome two critical barriers: </a:t>
            </a:r>
            <a:endParaRPr sz="12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>
            <a:off x="0" y="0"/>
            <a:ext cx="9144000" cy="1000200"/>
          </a:xfrm>
          <a:prstGeom prst="rect">
            <a:avLst/>
          </a:prstGeom>
        </p:spPr>
        <p:txBody>
          <a:bodyPr anchorCtr="0" anchor="ctr" bIns="91425" lIns="378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Grow Programme </a:t>
            </a:r>
            <a:endParaRPr/>
          </a:p>
        </p:txBody>
      </p:sp>
      <p:sp>
        <p:nvSpPr>
          <p:cNvPr id="80" name="Google Shape;80;p13"/>
          <p:cNvSpPr txBox="1"/>
          <p:nvPr/>
        </p:nvSpPr>
        <p:spPr>
          <a:xfrm>
            <a:off x="3552275" y="1206925"/>
            <a:ext cx="51351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Open to 16-24 year olds who are </a:t>
            </a:r>
            <a:r>
              <a:rPr b="1" lang="en-GB" u="sng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not</a:t>
            </a: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in employment, education or training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4 week unpaid work experience programme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3 afternoons a week - </a:t>
            </a:r>
            <a:r>
              <a:rPr b="1"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all outdoors</a:t>
            </a:r>
            <a:endParaRPr b="1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Group coaching to develop employability skills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Working outside in a team to learn practical </a:t>
            </a:r>
            <a:r>
              <a:rPr b="1"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gardening </a:t>
            </a: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skills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Weekly 1-to-1 with a coach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Guaranteed interview for a 10 week </a:t>
            </a:r>
            <a:r>
              <a:rPr b="1"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paid </a:t>
            </a: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placement in week 4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PPE provided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1" name="Google Shape;81;p13" title="JNB04628.jpg"/>
          <p:cNvPicPr preferRelativeResize="0"/>
          <p:nvPr/>
        </p:nvPicPr>
        <p:blipFill rotWithShape="1">
          <a:blip r:embed="rId3">
            <a:alphaModFix/>
          </a:blip>
          <a:srcRect b="17539" l="0" r="0" t="0"/>
          <a:stretch/>
        </p:blipFill>
        <p:spPr>
          <a:xfrm>
            <a:off x="381000" y="1152600"/>
            <a:ext cx="3002901" cy="371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/>
          <p:nvPr>
            <p:ph type="title"/>
          </p:nvPr>
        </p:nvSpPr>
        <p:spPr>
          <a:xfrm>
            <a:off x="0" y="0"/>
            <a:ext cx="9144000" cy="1000200"/>
          </a:xfrm>
          <a:prstGeom prst="rect">
            <a:avLst/>
          </a:prstGeom>
        </p:spPr>
        <p:txBody>
          <a:bodyPr anchorCtr="0" anchor="ctr" bIns="91425" lIns="378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Grow Programme - Manor Park</a:t>
            </a:r>
            <a:endParaRPr/>
          </a:p>
        </p:txBody>
      </p:sp>
      <p:sp>
        <p:nvSpPr>
          <p:cNvPr id="87" name="Google Shape;87;p14"/>
          <p:cNvSpPr txBox="1"/>
          <p:nvPr/>
        </p:nvSpPr>
        <p:spPr>
          <a:xfrm>
            <a:off x="3589400" y="1314325"/>
            <a:ext cx="51135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Mondays, Tuesdays and Wednesdays 1-3:30pm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Next programme begins </a:t>
            </a:r>
            <a:r>
              <a:rPr b="1" lang="en-GB" u="sng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Monday 9 February</a:t>
            </a:r>
            <a:endParaRPr b="1" u="sng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8" name="Google Shape;88;p14"/>
          <p:cNvPicPr preferRelativeResize="0"/>
          <p:nvPr/>
        </p:nvPicPr>
        <p:blipFill rotWithShape="1">
          <a:blip r:embed="rId3">
            <a:alphaModFix/>
          </a:blip>
          <a:srcRect b="8290" l="0" r="0" t="0"/>
          <a:stretch/>
        </p:blipFill>
        <p:spPr>
          <a:xfrm>
            <a:off x="410450" y="1187000"/>
            <a:ext cx="2878875" cy="352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 title="DJI_061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5400" y="2351750"/>
            <a:ext cx="4187551" cy="235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>
            <p:ph type="title"/>
          </p:nvPr>
        </p:nvSpPr>
        <p:spPr>
          <a:xfrm>
            <a:off x="0" y="0"/>
            <a:ext cx="9144000" cy="1000200"/>
          </a:xfrm>
          <a:prstGeom prst="rect">
            <a:avLst/>
          </a:prstGeom>
        </p:spPr>
        <p:txBody>
          <a:bodyPr anchorCtr="0" anchor="ctr" bIns="91425" lIns="378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Grow Programme - High Green Development Trust</a:t>
            </a:r>
            <a:endParaRPr/>
          </a:p>
        </p:txBody>
      </p:sp>
      <p:sp>
        <p:nvSpPr>
          <p:cNvPr id="95" name="Google Shape;95;p15"/>
          <p:cNvSpPr txBox="1"/>
          <p:nvPr/>
        </p:nvSpPr>
        <p:spPr>
          <a:xfrm>
            <a:off x="4328425" y="1284775"/>
            <a:ext cx="43239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Successful pilot delivered in 2025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Watch this space for 2026!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96" name="Google Shape;96;p15" title="IMG_20250827_13595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8375" y="2111200"/>
            <a:ext cx="3734769" cy="280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 title="IMG_4488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525" y="1152600"/>
            <a:ext cx="2878875" cy="38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0" y="0"/>
            <a:ext cx="9144000" cy="1000200"/>
          </a:xfrm>
          <a:prstGeom prst="rect">
            <a:avLst/>
          </a:prstGeom>
        </p:spPr>
        <p:txBody>
          <a:bodyPr anchorCtr="0" anchor="ctr" bIns="91425" lIns="378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16" title="GG High Green pilot 2025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0" y="0"/>
            <a:ext cx="9144000" cy="1000200"/>
          </a:xfrm>
          <a:prstGeom prst="rect">
            <a:avLst/>
          </a:prstGeom>
        </p:spPr>
        <p:txBody>
          <a:bodyPr anchorCtr="0" anchor="ctr" bIns="91425" lIns="378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Grow Employment</a:t>
            </a:r>
            <a:endParaRPr/>
          </a:p>
        </p:txBody>
      </p:sp>
      <p:sp>
        <p:nvSpPr>
          <p:cNvPr id="110" name="Google Shape;110;p17"/>
          <p:cNvSpPr txBox="1"/>
          <p:nvPr/>
        </p:nvSpPr>
        <p:spPr>
          <a:xfrm>
            <a:off x="4106275" y="1673500"/>
            <a:ext cx="46023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10 week </a:t>
            </a:r>
            <a:r>
              <a:rPr b="1"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paid </a:t>
            </a: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work experience programme 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10 hours a per week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2 hour Grow Group Workshop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1 hour 1-to-1 coaching session 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7 hours with one of Grow’s Partner Employers </a:t>
            </a:r>
            <a:endParaRPr sz="11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Char char="●"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Support towards the end of the programme to find work or </a:t>
            </a: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continue</a:t>
            </a: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with our partner.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 b="4892" l="3332" r="31584" t="3322"/>
          <a:stretch/>
        </p:blipFill>
        <p:spPr>
          <a:xfrm>
            <a:off x="346825" y="1324950"/>
            <a:ext cx="3328701" cy="331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8"/>
          <p:cNvPicPr preferRelativeResize="0"/>
          <p:nvPr/>
        </p:nvPicPr>
        <p:blipFill rotWithShape="1">
          <a:blip r:embed="rId3">
            <a:alphaModFix/>
          </a:blip>
          <a:srcRect b="0" l="15747" r="12572" t="0"/>
          <a:stretch/>
        </p:blipFill>
        <p:spPr>
          <a:xfrm>
            <a:off x="3142591" y="3225769"/>
            <a:ext cx="1547900" cy="1683343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8"/>
          <p:cNvSpPr txBox="1"/>
          <p:nvPr>
            <p:ph type="title"/>
          </p:nvPr>
        </p:nvSpPr>
        <p:spPr>
          <a:xfrm>
            <a:off x="0" y="0"/>
            <a:ext cx="9144000" cy="1000200"/>
          </a:xfrm>
          <a:prstGeom prst="rect">
            <a:avLst/>
          </a:prstGeom>
        </p:spPr>
        <p:txBody>
          <a:bodyPr anchorCtr="0" anchor="ctr" bIns="91425" lIns="378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Grows Employment Partners</a:t>
            </a:r>
            <a:endParaRPr sz="1800"/>
          </a:p>
        </p:txBody>
      </p:sp>
      <p:pic>
        <p:nvPicPr>
          <p:cNvPr id="118" name="Google Shape;11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875" y="3124900"/>
            <a:ext cx="1412976" cy="13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31846" y="3154150"/>
            <a:ext cx="1654250" cy="1600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24884" y="3270878"/>
            <a:ext cx="1412975" cy="1367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71052" y="3270878"/>
            <a:ext cx="2717250" cy="136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8"/>
          <p:cNvSpPr txBox="1"/>
          <p:nvPr/>
        </p:nvSpPr>
        <p:spPr>
          <a:xfrm>
            <a:off x="4881463" y="4638175"/>
            <a:ext cx="10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Foodworks</a:t>
            </a:r>
            <a:endParaRPr sz="1200"/>
          </a:p>
        </p:txBody>
      </p:sp>
      <p:pic>
        <p:nvPicPr>
          <p:cNvPr id="123" name="Google Shape;123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8875" y="1275247"/>
            <a:ext cx="1668276" cy="166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52062" y="1270427"/>
            <a:ext cx="1396275" cy="1621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91727" y="1247248"/>
            <a:ext cx="1668275" cy="166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340400" y="1247251"/>
            <a:ext cx="1547899" cy="15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005288" y="1279586"/>
            <a:ext cx="1668276" cy="165959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 txBox="1"/>
          <p:nvPr/>
        </p:nvSpPr>
        <p:spPr>
          <a:xfrm>
            <a:off x="1531875" y="4492200"/>
            <a:ext cx="1654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City Centre Horticulture Team</a:t>
            </a:r>
            <a:endParaRPr sz="1200"/>
          </a:p>
        </p:txBody>
      </p:sp>
      <p:sp>
        <p:nvSpPr>
          <p:cNvPr id="129" name="Google Shape;129;p18"/>
          <p:cNvSpPr txBox="1"/>
          <p:nvPr/>
        </p:nvSpPr>
        <p:spPr>
          <a:xfrm>
            <a:off x="7457225" y="2735700"/>
            <a:ext cx="1654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Sarah Coe Gardening</a:t>
            </a:r>
            <a:endParaRPr sz="1100"/>
          </a:p>
        </p:txBody>
      </p:sp>
      <p:sp>
        <p:nvSpPr>
          <p:cNvPr id="130" name="Google Shape;130;p18"/>
          <p:cNvSpPr txBox="1"/>
          <p:nvPr/>
        </p:nvSpPr>
        <p:spPr>
          <a:xfrm>
            <a:off x="1979725" y="2899000"/>
            <a:ext cx="165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Birley Moor Gardens and Aquatic Centre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/>
          <p:nvPr>
            <p:ph type="title"/>
          </p:nvPr>
        </p:nvSpPr>
        <p:spPr>
          <a:xfrm>
            <a:off x="0" y="0"/>
            <a:ext cx="9144000" cy="1000200"/>
          </a:xfrm>
          <a:prstGeom prst="rect">
            <a:avLst/>
          </a:prstGeom>
        </p:spPr>
        <p:txBody>
          <a:bodyPr anchorCtr="0" anchor="ctr" bIns="91425" lIns="378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to refer</a:t>
            </a:r>
            <a:endParaRPr/>
          </a:p>
        </p:txBody>
      </p:sp>
      <p:sp>
        <p:nvSpPr>
          <p:cNvPr id="136" name="Google Shape;136;p19"/>
          <p:cNvSpPr txBox="1"/>
          <p:nvPr/>
        </p:nvSpPr>
        <p:spPr>
          <a:xfrm>
            <a:off x="2303323" y="1310863"/>
            <a:ext cx="747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Manor Park Grow Training (9 February)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7" name="Google Shape;137;p19" title="Screenshot 2025-05-14 104514.png"/>
          <p:cNvPicPr preferRelativeResize="0"/>
          <p:nvPr/>
        </p:nvPicPr>
        <p:blipFill rotWithShape="1">
          <a:blip r:embed="rId3">
            <a:alphaModFix/>
          </a:blip>
          <a:srcRect b="5340" l="0" r="0" t="5349"/>
          <a:stretch/>
        </p:blipFill>
        <p:spPr>
          <a:xfrm>
            <a:off x="3320688" y="1844325"/>
            <a:ext cx="2502625" cy="222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9"/>
          <p:cNvSpPr txBox="1"/>
          <p:nvPr/>
        </p:nvSpPr>
        <p:spPr>
          <a:xfrm>
            <a:off x="3052126" y="4252600"/>
            <a:ext cx="345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Or email: signup@growuk.org</a:t>
            </a:r>
            <a:endParaRPr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type="title"/>
          </p:nvPr>
        </p:nvSpPr>
        <p:spPr>
          <a:xfrm>
            <a:off x="0" y="2028825"/>
            <a:ext cx="9144000" cy="1000200"/>
          </a:xfrm>
          <a:prstGeom prst="rect">
            <a:avLst/>
          </a:prstGeom>
        </p:spPr>
        <p:txBody>
          <a:bodyPr anchorCtr="0" anchor="ctr" bIns="91425" lIns="378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Any questions?</a:t>
            </a:r>
            <a:endParaRPr/>
          </a:p>
        </p:txBody>
      </p:sp>
      <p:pic>
        <p:nvPicPr>
          <p:cNvPr id="144" name="Google Shape;144;p20"/>
          <p:cNvPicPr preferRelativeResize="0"/>
          <p:nvPr/>
        </p:nvPicPr>
        <p:blipFill rotWithShape="1">
          <a:blip r:embed="rId3">
            <a:alphaModFix/>
          </a:blip>
          <a:srcRect b="0" l="12502" r="12495" t="0"/>
          <a:stretch/>
        </p:blipFill>
        <p:spPr>
          <a:xfrm>
            <a:off x="3776400" y="668324"/>
            <a:ext cx="5075748" cy="380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row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35F5128AFFA34B957228EACBA33D74" ma:contentTypeVersion="15" ma:contentTypeDescription="Create a new document." ma:contentTypeScope="" ma:versionID="bf254c60717fa02517a02c929946d662">
  <xsd:schema xmlns:xsd="http://www.w3.org/2001/XMLSchema" xmlns:xs="http://www.w3.org/2001/XMLSchema" xmlns:p="http://schemas.microsoft.com/office/2006/metadata/properties" xmlns:ns2="6ae618b1-0c2e-4c2b-a0b4-e3037c6012c9" xmlns:ns3="7ee85a2a-d933-4483-8446-7f50a3662221" targetNamespace="http://schemas.microsoft.com/office/2006/metadata/properties" ma:root="true" ma:fieldsID="8b770bc04b02e6d7fa61abd988b06df9" ns2:_="" ns3:_="">
    <xsd:import namespace="6ae618b1-0c2e-4c2b-a0b4-e3037c6012c9"/>
    <xsd:import namespace="7ee85a2a-d933-4483-8446-7f50a3662221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  <xsd:element ref="ns2:Approv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e618b1-0c2e-4c2b-a0b4-e3037c6012c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4514f55-2398-460d-b1d9-0db7fd9bad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Approved" ma:index="22" nillable="true" ma:displayName="Approved" ma:default="1" ma:format="Dropdown" ma:internalName="Approv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e85a2a-d933-4483-8446-7f50a366222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d674ad0-17e0-4e9b-9fe9-0344376cbafe}" ma:internalName="TaxCatchAll" ma:showField="CatchAllData" ma:web="7ee85a2a-d933-4483-8446-7f50a36622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ed xmlns="6ae618b1-0c2e-4c2b-a0b4-e3037c6012c9">true</Approved>
    <TaxCatchAll xmlns="7ee85a2a-d933-4483-8446-7f50a3662221" xsi:nil="true"/>
    <lcf76f155ced4ddcb4097134ff3c332f xmlns="6ae618b1-0c2e-4c2b-a0b4-e3037c6012c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FCD164-5B73-4301-B9BE-3F445EEEC083}"/>
</file>

<file path=customXml/itemProps2.xml><?xml version="1.0" encoding="utf-8"?>
<ds:datastoreItem xmlns:ds="http://schemas.openxmlformats.org/officeDocument/2006/customXml" ds:itemID="{96CBC96C-DC05-40BA-98CE-03FC173C12FE}"/>
</file>

<file path=customXml/itemProps3.xml><?xml version="1.0" encoding="utf-8"?>
<ds:datastoreItem xmlns:ds="http://schemas.openxmlformats.org/officeDocument/2006/customXml" ds:itemID="{061EDB6B-D4DB-4111-A33B-F4A50D2CCFEF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0x0101005035F5128AFFA34B957228EACBA33D74</vt:lpwstr>
  </property>
</Properties>
</file>