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9144000" cy="5143500"/>
  <p:notesSz cx="9144000" cy="51435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customXml" Target="../customXml/item1.xml"/><Relationship Id="rId3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theme" Target="theme/theme1.xml"/><Relationship Id="rId16" Type="http://schemas.openxmlformats.org/officeDocument/2006/relationships/slide" Target="slides/slide1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tableStyles" Target="tableStyles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customXml" Target="../customXml/item2.xml"/><Relationship Id="rId4" Type="http://schemas.openxmlformats.org/officeDocument/2006/relationships/presProps" Target="presProps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5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rgbClr val="11141B"/>
                </a:solidFill>
                <a:latin typeface="Lucida Sans Unicode"/>
                <a:cs typeface="Lucida Sans Unicode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5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11141B"/>
                </a:solidFill>
                <a:latin typeface="Lucida Sans Unicode"/>
                <a:cs typeface="Lucida Sans Unicode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5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209" cy="290279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2240700"/>
            <a:ext cx="9144000" cy="2903220"/>
          </a:xfrm>
          <a:custGeom>
            <a:avLst/>
            <a:gdLst/>
            <a:ahLst/>
            <a:cxnLst/>
            <a:rect l="l" t="t" r="r" b="b"/>
            <a:pathLst>
              <a:path w="9144000" h="2903220">
                <a:moveTo>
                  <a:pt x="9143999" y="2902800"/>
                </a:moveTo>
                <a:lnTo>
                  <a:pt x="0" y="2902800"/>
                </a:lnTo>
                <a:lnTo>
                  <a:pt x="0" y="0"/>
                </a:lnTo>
                <a:lnTo>
                  <a:pt x="9143999" y="0"/>
                </a:lnTo>
                <a:lnTo>
                  <a:pt x="9143999" y="2902800"/>
                </a:lnTo>
                <a:close/>
              </a:path>
            </a:pathLst>
          </a:custGeom>
          <a:solidFill>
            <a:srgbClr val="F9C12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5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36775" y="4184200"/>
            <a:ext cx="722525" cy="72252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0474" y="631615"/>
            <a:ext cx="4826000" cy="44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5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00799" y="1738603"/>
            <a:ext cx="5658485" cy="26695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rgbClr val="11141B"/>
                </a:solidFill>
                <a:latin typeface="Lucida Sans Unicode"/>
                <a:cs typeface="Lucida Sans Unicode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Relationship Id="rId3" Type="http://schemas.openxmlformats.org/officeDocument/2006/relationships/image" Target="../media/image4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5.jpg"/><Relationship Id="rId4" Type="http://schemas.openxmlformats.org/officeDocument/2006/relationships/image" Target="../media/image6.jpg"/><Relationship Id="rId5" Type="http://schemas.openxmlformats.org/officeDocument/2006/relationships/image" Target="../media/image7.jpg"/><Relationship Id="rId6" Type="http://schemas.openxmlformats.org/officeDocument/2006/relationships/image" Target="../media/image8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png"/><Relationship Id="rId3" Type="http://schemas.openxmlformats.org/officeDocument/2006/relationships/image" Target="../media/image10.jpg"/><Relationship Id="rId4" Type="http://schemas.openxmlformats.org/officeDocument/2006/relationships/image" Target="../media/image1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52924" y="3198492"/>
            <a:ext cx="5564505" cy="13868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900" spc="-440">
                <a:solidFill>
                  <a:srgbClr val="0D1428"/>
                </a:solidFill>
              </a:rPr>
              <a:t>New</a:t>
            </a:r>
            <a:r>
              <a:rPr dirty="0" sz="4900" spc="-465">
                <a:solidFill>
                  <a:srgbClr val="0D1428"/>
                </a:solidFill>
              </a:rPr>
              <a:t> </a:t>
            </a:r>
            <a:r>
              <a:rPr dirty="0" sz="4900" spc="-225">
                <a:solidFill>
                  <a:srgbClr val="0D1428"/>
                </a:solidFill>
              </a:rPr>
              <a:t>to</a:t>
            </a:r>
            <a:r>
              <a:rPr dirty="0" sz="4900" spc="-459">
                <a:solidFill>
                  <a:srgbClr val="0D1428"/>
                </a:solidFill>
              </a:rPr>
              <a:t> </a:t>
            </a:r>
            <a:r>
              <a:rPr dirty="0" sz="4900" spc="-110">
                <a:solidFill>
                  <a:srgbClr val="0D1428"/>
                </a:solidFill>
              </a:rPr>
              <a:t>Sheffield</a:t>
            </a:r>
            <a:endParaRPr sz="4900"/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sz="4000" spc="-85">
                <a:solidFill>
                  <a:srgbClr val="0D1428"/>
                </a:solidFill>
              </a:rPr>
              <a:t>January</a:t>
            </a:r>
            <a:r>
              <a:rPr dirty="0" sz="4000" spc="-340">
                <a:solidFill>
                  <a:srgbClr val="0D1428"/>
                </a:solidFill>
              </a:rPr>
              <a:t> </a:t>
            </a:r>
            <a:r>
              <a:rPr dirty="0" sz="4000" spc="-245">
                <a:solidFill>
                  <a:srgbClr val="0D1428"/>
                </a:solidFill>
              </a:rPr>
              <a:t>2026</a:t>
            </a:r>
            <a:r>
              <a:rPr dirty="0" sz="4000" spc="-340">
                <a:solidFill>
                  <a:srgbClr val="0D1428"/>
                </a:solidFill>
              </a:rPr>
              <a:t> </a:t>
            </a:r>
            <a:r>
              <a:rPr dirty="0" sz="4000" spc="-125">
                <a:solidFill>
                  <a:srgbClr val="0D1428"/>
                </a:solidFill>
              </a:rPr>
              <a:t>Update</a:t>
            </a:r>
            <a:endParaRPr sz="4000"/>
          </a:p>
        </p:txBody>
      </p:sp>
      <p:grpSp>
        <p:nvGrpSpPr>
          <p:cNvPr id="3" name="object 3"/>
          <p:cNvGrpSpPr/>
          <p:nvPr/>
        </p:nvGrpSpPr>
        <p:grpSpPr>
          <a:xfrm>
            <a:off x="7088525" y="2284925"/>
            <a:ext cx="1938655" cy="2734310"/>
            <a:chOff x="7088525" y="2284925"/>
            <a:chExt cx="1938655" cy="273431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952226" y="2284925"/>
              <a:ext cx="1074348" cy="150299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88525" y="4228137"/>
              <a:ext cx="1904999" cy="79057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6775" y="4184200"/>
            <a:ext cx="722525" cy="72252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391026" y="2344249"/>
            <a:ext cx="6189345" cy="26123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9410" marR="52069" indent="-347345">
              <a:lnSpc>
                <a:spcPct val="109500"/>
              </a:lnSpc>
              <a:spcBef>
                <a:spcPts val="100"/>
              </a:spcBef>
              <a:buFont typeface="Arial"/>
              <a:buChar char="●"/>
              <a:tabLst>
                <a:tab pos="359410" algn="l"/>
              </a:tabLst>
            </a:pPr>
            <a:r>
              <a:rPr dirty="0" sz="1550">
                <a:solidFill>
                  <a:srgbClr val="11141B"/>
                </a:solidFill>
                <a:latin typeface="Lucida Sans Unicode"/>
                <a:cs typeface="Lucida Sans Unicode"/>
              </a:rPr>
              <a:t>Founded</a:t>
            </a:r>
            <a:r>
              <a:rPr dirty="0" sz="1550" spc="3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-20">
                <a:solidFill>
                  <a:srgbClr val="11141B"/>
                </a:solidFill>
                <a:latin typeface="Lucida Sans Unicode"/>
                <a:cs typeface="Lucida Sans Unicode"/>
              </a:rPr>
              <a:t>in</a:t>
            </a:r>
            <a:r>
              <a:rPr dirty="0" sz="1550" spc="3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-155">
                <a:solidFill>
                  <a:srgbClr val="11141B"/>
                </a:solidFill>
                <a:latin typeface="Lucida Sans Unicode"/>
                <a:cs typeface="Lucida Sans Unicode"/>
              </a:rPr>
              <a:t>2014</a:t>
            </a:r>
            <a:r>
              <a:rPr dirty="0" sz="1550" spc="3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50">
                <a:solidFill>
                  <a:srgbClr val="11141B"/>
                </a:solidFill>
                <a:latin typeface="Lucida Sans Unicode"/>
                <a:cs typeface="Lucida Sans Unicode"/>
              </a:rPr>
              <a:t>by</a:t>
            </a:r>
            <a:r>
              <a:rPr dirty="0" sz="1550" spc="3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-75">
                <a:solidFill>
                  <a:srgbClr val="11141B"/>
                </a:solidFill>
                <a:latin typeface="Lucida Sans Unicode"/>
                <a:cs typeface="Lucida Sans Unicode"/>
              </a:rPr>
              <a:t>3</a:t>
            </a:r>
            <a:r>
              <a:rPr dirty="0" sz="1550" spc="3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-70">
                <a:solidFill>
                  <a:srgbClr val="11141B"/>
                </a:solidFill>
                <a:latin typeface="Lucida Sans Unicode"/>
                <a:cs typeface="Lucida Sans Unicode"/>
              </a:rPr>
              <a:t>ex</a:t>
            </a:r>
            <a:r>
              <a:rPr dirty="0" sz="1550" spc="3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550">
                <a:solidFill>
                  <a:srgbClr val="11141B"/>
                </a:solidFill>
                <a:latin typeface="Lucida Sans Unicode"/>
                <a:cs typeface="Lucida Sans Unicode"/>
              </a:rPr>
              <a:t>colleagues,</a:t>
            </a:r>
            <a:r>
              <a:rPr dirty="0" sz="1550" spc="3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550">
                <a:solidFill>
                  <a:srgbClr val="11141B"/>
                </a:solidFill>
                <a:latin typeface="Lucida Sans Unicode"/>
                <a:cs typeface="Lucida Sans Unicode"/>
              </a:rPr>
              <a:t>now</a:t>
            </a:r>
            <a:r>
              <a:rPr dirty="0" sz="1550" spc="3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105">
                <a:solidFill>
                  <a:srgbClr val="11141B"/>
                </a:solidFill>
                <a:latin typeface="Lucida Sans Unicode"/>
                <a:cs typeface="Lucida Sans Unicode"/>
              </a:rPr>
              <a:t>an</a:t>
            </a:r>
            <a:r>
              <a:rPr dirty="0" sz="1550" spc="3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550">
                <a:solidFill>
                  <a:srgbClr val="11141B"/>
                </a:solidFill>
                <a:latin typeface="Lucida Sans Unicode"/>
                <a:cs typeface="Lucida Sans Unicode"/>
              </a:rPr>
              <a:t>organisation</a:t>
            </a:r>
            <a:r>
              <a:rPr dirty="0" sz="1550" spc="3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-25">
                <a:solidFill>
                  <a:srgbClr val="11141B"/>
                </a:solidFill>
                <a:latin typeface="Lucida Sans Unicode"/>
                <a:cs typeface="Lucida Sans Unicode"/>
              </a:rPr>
              <a:t>of 26</a:t>
            </a:r>
            <a:endParaRPr sz="1550">
              <a:latin typeface="Lucida Sans Unicode"/>
              <a:cs typeface="Lucida Sans Unicode"/>
            </a:endParaRPr>
          </a:p>
          <a:p>
            <a:pPr marL="359410" indent="-346710">
              <a:lnSpc>
                <a:spcPct val="100000"/>
              </a:lnSpc>
              <a:spcBef>
                <a:spcPts val="175"/>
              </a:spcBef>
              <a:buFont typeface="Arial"/>
              <a:buChar char="●"/>
              <a:tabLst>
                <a:tab pos="359410" algn="l"/>
              </a:tabLst>
            </a:pPr>
            <a:r>
              <a:rPr dirty="0" sz="1550">
                <a:solidFill>
                  <a:srgbClr val="11141B"/>
                </a:solidFill>
                <a:latin typeface="Lucida Sans Unicode"/>
                <a:cs typeface="Lucida Sans Unicode"/>
              </a:rPr>
              <a:t>Sheffield</a:t>
            </a:r>
            <a:r>
              <a:rPr dirty="0" sz="1550" spc="-1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65">
                <a:solidFill>
                  <a:srgbClr val="11141B"/>
                </a:solidFill>
                <a:latin typeface="Lucida Sans Unicode"/>
                <a:cs typeface="Lucida Sans Unicode"/>
              </a:rPr>
              <a:t>Based</a:t>
            </a:r>
            <a:endParaRPr sz="1550">
              <a:latin typeface="Lucida Sans Unicode"/>
              <a:cs typeface="Lucida Sans Unicode"/>
            </a:endParaRPr>
          </a:p>
          <a:p>
            <a:pPr marL="359410" marR="307340" indent="-347345">
              <a:lnSpc>
                <a:spcPct val="109500"/>
              </a:lnSpc>
              <a:buFont typeface="Arial"/>
              <a:buChar char="●"/>
              <a:tabLst>
                <a:tab pos="359410" algn="l"/>
              </a:tabLst>
            </a:pPr>
            <a:r>
              <a:rPr dirty="0" sz="1550" spc="-55">
                <a:solidFill>
                  <a:srgbClr val="11141B"/>
                </a:solidFill>
                <a:latin typeface="Lucida Sans Unicode"/>
                <a:cs typeface="Lucida Sans Unicode"/>
              </a:rPr>
              <a:t>Full</a:t>
            </a:r>
            <a:r>
              <a:rPr dirty="0" sz="1550" spc="3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550">
                <a:solidFill>
                  <a:srgbClr val="11141B"/>
                </a:solidFill>
                <a:latin typeface="Lucida Sans Unicode"/>
                <a:cs typeface="Lucida Sans Unicode"/>
              </a:rPr>
              <a:t>Service</a:t>
            </a:r>
            <a:r>
              <a:rPr dirty="0" sz="1550" spc="3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550">
                <a:solidFill>
                  <a:srgbClr val="11141B"/>
                </a:solidFill>
                <a:latin typeface="Lucida Sans Unicode"/>
                <a:cs typeface="Lucida Sans Unicode"/>
              </a:rPr>
              <a:t>Agency:</a:t>
            </a:r>
            <a:r>
              <a:rPr dirty="0" sz="1550" spc="3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-90">
                <a:solidFill>
                  <a:srgbClr val="11141B"/>
                </a:solidFill>
                <a:latin typeface="Lucida Sans Unicode"/>
                <a:cs typeface="Lucida Sans Unicode"/>
              </a:rPr>
              <a:t>UR,</a:t>
            </a:r>
            <a:r>
              <a:rPr dirty="0" sz="1550" spc="3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-90">
                <a:solidFill>
                  <a:srgbClr val="11141B"/>
                </a:solidFill>
                <a:latin typeface="Lucida Sans Unicode"/>
                <a:cs typeface="Lucida Sans Unicode"/>
              </a:rPr>
              <a:t>UX,</a:t>
            </a:r>
            <a:r>
              <a:rPr dirty="0" sz="1550" spc="3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-20">
                <a:solidFill>
                  <a:srgbClr val="11141B"/>
                </a:solidFill>
                <a:latin typeface="Lucida Sans Unicode"/>
                <a:cs typeface="Lucida Sans Unicode"/>
              </a:rPr>
              <a:t>Design,</a:t>
            </a:r>
            <a:r>
              <a:rPr dirty="0" sz="1550" spc="3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550">
                <a:solidFill>
                  <a:srgbClr val="11141B"/>
                </a:solidFill>
                <a:latin typeface="Lucida Sans Unicode"/>
                <a:cs typeface="Lucida Sans Unicode"/>
              </a:rPr>
              <a:t>Development,</a:t>
            </a:r>
            <a:r>
              <a:rPr dirty="0" sz="1550" spc="3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-10">
                <a:solidFill>
                  <a:srgbClr val="11141B"/>
                </a:solidFill>
                <a:latin typeface="Lucida Sans Unicode"/>
                <a:cs typeface="Lucida Sans Unicode"/>
              </a:rPr>
              <a:t>Quality Assurance</a:t>
            </a:r>
            <a:endParaRPr sz="1550">
              <a:latin typeface="Lucida Sans Unicode"/>
              <a:cs typeface="Lucida Sans Unicode"/>
            </a:endParaRPr>
          </a:p>
          <a:p>
            <a:pPr marL="359410" marR="5080" indent="-347345">
              <a:lnSpc>
                <a:spcPct val="109500"/>
              </a:lnSpc>
              <a:buFont typeface="Arial"/>
              <a:buChar char="●"/>
              <a:tabLst>
                <a:tab pos="359410" algn="l"/>
              </a:tabLst>
            </a:pPr>
            <a:r>
              <a:rPr dirty="0" sz="1550" spc="10">
                <a:solidFill>
                  <a:srgbClr val="11141B"/>
                </a:solidFill>
                <a:latin typeface="Lucida Sans Unicode"/>
                <a:cs typeface="Lucida Sans Unicode"/>
              </a:rPr>
              <a:t>Accessibility</a:t>
            </a:r>
            <a:r>
              <a:rPr dirty="0" sz="1550" spc="5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10">
                <a:solidFill>
                  <a:srgbClr val="11141B"/>
                </a:solidFill>
                <a:latin typeface="Lucida Sans Unicode"/>
                <a:cs typeface="Lucida Sans Unicode"/>
              </a:rPr>
              <a:t>Champions,</a:t>
            </a:r>
            <a:r>
              <a:rPr dirty="0" sz="1550" spc="6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10">
                <a:solidFill>
                  <a:srgbClr val="11141B"/>
                </a:solidFill>
                <a:latin typeface="Lucida Sans Unicode"/>
                <a:cs typeface="Lucida Sans Unicode"/>
              </a:rPr>
              <a:t>we’re</a:t>
            </a:r>
            <a:r>
              <a:rPr dirty="0" sz="1550" spc="5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10">
                <a:solidFill>
                  <a:srgbClr val="11141B"/>
                </a:solidFill>
                <a:latin typeface="Lucida Sans Unicode"/>
                <a:cs typeface="Lucida Sans Unicode"/>
              </a:rPr>
              <a:t>passionate</a:t>
            </a:r>
            <a:r>
              <a:rPr dirty="0" sz="1550" spc="60">
                <a:solidFill>
                  <a:srgbClr val="11141B"/>
                </a:solidFill>
                <a:latin typeface="Lucida Sans Unicode"/>
                <a:cs typeface="Lucida Sans Unicode"/>
              </a:rPr>
              <a:t> about</a:t>
            </a:r>
            <a:r>
              <a:rPr dirty="0" sz="1550" spc="5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-10">
                <a:solidFill>
                  <a:srgbClr val="11141B"/>
                </a:solidFill>
                <a:latin typeface="Lucida Sans Unicode"/>
                <a:cs typeface="Lucida Sans Unicode"/>
              </a:rPr>
              <a:t>designing </a:t>
            </a:r>
            <a:r>
              <a:rPr dirty="0" sz="1550" spc="90">
                <a:solidFill>
                  <a:srgbClr val="11141B"/>
                </a:solidFill>
                <a:latin typeface="Lucida Sans Unicode"/>
                <a:cs typeface="Lucida Sans Unicode"/>
              </a:rPr>
              <a:t>and</a:t>
            </a:r>
            <a:r>
              <a:rPr dirty="0" sz="1550" spc="-6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550">
                <a:solidFill>
                  <a:srgbClr val="11141B"/>
                </a:solidFill>
                <a:latin typeface="Lucida Sans Unicode"/>
                <a:cs typeface="Lucida Sans Unicode"/>
              </a:rPr>
              <a:t>building</a:t>
            </a:r>
            <a:r>
              <a:rPr dirty="0" sz="1550" spc="-6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550">
                <a:solidFill>
                  <a:srgbClr val="11141B"/>
                </a:solidFill>
                <a:latin typeface="Lucida Sans Unicode"/>
                <a:cs typeface="Lucida Sans Unicode"/>
              </a:rPr>
              <a:t>things</a:t>
            </a:r>
            <a:r>
              <a:rPr dirty="0" sz="1550" spc="-6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-20">
                <a:solidFill>
                  <a:srgbClr val="11141B"/>
                </a:solidFill>
                <a:latin typeface="Lucida Sans Unicode"/>
                <a:cs typeface="Lucida Sans Unicode"/>
              </a:rPr>
              <a:t>in</a:t>
            </a:r>
            <a:r>
              <a:rPr dirty="0" sz="1550" spc="-6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550">
                <a:solidFill>
                  <a:srgbClr val="11141B"/>
                </a:solidFill>
                <a:latin typeface="Lucida Sans Unicode"/>
                <a:cs typeface="Lucida Sans Unicode"/>
              </a:rPr>
              <a:t>the</a:t>
            </a:r>
            <a:r>
              <a:rPr dirty="0" sz="1550" spc="-6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-10">
                <a:solidFill>
                  <a:srgbClr val="11141B"/>
                </a:solidFill>
                <a:latin typeface="Lucida Sans Unicode"/>
                <a:cs typeface="Lucida Sans Unicode"/>
              </a:rPr>
              <a:t>right</a:t>
            </a:r>
            <a:r>
              <a:rPr dirty="0" sz="1550" spc="-6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95">
                <a:solidFill>
                  <a:srgbClr val="11141B"/>
                </a:solidFill>
                <a:latin typeface="Lucida Sans Unicode"/>
                <a:cs typeface="Lucida Sans Unicode"/>
              </a:rPr>
              <a:t>way</a:t>
            </a:r>
            <a:r>
              <a:rPr dirty="0" sz="1550" spc="-6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-40">
                <a:solidFill>
                  <a:srgbClr val="11141B"/>
                </a:solidFill>
                <a:latin typeface="Lucida Sans Unicode"/>
                <a:cs typeface="Lucida Sans Unicode"/>
              </a:rPr>
              <a:t>for</a:t>
            </a:r>
            <a:r>
              <a:rPr dirty="0" sz="1550" spc="-6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-125">
                <a:solidFill>
                  <a:srgbClr val="11141B"/>
                </a:solidFill>
                <a:latin typeface="Lucida Sans Unicode"/>
                <a:cs typeface="Lucida Sans Unicode"/>
              </a:rPr>
              <a:t>ALL</a:t>
            </a:r>
            <a:r>
              <a:rPr dirty="0" sz="1550" spc="-6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-10">
                <a:solidFill>
                  <a:srgbClr val="11141B"/>
                </a:solidFill>
                <a:latin typeface="Lucida Sans Unicode"/>
                <a:cs typeface="Lucida Sans Unicode"/>
              </a:rPr>
              <a:t>users</a:t>
            </a:r>
            <a:endParaRPr sz="1550">
              <a:latin typeface="Lucida Sans Unicode"/>
              <a:cs typeface="Lucida Sans Unicode"/>
            </a:endParaRPr>
          </a:p>
          <a:p>
            <a:pPr marL="359410" marR="1068070" indent="-347345">
              <a:lnSpc>
                <a:spcPct val="109500"/>
              </a:lnSpc>
              <a:buFont typeface="Arial"/>
              <a:buChar char="●"/>
              <a:tabLst>
                <a:tab pos="359410" algn="l"/>
              </a:tabLst>
            </a:pPr>
            <a:r>
              <a:rPr dirty="0" sz="1550">
                <a:solidFill>
                  <a:srgbClr val="11141B"/>
                </a:solidFill>
                <a:latin typeface="Lucida Sans Unicode"/>
                <a:cs typeface="Lucida Sans Unicode"/>
              </a:rPr>
              <a:t>Design</a:t>
            </a:r>
            <a:r>
              <a:rPr dirty="0" sz="1550" spc="-6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-35">
                <a:solidFill>
                  <a:srgbClr val="11141B"/>
                </a:solidFill>
                <a:latin typeface="Lucida Sans Unicode"/>
                <a:cs typeface="Lucida Sans Unicode"/>
              </a:rPr>
              <a:t>Thinking</a:t>
            </a:r>
            <a:r>
              <a:rPr dirty="0" sz="1550" spc="-6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85">
                <a:solidFill>
                  <a:srgbClr val="11141B"/>
                </a:solidFill>
                <a:latin typeface="Lucida Sans Unicode"/>
                <a:cs typeface="Lucida Sans Unicode"/>
              </a:rPr>
              <a:t>at</a:t>
            </a:r>
            <a:r>
              <a:rPr dirty="0" sz="1550" spc="-6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550">
                <a:solidFill>
                  <a:srgbClr val="11141B"/>
                </a:solidFill>
                <a:latin typeface="Lucida Sans Unicode"/>
                <a:cs typeface="Lucida Sans Unicode"/>
              </a:rPr>
              <a:t>our</a:t>
            </a:r>
            <a:r>
              <a:rPr dirty="0" sz="1550" spc="-6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550">
                <a:solidFill>
                  <a:srgbClr val="11141B"/>
                </a:solidFill>
                <a:latin typeface="Lucida Sans Unicode"/>
                <a:cs typeface="Lucida Sans Unicode"/>
              </a:rPr>
              <a:t>core,</a:t>
            </a:r>
            <a:r>
              <a:rPr dirty="0" sz="1550" spc="-6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-10">
                <a:solidFill>
                  <a:srgbClr val="11141B"/>
                </a:solidFill>
                <a:latin typeface="Lucida Sans Unicode"/>
                <a:cs typeface="Lucida Sans Unicode"/>
              </a:rPr>
              <a:t>offering</a:t>
            </a:r>
            <a:r>
              <a:rPr dirty="0" sz="1550" spc="-5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550">
                <a:solidFill>
                  <a:srgbClr val="11141B"/>
                </a:solidFill>
                <a:latin typeface="Lucida Sans Unicode"/>
                <a:cs typeface="Lucida Sans Unicode"/>
              </a:rPr>
              <a:t>training</a:t>
            </a:r>
            <a:r>
              <a:rPr dirty="0" sz="1550" spc="-6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65">
                <a:solidFill>
                  <a:srgbClr val="11141B"/>
                </a:solidFill>
                <a:latin typeface="Lucida Sans Unicode"/>
                <a:cs typeface="Lucida Sans Unicode"/>
              </a:rPr>
              <a:t>and </a:t>
            </a:r>
            <a:r>
              <a:rPr dirty="0" sz="1550">
                <a:solidFill>
                  <a:srgbClr val="11141B"/>
                </a:solidFill>
                <a:latin typeface="Lucida Sans Unicode"/>
                <a:cs typeface="Lucida Sans Unicode"/>
              </a:rPr>
              <a:t>consultancy</a:t>
            </a:r>
            <a:r>
              <a:rPr dirty="0" sz="1550" spc="7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90">
                <a:solidFill>
                  <a:srgbClr val="11141B"/>
                </a:solidFill>
                <a:latin typeface="Lucida Sans Unicode"/>
                <a:cs typeface="Lucida Sans Unicode"/>
              </a:rPr>
              <a:t>and</a:t>
            </a:r>
            <a:r>
              <a:rPr dirty="0" sz="1550" spc="7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-25">
                <a:solidFill>
                  <a:srgbClr val="11141B"/>
                </a:solidFill>
                <a:latin typeface="Lucida Sans Unicode"/>
                <a:cs typeface="Lucida Sans Unicode"/>
              </a:rPr>
              <a:t>utilising</a:t>
            </a:r>
            <a:r>
              <a:rPr dirty="0" sz="1550" spc="7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-10">
                <a:solidFill>
                  <a:srgbClr val="11141B"/>
                </a:solidFill>
                <a:latin typeface="Lucida Sans Unicode"/>
                <a:cs typeface="Lucida Sans Unicode"/>
              </a:rPr>
              <a:t>within</a:t>
            </a:r>
            <a:r>
              <a:rPr dirty="0" sz="1550" spc="7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-10">
                <a:solidFill>
                  <a:srgbClr val="11141B"/>
                </a:solidFill>
                <a:latin typeface="Lucida Sans Unicode"/>
                <a:cs typeface="Lucida Sans Unicode"/>
              </a:rPr>
              <a:t>projects</a:t>
            </a:r>
            <a:endParaRPr sz="1550">
              <a:latin typeface="Lucida Sans Unicode"/>
              <a:cs typeface="Lucida Sans Unicode"/>
            </a:endParaRPr>
          </a:p>
          <a:p>
            <a:pPr marL="359410" indent="-346710">
              <a:lnSpc>
                <a:spcPct val="100000"/>
              </a:lnSpc>
              <a:spcBef>
                <a:spcPts val="180"/>
              </a:spcBef>
              <a:buFont typeface="Arial"/>
              <a:buChar char="●"/>
              <a:tabLst>
                <a:tab pos="359410" algn="l"/>
              </a:tabLst>
            </a:pPr>
            <a:r>
              <a:rPr dirty="0" sz="1550">
                <a:solidFill>
                  <a:srgbClr val="11141B"/>
                </a:solidFill>
                <a:latin typeface="Lucida Sans Unicode"/>
                <a:cs typeface="Lucida Sans Unicode"/>
              </a:rPr>
              <a:t>Completing</a:t>
            </a:r>
            <a:r>
              <a:rPr dirty="0" sz="1550" spc="3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-10">
                <a:solidFill>
                  <a:srgbClr val="11141B"/>
                </a:solidFill>
                <a:latin typeface="Lucida Sans Unicode"/>
                <a:cs typeface="Lucida Sans Unicode"/>
              </a:rPr>
              <a:t>this</a:t>
            </a:r>
            <a:r>
              <a:rPr dirty="0" sz="1550" spc="3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550">
                <a:solidFill>
                  <a:srgbClr val="11141B"/>
                </a:solidFill>
                <a:latin typeface="Lucida Sans Unicode"/>
                <a:cs typeface="Lucida Sans Unicode"/>
              </a:rPr>
              <a:t>project</a:t>
            </a:r>
            <a:r>
              <a:rPr dirty="0" sz="1550" spc="3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95">
                <a:solidFill>
                  <a:srgbClr val="11141B"/>
                </a:solidFill>
                <a:latin typeface="Lucida Sans Unicode"/>
                <a:cs typeface="Lucida Sans Unicode"/>
              </a:rPr>
              <a:t>as</a:t>
            </a:r>
            <a:r>
              <a:rPr dirty="0" sz="1550" spc="3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550">
                <a:solidFill>
                  <a:srgbClr val="11141B"/>
                </a:solidFill>
                <a:latin typeface="Lucida Sans Unicode"/>
                <a:cs typeface="Lucida Sans Unicode"/>
              </a:rPr>
              <a:t>part</a:t>
            </a:r>
            <a:r>
              <a:rPr dirty="0" sz="1550" spc="3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550">
                <a:solidFill>
                  <a:srgbClr val="11141B"/>
                </a:solidFill>
                <a:latin typeface="Lucida Sans Unicode"/>
                <a:cs typeface="Lucida Sans Unicode"/>
              </a:rPr>
              <a:t>of</a:t>
            </a:r>
            <a:r>
              <a:rPr dirty="0" sz="1550" spc="3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550">
                <a:solidFill>
                  <a:srgbClr val="11141B"/>
                </a:solidFill>
                <a:latin typeface="Lucida Sans Unicode"/>
                <a:cs typeface="Lucida Sans Unicode"/>
              </a:rPr>
              <a:t>our</a:t>
            </a:r>
            <a:r>
              <a:rPr dirty="0" sz="1550" spc="3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550">
                <a:solidFill>
                  <a:srgbClr val="11141B"/>
                </a:solidFill>
                <a:latin typeface="Lucida Sans Unicode"/>
                <a:cs typeface="Lucida Sans Unicode"/>
              </a:rPr>
              <a:t>Tech4Good</a:t>
            </a:r>
            <a:r>
              <a:rPr dirty="0" sz="1550" spc="3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-20">
                <a:solidFill>
                  <a:srgbClr val="11141B"/>
                </a:solidFill>
                <a:latin typeface="Lucida Sans Unicode"/>
                <a:cs typeface="Lucida Sans Unicode"/>
              </a:rPr>
              <a:t>work</a:t>
            </a:r>
            <a:endParaRPr sz="155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4350" y="2864331"/>
            <a:ext cx="1060450" cy="7632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95"/>
              </a:spcBef>
            </a:pPr>
            <a:r>
              <a:rPr dirty="0" sz="2400" spc="-10">
                <a:solidFill>
                  <a:srgbClr val="1C1B1C"/>
                </a:solidFill>
                <a:latin typeface="Arial Black"/>
                <a:cs typeface="Arial Black"/>
              </a:rPr>
              <a:t>About </a:t>
            </a:r>
            <a:r>
              <a:rPr dirty="0" sz="2400" spc="-110">
                <a:solidFill>
                  <a:srgbClr val="1C1B1C"/>
                </a:solidFill>
                <a:latin typeface="Arial Black"/>
                <a:cs typeface="Arial Black"/>
              </a:rPr>
              <a:t>Hive</a:t>
            </a:r>
            <a:r>
              <a:rPr dirty="0" sz="2400" spc="-265">
                <a:solidFill>
                  <a:srgbClr val="1C1B1C"/>
                </a:solidFill>
                <a:latin typeface="Arial Black"/>
                <a:cs typeface="Arial Black"/>
              </a:rPr>
              <a:t> </a:t>
            </a:r>
            <a:r>
              <a:rPr dirty="0" sz="2400" spc="-295">
                <a:solidFill>
                  <a:srgbClr val="1C1B1C"/>
                </a:solidFill>
                <a:latin typeface="Arial Black"/>
                <a:cs typeface="Arial Black"/>
              </a:rPr>
              <a:t>IT</a:t>
            </a:r>
            <a:endParaRPr sz="2400">
              <a:latin typeface="Arial Black"/>
              <a:cs typeface="Arial Black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1148" y="428350"/>
            <a:ext cx="2125347" cy="149411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97299" y="428350"/>
            <a:ext cx="1992176" cy="149412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90275" y="428350"/>
            <a:ext cx="1992176" cy="149412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847497" y="428350"/>
            <a:ext cx="2125352" cy="149412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84725" y="383163"/>
            <a:ext cx="5260340" cy="3987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450" spc="-185"/>
              <a:t>How</a:t>
            </a:r>
            <a:r>
              <a:rPr dirty="0" sz="2450" spc="-275"/>
              <a:t> </a:t>
            </a:r>
            <a:r>
              <a:rPr dirty="0" sz="2450" spc="-35"/>
              <a:t>did</a:t>
            </a:r>
            <a:r>
              <a:rPr dirty="0" sz="2450" spc="-270"/>
              <a:t> </a:t>
            </a:r>
            <a:r>
              <a:rPr dirty="0" sz="2450" spc="-80"/>
              <a:t>the</a:t>
            </a:r>
            <a:r>
              <a:rPr dirty="0" sz="2450" spc="-270"/>
              <a:t> </a:t>
            </a:r>
            <a:r>
              <a:rPr dirty="0" sz="2450" spc="-90"/>
              <a:t>project</a:t>
            </a:r>
            <a:r>
              <a:rPr dirty="0" sz="2450" spc="-270"/>
              <a:t> </a:t>
            </a:r>
            <a:r>
              <a:rPr dirty="0" sz="2450" spc="-80"/>
              <a:t>come</a:t>
            </a:r>
            <a:r>
              <a:rPr dirty="0" sz="2450" spc="-275"/>
              <a:t> </a:t>
            </a:r>
            <a:r>
              <a:rPr dirty="0" sz="2450" spc="-20"/>
              <a:t>about?</a:t>
            </a:r>
            <a:endParaRPr sz="2450"/>
          </a:p>
        </p:txBody>
      </p:sp>
      <p:sp>
        <p:nvSpPr>
          <p:cNvPr id="3" name="object 3"/>
          <p:cNvSpPr txBox="1"/>
          <p:nvPr/>
        </p:nvSpPr>
        <p:spPr>
          <a:xfrm>
            <a:off x="475249" y="1194511"/>
            <a:ext cx="8043545" cy="2179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79095" marR="5080" indent="-367030">
              <a:lnSpc>
                <a:spcPct val="119400"/>
              </a:lnSpc>
              <a:spcBef>
                <a:spcPts val="100"/>
              </a:spcBef>
              <a:buSzPct val="112500"/>
              <a:buFont typeface="Arial"/>
              <a:buChar char="●"/>
              <a:tabLst>
                <a:tab pos="379095" algn="l"/>
              </a:tabLst>
            </a:pP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Originally</a:t>
            </a:r>
            <a:r>
              <a:rPr dirty="0" sz="1600" spc="3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the</a:t>
            </a:r>
            <a:r>
              <a:rPr dirty="0" sz="1600" spc="3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‘Asylum</a:t>
            </a:r>
            <a:r>
              <a:rPr dirty="0" sz="1600" spc="3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Journey’</a:t>
            </a:r>
            <a:r>
              <a:rPr dirty="0" sz="1600" spc="3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website-</a:t>
            </a:r>
            <a:r>
              <a:rPr dirty="0" sz="1600" spc="3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85">
                <a:solidFill>
                  <a:srgbClr val="595959"/>
                </a:solidFill>
                <a:latin typeface="Lucida Sans Unicode"/>
                <a:cs typeface="Lucida Sans Unicode"/>
              </a:rPr>
              <a:t>aimed</a:t>
            </a:r>
            <a:r>
              <a:rPr dirty="0" sz="1600" spc="3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80">
                <a:solidFill>
                  <a:srgbClr val="595959"/>
                </a:solidFill>
                <a:latin typeface="Lucida Sans Unicode"/>
                <a:cs typeface="Lucida Sans Unicode"/>
              </a:rPr>
              <a:t>at</a:t>
            </a:r>
            <a:r>
              <a:rPr dirty="0" sz="1600" spc="3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people</a:t>
            </a:r>
            <a:r>
              <a:rPr dirty="0" sz="1600" spc="3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helping</a:t>
            </a:r>
            <a:r>
              <a:rPr dirty="0" sz="1600" spc="3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65">
                <a:solidFill>
                  <a:srgbClr val="595959"/>
                </a:solidFill>
                <a:latin typeface="Lucida Sans Unicode"/>
                <a:cs typeface="Lucida Sans Unicode"/>
              </a:rPr>
              <a:t>end</a:t>
            </a:r>
            <a:r>
              <a:rPr dirty="0" sz="1600" spc="3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10">
                <a:solidFill>
                  <a:srgbClr val="595959"/>
                </a:solidFill>
                <a:latin typeface="Lucida Sans Unicode"/>
                <a:cs typeface="Lucida Sans Unicode"/>
              </a:rPr>
              <a:t>users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to</a:t>
            </a:r>
            <a:r>
              <a:rPr dirty="0" sz="1600" spc="-3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seek</a:t>
            </a:r>
            <a:r>
              <a:rPr dirty="0" sz="1600" spc="-3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support</a:t>
            </a:r>
            <a:r>
              <a:rPr dirty="0" sz="1600" spc="-3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50">
                <a:solidFill>
                  <a:srgbClr val="595959"/>
                </a:solidFill>
                <a:latin typeface="Lucida Sans Unicode"/>
                <a:cs typeface="Lucida Sans Unicode"/>
              </a:rPr>
              <a:t>along</a:t>
            </a:r>
            <a:r>
              <a:rPr dirty="0" sz="1600" spc="-3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their</a:t>
            </a:r>
            <a:r>
              <a:rPr dirty="0" sz="1600" spc="-3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10">
                <a:solidFill>
                  <a:srgbClr val="595959"/>
                </a:solidFill>
                <a:latin typeface="Lucida Sans Unicode"/>
                <a:cs typeface="Lucida Sans Unicode"/>
              </a:rPr>
              <a:t>journey</a:t>
            </a:r>
            <a:endParaRPr sz="1600">
              <a:latin typeface="Lucida Sans Unicode"/>
              <a:cs typeface="Lucida Sans Unicode"/>
            </a:endParaRPr>
          </a:p>
          <a:p>
            <a:pPr marL="379095" indent="-366395">
              <a:lnSpc>
                <a:spcPct val="100000"/>
              </a:lnSpc>
              <a:spcBef>
                <a:spcPts val="480"/>
              </a:spcBef>
              <a:buSzPct val="112500"/>
              <a:buFont typeface="Arial"/>
              <a:buChar char="●"/>
              <a:tabLst>
                <a:tab pos="379095" algn="l"/>
              </a:tabLst>
            </a:pPr>
            <a:r>
              <a:rPr dirty="0" sz="1600" spc="-10">
                <a:solidFill>
                  <a:srgbClr val="595959"/>
                </a:solidFill>
                <a:latin typeface="Lucida Sans Unicode"/>
                <a:cs typeface="Lucida Sans Unicode"/>
              </a:rPr>
              <a:t>Built</a:t>
            </a:r>
            <a:r>
              <a:rPr dirty="0" sz="1600" spc="-7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during</a:t>
            </a:r>
            <a:r>
              <a:rPr dirty="0" sz="1600" spc="-7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185">
                <a:solidFill>
                  <a:srgbClr val="595959"/>
                </a:solidFill>
                <a:latin typeface="Lucida Sans Unicode"/>
                <a:cs typeface="Lucida Sans Unicode"/>
              </a:rPr>
              <a:t>a</a:t>
            </a:r>
            <a:r>
              <a:rPr dirty="0" sz="1600" spc="-7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10">
                <a:solidFill>
                  <a:srgbClr val="595959"/>
                </a:solidFill>
                <a:latin typeface="Lucida Sans Unicode"/>
                <a:cs typeface="Lucida Sans Unicode"/>
              </a:rPr>
              <a:t>‘hackathon’</a:t>
            </a:r>
            <a:endParaRPr sz="1600">
              <a:latin typeface="Lucida Sans Unicode"/>
              <a:cs typeface="Lucida Sans Unicode"/>
            </a:endParaRPr>
          </a:p>
          <a:p>
            <a:pPr marL="379095" indent="-366395">
              <a:lnSpc>
                <a:spcPct val="100000"/>
              </a:lnSpc>
              <a:spcBef>
                <a:spcPts val="560"/>
              </a:spcBef>
              <a:buSzPct val="112500"/>
              <a:buFont typeface="Arial"/>
              <a:buChar char="●"/>
              <a:tabLst>
                <a:tab pos="379095" algn="l"/>
              </a:tabLst>
            </a:pP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Very</a:t>
            </a:r>
            <a:r>
              <a:rPr dirty="0" sz="1600" spc="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content</a:t>
            </a:r>
            <a:r>
              <a:rPr dirty="0" sz="1600" spc="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60">
                <a:solidFill>
                  <a:srgbClr val="595959"/>
                </a:solidFill>
                <a:latin typeface="Lucida Sans Unicode"/>
                <a:cs typeface="Lucida Sans Unicode"/>
              </a:rPr>
              <a:t>heavy-</a:t>
            </a:r>
            <a:r>
              <a:rPr dirty="0" sz="1600" spc="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10">
                <a:solidFill>
                  <a:srgbClr val="595959"/>
                </a:solidFill>
                <a:latin typeface="Lucida Sans Unicode"/>
                <a:cs typeface="Lucida Sans Unicode"/>
              </a:rPr>
              <a:t>difficult</a:t>
            </a:r>
            <a:r>
              <a:rPr dirty="0" sz="1600" spc="1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to</a:t>
            </a:r>
            <a:r>
              <a:rPr dirty="0" sz="1600" spc="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40">
                <a:solidFill>
                  <a:srgbClr val="595959"/>
                </a:solidFill>
                <a:latin typeface="Lucida Sans Unicode"/>
                <a:cs typeface="Lucida Sans Unicode"/>
              </a:rPr>
              <a:t>maintain</a:t>
            </a:r>
            <a:endParaRPr sz="1600">
              <a:latin typeface="Lucida Sans Unicode"/>
              <a:cs typeface="Lucida Sans Unicode"/>
            </a:endParaRPr>
          </a:p>
          <a:p>
            <a:pPr marL="379095" indent="-366395">
              <a:lnSpc>
                <a:spcPct val="100000"/>
              </a:lnSpc>
              <a:spcBef>
                <a:spcPts val="565"/>
              </a:spcBef>
              <a:buSzPct val="112500"/>
              <a:buFont typeface="Arial"/>
              <a:buChar char="●"/>
              <a:tabLst>
                <a:tab pos="379095" algn="l"/>
              </a:tabLst>
            </a:pP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City</a:t>
            </a:r>
            <a:r>
              <a:rPr dirty="0" sz="1600" spc="-4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of</a:t>
            </a:r>
            <a:r>
              <a:rPr dirty="0" sz="1600" spc="-4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65">
                <a:solidFill>
                  <a:srgbClr val="595959"/>
                </a:solidFill>
                <a:latin typeface="Lucida Sans Unicode"/>
                <a:cs typeface="Lucida Sans Unicode"/>
              </a:rPr>
              <a:t>Sanctuary</a:t>
            </a:r>
            <a:r>
              <a:rPr dirty="0" sz="1600" spc="-4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75">
                <a:solidFill>
                  <a:srgbClr val="595959"/>
                </a:solidFill>
                <a:latin typeface="Lucida Sans Unicode"/>
                <a:cs typeface="Lucida Sans Unicode"/>
              </a:rPr>
              <a:t>handed</a:t>
            </a:r>
            <a:r>
              <a:rPr dirty="0" sz="1600" spc="-4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50">
                <a:solidFill>
                  <a:srgbClr val="595959"/>
                </a:solidFill>
                <a:latin typeface="Lucida Sans Unicode"/>
                <a:cs typeface="Lucida Sans Unicode"/>
              </a:rPr>
              <a:t>it</a:t>
            </a:r>
            <a:r>
              <a:rPr dirty="0" sz="1600" spc="-4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over</a:t>
            </a:r>
            <a:r>
              <a:rPr dirty="0" sz="1600" spc="-4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to</a:t>
            </a:r>
            <a:r>
              <a:rPr dirty="0" sz="1600" spc="-4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Learn</a:t>
            </a:r>
            <a:r>
              <a:rPr dirty="0" sz="1600" spc="-4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30">
                <a:solidFill>
                  <a:srgbClr val="595959"/>
                </a:solidFill>
                <a:latin typeface="Lucida Sans Unicode"/>
                <a:cs typeface="Lucida Sans Unicode"/>
              </a:rPr>
              <a:t>for</a:t>
            </a:r>
            <a:r>
              <a:rPr dirty="0" sz="1600" spc="-4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20">
                <a:solidFill>
                  <a:srgbClr val="595959"/>
                </a:solidFill>
                <a:latin typeface="Lucida Sans Unicode"/>
                <a:cs typeface="Lucida Sans Unicode"/>
              </a:rPr>
              <a:t>Life</a:t>
            </a:r>
            <a:endParaRPr sz="1600">
              <a:latin typeface="Lucida Sans Unicode"/>
              <a:cs typeface="Lucida Sans Unicode"/>
            </a:endParaRPr>
          </a:p>
          <a:p>
            <a:pPr marL="379095" indent="-366395">
              <a:lnSpc>
                <a:spcPct val="100000"/>
              </a:lnSpc>
              <a:spcBef>
                <a:spcPts val="565"/>
              </a:spcBef>
              <a:buSzPct val="112500"/>
              <a:buFont typeface="Arial"/>
              <a:buChar char="●"/>
              <a:tabLst>
                <a:tab pos="379095" algn="l"/>
              </a:tabLst>
            </a:pP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Learn</a:t>
            </a:r>
            <a:r>
              <a:rPr dirty="0" sz="1600" spc="-5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30">
                <a:solidFill>
                  <a:srgbClr val="595959"/>
                </a:solidFill>
                <a:latin typeface="Lucida Sans Unicode"/>
                <a:cs typeface="Lucida Sans Unicode"/>
              </a:rPr>
              <a:t>for</a:t>
            </a:r>
            <a:r>
              <a:rPr dirty="0" sz="1600" spc="-5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55">
                <a:solidFill>
                  <a:srgbClr val="595959"/>
                </a:solidFill>
                <a:latin typeface="Lucida Sans Unicode"/>
                <a:cs typeface="Lucida Sans Unicode"/>
              </a:rPr>
              <a:t>Life</a:t>
            </a:r>
            <a:r>
              <a:rPr dirty="0" sz="1600" spc="-5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80">
                <a:solidFill>
                  <a:srgbClr val="595959"/>
                </a:solidFill>
                <a:latin typeface="Lucida Sans Unicode"/>
                <a:cs typeface="Lucida Sans Unicode"/>
              </a:rPr>
              <a:t>approached</a:t>
            </a:r>
            <a:r>
              <a:rPr dirty="0" sz="1600" spc="-5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Hive</a:t>
            </a:r>
            <a:r>
              <a:rPr dirty="0" sz="1600" spc="-5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60">
                <a:solidFill>
                  <a:srgbClr val="595959"/>
                </a:solidFill>
                <a:latin typeface="Lucida Sans Unicode"/>
                <a:cs typeface="Lucida Sans Unicode"/>
              </a:rPr>
              <a:t>about</a:t>
            </a:r>
            <a:r>
              <a:rPr dirty="0" sz="1600" spc="-5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10">
                <a:solidFill>
                  <a:srgbClr val="595959"/>
                </a:solidFill>
                <a:latin typeface="Lucida Sans Unicode"/>
                <a:cs typeface="Lucida Sans Unicode"/>
              </a:rPr>
              <a:t>redeveloping</a:t>
            </a:r>
            <a:endParaRPr sz="1600">
              <a:latin typeface="Lucida Sans Unicode"/>
              <a:cs typeface="Lucida Sans Unicode"/>
            </a:endParaRPr>
          </a:p>
          <a:p>
            <a:pPr marL="379095" indent="-366395">
              <a:lnSpc>
                <a:spcPct val="100000"/>
              </a:lnSpc>
              <a:spcBef>
                <a:spcPts val="565"/>
              </a:spcBef>
              <a:buSzPct val="112500"/>
              <a:buFont typeface="Arial"/>
              <a:buChar char="●"/>
              <a:tabLst>
                <a:tab pos="379095" algn="l"/>
              </a:tabLst>
            </a:pP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Over</a:t>
            </a:r>
            <a:r>
              <a:rPr dirty="0" sz="1600" spc="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305">
                <a:solidFill>
                  <a:srgbClr val="595959"/>
                </a:solidFill>
                <a:latin typeface="Lucida Sans Unicode"/>
                <a:cs typeface="Lucida Sans Unicode"/>
              </a:rPr>
              <a:t>12</a:t>
            </a:r>
            <a:r>
              <a:rPr dirty="0" sz="1600" spc="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months</a:t>
            </a:r>
            <a:r>
              <a:rPr dirty="0" sz="1600" spc="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later,</a:t>
            </a:r>
            <a:r>
              <a:rPr dirty="0" sz="1600" spc="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here</a:t>
            </a:r>
            <a:r>
              <a:rPr dirty="0" sz="1600" spc="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85">
                <a:solidFill>
                  <a:srgbClr val="595959"/>
                </a:solidFill>
                <a:latin typeface="Lucida Sans Unicode"/>
                <a:cs typeface="Lucida Sans Unicode"/>
              </a:rPr>
              <a:t>we</a:t>
            </a:r>
            <a:r>
              <a:rPr dirty="0" sz="1600" spc="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10">
                <a:solidFill>
                  <a:srgbClr val="595959"/>
                </a:solidFill>
                <a:latin typeface="Lucida Sans Unicode"/>
                <a:cs typeface="Lucida Sans Unicode"/>
              </a:rPr>
              <a:t>are…!</a:t>
            </a:r>
            <a:endParaRPr sz="16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430474" y="631615"/>
            <a:ext cx="2987675" cy="4445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90"/>
              <a:t>Discovery</a:t>
            </a:r>
            <a:r>
              <a:rPr dirty="0" spc="-270"/>
              <a:t> </a:t>
            </a:r>
            <a:r>
              <a:rPr dirty="0" spc="-95"/>
              <a:t>Phase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87599" y="1551363"/>
            <a:ext cx="3899535" cy="2596515"/>
          </a:xfrm>
          <a:prstGeom prst="rect">
            <a:avLst/>
          </a:prstGeom>
        </p:spPr>
        <p:txBody>
          <a:bodyPr wrap="square" lIns="0" tIns="1905" rIns="0" bIns="0" rtlCol="0" vert="horz">
            <a:spAutoFit/>
          </a:bodyPr>
          <a:lstStyle/>
          <a:p>
            <a:pPr marL="469900" marR="92710" indent="-336550">
              <a:lnSpc>
                <a:spcPct val="105000"/>
              </a:lnSpc>
              <a:spcBef>
                <a:spcPts val="15"/>
              </a:spcBef>
              <a:buFont typeface="Arial"/>
              <a:buChar char="●"/>
              <a:tabLst>
                <a:tab pos="469900" algn="l"/>
              </a:tabLst>
            </a:pPr>
            <a:r>
              <a:rPr dirty="0" sz="1400" spc="55">
                <a:solidFill>
                  <a:srgbClr val="11141B"/>
                </a:solidFill>
                <a:latin typeface="Lucida Sans Unicode"/>
                <a:cs typeface="Lucida Sans Unicode"/>
              </a:rPr>
              <a:t>Completed</a:t>
            </a:r>
            <a:r>
              <a:rPr dirty="0" sz="1400" spc="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70">
                <a:solidFill>
                  <a:srgbClr val="11141B"/>
                </a:solidFill>
                <a:latin typeface="Lucida Sans Unicode"/>
                <a:cs typeface="Lucida Sans Unicode"/>
              </a:rPr>
              <a:t>a</a:t>
            </a:r>
            <a:r>
              <a:rPr dirty="0" sz="1400" spc="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11141B"/>
                </a:solidFill>
                <a:latin typeface="Lucida Sans Unicode"/>
                <a:cs typeface="Lucida Sans Unicode"/>
              </a:rPr>
              <a:t>mini</a:t>
            </a:r>
            <a:r>
              <a:rPr dirty="0" sz="1400" spc="-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11141B"/>
                </a:solidFill>
                <a:latin typeface="Lucida Sans Unicode"/>
                <a:cs typeface="Lucida Sans Unicode"/>
              </a:rPr>
              <a:t>discovery</a:t>
            </a:r>
            <a:r>
              <a:rPr dirty="0" sz="1400" spc="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70">
                <a:solidFill>
                  <a:srgbClr val="11141B"/>
                </a:solidFill>
                <a:latin typeface="Lucida Sans Unicode"/>
                <a:cs typeface="Lucida Sans Unicode"/>
              </a:rPr>
              <a:t>phase</a:t>
            </a:r>
            <a:r>
              <a:rPr dirty="0" sz="1400" spc="1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5">
                <a:solidFill>
                  <a:srgbClr val="11141B"/>
                </a:solidFill>
                <a:latin typeface="Lucida Sans Unicode"/>
                <a:cs typeface="Lucida Sans Unicode"/>
              </a:rPr>
              <a:t>of </a:t>
            </a:r>
            <a:r>
              <a:rPr dirty="0" sz="1400">
                <a:solidFill>
                  <a:srgbClr val="11141B"/>
                </a:solidFill>
                <a:latin typeface="Lucida Sans Unicode"/>
                <a:cs typeface="Lucida Sans Unicode"/>
              </a:rPr>
              <a:t>the</a:t>
            </a:r>
            <a:r>
              <a:rPr dirty="0" sz="1400" spc="1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11141B"/>
                </a:solidFill>
                <a:latin typeface="Lucida Sans Unicode"/>
                <a:cs typeface="Lucida Sans Unicode"/>
              </a:rPr>
              <a:t>project.</a:t>
            </a:r>
            <a:endParaRPr sz="1400">
              <a:latin typeface="Lucida Sans Unicode"/>
              <a:cs typeface="Lucida Sans Unicode"/>
            </a:endParaRPr>
          </a:p>
          <a:p>
            <a:pPr lvl="1" marL="926465" indent="-335915">
              <a:lnSpc>
                <a:spcPct val="100000"/>
              </a:lnSpc>
              <a:spcBef>
                <a:spcPts val="85"/>
              </a:spcBef>
              <a:buFont typeface="Arial"/>
              <a:buChar char="○"/>
              <a:tabLst>
                <a:tab pos="926465" algn="l"/>
              </a:tabLst>
            </a:pPr>
            <a:r>
              <a:rPr dirty="0" sz="1400">
                <a:solidFill>
                  <a:srgbClr val="11141B"/>
                </a:solidFill>
                <a:latin typeface="Lucida Sans Unicode"/>
                <a:cs typeface="Lucida Sans Unicode"/>
              </a:rPr>
              <a:t>Understand</a:t>
            </a:r>
            <a:r>
              <a:rPr dirty="0" sz="1400" spc="13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11141B"/>
                </a:solidFill>
                <a:latin typeface="Lucida Sans Unicode"/>
                <a:cs typeface="Lucida Sans Unicode"/>
              </a:rPr>
              <a:t>the</a:t>
            </a:r>
            <a:r>
              <a:rPr dirty="0" sz="1400" spc="13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11141B"/>
                </a:solidFill>
                <a:latin typeface="Lucida Sans Unicode"/>
                <a:cs typeface="Lucida Sans Unicode"/>
              </a:rPr>
              <a:t>problem</a:t>
            </a:r>
            <a:endParaRPr sz="1400">
              <a:latin typeface="Lucida Sans Unicode"/>
              <a:cs typeface="Lucida Sans Unicode"/>
            </a:endParaRPr>
          </a:p>
          <a:p>
            <a:pPr lvl="1" marL="926465" indent="-335915">
              <a:lnSpc>
                <a:spcPct val="100000"/>
              </a:lnSpc>
              <a:spcBef>
                <a:spcPts val="80"/>
              </a:spcBef>
              <a:buFont typeface="Arial"/>
              <a:buChar char="○"/>
              <a:tabLst>
                <a:tab pos="926465" algn="l"/>
              </a:tabLst>
            </a:pPr>
            <a:r>
              <a:rPr dirty="0" sz="1400" spc="-25">
                <a:solidFill>
                  <a:srgbClr val="11141B"/>
                </a:solidFill>
                <a:latin typeface="Lucida Sans Unicode"/>
                <a:cs typeface="Lucida Sans Unicode"/>
              </a:rPr>
              <a:t>Explore</a:t>
            </a:r>
            <a:r>
              <a:rPr dirty="0" sz="1400" spc="-5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11141B"/>
                </a:solidFill>
                <a:latin typeface="Lucida Sans Unicode"/>
                <a:cs typeface="Lucida Sans Unicode"/>
              </a:rPr>
              <a:t>solutions</a:t>
            </a:r>
            <a:endParaRPr sz="1400">
              <a:latin typeface="Lucida Sans Unicode"/>
              <a:cs typeface="Lucida Sans Unicode"/>
            </a:endParaRPr>
          </a:p>
          <a:p>
            <a:pPr lvl="1" marL="926465" indent="-335915">
              <a:lnSpc>
                <a:spcPct val="100000"/>
              </a:lnSpc>
              <a:spcBef>
                <a:spcPts val="85"/>
              </a:spcBef>
              <a:buFont typeface="Arial"/>
              <a:buChar char="○"/>
              <a:tabLst>
                <a:tab pos="926465" algn="l"/>
              </a:tabLst>
            </a:pPr>
            <a:r>
              <a:rPr dirty="0" sz="1400">
                <a:solidFill>
                  <a:srgbClr val="11141B"/>
                </a:solidFill>
                <a:latin typeface="Lucida Sans Unicode"/>
                <a:cs typeface="Lucida Sans Unicode"/>
              </a:rPr>
              <a:t>Define</a:t>
            </a:r>
            <a:r>
              <a:rPr dirty="0" sz="1400" spc="-3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11141B"/>
                </a:solidFill>
                <a:latin typeface="Lucida Sans Unicode"/>
                <a:cs typeface="Lucida Sans Unicode"/>
              </a:rPr>
              <a:t>the</a:t>
            </a:r>
            <a:r>
              <a:rPr dirty="0" sz="1400" spc="-2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50">
                <a:solidFill>
                  <a:srgbClr val="11141B"/>
                </a:solidFill>
                <a:latin typeface="Lucida Sans Unicode"/>
                <a:cs typeface="Lucida Sans Unicode"/>
              </a:rPr>
              <a:t>scope</a:t>
            </a:r>
            <a:endParaRPr sz="1400">
              <a:latin typeface="Lucida Sans Unicode"/>
              <a:cs typeface="Lucida Sans Unicode"/>
            </a:endParaRPr>
          </a:p>
          <a:p>
            <a:pPr lvl="1" marL="926465" indent="-335915">
              <a:lnSpc>
                <a:spcPct val="100000"/>
              </a:lnSpc>
              <a:spcBef>
                <a:spcPts val="85"/>
              </a:spcBef>
              <a:buFont typeface="Arial"/>
              <a:buChar char="○"/>
              <a:tabLst>
                <a:tab pos="926465" algn="l"/>
              </a:tabLst>
            </a:pPr>
            <a:r>
              <a:rPr dirty="0" sz="1400" spc="65">
                <a:solidFill>
                  <a:srgbClr val="11141B"/>
                </a:solidFill>
                <a:latin typeface="Lucida Sans Unicode"/>
                <a:cs typeface="Lucida Sans Unicode"/>
              </a:rPr>
              <a:t>Create</a:t>
            </a:r>
            <a:r>
              <a:rPr dirty="0" sz="1400" spc="-5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70">
                <a:solidFill>
                  <a:srgbClr val="11141B"/>
                </a:solidFill>
                <a:latin typeface="Lucida Sans Unicode"/>
                <a:cs typeface="Lucida Sans Unicode"/>
              </a:rPr>
              <a:t>a</a:t>
            </a:r>
            <a:r>
              <a:rPr dirty="0" sz="1400" spc="-5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50">
                <a:solidFill>
                  <a:srgbClr val="11141B"/>
                </a:solidFill>
                <a:latin typeface="Lucida Sans Unicode"/>
                <a:cs typeface="Lucida Sans Unicode"/>
              </a:rPr>
              <a:t>plan</a:t>
            </a:r>
            <a:r>
              <a:rPr dirty="0" sz="1400" spc="-5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11141B"/>
                </a:solidFill>
                <a:latin typeface="Lucida Sans Unicode"/>
                <a:cs typeface="Lucida Sans Unicode"/>
              </a:rPr>
              <a:t>for</a:t>
            </a:r>
            <a:r>
              <a:rPr dirty="0" sz="1400" spc="-5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11141B"/>
                </a:solidFill>
                <a:latin typeface="Lucida Sans Unicode"/>
                <a:cs typeface="Lucida Sans Unicode"/>
              </a:rPr>
              <a:t>the</a:t>
            </a:r>
            <a:r>
              <a:rPr dirty="0" sz="1400" spc="-5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11141B"/>
                </a:solidFill>
                <a:latin typeface="Lucida Sans Unicode"/>
                <a:cs typeface="Lucida Sans Unicode"/>
              </a:rPr>
              <a:t>build</a:t>
            </a:r>
            <a:endParaRPr sz="1400">
              <a:latin typeface="Lucida Sans Unicode"/>
              <a:cs typeface="Lucida Sans Unicode"/>
            </a:endParaRPr>
          </a:p>
          <a:p>
            <a:pPr marL="12700" marR="5080">
              <a:lnSpc>
                <a:spcPct val="105000"/>
              </a:lnSpc>
              <a:spcBef>
                <a:spcPts val="1680"/>
              </a:spcBef>
            </a:pPr>
            <a:r>
              <a:rPr dirty="0" sz="1600" spc="-10">
                <a:solidFill>
                  <a:srgbClr val="11141B"/>
                </a:solidFill>
                <a:latin typeface="Lucida Sans Unicode"/>
                <a:cs typeface="Lucida Sans Unicode"/>
              </a:rPr>
              <a:t>During</a:t>
            </a:r>
            <a:r>
              <a:rPr dirty="0" sz="1600" spc="-4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11141B"/>
                </a:solidFill>
                <a:latin typeface="Lucida Sans Unicode"/>
                <a:cs typeface="Lucida Sans Unicode"/>
              </a:rPr>
              <a:t>this</a:t>
            </a:r>
            <a:r>
              <a:rPr dirty="0" sz="1600" spc="-3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11141B"/>
                </a:solidFill>
                <a:latin typeface="Lucida Sans Unicode"/>
                <a:cs typeface="Lucida Sans Unicode"/>
              </a:rPr>
              <a:t>phase,</a:t>
            </a:r>
            <a:r>
              <a:rPr dirty="0" sz="1600" spc="-3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85">
                <a:solidFill>
                  <a:srgbClr val="11141B"/>
                </a:solidFill>
                <a:latin typeface="Lucida Sans Unicode"/>
                <a:cs typeface="Lucida Sans Unicode"/>
              </a:rPr>
              <a:t>we</a:t>
            </a:r>
            <a:r>
              <a:rPr dirty="0" sz="1600" spc="-3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11141B"/>
                </a:solidFill>
                <a:latin typeface="Lucida Sans Unicode"/>
                <a:cs typeface="Lucida Sans Unicode"/>
              </a:rPr>
              <a:t>all</a:t>
            </a:r>
            <a:r>
              <a:rPr dirty="0" sz="1600" spc="-3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75">
                <a:solidFill>
                  <a:srgbClr val="11141B"/>
                </a:solidFill>
                <a:latin typeface="Lucida Sans Unicode"/>
                <a:cs typeface="Lucida Sans Unicode"/>
              </a:rPr>
              <a:t>agreed</a:t>
            </a:r>
            <a:r>
              <a:rPr dirty="0" sz="1600" spc="-3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20">
                <a:solidFill>
                  <a:srgbClr val="11141B"/>
                </a:solidFill>
                <a:latin typeface="Lucida Sans Unicode"/>
                <a:cs typeface="Lucida Sans Unicode"/>
              </a:rPr>
              <a:t>that </a:t>
            </a:r>
            <a:r>
              <a:rPr dirty="0" sz="1600" spc="85">
                <a:solidFill>
                  <a:srgbClr val="11141B"/>
                </a:solidFill>
                <a:latin typeface="Lucida Sans Unicode"/>
                <a:cs typeface="Lucida Sans Unicode"/>
              </a:rPr>
              <a:t>we</a:t>
            </a:r>
            <a:r>
              <a:rPr dirty="0" sz="1600" spc="-3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70">
                <a:solidFill>
                  <a:srgbClr val="11141B"/>
                </a:solidFill>
                <a:latin typeface="Lucida Sans Unicode"/>
                <a:cs typeface="Lucida Sans Unicode"/>
              </a:rPr>
              <a:t>wanted</a:t>
            </a:r>
            <a:r>
              <a:rPr dirty="0" sz="1600" spc="-3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11141B"/>
                </a:solidFill>
                <a:latin typeface="Lucida Sans Unicode"/>
                <a:cs typeface="Lucida Sans Unicode"/>
              </a:rPr>
              <a:t>to</a:t>
            </a:r>
            <a:r>
              <a:rPr dirty="0" sz="1600" spc="-3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75">
                <a:solidFill>
                  <a:srgbClr val="11141B"/>
                </a:solidFill>
                <a:latin typeface="Lucida Sans Unicode"/>
                <a:cs typeface="Lucida Sans Unicode"/>
              </a:rPr>
              <a:t>create</a:t>
            </a:r>
            <a:r>
              <a:rPr dirty="0" sz="1600" spc="-3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185">
                <a:solidFill>
                  <a:srgbClr val="11141B"/>
                </a:solidFill>
                <a:latin typeface="Lucida Sans Unicode"/>
                <a:cs typeface="Lucida Sans Unicode"/>
              </a:rPr>
              <a:t>a</a:t>
            </a:r>
            <a:r>
              <a:rPr dirty="0" sz="1600" spc="-3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11141B"/>
                </a:solidFill>
                <a:latin typeface="Lucida Sans Unicode"/>
                <a:cs typeface="Lucida Sans Unicode"/>
              </a:rPr>
              <a:t>platform</a:t>
            </a:r>
            <a:r>
              <a:rPr dirty="0" sz="1600" spc="-3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10">
                <a:solidFill>
                  <a:srgbClr val="11141B"/>
                </a:solidFill>
                <a:latin typeface="Lucida Sans Unicode"/>
                <a:cs typeface="Lucida Sans Unicode"/>
              </a:rPr>
              <a:t>which </a:t>
            </a:r>
            <a:r>
              <a:rPr dirty="0" sz="1600">
                <a:solidFill>
                  <a:srgbClr val="11141B"/>
                </a:solidFill>
                <a:latin typeface="Lucida Sans Unicode"/>
                <a:cs typeface="Lucida Sans Unicode"/>
              </a:rPr>
              <a:t>would</a:t>
            </a:r>
            <a:r>
              <a:rPr dirty="0" sz="1600" spc="-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11141B"/>
                </a:solidFill>
                <a:latin typeface="Lucida Sans Unicode"/>
                <a:cs typeface="Lucida Sans Unicode"/>
              </a:rPr>
              <a:t>help</a:t>
            </a:r>
            <a:r>
              <a:rPr dirty="0" sz="1600" spc="-1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20">
                <a:solidFill>
                  <a:srgbClr val="11141B"/>
                </a:solidFill>
                <a:latin typeface="Arial Black"/>
                <a:cs typeface="Arial Black"/>
              </a:rPr>
              <a:t>anyone</a:t>
            </a:r>
            <a:r>
              <a:rPr dirty="0" sz="1600" spc="-145">
                <a:solidFill>
                  <a:srgbClr val="11141B"/>
                </a:solidFill>
                <a:latin typeface="Arial Black"/>
                <a:cs typeface="Arial Black"/>
              </a:rPr>
              <a:t> </a:t>
            </a:r>
            <a:r>
              <a:rPr dirty="0" sz="1600">
                <a:solidFill>
                  <a:srgbClr val="11141B"/>
                </a:solidFill>
                <a:latin typeface="Lucida Sans Unicode"/>
                <a:cs typeface="Lucida Sans Unicode"/>
              </a:rPr>
              <a:t>who</a:t>
            </a:r>
            <a:r>
              <a:rPr dirty="0" sz="1600" spc="-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10">
                <a:solidFill>
                  <a:srgbClr val="11141B"/>
                </a:solidFill>
                <a:latin typeface="Lucida Sans Unicode"/>
                <a:cs typeface="Lucida Sans Unicode"/>
              </a:rPr>
              <a:t>is</a:t>
            </a:r>
            <a:r>
              <a:rPr dirty="0" sz="160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60">
                <a:solidFill>
                  <a:srgbClr val="11141B"/>
                </a:solidFill>
                <a:latin typeface="Lucida Sans Unicode"/>
                <a:cs typeface="Lucida Sans Unicode"/>
              </a:rPr>
              <a:t>new</a:t>
            </a:r>
            <a:r>
              <a:rPr dirty="0" sz="1600" spc="-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25">
                <a:solidFill>
                  <a:srgbClr val="11141B"/>
                </a:solidFill>
                <a:latin typeface="Lucida Sans Unicode"/>
                <a:cs typeface="Lucida Sans Unicode"/>
              </a:rPr>
              <a:t>to </a:t>
            </a:r>
            <a:r>
              <a:rPr dirty="0" sz="1600" spc="-10">
                <a:solidFill>
                  <a:srgbClr val="11141B"/>
                </a:solidFill>
                <a:latin typeface="Lucida Sans Unicode"/>
                <a:cs typeface="Lucida Sans Unicode"/>
              </a:rPr>
              <a:t>Sheffield.</a:t>
            </a:r>
            <a:endParaRPr sz="1600">
              <a:latin typeface="Lucida Sans Unicode"/>
              <a:cs typeface="Lucida Sans Unicode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35000" y="0"/>
            <a:ext cx="4009000" cy="514350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430474" y="631615"/>
            <a:ext cx="6694170" cy="4445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What</a:t>
            </a:r>
            <a:r>
              <a:rPr dirty="0" spc="-320"/>
              <a:t> </a:t>
            </a:r>
            <a:r>
              <a:rPr dirty="0" spc="-35"/>
              <a:t>problem</a:t>
            </a:r>
            <a:r>
              <a:rPr dirty="0" spc="-320"/>
              <a:t> </a:t>
            </a:r>
            <a:r>
              <a:rPr dirty="0" spc="-75"/>
              <a:t>are</a:t>
            </a:r>
            <a:r>
              <a:rPr dirty="0" spc="-320"/>
              <a:t> </a:t>
            </a:r>
            <a:r>
              <a:rPr dirty="0" spc="-204"/>
              <a:t>we</a:t>
            </a:r>
            <a:r>
              <a:rPr dirty="0" spc="-320"/>
              <a:t> </a:t>
            </a:r>
            <a:r>
              <a:rPr dirty="0" spc="-35"/>
              <a:t>trying</a:t>
            </a:r>
            <a:r>
              <a:rPr dirty="0" spc="-320"/>
              <a:t> </a:t>
            </a:r>
            <a:r>
              <a:rPr dirty="0" spc="-114"/>
              <a:t>to</a:t>
            </a:r>
            <a:r>
              <a:rPr dirty="0" spc="-320"/>
              <a:t> </a:t>
            </a:r>
            <a:r>
              <a:rPr dirty="0" spc="-55"/>
              <a:t>solve?</a:t>
            </a:r>
          </a:p>
        </p:txBody>
      </p:sp>
      <p:sp>
        <p:nvSpPr>
          <p:cNvPr id="3" name="object 3"/>
          <p:cNvSpPr/>
          <p:nvPr/>
        </p:nvSpPr>
        <p:spPr>
          <a:xfrm>
            <a:off x="493395" y="1934794"/>
            <a:ext cx="4574540" cy="593725"/>
          </a:xfrm>
          <a:custGeom>
            <a:avLst/>
            <a:gdLst/>
            <a:ahLst/>
            <a:cxnLst/>
            <a:rect l="l" t="t" r="r" b="b"/>
            <a:pathLst>
              <a:path w="4574540" h="593725">
                <a:moveTo>
                  <a:pt x="3763746" y="304038"/>
                </a:moveTo>
                <a:lnTo>
                  <a:pt x="0" y="304038"/>
                </a:lnTo>
                <a:lnTo>
                  <a:pt x="0" y="593598"/>
                </a:lnTo>
                <a:lnTo>
                  <a:pt x="3763746" y="593598"/>
                </a:lnTo>
                <a:lnTo>
                  <a:pt x="3763746" y="304038"/>
                </a:lnTo>
                <a:close/>
              </a:path>
              <a:path w="4574540" h="593725">
                <a:moveTo>
                  <a:pt x="4574349" y="0"/>
                </a:moveTo>
                <a:lnTo>
                  <a:pt x="0" y="0"/>
                </a:lnTo>
                <a:lnTo>
                  <a:pt x="0" y="289560"/>
                </a:lnTo>
                <a:lnTo>
                  <a:pt x="4574349" y="289560"/>
                </a:lnTo>
                <a:lnTo>
                  <a:pt x="457434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480700" y="1593919"/>
            <a:ext cx="4601210" cy="93789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5000"/>
              </a:lnSpc>
              <a:spcBef>
                <a:spcPts val="100"/>
              </a:spcBef>
            </a:pPr>
            <a:r>
              <a:rPr dirty="0" sz="1900">
                <a:solidFill>
                  <a:srgbClr val="11141B"/>
                </a:solidFill>
                <a:latin typeface="Lucida Sans Unicode"/>
                <a:cs typeface="Lucida Sans Unicode"/>
              </a:rPr>
              <a:t>How</a:t>
            </a:r>
            <a:r>
              <a:rPr dirty="0" sz="1900" spc="2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900">
                <a:solidFill>
                  <a:srgbClr val="11141B"/>
                </a:solidFill>
                <a:latin typeface="Lucida Sans Unicode"/>
                <a:cs typeface="Lucida Sans Unicode"/>
              </a:rPr>
              <a:t>might</a:t>
            </a:r>
            <a:r>
              <a:rPr dirty="0" sz="1900" spc="2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100">
                <a:solidFill>
                  <a:srgbClr val="11141B"/>
                </a:solidFill>
                <a:latin typeface="Lucida Sans Unicode"/>
                <a:cs typeface="Lucida Sans Unicode"/>
              </a:rPr>
              <a:t>we</a:t>
            </a:r>
            <a:r>
              <a:rPr dirty="0" sz="1900" spc="2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900">
                <a:solidFill>
                  <a:srgbClr val="11141B"/>
                </a:solidFill>
                <a:latin typeface="Lucida Sans Unicode"/>
                <a:cs typeface="Lucida Sans Unicode"/>
              </a:rPr>
              <a:t>help</a:t>
            </a:r>
            <a:r>
              <a:rPr dirty="0" sz="1900" spc="2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900">
                <a:solidFill>
                  <a:srgbClr val="11141B"/>
                </a:solidFill>
                <a:latin typeface="Lucida Sans Unicode"/>
                <a:cs typeface="Lucida Sans Unicode"/>
              </a:rPr>
              <a:t>individuals</a:t>
            </a:r>
            <a:r>
              <a:rPr dirty="0" sz="1900" spc="2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35">
                <a:solidFill>
                  <a:srgbClr val="11141B"/>
                </a:solidFill>
                <a:latin typeface="Lucida Sans Unicode"/>
                <a:cs typeface="Lucida Sans Unicode"/>
              </a:rPr>
              <a:t>who </a:t>
            </a:r>
            <a:r>
              <a:rPr dirty="0" sz="1900" spc="85">
                <a:solidFill>
                  <a:srgbClr val="11141B"/>
                </a:solidFill>
                <a:latin typeface="Lucida Sans Unicode"/>
                <a:cs typeface="Lucida Sans Unicode"/>
              </a:rPr>
              <a:t>are</a:t>
            </a:r>
            <a:r>
              <a:rPr dirty="0" sz="1900" spc="-6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70">
                <a:solidFill>
                  <a:srgbClr val="11141B"/>
                </a:solidFill>
                <a:latin typeface="Lucida Sans Unicode"/>
                <a:cs typeface="Lucida Sans Unicode"/>
              </a:rPr>
              <a:t>new</a:t>
            </a:r>
            <a:r>
              <a:rPr dirty="0" sz="1900" spc="-6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900">
                <a:solidFill>
                  <a:srgbClr val="11141B"/>
                </a:solidFill>
                <a:latin typeface="Lucida Sans Unicode"/>
                <a:cs typeface="Lucida Sans Unicode"/>
              </a:rPr>
              <a:t>to</a:t>
            </a:r>
            <a:r>
              <a:rPr dirty="0" sz="1900" spc="-6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900">
                <a:solidFill>
                  <a:srgbClr val="11141B"/>
                </a:solidFill>
                <a:latin typeface="Lucida Sans Unicode"/>
                <a:cs typeface="Lucida Sans Unicode"/>
              </a:rPr>
              <a:t>Sheffield</a:t>
            </a:r>
            <a:r>
              <a:rPr dirty="0" sz="1900" spc="-6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900">
                <a:solidFill>
                  <a:srgbClr val="11141B"/>
                </a:solidFill>
                <a:latin typeface="Lucida Sans Unicode"/>
                <a:cs typeface="Lucida Sans Unicode"/>
              </a:rPr>
              <a:t>feel</a:t>
            </a:r>
            <a:r>
              <a:rPr dirty="0" sz="1900" spc="-6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90">
                <a:solidFill>
                  <a:srgbClr val="11141B"/>
                </a:solidFill>
                <a:latin typeface="Lucida Sans Unicode"/>
                <a:cs typeface="Lucida Sans Unicode"/>
              </a:rPr>
              <a:t>welcomed</a:t>
            </a:r>
            <a:r>
              <a:rPr dirty="0" sz="1900" spc="-6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50">
                <a:solidFill>
                  <a:srgbClr val="11141B"/>
                </a:solidFill>
                <a:latin typeface="Lucida Sans Unicode"/>
                <a:cs typeface="Lucida Sans Unicode"/>
              </a:rPr>
              <a:t>by </a:t>
            </a:r>
            <a:r>
              <a:rPr dirty="0" sz="1900">
                <a:solidFill>
                  <a:srgbClr val="11141B"/>
                </a:solidFill>
                <a:latin typeface="Lucida Sans Unicode"/>
                <a:cs typeface="Lucida Sans Unicode"/>
              </a:rPr>
              <a:t>providing</a:t>
            </a:r>
            <a:r>
              <a:rPr dirty="0" sz="1900" spc="-4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70">
                <a:solidFill>
                  <a:srgbClr val="11141B"/>
                </a:solidFill>
                <a:latin typeface="Lucida Sans Unicode"/>
                <a:cs typeface="Lucida Sans Unicode"/>
              </a:rPr>
              <a:t>them</a:t>
            </a:r>
            <a:r>
              <a:rPr dirty="0" sz="1900" spc="-3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900">
                <a:solidFill>
                  <a:srgbClr val="11141B"/>
                </a:solidFill>
                <a:latin typeface="Lucida Sans Unicode"/>
                <a:cs typeface="Lucida Sans Unicode"/>
              </a:rPr>
              <a:t>with</a:t>
            </a:r>
            <a:r>
              <a:rPr dirty="0" sz="1900" spc="-3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60">
                <a:solidFill>
                  <a:srgbClr val="11141B"/>
                </a:solidFill>
                <a:latin typeface="Lucida Sans Unicode"/>
                <a:cs typeface="Lucida Sans Unicode"/>
              </a:rPr>
              <a:t>accessible</a:t>
            </a:r>
            <a:endParaRPr sz="19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93400" y="2542863"/>
            <a:ext cx="4158615" cy="289560"/>
          </a:xfrm>
          <a:custGeom>
            <a:avLst/>
            <a:gdLst/>
            <a:ahLst/>
            <a:cxnLst/>
            <a:rect l="l" t="t" r="r" b="b"/>
            <a:pathLst>
              <a:path w="4158615" h="289560">
                <a:moveTo>
                  <a:pt x="4158438" y="289559"/>
                </a:moveTo>
                <a:lnTo>
                  <a:pt x="0" y="289559"/>
                </a:lnTo>
                <a:lnTo>
                  <a:pt x="0" y="0"/>
                </a:lnTo>
                <a:lnTo>
                  <a:pt x="4158438" y="0"/>
                </a:lnTo>
                <a:lnTo>
                  <a:pt x="4158438" y="28955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480700" y="2520512"/>
            <a:ext cx="4185285" cy="314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>
                <a:solidFill>
                  <a:srgbClr val="11141B"/>
                </a:solidFill>
                <a:latin typeface="Lucida Sans Unicode"/>
                <a:cs typeface="Lucida Sans Unicode"/>
              </a:rPr>
              <a:t>resources</a:t>
            </a:r>
            <a:r>
              <a:rPr dirty="0" sz="1900" spc="9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110">
                <a:solidFill>
                  <a:srgbClr val="11141B"/>
                </a:solidFill>
                <a:latin typeface="Lucida Sans Unicode"/>
                <a:cs typeface="Lucida Sans Unicode"/>
              </a:rPr>
              <a:t>and</a:t>
            </a:r>
            <a:r>
              <a:rPr dirty="0" sz="1900" spc="9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900">
                <a:solidFill>
                  <a:srgbClr val="11141B"/>
                </a:solidFill>
                <a:latin typeface="Lucida Sans Unicode"/>
                <a:cs typeface="Lucida Sans Unicode"/>
              </a:rPr>
              <a:t>reliable</a:t>
            </a:r>
            <a:r>
              <a:rPr dirty="0" sz="1900" spc="9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0">
                <a:solidFill>
                  <a:srgbClr val="11141B"/>
                </a:solidFill>
                <a:latin typeface="Lucida Sans Unicode"/>
                <a:cs typeface="Lucida Sans Unicode"/>
              </a:rPr>
              <a:t>information</a:t>
            </a:r>
            <a:endParaRPr sz="19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93400" y="2846902"/>
            <a:ext cx="4389755" cy="289560"/>
          </a:xfrm>
          <a:custGeom>
            <a:avLst/>
            <a:gdLst/>
            <a:ahLst/>
            <a:cxnLst/>
            <a:rect l="l" t="t" r="r" b="b"/>
            <a:pathLst>
              <a:path w="4389755" h="289560">
                <a:moveTo>
                  <a:pt x="4389556" y="289560"/>
                </a:moveTo>
                <a:lnTo>
                  <a:pt x="0" y="289560"/>
                </a:lnTo>
                <a:lnTo>
                  <a:pt x="0" y="0"/>
                </a:lnTo>
                <a:lnTo>
                  <a:pt x="4389556" y="0"/>
                </a:lnTo>
                <a:lnTo>
                  <a:pt x="4389556" y="28956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480700" y="2824550"/>
            <a:ext cx="4416425" cy="314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>
                <a:solidFill>
                  <a:srgbClr val="11141B"/>
                </a:solidFill>
                <a:latin typeface="Lucida Sans Unicode"/>
                <a:cs typeface="Lucida Sans Unicode"/>
              </a:rPr>
              <a:t>enabling</a:t>
            </a:r>
            <a:r>
              <a:rPr dirty="0" sz="1900" spc="-2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70">
                <a:solidFill>
                  <a:srgbClr val="11141B"/>
                </a:solidFill>
                <a:latin typeface="Lucida Sans Unicode"/>
                <a:cs typeface="Lucida Sans Unicode"/>
              </a:rPr>
              <a:t>them</a:t>
            </a:r>
            <a:r>
              <a:rPr dirty="0" sz="1900" spc="-1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900">
                <a:solidFill>
                  <a:srgbClr val="11141B"/>
                </a:solidFill>
                <a:latin typeface="Lucida Sans Unicode"/>
                <a:cs typeface="Lucida Sans Unicode"/>
              </a:rPr>
              <a:t>to</a:t>
            </a:r>
            <a:r>
              <a:rPr dirty="0" sz="1900" spc="-1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75">
                <a:solidFill>
                  <a:srgbClr val="11141B"/>
                </a:solidFill>
                <a:latin typeface="Lucida Sans Unicode"/>
                <a:cs typeface="Lucida Sans Unicode"/>
              </a:rPr>
              <a:t>navigate</a:t>
            </a:r>
            <a:r>
              <a:rPr dirty="0" sz="1900" spc="-1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900">
                <a:solidFill>
                  <a:srgbClr val="11141B"/>
                </a:solidFill>
                <a:latin typeface="Lucida Sans Unicode"/>
                <a:cs typeface="Lucida Sans Unicode"/>
              </a:rPr>
              <a:t>their</a:t>
            </a:r>
            <a:r>
              <a:rPr dirty="0" sz="1900" spc="-1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45">
                <a:solidFill>
                  <a:srgbClr val="11141B"/>
                </a:solidFill>
                <a:latin typeface="Lucida Sans Unicode"/>
                <a:cs typeface="Lucida Sans Unicode"/>
              </a:rPr>
              <a:t>new</a:t>
            </a:r>
            <a:endParaRPr sz="19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93395" y="3150946"/>
            <a:ext cx="4068445" cy="593725"/>
          </a:xfrm>
          <a:custGeom>
            <a:avLst/>
            <a:gdLst/>
            <a:ahLst/>
            <a:cxnLst/>
            <a:rect l="l" t="t" r="r" b="b"/>
            <a:pathLst>
              <a:path w="4068445" h="593725">
                <a:moveTo>
                  <a:pt x="1087310" y="304038"/>
                </a:moveTo>
                <a:lnTo>
                  <a:pt x="0" y="304038"/>
                </a:lnTo>
                <a:lnTo>
                  <a:pt x="0" y="593598"/>
                </a:lnTo>
                <a:lnTo>
                  <a:pt x="1087310" y="593598"/>
                </a:lnTo>
                <a:lnTo>
                  <a:pt x="1087310" y="304038"/>
                </a:lnTo>
                <a:close/>
              </a:path>
              <a:path w="4068445" h="593725">
                <a:moveTo>
                  <a:pt x="4067962" y="0"/>
                </a:moveTo>
                <a:lnTo>
                  <a:pt x="0" y="0"/>
                </a:lnTo>
                <a:lnTo>
                  <a:pt x="0" y="289560"/>
                </a:lnTo>
                <a:lnTo>
                  <a:pt x="4067962" y="289560"/>
                </a:lnTo>
                <a:lnTo>
                  <a:pt x="406796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480700" y="3128587"/>
            <a:ext cx="4093845" cy="61912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2700" marR="5080">
              <a:lnSpc>
                <a:spcPts val="2390"/>
              </a:lnSpc>
              <a:spcBef>
                <a:spcPts val="85"/>
              </a:spcBef>
            </a:pPr>
            <a:r>
              <a:rPr dirty="0" sz="1900">
                <a:solidFill>
                  <a:srgbClr val="11141B"/>
                </a:solidFill>
                <a:latin typeface="Lucida Sans Unicode"/>
                <a:cs typeface="Lucida Sans Unicode"/>
              </a:rPr>
              <a:t>environment</a:t>
            </a:r>
            <a:r>
              <a:rPr dirty="0" sz="1900" spc="6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900">
                <a:solidFill>
                  <a:srgbClr val="11141B"/>
                </a:solidFill>
                <a:latin typeface="Lucida Sans Unicode"/>
                <a:cs typeface="Lucida Sans Unicode"/>
              </a:rPr>
              <a:t>with</a:t>
            </a:r>
            <a:r>
              <a:rPr dirty="0" sz="1900" spc="7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55">
                <a:solidFill>
                  <a:srgbClr val="11141B"/>
                </a:solidFill>
                <a:latin typeface="Lucida Sans Unicode"/>
                <a:cs typeface="Lucida Sans Unicode"/>
              </a:rPr>
              <a:t>confidence</a:t>
            </a:r>
            <a:r>
              <a:rPr dirty="0" sz="1900" spc="6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85">
                <a:solidFill>
                  <a:srgbClr val="11141B"/>
                </a:solidFill>
                <a:latin typeface="Lucida Sans Unicode"/>
                <a:cs typeface="Lucida Sans Unicode"/>
              </a:rPr>
              <a:t>and </a:t>
            </a:r>
            <a:r>
              <a:rPr dirty="0" sz="1900" spc="50">
                <a:solidFill>
                  <a:srgbClr val="11141B"/>
                </a:solidFill>
                <a:latin typeface="Lucida Sans Unicode"/>
                <a:cs typeface="Lucida Sans Unicode"/>
              </a:rPr>
              <a:t>comfort?</a:t>
            </a:r>
            <a:endParaRPr sz="190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918850" y="1976124"/>
            <a:ext cx="2012950" cy="287655"/>
          </a:xfrm>
          <a:custGeom>
            <a:avLst/>
            <a:gdLst/>
            <a:ahLst/>
            <a:cxnLst/>
            <a:rect l="l" t="t" r="r" b="b"/>
            <a:pathLst>
              <a:path w="2012950" h="287655">
                <a:moveTo>
                  <a:pt x="0" y="47900"/>
                </a:moveTo>
                <a:lnTo>
                  <a:pt x="3764" y="29255"/>
                </a:lnTo>
                <a:lnTo>
                  <a:pt x="14029" y="14029"/>
                </a:lnTo>
                <a:lnTo>
                  <a:pt x="29255" y="3764"/>
                </a:lnTo>
                <a:lnTo>
                  <a:pt x="47900" y="0"/>
                </a:lnTo>
                <a:lnTo>
                  <a:pt x="1964798" y="0"/>
                </a:lnTo>
                <a:lnTo>
                  <a:pt x="2004652" y="21325"/>
                </a:lnTo>
                <a:lnTo>
                  <a:pt x="2012699" y="47900"/>
                </a:lnTo>
                <a:lnTo>
                  <a:pt x="2012699" y="239498"/>
                </a:lnTo>
                <a:lnTo>
                  <a:pt x="2008935" y="258144"/>
                </a:lnTo>
                <a:lnTo>
                  <a:pt x="1998670" y="273370"/>
                </a:lnTo>
                <a:lnTo>
                  <a:pt x="1983444" y="283635"/>
                </a:lnTo>
                <a:lnTo>
                  <a:pt x="1964798" y="287399"/>
                </a:lnTo>
                <a:lnTo>
                  <a:pt x="47900" y="287399"/>
                </a:lnTo>
                <a:lnTo>
                  <a:pt x="29255" y="283635"/>
                </a:lnTo>
                <a:lnTo>
                  <a:pt x="14029" y="273370"/>
                </a:lnTo>
                <a:lnTo>
                  <a:pt x="3764" y="258144"/>
                </a:lnTo>
                <a:lnTo>
                  <a:pt x="0" y="239498"/>
                </a:lnTo>
                <a:lnTo>
                  <a:pt x="0" y="47900"/>
                </a:lnTo>
                <a:close/>
              </a:path>
            </a:pathLst>
          </a:custGeom>
          <a:ln w="2857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5720350" y="1609921"/>
            <a:ext cx="275336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>
                <a:solidFill>
                  <a:srgbClr val="11141B"/>
                </a:solidFill>
                <a:latin typeface="Lucida Sans Unicode"/>
                <a:cs typeface="Lucida Sans Unicode"/>
              </a:rPr>
              <a:t>Individuals</a:t>
            </a:r>
            <a:r>
              <a:rPr dirty="0" sz="1600" spc="5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11141B"/>
                </a:solidFill>
                <a:latin typeface="Lucida Sans Unicode"/>
                <a:cs typeface="Lucida Sans Unicode"/>
              </a:rPr>
              <a:t>seeking</a:t>
            </a:r>
            <a:r>
              <a:rPr dirty="0" sz="1600" spc="6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50">
                <a:solidFill>
                  <a:srgbClr val="11141B"/>
                </a:solidFill>
                <a:latin typeface="Lucida Sans Unicode"/>
                <a:cs typeface="Lucida Sans Unicode"/>
              </a:rPr>
              <a:t>asylum</a:t>
            </a:r>
            <a:endParaRPr sz="16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416875" y="2205973"/>
            <a:ext cx="96774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10">
                <a:solidFill>
                  <a:srgbClr val="11141B"/>
                </a:solidFill>
                <a:latin typeface="Lucida Sans Unicode"/>
                <a:cs typeface="Lucida Sans Unicode"/>
              </a:rPr>
              <a:t>Refugees</a:t>
            </a:r>
            <a:endParaRPr sz="160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01549" y="2192346"/>
            <a:ext cx="911225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10">
                <a:solidFill>
                  <a:srgbClr val="11141B"/>
                </a:solidFill>
                <a:latin typeface="Lucida Sans Unicode"/>
                <a:cs typeface="Lucida Sans Unicode"/>
              </a:rPr>
              <a:t>Migrants</a:t>
            </a:r>
            <a:endParaRPr sz="1600">
              <a:latin typeface="Lucida Sans Unicode"/>
              <a:cs typeface="Lucida Sans Unicode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801549" y="2823947"/>
            <a:ext cx="2271395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>
                <a:solidFill>
                  <a:srgbClr val="11141B"/>
                </a:solidFill>
                <a:latin typeface="Lucida Sans Unicode"/>
                <a:cs typeface="Lucida Sans Unicode"/>
              </a:rPr>
              <a:t>International</a:t>
            </a:r>
            <a:r>
              <a:rPr dirty="0" sz="1600" spc="21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10">
                <a:solidFill>
                  <a:srgbClr val="11141B"/>
                </a:solidFill>
                <a:latin typeface="Lucida Sans Unicode"/>
                <a:cs typeface="Lucida Sans Unicode"/>
              </a:rPr>
              <a:t>Students</a:t>
            </a:r>
            <a:endParaRPr sz="1600">
              <a:latin typeface="Lucida Sans Unicode"/>
              <a:cs typeface="Lucida Sans Unicode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360850" y="3432597"/>
            <a:ext cx="127635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>
                <a:solidFill>
                  <a:srgbClr val="11141B"/>
                </a:solidFill>
                <a:latin typeface="Lucida Sans Unicode"/>
                <a:cs typeface="Lucida Sans Unicode"/>
              </a:rPr>
              <a:t>Visa</a:t>
            </a:r>
            <a:r>
              <a:rPr dirty="0" sz="1600" spc="8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10">
                <a:solidFill>
                  <a:srgbClr val="11141B"/>
                </a:solidFill>
                <a:latin typeface="Lucida Sans Unicode"/>
                <a:cs typeface="Lucida Sans Unicode"/>
              </a:rPr>
              <a:t>Holders</a:t>
            </a:r>
            <a:endParaRPr sz="1600">
              <a:latin typeface="Lucida Sans Unicode"/>
              <a:cs typeface="Lucida Sans Unicode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801549" y="3968372"/>
            <a:ext cx="2838450" cy="525780"/>
          </a:xfrm>
          <a:prstGeom prst="rect">
            <a:avLst/>
          </a:prstGeom>
        </p:spPr>
        <p:txBody>
          <a:bodyPr wrap="square" lIns="0" tIns="635" rIns="0" bIns="0" rtlCol="0" vert="horz">
            <a:spAutoFit/>
          </a:bodyPr>
          <a:lstStyle/>
          <a:p>
            <a:pPr marL="12700" marR="5080">
              <a:lnSpc>
                <a:spcPct val="105000"/>
              </a:lnSpc>
              <a:spcBef>
                <a:spcPts val="5"/>
              </a:spcBef>
            </a:pPr>
            <a:r>
              <a:rPr dirty="0" sz="1600">
                <a:solidFill>
                  <a:srgbClr val="11141B"/>
                </a:solidFill>
                <a:latin typeface="Lucida Sans Unicode"/>
                <a:cs typeface="Lucida Sans Unicode"/>
              </a:rPr>
              <a:t>People</a:t>
            </a:r>
            <a:r>
              <a:rPr dirty="0" sz="1600" spc="3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11141B"/>
                </a:solidFill>
                <a:latin typeface="Lucida Sans Unicode"/>
                <a:cs typeface="Lucida Sans Unicode"/>
              </a:rPr>
              <a:t>with</a:t>
            </a:r>
            <a:r>
              <a:rPr dirty="0" sz="1600" spc="3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11141B"/>
                </a:solidFill>
                <a:latin typeface="Lucida Sans Unicode"/>
                <a:cs typeface="Lucida Sans Unicode"/>
              </a:rPr>
              <a:t>weak/</a:t>
            </a:r>
            <a:r>
              <a:rPr dirty="0" sz="1600" spc="3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11141B"/>
                </a:solidFill>
                <a:latin typeface="Lucida Sans Unicode"/>
                <a:cs typeface="Lucida Sans Unicode"/>
              </a:rPr>
              <a:t>no</a:t>
            </a:r>
            <a:r>
              <a:rPr dirty="0" sz="1600" spc="3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10">
                <a:solidFill>
                  <a:srgbClr val="11141B"/>
                </a:solidFill>
                <a:latin typeface="Lucida Sans Unicode"/>
                <a:cs typeface="Lucida Sans Unicode"/>
              </a:rPr>
              <a:t>social </a:t>
            </a:r>
            <a:r>
              <a:rPr dirty="0" sz="1600" spc="-20">
                <a:solidFill>
                  <a:srgbClr val="11141B"/>
                </a:solidFill>
                <a:latin typeface="Lucida Sans Unicode"/>
                <a:cs typeface="Lucida Sans Unicode"/>
              </a:rPr>
              <a:t>ties</a:t>
            </a:r>
            <a:endParaRPr sz="1600">
              <a:latin typeface="Lucida Sans Unicode"/>
              <a:cs typeface="Lucida Sans Unicode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403300" y="1401075"/>
            <a:ext cx="3397250" cy="3386454"/>
          </a:xfrm>
          <a:custGeom>
            <a:avLst/>
            <a:gdLst/>
            <a:ahLst/>
            <a:cxnLst/>
            <a:rect l="l" t="t" r="r" b="b"/>
            <a:pathLst>
              <a:path w="3397250" h="3386454">
                <a:moveTo>
                  <a:pt x="0" y="564411"/>
                </a:moveTo>
                <a:lnTo>
                  <a:pt x="2071" y="515711"/>
                </a:lnTo>
                <a:lnTo>
                  <a:pt x="8173" y="468162"/>
                </a:lnTo>
                <a:lnTo>
                  <a:pt x="18137" y="421933"/>
                </a:lnTo>
                <a:lnTo>
                  <a:pt x="31792" y="377192"/>
                </a:lnTo>
                <a:lnTo>
                  <a:pt x="48969" y="334111"/>
                </a:lnTo>
                <a:lnTo>
                  <a:pt x="69499" y="292857"/>
                </a:lnTo>
                <a:lnTo>
                  <a:pt x="93213" y="253601"/>
                </a:lnTo>
                <a:lnTo>
                  <a:pt x="119940" y="216512"/>
                </a:lnTo>
                <a:lnTo>
                  <a:pt x="149512" y="181759"/>
                </a:lnTo>
                <a:lnTo>
                  <a:pt x="181759" y="149512"/>
                </a:lnTo>
                <a:lnTo>
                  <a:pt x="216512" y="119940"/>
                </a:lnTo>
                <a:lnTo>
                  <a:pt x="253601" y="93212"/>
                </a:lnTo>
                <a:lnTo>
                  <a:pt x="292857" y="69499"/>
                </a:lnTo>
                <a:lnTo>
                  <a:pt x="334111" y="48969"/>
                </a:lnTo>
                <a:lnTo>
                  <a:pt x="377192" y="31792"/>
                </a:lnTo>
                <a:lnTo>
                  <a:pt x="421933" y="18137"/>
                </a:lnTo>
                <a:lnTo>
                  <a:pt x="468162" y="8173"/>
                </a:lnTo>
                <a:lnTo>
                  <a:pt x="515711" y="2071"/>
                </a:lnTo>
                <a:lnTo>
                  <a:pt x="564411" y="0"/>
                </a:lnTo>
                <a:lnTo>
                  <a:pt x="2832788" y="0"/>
                </a:lnTo>
                <a:lnTo>
                  <a:pt x="2882415" y="2184"/>
                </a:lnTo>
                <a:lnTo>
                  <a:pt x="2931328" y="8666"/>
                </a:lnTo>
                <a:lnTo>
                  <a:pt x="2979266" y="19337"/>
                </a:lnTo>
                <a:lnTo>
                  <a:pt x="3025971" y="34089"/>
                </a:lnTo>
                <a:lnTo>
                  <a:pt x="3071181" y="52816"/>
                </a:lnTo>
                <a:lnTo>
                  <a:pt x="3114638" y="75410"/>
                </a:lnTo>
                <a:lnTo>
                  <a:pt x="3156082" y="101762"/>
                </a:lnTo>
                <a:lnTo>
                  <a:pt x="3195251" y="131765"/>
                </a:lnTo>
                <a:lnTo>
                  <a:pt x="3231887" y="165312"/>
                </a:lnTo>
                <a:lnTo>
                  <a:pt x="3265434" y="201948"/>
                </a:lnTo>
                <a:lnTo>
                  <a:pt x="3295437" y="241117"/>
                </a:lnTo>
                <a:lnTo>
                  <a:pt x="3321789" y="282561"/>
                </a:lnTo>
                <a:lnTo>
                  <a:pt x="3344383" y="326018"/>
                </a:lnTo>
                <a:lnTo>
                  <a:pt x="3363110" y="371228"/>
                </a:lnTo>
                <a:lnTo>
                  <a:pt x="3377862" y="417933"/>
                </a:lnTo>
                <a:lnTo>
                  <a:pt x="3388533" y="465872"/>
                </a:lnTo>
                <a:lnTo>
                  <a:pt x="3395015" y="514784"/>
                </a:lnTo>
                <a:lnTo>
                  <a:pt x="3397199" y="564411"/>
                </a:lnTo>
                <a:lnTo>
                  <a:pt x="3397199" y="2821988"/>
                </a:lnTo>
                <a:lnTo>
                  <a:pt x="3395128" y="2870688"/>
                </a:lnTo>
                <a:lnTo>
                  <a:pt x="3389026" y="2918237"/>
                </a:lnTo>
                <a:lnTo>
                  <a:pt x="3379062" y="2964466"/>
                </a:lnTo>
                <a:lnTo>
                  <a:pt x="3365407" y="3009207"/>
                </a:lnTo>
                <a:lnTo>
                  <a:pt x="3348230" y="3052288"/>
                </a:lnTo>
                <a:lnTo>
                  <a:pt x="3327700" y="3093542"/>
                </a:lnTo>
                <a:lnTo>
                  <a:pt x="3303987" y="3132798"/>
                </a:lnTo>
                <a:lnTo>
                  <a:pt x="3277259" y="3169887"/>
                </a:lnTo>
                <a:lnTo>
                  <a:pt x="3247687" y="3204640"/>
                </a:lnTo>
                <a:lnTo>
                  <a:pt x="3215440" y="3236887"/>
                </a:lnTo>
                <a:lnTo>
                  <a:pt x="3180687" y="3266459"/>
                </a:lnTo>
                <a:lnTo>
                  <a:pt x="3143598" y="3293186"/>
                </a:lnTo>
                <a:lnTo>
                  <a:pt x="3104342" y="3316900"/>
                </a:lnTo>
                <a:lnTo>
                  <a:pt x="3063089" y="3337430"/>
                </a:lnTo>
                <a:lnTo>
                  <a:pt x="3020007" y="3354607"/>
                </a:lnTo>
                <a:lnTo>
                  <a:pt x="2975267" y="3368262"/>
                </a:lnTo>
                <a:lnTo>
                  <a:pt x="2929037" y="3378226"/>
                </a:lnTo>
                <a:lnTo>
                  <a:pt x="2881488" y="3384328"/>
                </a:lnTo>
                <a:lnTo>
                  <a:pt x="2832788" y="3386399"/>
                </a:lnTo>
                <a:lnTo>
                  <a:pt x="564411" y="3386399"/>
                </a:lnTo>
                <a:lnTo>
                  <a:pt x="515711" y="3384328"/>
                </a:lnTo>
                <a:lnTo>
                  <a:pt x="468162" y="3378226"/>
                </a:lnTo>
                <a:lnTo>
                  <a:pt x="421933" y="3368262"/>
                </a:lnTo>
                <a:lnTo>
                  <a:pt x="377192" y="3354607"/>
                </a:lnTo>
                <a:lnTo>
                  <a:pt x="334111" y="3337430"/>
                </a:lnTo>
                <a:lnTo>
                  <a:pt x="292857" y="3316900"/>
                </a:lnTo>
                <a:lnTo>
                  <a:pt x="253601" y="3293186"/>
                </a:lnTo>
                <a:lnTo>
                  <a:pt x="216512" y="3266459"/>
                </a:lnTo>
                <a:lnTo>
                  <a:pt x="181759" y="3236887"/>
                </a:lnTo>
                <a:lnTo>
                  <a:pt x="149512" y="3204640"/>
                </a:lnTo>
                <a:lnTo>
                  <a:pt x="119940" y="3169887"/>
                </a:lnTo>
                <a:lnTo>
                  <a:pt x="93213" y="3132798"/>
                </a:lnTo>
                <a:lnTo>
                  <a:pt x="69499" y="3093542"/>
                </a:lnTo>
                <a:lnTo>
                  <a:pt x="48969" y="3052288"/>
                </a:lnTo>
                <a:lnTo>
                  <a:pt x="31792" y="3009207"/>
                </a:lnTo>
                <a:lnTo>
                  <a:pt x="18137" y="2964466"/>
                </a:lnTo>
                <a:lnTo>
                  <a:pt x="8173" y="2918237"/>
                </a:lnTo>
                <a:lnTo>
                  <a:pt x="2071" y="2870688"/>
                </a:lnTo>
                <a:lnTo>
                  <a:pt x="0" y="2821988"/>
                </a:lnTo>
                <a:lnTo>
                  <a:pt x="0" y="564411"/>
                </a:lnTo>
                <a:close/>
              </a:path>
            </a:pathLst>
          </a:custGeom>
          <a:ln w="3809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What</a:t>
            </a:r>
            <a:r>
              <a:rPr dirty="0" spc="-320"/>
              <a:t> </a:t>
            </a:r>
            <a:r>
              <a:rPr dirty="0" spc="-25"/>
              <a:t>have</a:t>
            </a:r>
            <a:r>
              <a:rPr dirty="0" spc="-315"/>
              <a:t> </a:t>
            </a:r>
            <a:r>
              <a:rPr dirty="0" spc="-204"/>
              <a:t>we</a:t>
            </a:r>
            <a:r>
              <a:rPr dirty="0" spc="-315"/>
              <a:t> </a:t>
            </a:r>
            <a:r>
              <a:rPr dirty="0" spc="-65"/>
              <a:t>done</a:t>
            </a:r>
            <a:r>
              <a:rPr dirty="0" spc="-320"/>
              <a:t> </a:t>
            </a:r>
            <a:r>
              <a:rPr dirty="0" spc="-130"/>
              <a:t>so</a:t>
            </a:r>
            <a:r>
              <a:rPr dirty="0" spc="-315"/>
              <a:t> </a:t>
            </a:r>
            <a:r>
              <a:rPr dirty="0" spc="-20"/>
              <a:t>far?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77225" y="1323255"/>
            <a:ext cx="5749290" cy="361950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469265" indent="-351155">
              <a:lnSpc>
                <a:spcPct val="100000"/>
              </a:lnSpc>
              <a:spcBef>
                <a:spcPts val="195"/>
              </a:spcBef>
              <a:buFont typeface="Arial"/>
              <a:buChar char="●"/>
              <a:tabLst>
                <a:tab pos="469265" algn="l"/>
              </a:tabLst>
            </a:pPr>
            <a:r>
              <a:rPr dirty="0" sz="1600" spc="55">
                <a:solidFill>
                  <a:srgbClr val="11141B"/>
                </a:solidFill>
                <a:latin typeface="Lucida Sans Unicode"/>
                <a:cs typeface="Lucida Sans Unicode"/>
              </a:rPr>
              <a:t>Ran</a:t>
            </a:r>
            <a:r>
              <a:rPr dirty="0" sz="1600" spc="-4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11141B"/>
                </a:solidFill>
                <a:latin typeface="Lucida Sans Unicode"/>
                <a:cs typeface="Lucida Sans Unicode"/>
              </a:rPr>
              <a:t>workshops</a:t>
            </a:r>
            <a:r>
              <a:rPr dirty="0" sz="1600" spc="-4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80">
                <a:solidFill>
                  <a:srgbClr val="11141B"/>
                </a:solidFill>
                <a:latin typeface="Lucida Sans Unicode"/>
                <a:cs typeface="Lucida Sans Unicode"/>
              </a:rPr>
              <a:t>at</a:t>
            </a:r>
            <a:r>
              <a:rPr dirty="0" sz="1600" spc="-4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11141B"/>
                </a:solidFill>
                <a:latin typeface="Lucida Sans Unicode"/>
                <a:cs typeface="Lucida Sans Unicode"/>
              </a:rPr>
              <a:t>Learn</a:t>
            </a:r>
            <a:r>
              <a:rPr dirty="0" sz="1600" spc="-4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30">
                <a:solidFill>
                  <a:srgbClr val="11141B"/>
                </a:solidFill>
                <a:latin typeface="Lucida Sans Unicode"/>
                <a:cs typeface="Lucida Sans Unicode"/>
              </a:rPr>
              <a:t>for</a:t>
            </a:r>
            <a:r>
              <a:rPr dirty="0" sz="1600" spc="-4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20">
                <a:solidFill>
                  <a:srgbClr val="11141B"/>
                </a:solidFill>
                <a:latin typeface="Lucida Sans Unicode"/>
                <a:cs typeface="Lucida Sans Unicode"/>
              </a:rPr>
              <a:t>Life</a:t>
            </a:r>
            <a:endParaRPr sz="1600">
              <a:latin typeface="Lucida Sans Unicode"/>
              <a:cs typeface="Lucida Sans Unicode"/>
            </a:endParaRPr>
          </a:p>
          <a:p>
            <a:pPr lvl="1" marL="926465" indent="-351155">
              <a:lnSpc>
                <a:spcPct val="100000"/>
              </a:lnSpc>
              <a:spcBef>
                <a:spcPts val="95"/>
              </a:spcBef>
              <a:buFont typeface="Arial"/>
              <a:buChar char="○"/>
              <a:tabLst>
                <a:tab pos="926465" algn="l"/>
              </a:tabLst>
            </a:pPr>
            <a:r>
              <a:rPr dirty="0" sz="1600">
                <a:solidFill>
                  <a:srgbClr val="11141B"/>
                </a:solidFill>
                <a:latin typeface="Lucida Sans Unicode"/>
                <a:cs typeface="Lucida Sans Unicode"/>
              </a:rPr>
              <a:t>Individuals</a:t>
            </a:r>
            <a:r>
              <a:rPr dirty="0" sz="1600" spc="10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11141B"/>
                </a:solidFill>
                <a:latin typeface="Lucida Sans Unicode"/>
                <a:cs typeface="Lucida Sans Unicode"/>
              </a:rPr>
              <a:t>attending</a:t>
            </a:r>
            <a:r>
              <a:rPr dirty="0" sz="1600" spc="10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10">
                <a:solidFill>
                  <a:srgbClr val="11141B"/>
                </a:solidFill>
                <a:latin typeface="Lucida Sans Unicode"/>
                <a:cs typeface="Lucida Sans Unicode"/>
              </a:rPr>
              <a:t>English</a:t>
            </a:r>
            <a:r>
              <a:rPr dirty="0" sz="1600" spc="10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50">
                <a:solidFill>
                  <a:srgbClr val="11141B"/>
                </a:solidFill>
                <a:latin typeface="Lucida Sans Unicode"/>
                <a:cs typeface="Lucida Sans Unicode"/>
              </a:rPr>
              <a:t>classes</a:t>
            </a:r>
            <a:endParaRPr sz="1600">
              <a:latin typeface="Lucida Sans Unicode"/>
              <a:cs typeface="Lucida Sans Unicode"/>
            </a:endParaRPr>
          </a:p>
          <a:p>
            <a:pPr lvl="1" marL="926465" indent="-351155">
              <a:lnSpc>
                <a:spcPct val="100000"/>
              </a:lnSpc>
              <a:spcBef>
                <a:spcPts val="95"/>
              </a:spcBef>
              <a:buFont typeface="Arial"/>
              <a:buChar char="○"/>
              <a:tabLst>
                <a:tab pos="926465" algn="l"/>
              </a:tabLst>
            </a:pPr>
            <a:r>
              <a:rPr dirty="0" sz="1600">
                <a:solidFill>
                  <a:srgbClr val="11141B"/>
                </a:solidFill>
                <a:latin typeface="Lucida Sans Unicode"/>
                <a:cs typeface="Lucida Sans Unicode"/>
              </a:rPr>
              <a:t>Sheffield</a:t>
            </a:r>
            <a:r>
              <a:rPr dirty="0" sz="1600" spc="-4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50">
                <a:solidFill>
                  <a:srgbClr val="11141B"/>
                </a:solidFill>
                <a:latin typeface="Lucida Sans Unicode"/>
                <a:cs typeface="Lucida Sans Unicode"/>
              </a:rPr>
              <a:t>Hallam</a:t>
            </a:r>
            <a:r>
              <a:rPr dirty="0" sz="1600" spc="-3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10">
                <a:solidFill>
                  <a:srgbClr val="11141B"/>
                </a:solidFill>
                <a:latin typeface="Lucida Sans Unicode"/>
                <a:cs typeface="Lucida Sans Unicode"/>
              </a:rPr>
              <a:t>students</a:t>
            </a:r>
            <a:endParaRPr sz="1600">
              <a:latin typeface="Lucida Sans Unicode"/>
              <a:cs typeface="Lucida Sans Unicode"/>
            </a:endParaRPr>
          </a:p>
          <a:p>
            <a:pPr marL="469265" indent="-351155">
              <a:lnSpc>
                <a:spcPct val="100000"/>
              </a:lnSpc>
              <a:spcBef>
                <a:spcPts val="95"/>
              </a:spcBef>
              <a:buFont typeface="Arial"/>
              <a:buChar char="●"/>
              <a:tabLst>
                <a:tab pos="469265" algn="l"/>
              </a:tabLst>
            </a:pPr>
            <a:r>
              <a:rPr dirty="0" sz="1600">
                <a:solidFill>
                  <a:srgbClr val="11141B"/>
                </a:solidFill>
                <a:latin typeface="Lucida Sans Unicode"/>
                <a:cs typeface="Lucida Sans Unicode"/>
              </a:rPr>
              <a:t>Written</a:t>
            </a:r>
            <a:r>
              <a:rPr dirty="0" sz="1600" spc="8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10">
                <a:solidFill>
                  <a:srgbClr val="11141B"/>
                </a:solidFill>
                <a:latin typeface="Lucida Sans Unicode"/>
                <a:cs typeface="Lucida Sans Unicode"/>
              </a:rPr>
              <a:t>activity</a:t>
            </a:r>
            <a:endParaRPr sz="1600">
              <a:latin typeface="Lucida Sans Unicode"/>
              <a:cs typeface="Lucida Sans Unicode"/>
            </a:endParaRPr>
          </a:p>
          <a:p>
            <a:pPr marL="469265" indent="-351155">
              <a:lnSpc>
                <a:spcPct val="100000"/>
              </a:lnSpc>
              <a:spcBef>
                <a:spcPts val="100"/>
              </a:spcBef>
              <a:buFont typeface="Arial"/>
              <a:buChar char="●"/>
              <a:tabLst>
                <a:tab pos="469265" algn="l"/>
              </a:tabLst>
            </a:pPr>
            <a:r>
              <a:rPr dirty="0" sz="1600">
                <a:solidFill>
                  <a:srgbClr val="11141B"/>
                </a:solidFill>
                <a:latin typeface="Lucida Sans Unicode"/>
                <a:cs typeface="Lucida Sans Unicode"/>
              </a:rPr>
              <a:t>Branding/</a:t>
            </a:r>
            <a:r>
              <a:rPr dirty="0" sz="1600" spc="3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50">
                <a:solidFill>
                  <a:srgbClr val="11141B"/>
                </a:solidFill>
                <a:latin typeface="Lucida Sans Unicode"/>
                <a:cs typeface="Lucida Sans Unicode"/>
              </a:rPr>
              <a:t>Naming</a:t>
            </a:r>
            <a:r>
              <a:rPr dirty="0" sz="1600" spc="3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10">
                <a:solidFill>
                  <a:srgbClr val="11141B"/>
                </a:solidFill>
                <a:latin typeface="Lucida Sans Unicode"/>
                <a:cs typeface="Lucida Sans Unicode"/>
              </a:rPr>
              <a:t>Exercise</a:t>
            </a:r>
            <a:endParaRPr sz="1600">
              <a:latin typeface="Lucida Sans Unicode"/>
              <a:cs typeface="Lucida Sans Unicode"/>
            </a:endParaRPr>
          </a:p>
          <a:p>
            <a:pPr marL="469265" indent="-351155">
              <a:lnSpc>
                <a:spcPct val="100000"/>
              </a:lnSpc>
              <a:spcBef>
                <a:spcPts val="95"/>
              </a:spcBef>
              <a:buFont typeface="Arial"/>
              <a:buChar char="●"/>
              <a:tabLst>
                <a:tab pos="469265" algn="l"/>
              </a:tabLst>
            </a:pPr>
            <a:r>
              <a:rPr dirty="0" sz="1600" spc="80">
                <a:solidFill>
                  <a:srgbClr val="11141B"/>
                </a:solidFill>
                <a:latin typeface="Lucida Sans Unicode"/>
                <a:cs typeface="Lucida Sans Unicode"/>
              </a:rPr>
              <a:t>Card</a:t>
            </a:r>
            <a:r>
              <a:rPr dirty="0" sz="1600" spc="-4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11141B"/>
                </a:solidFill>
                <a:latin typeface="Lucida Sans Unicode"/>
                <a:cs typeface="Lucida Sans Unicode"/>
              </a:rPr>
              <a:t>Sorting</a:t>
            </a:r>
            <a:r>
              <a:rPr dirty="0" sz="1600" spc="-4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10">
                <a:solidFill>
                  <a:srgbClr val="11141B"/>
                </a:solidFill>
                <a:latin typeface="Lucida Sans Unicode"/>
                <a:cs typeface="Lucida Sans Unicode"/>
              </a:rPr>
              <a:t>Exercise</a:t>
            </a:r>
            <a:r>
              <a:rPr dirty="0" sz="1600" spc="-4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11141B"/>
                </a:solidFill>
                <a:latin typeface="Lucida Sans Unicode"/>
                <a:cs typeface="Lucida Sans Unicode"/>
              </a:rPr>
              <a:t>with</a:t>
            </a:r>
            <a:r>
              <a:rPr dirty="0" sz="1600" spc="-4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11141B"/>
                </a:solidFill>
                <a:latin typeface="Lucida Sans Unicode"/>
                <a:cs typeface="Lucida Sans Unicode"/>
              </a:rPr>
              <a:t>the</a:t>
            </a:r>
            <a:r>
              <a:rPr dirty="0" sz="1600" spc="-4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10">
                <a:solidFill>
                  <a:srgbClr val="11141B"/>
                </a:solidFill>
                <a:latin typeface="Lucida Sans Unicode"/>
                <a:cs typeface="Lucida Sans Unicode"/>
              </a:rPr>
              <a:t>students</a:t>
            </a:r>
            <a:endParaRPr sz="1600">
              <a:latin typeface="Lucida Sans Unicode"/>
              <a:cs typeface="Lucida Sans Unicode"/>
            </a:endParaRPr>
          </a:p>
          <a:p>
            <a:pPr marL="469265" indent="-351155">
              <a:lnSpc>
                <a:spcPct val="100000"/>
              </a:lnSpc>
              <a:spcBef>
                <a:spcPts val="95"/>
              </a:spcBef>
              <a:buFont typeface="Arial"/>
              <a:buChar char="●"/>
              <a:tabLst>
                <a:tab pos="469265" algn="l"/>
              </a:tabLst>
            </a:pPr>
            <a:r>
              <a:rPr dirty="0" sz="1600" spc="50">
                <a:solidFill>
                  <a:srgbClr val="11141B"/>
                </a:solidFill>
                <a:latin typeface="Lucida Sans Unicode"/>
                <a:cs typeface="Lucida Sans Unicode"/>
              </a:rPr>
              <a:t>Service</a:t>
            </a:r>
            <a:r>
              <a:rPr dirty="0" sz="1600" spc="4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11141B"/>
                </a:solidFill>
                <a:latin typeface="Lucida Sans Unicode"/>
                <a:cs typeface="Lucida Sans Unicode"/>
              </a:rPr>
              <a:t>gathering</a:t>
            </a:r>
            <a:r>
              <a:rPr dirty="0" sz="1600" spc="4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11141B"/>
                </a:solidFill>
                <a:latin typeface="Lucida Sans Unicode"/>
                <a:cs typeface="Lucida Sans Unicode"/>
              </a:rPr>
              <a:t>exercise</a:t>
            </a:r>
            <a:r>
              <a:rPr dirty="0" sz="1600" spc="4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11141B"/>
                </a:solidFill>
                <a:latin typeface="Lucida Sans Unicode"/>
                <a:cs typeface="Lucida Sans Unicode"/>
              </a:rPr>
              <a:t>with</a:t>
            </a:r>
            <a:r>
              <a:rPr dirty="0" sz="1600" spc="4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11141B"/>
                </a:solidFill>
                <a:latin typeface="Lucida Sans Unicode"/>
                <a:cs typeface="Lucida Sans Unicode"/>
              </a:rPr>
              <a:t>the</a:t>
            </a:r>
            <a:r>
              <a:rPr dirty="0" sz="1600" spc="4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10">
                <a:solidFill>
                  <a:srgbClr val="11141B"/>
                </a:solidFill>
                <a:latin typeface="Lucida Sans Unicode"/>
                <a:cs typeface="Lucida Sans Unicode"/>
              </a:rPr>
              <a:t>students</a:t>
            </a:r>
            <a:endParaRPr sz="1600">
              <a:latin typeface="Lucida Sans Unicode"/>
              <a:cs typeface="Lucida Sans Unicode"/>
            </a:endParaRPr>
          </a:p>
          <a:p>
            <a:pPr marL="469265" indent="-366395">
              <a:lnSpc>
                <a:spcPct val="100000"/>
              </a:lnSpc>
              <a:spcBef>
                <a:spcPts val="190"/>
              </a:spcBef>
              <a:buSzPct val="105882"/>
              <a:buFont typeface="Arial"/>
              <a:buChar char="●"/>
              <a:tabLst>
                <a:tab pos="469265" algn="l"/>
              </a:tabLst>
            </a:pPr>
            <a:r>
              <a:rPr dirty="0" sz="1700">
                <a:solidFill>
                  <a:srgbClr val="11141B"/>
                </a:solidFill>
                <a:latin typeface="Lucida Sans Unicode"/>
                <a:cs typeface="Lucida Sans Unicode"/>
              </a:rPr>
              <a:t>Branding</a:t>
            </a:r>
            <a:r>
              <a:rPr dirty="0" sz="1700" spc="-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11141B"/>
                </a:solidFill>
                <a:latin typeface="Lucida Sans Unicode"/>
                <a:cs typeface="Lucida Sans Unicode"/>
              </a:rPr>
              <a:t>workshop</a:t>
            </a:r>
            <a:r>
              <a:rPr dirty="0" sz="1700" spc="-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11141B"/>
                </a:solidFill>
                <a:latin typeface="Lucida Sans Unicode"/>
                <a:cs typeface="Lucida Sans Unicode"/>
              </a:rPr>
              <a:t>with</a:t>
            </a:r>
            <a:r>
              <a:rPr dirty="0" sz="1700" spc="-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11141B"/>
                </a:solidFill>
                <a:latin typeface="Lucida Sans Unicode"/>
                <a:cs typeface="Lucida Sans Unicode"/>
              </a:rPr>
              <a:t>Hive</a:t>
            </a:r>
            <a:r>
              <a:rPr dirty="0" sz="1700" spc="-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100">
                <a:solidFill>
                  <a:srgbClr val="11141B"/>
                </a:solidFill>
                <a:latin typeface="Lucida Sans Unicode"/>
                <a:cs typeface="Lucida Sans Unicode"/>
              </a:rPr>
              <a:t>and</a:t>
            </a:r>
            <a:r>
              <a:rPr dirty="0" sz="1700" spc="-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11141B"/>
                </a:solidFill>
                <a:latin typeface="Lucida Sans Unicode"/>
                <a:cs typeface="Lucida Sans Unicode"/>
              </a:rPr>
              <a:t>Learn</a:t>
            </a:r>
            <a:r>
              <a:rPr dirty="0" sz="1700" spc="-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5">
                <a:solidFill>
                  <a:srgbClr val="11141B"/>
                </a:solidFill>
                <a:latin typeface="Lucida Sans Unicode"/>
                <a:cs typeface="Lucida Sans Unicode"/>
              </a:rPr>
              <a:t>for</a:t>
            </a:r>
            <a:r>
              <a:rPr dirty="0" sz="1700" spc="-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0">
                <a:solidFill>
                  <a:srgbClr val="11141B"/>
                </a:solidFill>
                <a:latin typeface="Lucida Sans Unicode"/>
                <a:cs typeface="Lucida Sans Unicode"/>
              </a:rPr>
              <a:t>Life</a:t>
            </a:r>
            <a:endParaRPr sz="1700">
              <a:latin typeface="Lucida Sans Unicode"/>
              <a:cs typeface="Lucida Sans Unicode"/>
            </a:endParaRPr>
          </a:p>
          <a:p>
            <a:pPr marL="469900" marR="5080" indent="-359410">
              <a:lnSpc>
                <a:spcPct val="105000"/>
              </a:lnSpc>
              <a:spcBef>
                <a:spcPts val="30"/>
              </a:spcBef>
              <a:buFont typeface="Arial"/>
              <a:buChar char="●"/>
              <a:tabLst>
                <a:tab pos="469900" algn="l"/>
              </a:tabLst>
            </a:pPr>
            <a:r>
              <a:rPr dirty="0" sz="1700">
                <a:solidFill>
                  <a:srgbClr val="11141B"/>
                </a:solidFill>
                <a:latin typeface="Lucida Sans Unicode"/>
                <a:cs typeface="Lucida Sans Unicode"/>
              </a:rPr>
              <a:t>Attended</a:t>
            </a:r>
            <a:r>
              <a:rPr dirty="0" sz="1700" spc="1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14">
                <a:solidFill>
                  <a:srgbClr val="11141B"/>
                </a:solidFill>
                <a:latin typeface="Lucida Sans Unicode"/>
                <a:cs typeface="Lucida Sans Unicode"/>
              </a:rPr>
              <a:t>2</a:t>
            </a:r>
            <a:r>
              <a:rPr dirty="0" sz="1700" spc="1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11141B"/>
                </a:solidFill>
                <a:latin typeface="Lucida Sans Unicode"/>
                <a:cs typeface="Lucida Sans Unicode"/>
              </a:rPr>
              <a:t>of</a:t>
            </a:r>
            <a:r>
              <a:rPr dirty="0" sz="1700" spc="2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11141B"/>
                </a:solidFill>
                <a:latin typeface="Lucida Sans Unicode"/>
                <a:cs typeface="Lucida Sans Unicode"/>
              </a:rPr>
              <a:t>the</a:t>
            </a:r>
            <a:r>
              <a:rPr dirty="0" sz="1700" spc="1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11141B"/>
                </a:solidFill>
                <a:latin typeface="Lucida Sans Unicode"/>
                <a:cs typeface="Lucida Sans Unicode"/>
              </a:rPr>
              <a:t>‘Refugee</a:t>
            </a:r>
            <a:r>
              <a:rPr dirty="0" sz="1700" spc="1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11141B"/>
                </a:solidFill>
                <a:latin typeface="Lucida Sans Unicode"/>
                <a:cs typeface="Lucida Sans Unicode"/>
              </a:rPr>
              <a:t>Asylum</a:t>
            </a:r>
            <a:r>
              <a:rPr dirty="0" sz="1700" spc="2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100">
                <a:solidFill>
                  <a:srgbClr val="11141B"/>
                </a:solidFill>
                <a:latin typeface="Lucida Sans Unicode"/>
                <a:cs typeface="Lucida Sans Unicode"/>
              </a:rPr>
              <a:t>and</a:t>
            </a:r>
            <a:r>
              <a:rPr dirty="0" sz="1700" spc="1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0">
                <a:solidFill>
                  <a:srgbClr val="11141B"/>
                </a:solidFill>
                <a:latin typeface="Lucida Sans Unicode"/>
                <a:cs typeface="Lucida Sans Unicode"/>
              </a:rPr>
              <a:t>Migration </a:t>
            </a:r>
            <a:r>
              <a:rPr dirty="0" sz="1700">
                <a:solidFill>
                  <a:srgbClr val="11141B"/>
                </a:solidFill>
                <a:latin typeface="Lucida Sans Unicode"/>
                <a:cs typeface="Lucida Sans Unicode"/>
              </a:rPr>
              <a:t>Strategic</a:t>
            </a:r>
            <a:r>
              <a:rPr dirty="0" sz="1700" spc="10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11141B"/>
                </a:solidFill>
                <a:latin typeface="Lucida Sans Unicode"/>
                <a:cs typeface="Lucida Sans Unicode"/>
              </a:rPr>
              <a:t>Partnership</a:t>
            </a:r>
            <a:r>
              <a:rPr dirty="0" sz="1700" spc="10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11141B"/>
                </a:solidFill>
                <a:latin typeface="Lucida Sans Unicode"/>
                <a:cs typeface="Lucida Sans Unicode"/>
              </a:rPr>
              <a:t>Group’</a:t>
            </a:r>
            <a:r>
              <a:rPr dirty="0" sz="1700" spc="10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11141B"/>
                </a:solidFill>
                <a:latin typeface="Lucida Sans Unicode"/>
                <a:cs typeface="Lucida Sans Unicode"/>
              </a:rPr>
              <a:t>calls</a:t>
            </a:r>
            <a:r>
              <a:rPr dirty="0" sz="1700" spc="10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50">
                <a:solidFill>
                  <a:srgbClr val="11141B"/>
                </a:solidFill>
                <a:latin typeface="Lucida Sans Unicode"/>
                <a:cs typeface="Lucida Sans Unicode"/>
              </a:rPr>
              <a:t>(facilitated</a:t>
            </a:r>
            <a:r>
              <a:rPr dirty="0" sz="1700" spc="10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40">
                <a:solidFill>
                  <a:srgbClr val="11141B"/>
                </a:solidFill>
                <a:latin typeface="Lucida Sans Unicode"/>
                <a:cs typeface="Lucida Sans Unicode"/>
              </a:rPr>
              <a:t>by </a:t>
            </a:r>
            <a:r>
              <a:rPr dirty="0" sz="1700">
                <a:solidFill>
                  <a:srgbClr val="11141B"/>
                </a:solidFill>
                <a:latin typeface="Lucida Sans Unicode"/>
                <a:cs typeface="Lucida Sans Unicode"/>
              </a:rPr>
              <a:t>the</a:t>
            </a:r>
            <a:r>
              <a:rPr dirty="0" sz="1700" spc="-4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55">
                <a:solidFill>
                  <a:srgbClr val="11141B"/>
                </a:solidFill>
                <a:latin typeface="Lucida Sans Unicode"/>
                <a:cs typeface="Lucida Sans Unicode"/>
              </a:rPr>
              <a:t>council)</a:t>
            </a:r>
            <a:r>
              <a:rPr dirty="0" sz="1700" spc="-4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11141B"/>
                </a:solidFill>
                <a:latin typeface="Lucida Sans Unicode"/>
                <a:cs typeface="Lucida Sans Unicode"/>
              </a:rPr>
              <a:t>to</a:t>
            </a:r>
            <a:r>
              <a:rPr dirty="0" sz="1700" spc="-4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50">
                <a:solidFill>
                  <a:srgbClr val="11141B"/>
                </a:solidFill>
                <a:latin typeface="Lucida Sans Unicode"/>
                <a:cs typeface="Lucida Sans Unicode"/>
              </a:rPr>
              <a:t>gather</a:t>
            </a:r>
            <a:r>
              <a:rPr dirty="0" sz="1700" spc="-4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11141B"/>
                </a:solidFill>
                <a:latin typeface="Lucida Sans Unicode"/>
                <a:cs typeface="Lucida Sans Unicode"/>
              </a:rPr>
              <a:t>support</a:t>
            </a:r>
            <a:r>
              <a:rPr dirty="0" sz="1700" spc="-4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5">
                <a:solidFill>
                  <a:srgbClr val="11141B"/>
                </a:solidFill>
                <a:latin typeface="Lucida Sans Unicode"/>
                <a:cs typeface="Lucida Sans Unicode"/>
              </a:rPr>
              <a:t>for</a:t>
            </a:r>
            <a:r>
              <a:rPr dirty="0" sz="1700" spc="-4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0">
                <a:solidFill>
                  <a:srgbClr val="11141B"/>
                </a:solidFill>
                <a:latin typeface="Lucida Sans Unicode"/>
                <a:cs typeface="Lucida Sans Unicode"/>
              </a:rPr>
              <a:t>content</a:t>
            </a:r>
            <a:endParaRPr sz="1700">
              <a:latin typeface="Lucida Sans Unicode"/>
              <a:cs typeface="Lucida Sans Unicode"/>
            </a:endParaRPr>
          </a:p>
          <a:p>
            <a:pPr marL="12700" marR="532765">
              <a:lnSpc>
                <a:spcPct val="105000"/>
              </a:lnSpc>
              <a:spcBef>
                <a:spcPts val="1720"/>
              </a:spcBef>
            </a:pPr>
            <a:r>
              <a:rPr dirty="0" sz="1500">
                <a:solidFill>
                  <a:srgbClr val="11141B"/>
                </a:solidFill>
                <a:latin typeface="Lucida Sans Unicode"/>
                <a:cs typeface="Lucida Sans Unicode"/>
              </a:rPr>
              <a:t>Asked</a:t>
            </a:r>
            <a:r>
              <a:rPr dirty="0" sz="1500" spc="1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500">
                <a:solidFill>
                  <a:srgbClr val="11141B"/>
                </a:solidFill>
                <a:latin typeface="Lucida Sans Unicode"/>
                <a:cs typeface="Lucida Sans Unicode"/>
              </a:rPr>
              <a:t>people</a:t>
            </a:r>
            <a:r>
              <a:rPr dirty="0" sz="1500" spc="2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65">
                <a:solidFill>
                  <a:srgbClr val="11141B"/>
                </a:solidFill>
                <a:latin typeface="Lucida Sans Unicode"/>
                <a:cs typeface="Lucida Sans Unicode"/>
              </a:rPr>
              <a:t>what</a:t>
            </a:r>
            <a:r>
              <a:rPr dirty="0" sz="1500" spc="1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500">
                <a:solidFill>
                  <a:srgbClr val="11141B"/>
                </a:solidFill>
                <a:latin typeface="Lucida Sans Unicode"/>
                <a:cs typeface="Lucida Sans Unicode"/>
              </a:rPr>
              <a:t>information</a:t>
            </a:r>
            <a:r>
              <a:rPr dirty="0" sz="1500" spc="2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500">
                <a:solidFill>
                  <a:srgbClr val="11141B"/>
                </a:solidFill>
                <a:latin typeface="Lucida Sans Unicode"/>
                <a:cs typeface="Lucida Sans Unicode"/>
              </a:rPr>
              <a:t>they</a:t>
            </a:r>
            <a:r>
              <a:rPr dirty="0" sz="1500" spc="2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70">
                <a:solidFill>
                  <a:srgbClr val="11141B"/>
                </a:solidFill>
                <a:latin typeface="Lucida Sans Unicode"/>
                <a:cs typeface="Lucida Sans Unicode"/>
              </a:rPr>
              <a:t>needed</a:t>
            </a:r>
            <a:r>
              <a:rPr dirty="0" sz="1500" spc="1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55">
                <a:solidFill>
                  <a:srgbClr val="11141B"/>
                </a:solidFill>
                <a:latin typeface="Lucida Sans Unicode"/>
                <a:cs typeface="Lucida Sans Unicode"/>
              </a:rPr>
              <a:t>when</a:t>
            </a:r>
            <a:r>
              <a:rPr dirty="0" sz="1500" spc="2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25">
                <a:solidFill>
                  <a:srgbClr val="11141B"/>
                </a:solidFill>
                <a:latin typeface="Lucida Sans Unicode"/>
                <a:cs typeface="Lucida Sans Unicode"/>
              </a:rPr>
              <a:t>first </a:t>
            </a:r>
            <a:r>
              <a:rPr dirty="0" sz="1500" spc="50">
                <a:solidFill>
                  <a:srgbClr val="11141B"/>
                </a:solidFill>
                <a:latin typeface="Lucida Sans Unicode"/>
                <a:cs typeface="Lucida Sans Unicode"/>
              </a:rPr>
              <a:t>coming</a:t>
            </a:r>
            <a:r>
              <a:rPr dirty="0" sz="1500" spc="-6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500">
                <a:solidFill>
                  <a:srgbClr val="11141B"/>
                </a:solidFill>
                <a:latin typeface="Lucida Sans Unicode"/>
                <a:cs typeface="Lucida Sans Unicode"/>
              </a:rPr>
              <a:t>to</a:t>
            </a:r>
            <a:r>
              <a:rPr dirty="0" sz="1500" spc="-6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500">
                <a:solidFill>
                  <a:srgbClr val="11141B"/>
                </a:solidFill>
                <a:latin typeface="Lucida Sans Unicode"/>
                <a:cs typeface="Lucida Sans Unicode"/>
              </a:rPr>
              <a:t>Sheffield</a:t>
            </a:r>
            <a:r>
              <a:rPr dirty="0" sz="1500" spc="-6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90">
                <a:solidFill>
                  <a:srgbClr val="11141B"/>
                </a:solidFill>
                <a:latin typeface="Lucida Sans Unicode"/>
                <a:cs typeface="Lucida Sans Unicode"/>
              </a:rPr>
              <a:t>and</a:t>
            </a:r>
            <a:r>
              <a:rPr dirty="0" sz="1500" spc="-6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500">
                <a:solidFill>
                  <a:srgbClr val="11141B"/>
                </a:solidFill>
                <a:latin typeface="Lucida Sans Unicode"/>
                <a:cs typeface="Lucida Sans Unicode"/>
              </a:rPr>
              <a:t>their</a:t>
            </a:r>
            <a:r>
              <a:rPr dirty="0" sz="1500" spc="-6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10">
                <a:solidFill>
                  <a:srgbClr val="11141B"/>
                </a:solidFill>
                <a:latin typeface="Lucida Sans Unicode"/>
                <a:cs typeface="Lucida Sans Unicode"/>
              </a:rPr>
              <a:t>expectations…</a:t>
            </a:r>
            <a:endParaRPr sz="15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What</a:t>
            </a:r>
            <a:r>
              <a:rPr dirty="0" spc="-320"/>
              <a:t> </a:t>
            </a:r>
            <a:r>
              <a:rPr dirty="0" spc="-25"/>
              <a:t>have</a:t>
            </a:r>
            <a:r>
              <a:rPr dirty="0" spc="-315"/>
              <a:t> </a:t>
            </a:r>
            <a:r>
              <a:rPr dirty="0" spc="-204"/>
              <a:t>we</a:t>
            </a:r>
            <a:r>
              <a:rPr dirty="0" spc="-315"/>
              <a:t> </a:t>
            </a:r>
            <a:r>
              <a:rPr dirty="0" spc="-65"/>
              <a:t>done</a:t>
            </a:r>
            <a:r>
              <a:rPr dirty="0" spc="-320"/>
              <a:t> </a:t>
            </a:r>
            <a:r>
              <a:rPr dirty="0" spc="-130"/>
              <a:t>so</a:t>
            </a:r>
            <a:r>
              <a:rPr dirty="0" spc="-315"/>
              <a:t> </a:t>
            </a:r>
            <a:r>
              <a:rPr dirty="0" spc="-20"/>
              <a:t>far?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379095" marR="367030" indent="-351790">
              <a:lnSpc>
                <a:spcPct val="105000"/>
              </a:lnSpc>
              <a:spcBef>
                <a:spcPts val="5"/>
              </a:spcBef>
              <a:buFont typeface="Arial"/>
              <a:buChar char="●"/>
              <a:tabLst>
                <a:tab pos="379095" algn="l"/>
              </a:tabLst>
            </a:pPr>
            <a:r>
              <a:rPr dirty="0"/>
              <a:t>Discussions with</a:t>
            </a:r>
            <a:r>
              <a:rPr dirty="0" spc="5"/>
              <a:t> </a:t>
            </a:r>
            <a:r>
              <a:rPr dirty="0"/>
              <a:t>the</a:t>
            </a:r>
            <a:r>
              <a:rPr dirty="0" spc="5"/>
              <a:t> </a:t>
            </a:r>
            <a:r>
              <a:rPr dirty="0" spc="50"/>
              <a:t>Burngreave</a:t>
            </a:r>
            <a:r>
              <a:rPr dirty="0" spc="5"/>
              <a:t> </a:t>
            </a:r>
            <a:r>
              <a:rPr dirty="0"/>
              <a:t>women’s </a:t>
            </a:r>
            <a:r>
              <a:rPr dirty="0" spc="-10"/>
              <a:t>group </a:t>
            </a:r>
            <a:r>
              <a:rPr dirty="0"/>
              <a:t>from</a:t>
            </a:r>
            <a:r>
              <a:rPr dirty="0" spc="-15"/>
              <a:t> </a:t>
            </a:r>
            <a:r>
              <a:rPr dirty="0"/>
              <a:t>the</a:t>
            </a:r>
            <a:r>
              <a:rPr dirty="0" spc="-10"/>
              <a:t> </a:t>
            </a:r>
            <a:r>
              <a:rPr dirty="0" spc="100"/>
              <a:t>Maan</a:t>
            </a:r>
            <a:r>
              <a:rPr dirty="0" spc="-10"/>
              <a:t> </a:t>
            </a:r>
            <a:r>
              <a:rPr dirty="0" spc="50"/>
              <a:t>Somali</a:t>
            </a:r>
            <a:r>
              <a:rPr dirty="0" spc="-10"/>
              <a:t> </a:t>
            </a:r>
            <a:r>
              <a:rPr dirty="0" spc="60"/>
              <a:t>mental</a:t>
            </a:r>
            <a:r>
              <a:rPr dirty="0" spc="-15"/>
              <a:t> </a:t>
            </a:r>
            <a:r>
              <a:rPr dirty="0"/>
              <a:t>health</a:t>
            </a:r>
            <a:r>
              <a:rPr dirty="0" spc="-10"/>
              <a:t> service</a:t>
            </a:r>
          </a:p>
          <a:p>
            <a:pPr marL="379095" marR="5080" indent="-351790">
              <a:lnSpc>
                <a:spcPct val="105000"/>
              </a:lnSpc>
              <a:buFont typeface="Arial"/>
              <a:buChar char="●"/>
              <a:tabLst>
                <a:tab pos="379095" algn="l"/>
              </a:tabLst>
            </a:pPr>
            <a:r>
              <a:rPr dirty="0"/>
              <a:t>Discussions with </a:t>
            </a:r>
            <a:r>
              <a:rPr dirty="0" spc="110"/>
              <a:t>an</a:t>
            </a:r>
            <a:r>
              <a:rPr dirty="0"/>
              <a:t> individual on their experience </a:t>
            </a:r>
            <a:r>
              <a:rPr dirty="0" spc="-25"/>
              <a:t>of </a:t>
            </a:r>
            <a:r>
              <a:rPr dirty="0"/>
              <a:t>being</a:t>
            </a:r>
            <a:r>
              <a:rPr dirty="0" spc="100"/>
              <a:t> </a:t>
            </a:r>
            <a:r>
              <a:rPr dirty="0" spc="185"/>
              <a:t>a</a:t>
            </a:r>
            <a:r>
              <a:rPr dirty="0" spc="105"/>
              <a:t> </a:t>
            </a:r>
            <a:r>
              <a:rPr dirty="0"/>
              <a:t>refugee</a:t>
            </a:r>
            <a:r>
              <a:rPr dirty="0" spc="100"/>
              <a:t> </a:t>
            </a:r>
            <a:r>
              <a:rPr dirty="0"/>
              <a:t>with</a:t>
            </a:r>
            <a:r>
              <a:rPr dirty="0" spc="105"/>
              <a:t> </a:t>
            </a:r>
            <a:r>
              <a:rPr dirty="0"/>
              <a:t>neurodiverse</a:t>
            </a:r>
            <a:r>
              <a:rPr dirty="0" spc="100"/>
              <a:t> </a:t>
            </a:r>
            <a:r>
              <a:rPr dirty="0" spc="50"/>
              <a:t>needs</a:t>
            </a:r>
          </a:p>
          <a:p>
            <a:pPr marL="379095" indent="-366395">
              <a:lnSpc>
                <a:spcPct val="100000"/>
              </a:lnSpc>
              <a:spcBef>
                <a:spcPts val="285"/>
              </a:spcBef>
              <a:buSzPct val="112500"/>
              <a:buFont typeface="Arial"/>
              <a:buChar char="●"/>
              <a:tabLst>
                <a:tab pos="379095" algn="l"/>
              </a:tabLst>
            </a:pPr>
            <a:r>
              <a:rPr dirty="0"/>
              <a:t>Accessibility</a:t>
            </a:r>
            <a:r>
              <a:rPr dirty="0" spc="110"/>
              <a:t> </a:t>
            </a:r>
            <a:r>
              <a:rPr dirty="0" spc="-10"/>
              <a:t>considerations</a:t>
            </a:r>
          </a:p>
          <a:p>
            <a:pPr marL="379095" marR="431165" indent="-367030">
              <a:lnSpc>
                <a:spcPct val="106600"/>
              </a:lnSpc>
              <a:spcBef>
                <a:spcPts val="220"/>
              </a:spcBef>
              <a:buSzPct val="112500"/>
              <a:buFont typeface="Arial"/>
              <a:buChar char="●"/>
              <a:tabLst>
                <a:tab pos="379095" algn="l"/>
              </a:tabLst>
            </a:pPr>
            <a:r>
              <a:rPr dirty="0"/>
              <a:t>Investigating</a:t>
            </a:r>
            <a:r>
              <a:rPr dirty="0" spc="100"/>
              <a:t> </a:t>
            </a:r>
            <a:r>
              <a:rPr dirty="0"/>
              <a:t>options</a:t>
            </a:r>
            <a:r>
              <a:rPr dirty="0" spc="105"/>
              <a:t> </a:t>
            </a:r>
            <a:r>
              <a:rPr dirty="0" spc="-30"/>
              <a:t>for</a:t>
            </a:r>
            <a:r>
              <a:rPr dirty="0" spc="105"/>
              <a:t> </a:t>
            </a:r>
            <a:r>
              <a:rPr dirty="0"/>
              <a:t>technology-</a:t>
            </a:r>
            <a:r>
              <a:rPr dirty="0" spc="105"/>
              <a:t> </a:t>
            </a:r>
            <a:r>
              <a:rPr dirty="0" spc="-10"/>
              <a:t>Content </a:t>
            </a:r>
            <a:r>
              <a:rPr dirty="0" spc="100"/>
              <a:t>management</a:t>
            </a:r>
            <a:r>
              <a:rPr dirty="0" spc="15"/>
              <a:t> </a:t>
            </a:r>
            <a:r>
              <a:rPr dirty="0"/>
              <a:t>systems,</a:t>
            </a:r>
            <a:r>
              <a:rPr dirty="0" spc="15"/>
              <a:t> </a:t>
            </a:r>
            <a:r>
              <a:rPr dirty="0"/>
              <a:t>translation</a:t>
            </a:r>
            <a:r>
              <a:rPr dirty="0" spc="20"/>
              <a:t> </a:t>
            </a:r>
            <a:r>
              <a:rPr dirty="0" spc="-35"/>
              <a:t>tools,</a:t>
            </a:r>
            <a:r>
              <a:rPr dirty="0" spc="15"/>
              <a:t> </a:t>
            </a:r>
            <a:r>
              <a:rPr dirty="0" spc="45"/>
              <a:t>search </a:t>
            </a:r>
            <a:r>
              <a:rPr dirty="0" spc="-10"/>
              <a:t>functionality</a:t>
            </a:r>
          </a:p>
          <a:p>
            <a:pPr marL="379095" marR="48260" indent="-367030">
              <a:lnSpc>
                <a:spcPct val="108100"/>
              </a:lnSpc>
              <a:spcBef>
                <a:spcPts val="135"/>
              </a:spcBef>
              <a:buSzPct val="112500"/>
              <a:buFont typeface="Arial"/>
              <a:buChar char="●"/>
              <a:tabLst>
                <a:tab pos="379095" algn="l"/>
              </a:tabLst>
            </a:pPr>
            <a:r>
              <a:rPr dirty="0"/>
              <a:t>Icon</a:t>
            </a:r>
            <a:r>
              <a:rPr dirty="0" spc="80"/>
              <a:t> </a:t>
            </a:r>
            <a:r>
              <a:rPr dirty="0"/>
              <a:t>collaboration</a:t>
            </a:r>
            <a:r>
              <a:rPr dirty="0" spc="85"/>
              <a:t> </a:t>
            </a:r>
            <a:r>
              <a:rPr dirty="0"/>
              <a:t>exercise-</a:t>
            </a:r>
            <a:r>
              <a:rPr dirty="0" spc="80"/>
              <a:t> </a:t>
            </a:r>
            <a:r>
              <a:rPr dirty="0"/>
              <a:t>uni</a:t>
            </a:r>
            <a:r>
              <a:rPr dirty="0" spc="85"/>
              <a:t> </a:t>
            </a:r>
            <a:r>
              <a:rPr dirty="0"/>
              <a:t>students</a:t>
            </a:r>
            <a:r>
              <a:rPr dirty="0" spc="80"/>
              <a:t> </a:t>
            </a:r>
            <a:r>
              <a:rPr dirty="0" spc="-10"/>
              <a:t>facilitated </a:t>
            </a:r>
            <a:r>
              <a:rPr dirty="0" spc="70"/>
              <a:t>some</a:t>
            </a:r>
            <a:r>
              <a:rPr dirty="0" spc="-55"/>
              <a:t> </a:t>
            </a:r>
            <a:r>
              <a:rPr dirty="0"/>
              <a:t>of</a:t>
            </a:r>
            <a:r>
              <a:rPr dirty="0" spc="-55"/>
              <a:t> </a:t>
            </a:r>
            <a:r>
              <a:rPr dirty="0"/>
              <a:t>the</a:t>
            </a:r>
            <a:r>
              <a:rPr dirty="0" spc="-55"/>
              <a:t> </a:t>
            </a:r>
            <a:r>
              <a:rPr dirty="0" spc="-114"/>
              <a:t>L4L</a:t>
            </a:r>
            <a:r>
              <a:rPr dirty="0" spc="-55"/>
              <a:t> </a:t>
            </a:r>
            <a:r>
              <a:rPr dirty="0" spc="-10"/>
              <a:t>students</a:t>
            </a:r>
          </a:p>
        </p:txBody>
      </p:sp>
      <p:sp>
        <p:nvSpPr>
          <p:cNvPr id="4" name="object 4"/>
          <p:cNvSpPr/>
          <p:nvPr/>
        </p:nvSpPr>
        <p:spPr>
          <a:xfrm>
            <a:off x="6944741" y="1874519"/>
            <a:ext cx="1559560" cy="687705"/>
          </a:xfrm>
          <a:custGeom>
            <a:avLst/>
            <a:gdLst/>
            <a:ahLst/>
            <a:cxnLst/>
            <a:rect l="l" t="t" r="r" b="b"/>
            <a:pathLst>
              <a:path w="1559559" h="687705">
                <a:moveTo>
                  <a:pt x="1062647" y="352044"/>
                </a:moveTo>
                <a:lnTo>
                  <a:pt x="0" y="352044"/>
                </a:lnTo>
                <a:lnTo>
                  <a:pt x="0" y="687324"/>
                </a:lnTo>
                <a:lnTo>
                  <a:pt x="1062647" y="687324"/>
                </a:lnTo>
                <a:lnTo>
                  <a:pt x="1062647" y="352044"/>
                </a:lnTo>
                <a:close/>
              </a:path>
              <a:path w="1559559" h="687705">
                <a:moveTo>
                  <a:pt x="1559331" y="0"/>
                </a:moveTo>
                <a:lnTo>
                  <a:pt x="0" y="0"/>
                </a:lnTo>
                <a:lnTo>
                  <a:pt x="0" y="335280"/>
                </a:lnTo>
                <a:lnTo>
                  <a:pt x="1559331" y="335280"/>
                </a:lnTo>
                <a:lnTo>
                  <a:pt x="155933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6932049" y="1481834"/>
            <a:ext cx="1981200" cy="1082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5000"/>
              </a:lnSpc>
              <a:spcBef>
                <a:spcPts val="100"/>
              </a:spcBef>
            </a:pPr>
            <a:r>
              <a:rPr dirty="0" sz="2200" spc="-65">
                <a:solidFill>
                  <a:srgbClr val="11141B"/>
                </a:solidFill>
                <a:latin typeface="Arial Black"/>
                <a:cs typeface="Arial Black"/>
              </a:rPr>
              <a:t>Engaged</a:t>
            </a:r>
            <a:r>
              <a:rPr dirty="0" sz="2200" spc="-229">
                <a:solidFill>
                  <a:srgbClr val="11141B"/>
                </a:solidFill>
                <a:latin typeface="Arial Black"/>
                <a:cs typeface="Arial Black"/>
              </a:rPr>
              <a:t> </a:t>
            </a:r>
            <a:r>
              <a:rPr dirty="0" sz="2200" spc="-85">
                <a:solidFill>
                  <a:srgbClr val="11141B"/>
                </a:solidFill>
                <a:latin typeface="Arial Black"/>
                <a:cs typeface="Arial Black"/>
              </a:rPr>
              <a:t>with </a:t>
            </a:r>
            <a:r>
              <a:rPr dirty="0" sz="2200">
                <a:solidFill>
                  <a:srgbClr val="11141B"/>
                </a:solidFill>
                <a:latin typeface="Arial Black"/>
                <a:cs typeface="Arial Black"/>
              </a:rPr>
              <a:t>around</a:t>
            </a:r>
            <a:r>
              <a:rPr dirty="0" sz="2200" spc="-270">
                <a:solidFill>
                  <a:srgbClr val="11141B"/>
                </a:solidFill>
                <a:latin typeface="Arial Black"/>
                <a:cs typeface="Arial Black"/>
              </a:rPr>
              <a:t> </a:t>
            </a:r>
            <a:r>
              <a:rPr dirty="0" sz="2200" spc="-320">
                <a:solidFill>
                  <a:srgbClr val="11141B"/>
                </a:solidFill>
                <a:latin typeface="Arial Black"/>
                <a:cs typeface="Arial Black"/>
              </a:rPr>
              <a:t>120 </a:t>
            </a:r>
            <a:r>
              <a:rPr dirty="0" sz="2200" spc="-10">
                <a:solidFill>
                  <a:srgbClr val="11141B"/>
                </a:solidFill>
                <a:latin typeface="Arial Black"/>
                <a:cs typeface="Arial Black"/>
              </a:rPr>
              <a:t>people.</a:t>
            </a:r>
            <a:endParaRPr sz="22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430474" y="631615"/>
            <a:ext cx="4568190" cy="4445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What</a:t>
            </a:r>
            <a:r>
              <a:rPr dirty="0" spc="-320"/>
              <a:t> </a:t>
            </a:r>
            <a:r>
              <a:rPr dirty="0" spc="-25"/>
              <a:t>have</a:t>
            </a:r>
            <a:r>
              <a:rPr dirty="0" spc="-315"/>
              <a:t> </a:t>
            </a:r>
            <a:r>
              <a:rPr dirty="0" spc="-204"/>
              <a:t>we</a:t>
            </a:r>
            <a:r>
              <a:rPr dirty="0" spc="-320"/>
              <a:t> </a:t>
            </a:r>
            <a:r>
              <a:rPr dirty="0" spc="-40"/>
              <a:t>found</a:t>
            </a:r>
            <a:r>
              <a:rPr dirty="0" spc="-315"/>
              <a:t> </a:t>
            </a:r>
            <a:r>
              <a:rPr dirty="0" spc="-40"/>
              <a:t>out?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09275" y="1306572"/>
            <a:ext cx="4338320" cy="2710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>
                <a:solidFill>
                  <a:srgbClr val="11141B"/>
                </a:solidFill>
                <a:latin typeface="Lucida Sans Unicode"/>
                <a:cs typeface="Lucida Sans Unicode"/>
              </a:rPr>
              <a:t>High</a:t>
            </a:r>
            <a:r>
              <a:rPr dirty="0" sz="1900" spc="-5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900">
                <a:solidFill>
                  <a:srgbClr val="11141B"/>
                </a:solidFill>
                <a:latin typeface="Lucida Sans Unicode"/>
                <a:cs typeface="Lucida Sans Unicode"/>
              </a:rPr>
              <a:t>Level</a:t>
            </a:r>
            <a:r>
              <a:rPr dirty="0" sz="1900" spc="-5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900">
                <a:solidFill>
                  <a:srgbClr val="11141B"/>
                </a:solidFill>
                <a:latin typeface="Lucida Sans Unicode"/>
                <a:cs typeface="Lucida Sans Unicode"/>
              </a:rPr>
              <a:t>Information</a:t>
            </a:r>
            <a:r>
              <a:rPr dirty="0" sz="1900" spc="-5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50">
                <a:solidFill>
                  <a:srgbClr val="11141B"/>
                </a:solidFill>
                <a:latin typeface="Lucida Sans Unicode"/>
                <a:cs typeface="Lucida Sans Unicode"/>
              </a:rPr>
              <a:t>people</a:t>
            </a:r>
            <a:r>
              <a:rPr dirty="0" sz="1900" spc="-5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0">
                <a:solidFill>
                  <a:srgbClr val="11141B"/>
                </a:solidFill>
                <a:latin typeface="Lucida Sans Unicode"/>
                <a:cs typeface="Lucida Sans Unicode"/>
              </a:rPr>
              <a:t>need:</a:t>
            </a:r>
            <a:endParaRPr sz="1900">
              <a:latin typeface="Lucida Sans Unicode"/>
              <a:cs typeface="Lucida Sans Unicode"/>
            </a:endParaRPr>
          </a:p>
          <a:p>
            <a:pPr marL="469265" indent="-358775">
              <a:lnSpc>
                <a:spcPct val="100000"/>
              </a:lnSpc>
              <a:spcBef>
                <a:spcPts val="1820"/>
              </a:spcBef>
              <a:buFont typeface="Arial"/>
              <a:buChar char="●"/>
              <a:tabLst>
                <a:tab pos="469265" algn="l"/>
              </a:tabLst>
            </a:pPr>
            <a:r>
              <a:rPr dirty="0" sz="1700" spc="-10">
                <a:solidFill>
                  <a:srgbClr val="FF0000"/>
                </a:solidFill>
                <a:latin typeface="Lucida Sans Unicode"/>
                <a:cs typeface="Lucida Sans Unicode"/>
              </a:rPr>
              <a:t>Education</a:t>
            </a:r>
            <a:endParaRPr sz="1700">
              <a:latin typeface="Lucida Sans Unicode"/>
              <a:cs typeface="Lucida Sans Unicode"/>
            </a:endParaRPr>
          </a:p>
          <a:p>
            <a:pPr lvl="1" marL="926465" indent="-358775">
              <a:lnSpc>
                <a:spcPct val="100000"/>
              </a:lnSpc>
              <a:spcBef>
                <a:spcPts val="105"/>
              </a:spcBef>
              <a:buFont typeface="Arial"/>
              <a:buChar char="○"/>
              <a:tabLst>
                <a:tab pos="926465" algn="l"/>
              </a:tabLst>
            </a:pPr>
            <a:r>
              <a:rPr dirty="0" sz="1700" spc="-10">
                <a:solidFill>
                  <a:srgbClr val="FF0000"/>
                </a:solidFill>
                <a:latin typeface="Lucida Sans Unicode"/>
                <a:cs typeface="Lucida Sans Unicode"/>
              </a:rPr>
              <a:t>Knowledge</a:t>
            </a:r>
            <a:endParaRPr sz="1700">
              <a:latin typeface="Lucida Sans Unicode"/>
              <a:cs typeface="Lucida Sans Unicode"/>
            </a:endParaRPr>
          </a:p>
          <a:p>
            <a:pPr lvl="1" marL="926465" indent="-358775">
              <a:lnSpc>
                <a:spcPct val="100000"/>
              </a:lnSpc>
              <a:spcBef>
                <a:spcPts val="100"/>
              </a:spcBef>
              <a:buFont typeface="Arial"/>
              <a:buChar char="○"/>
              <a:tabLst>
                <a:tab pos="926465" algn="l"/>
              </a:tabLst>
            </a:pPr>
            <a:r>
              <a:rPr dirty="0" sz="1700" spc="-10">
                <a:solidFill>
                  <a:srgbClr val="FF0000"/>
                </a:solidFill>
                <a:latin typeface="Lucida Sans Unicode"/>
                <a:cs typeface="Lucida Sans Unicode"/>
              </a:rPr>
              <a:t>Skills</a:t>
            </a:r>
            <a:endParaRPr sz="1700">
              <a:latin typeface="Lucida Sans Unicode"/>
              <a:cs typeface="Lucida Sans Unicode"/>
            </a:endParaRPr>
          </a:p>
          <a:p>
            <a:pPr marL="469265" indent="-358775">
              <a:lnSpc>
                <a:spcPct val="100000"/>
              </a:lnSpc>
              <a:spcBef>
                <a:spcPts val="100"/>
              </a:spcBef>
              <a:buFont typeface="Arial"/>
              <a:buChar char="●"/>
              <a:tabLst>
                <a:tab pos="469265" algn="l"/>
              </a:tabLst>
            </a:pPr>
            <a:r>
              <a:rPr dirty="0" sz="1700" spc="120">
                <a:solidFill>
                  <a:srgbClr val="FF0000"/>
                </a:solidFill>
                <a:latin typeface="Lucida Sans Unicode"/>
                <a:cs typeface="Lucida Sans Unicode"/>
              </a:rPr>
              <a:t>Jobs</a:t>
            </a:r>
            <a:r>
              <a:rPr dirty="0" sz="1700" spc="-80">
                <a:solidFill>
                  <a:srgbClr val="FF0000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135">
                <a:solidFill>
                  <a:srgbClr val="FF0000"/>
                </a:solidFill>
                <a:latin typeface="Lucida Sans Unicode"/>
                <a:cs typeface="Lucida Sans Unicode"/>
              </a:rPr>
              <a:t>(and</a:t>
            </a:r>
            <a:r>
              <a:rPr dirty="0" sz="1700" spc="-80">
                <a:solidFill>
                  <a:srgbClr val="FF0000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0">
                <a:solidFill>
                  <a:srgbClr val="FF0000"/>
                </a:solidFill>
                <a:latin typeface="Lucida Sans Unicode"/>
                <a:cs typeface="Lucida Sans Unicode"/>
              </a:rPr>
              <a:t>volunteering)</a:t>
            </a:r>
            <a:endParaRPr sz="1700">
              <a:latin typeface="Lucida Sans Unicode"/>
              <a:cs typeface="Lucida Sans Unicode"/>
            </a:endParaRPr>
          </a:p>
          <a:p>
            <a:pPr marL="469265" indent="-358775">
              <a:lnSpc>
                <a:spcPct val="100000"/>
              </a:lnSpc>
              <a:spcBef>
                <a:spcPts val="105"/>
              </a:spcBef>
              <a:buFont typeface="Arial"/>
              <a:buChar char="●"/>
              <a:tabLst>
                <a:tab pos="469265" algn="l"/>
              </a:tabLst>
            </a:pPr>
            <a:r>
              <a:rPr dirty="0" sz="1700">
                <a:solidFill>
                  <a:srgbClr val="FF0000"/>
                </a:solidFill>
                <a:latin typeface="Lucida Sans Unicode"/>
                <a:cs typeface="Lucida Sans Unicode"/>
              </a:rPr>
              <a:t>Schools,</a:t>
            </a:r>
            <a:r>
              <a:rPr dirty="0" sz="1700" spc="-10">
                <a:solidFill>
                  <a:srgbClr val="FF0000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FF0000"/>
                </a:solidFill>
                <a:latin typeface="Lucida Sans Unicode"/>
                <a:cs typeface="Lucida Sans Unicode"/>
              </a:rPr>
              <a:t>Children</a:t>
            </a:r>
            <a:r>
              <a:rPr dirty="0" sz="1700" spc="-5">
                <a:solidFill>
                  <a:srgbClr val="FF0000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55">
                <a:solidFill>
                  <a:srgbClr val="FF0000"/>
                </a:solidFill>
                <a:latin typeface="Lucida Sans Unicode"/>
                <a:cs typeface="Lucida Sans Unicode"/>
              </a:rPr>
              <a:t>&amp;</a:t>
            </a:r>
            <a:r>
              <a:rPr dirty="0" sz="1700" spc="-5">
                <a:solidFill>
                  <a:srgbClr val="FF0000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FF0000"/>
                </a:solidFill>
                <a:latin typeface="Lucida Sans Unicode"/>
                <a:cs typeface="Lucida Sans Unicode"/>
              </a:rPr>
              <a:t>Young</a:t>
            </a:r>
            <a:r>
              <a:rPr dirty="0" sz="1700" spc="-5">
                <a:solidFill>
                  <a:srgbClr val="FF0000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0">
                <a:solidFill>
                  <a:srgbClr val="FF0000"/>
                </a:solidFill>
                <a:latin typeface="Lucida Sans Unicode"/>
                <a:cs typeface="Lucida Sans Unicode"/>
              </a:rPr>
              <a:t>People</a:t>
            </a:r>
            <a:endParaRPr sz="1700">
              <a:latin typeface="Lucida Sans Unicode"/>
              <a:cs typeface="Lucida Sans Unicode"/>
            </a:endParaRPr>
          </a:p>
          <a:p>
            <a:pPr marL="469265" indent="-358775">
              <a:lnSpc>
                <a:spcPct val="100000"/>
              </a:lnSpc>
              <a:spcBef>
                <a:spcPts val="100"/>
              </a:spcBef>
              <a:buFont typeface="Arial"/>
              <a:buChar char="●"/>
              <a:tabLst>
                <a:tab pos="469265" algn="l"/>
              </a:tabLst>
            </a:pPr>
            <a:r>
              <a:rPr dirty="0" sz="1700" spc="45">
                <a:solidFill>
                  <a:srgbClr val="FF0000"/>
                </a:solidFill>
                <a:latin typeface="Lucida Sans Unicode"/>
                <a:cs typeface="Lucida Sans Unicode"/>
              </a:rPr>
              <a:t>Accomodation</a:t>
            </a:r>
            <a:endParaRPr sz="1700">
              <a:latin typeface="Lucida Sans Unicode"/>
              <a:cs typeface="Lucida Sans Unicode"/>
            </a:endParaRPr>
          </a:p>
          <a:p>
            <a:pPr marL="469265" indent="-358775">
              <a:lnSpc>
                <a:spcPct val="100000"/>
              </a:lnSpc>
              <a:spcBef>
                <a:spcPts val="105"/>
              </a:spcBef>
              <a:buFont typeface="Arial"/>
              <a:buChar char="●"/>
              <a:tabLst>
                <a:tab pos="469265" algn="l"/>
              </a:tabLst>
            </a:pPr>
            <a:r>
              <a:rPr dirty="0" sz="1700">
                <a:solidFill>
                  <a:srgbClr val="FF0000"/>
                </a:solidFill>
                <a:latin typeface="Lucida Sans Unicode"/>
                <a:cs typeface="Lucida Sans Unicode"/>
              </a:rPr>
              <a:t>Legal</a:t>
            </a:r>
            <a:r>
              <a:rPr dirty="0" sz="1700" spc="45">
                <a:solidFill>
                  <a:srgbClr val="FF0000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0">
                <a:solidFill>
                  <a:srgbClr val="FF0000"/>
                </a:solidFill>
                <a:latin typeface="Lucida Sans Unicode"/>
                <a:cs typeface="Lucida Sans Unicode"/>
              </a:rPr>
              <a:t>Help</a:t>
            </a:r>
            <a:endParaRPr sz="1700">
              <a:latin typeface="Lucida Sans Unicode"/>
              <a:cs typeface="Lucida Sans Unicode"/>
            </a:endParaRPr>
          </a:p>
          <a:p>
            <a:pPr marL="469265" indent="-358775">
              <a:lnSpc>
                <a:spcPct val="100000"/>
              </a:lnSpc>
              <a:spcBef>
                <a:spcPts val="100"/>
              </a:spcBef>
              <a:buFont typeface="Arial"/>
              <a:buChar char="●"/>
              <a:tabLst>
                <a:tab pos="469265" algn="l"/>
              </a:tabLst>
            </a:pPr>
            <a:r>
              <a:rPr dirty="0" sz="1700" spc="50">
                <a:solidFill>
                  <a:srgbClr val="FF0000"/>
                </a:solidFill>
                <a:latin typeface="Lucida Sans Unicode"/>
                <a:cs typeface="Lucida Sans Unicode"/>
              </a:rPr>
              <a:t>Community</a:t>
            </a:r>
            <a:r>
              <a:rPr dirty="0" sz="1700" spc="-70">
                <a:solidFill>
                  <a:srgbClr val="FF0000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100">
                <a:solidFill>
                  <a:srgbClr val="FF0000"/>
                </a:solidFill>
                <a:latin typeface="Lucida Sans Unicode"/>
                <a:cs typeface="Lucida Sans Unicode"/>
              </a:rPr>
              <a:t>and</a:t>
            </a:r>
            <a:r>
              <a:rPr dirty="0" sz="1700" spc="-70">
                <a:solidFill>
                  <a:srgbClr val="FF0000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0">
                <a:solidFill>
                  <a:srgbClr val="FF0000"/>
                </a:solidFill>
                <a:latin typeface="Lucida Sans Unicode"/>
                <a:cs typeface="Lucida Sans Unicode"/>
              </a:rPr>
              <a:t>Networks</a:t>
            </a:r>
            <a:endParaRPr sz="17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099980" y="1877589"/>
            <a:ext cx="2378075" cy="13728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71475" indent="-358775">
              <a:lnSpc>
                <a:spcPct val="100000"/>
              </a:lnSpc>
              <a:spcBef>
                <a:spcPts val="100"/>
              </a:spcBef>
              <a:buFont typeface="Arial"/>
              <a:buChar char="●"/>
              <a:tabLst>
                <a:tab pos="371475" algn="l"/>
              </a:tabLst>
            </a:pPr>
            <a:r>
              <a:rPr dirty="0" sz="1700">
                <a:solidFill>
                  <a:srgbClr val="FF0000"/>
                </a:solidFill>
                <a:latin typeface="Lucida Sans Unicode"/>
                <a:cs typeface="Lucida Sans Unicode"/>
              </a:rPr>
              <a:t>Health</a:t>
            </a:r>
            <a:r>
              <a:rPr dirty="0" sz="1700" spc="70">
                <a:solidFill>
                  <a:srgbClr val="FF0000"/>
                </a:solidFill>
                <a:latin typeface="Lucida Sans Unicode"/>
                <a:cs typeface="Lucida Sans Unicode"/>
              </a:rPr>
              <a:t> Care</a:t>
            </a:r>
            <a:endParaRPr sz="1700">
              <a:latin typeface="Lucida Sans Unicode"/>
              <a:cs typeface="Lucida Sans Unicode"/>
            </a:endParaRPr>
          </a:p>
          <a:p>
            <a:pPr marL="371475" indent="-358775">
              <a:lnSpc>
                <a:spcPct val="100000"/>
              </a:lnSpc>
              <a:spcBef>
                <a:spcPts val="100"/>
              </a:spcBef>
              <a:buFont typeface="Arial"/>
              <a:buChar char="●"/>
              <a:tabLst>
                <a:tab pos="371475" algn="l"/>
              </a:tabLst>
            </a:pPr>
            <a:r>
              <a:rPr dirty="0" sz="1700" spc="70">
                <a:solidFill>
                  <a:srgbClr val="FF0000"/>
                </a:solidFill>
                <a:latin typeface="Lucida Sans Unicode"/>
                <a:cs typeface="Lucida Sans Unicode"/>
              </a:rPr>
              <a:t>Basic</a:t>
            </a:r>
            <a:r>
              <a:rPr dirty="0" sz="1700" spc="-65">
                <a:solidFill>
                  <a:srgbClr val="FF0000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0">
                <a:solidFill>
                  <a:srgbClr val="FF0000"/>
                </a:solidFill>
                <a:latin typeface="Lucida Sans Unicode"/>
                <a:cs typeface="Lucida Sans Unicode"/>
              </a:rPr>
              <a:t>Needs</a:t>
            </a:r>
            <a:endParaRPr sz="1700">
              <a:latin typeface="Lucida Sans Unicode"/>
              <a:cs typeface="Lucida Sans Unicode"/>
            </a:endParaRPr>
          </a:p>
          <a:p>
            <a:pPr marL="371475" indent="-358775">
              <a:lnSpc>
                <a:spcPct val="100000"/>
              </a:lnSpc>
              <a:spcBef>
                <a:spcPts val="100"/>
              </a:spcBef>
              <a:buFont typeface="Arial"/>
              <a:buChar char="●"/>
              <a:tabLst>
                <a:tab pos="371475" algn="l"/>
              </a:tabLst>
            </a:pPr>
            <a:r>
              <a:rPr dirty="0" sz="1700" spc="50">
                <a:solidFill>
                  <a:srgbClr val="FF0000"/>
                </a:solidFill>
                <a:latin typeface="Lucida Sans Unicode"/>
                <a:cs typeface="Lucida Sans Unicode"/>
              </a:rPr>
              <a:t>Staying</a:t>
            </a:r>
            <a:r>
              <a:rPr dirty="0" sz="1700" spc="-80">
                <a:solidFill>
                  <a:srgbClr val="FF0000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55">
                <a:solidFill>
                  <a:srgbClr val="FF0000"/>
                </a:solidFill>
                <a:latin typeface="Lucida Sans Unicode"/>
                <a:cs typeface="Lucida Sans Unicode"/>
              </a:rPr>
              <a:t>Safe</a:t>
            </a:r>
            <a:endParaRPr sz="1700">
              <a:latin typeface="Lucida Sans Unicode"/>
              <a:cs typeface="Lucida Sans Unicode"/>
            </a:endParaRPr>
          </a:p>
          <a:p>
            <a:pPr marL="371475" indent="-358775">
              <a:lnSpc>
                <a:spcPct val="100000"/>
              </a:lnSpc>
              <a:spcBef>
                <a:spcPts val="105"/>
              </a:spcBef>
              <a:buFont typeface="Arial"/>
              <a:buChar char="●"/>
              <a:tabLst>
                <a:tab pos="371475" algn="l"/>
              </a:tabLst>
            </a:pPr>
            <a:r>
              <a:rPr dirty="0" sz="1700" spc="-10">
                <a:solidFill>
                  <a:srgbClr val="FF0000"/>
                </a:solidFill>
                <a:latin typeface="Lucida Sans Unicode"/>
                <a:cs typeface="Lucida Sans Unicode"/>
              </a:rPr>
              <a:t>Transport</a:t>
            </a:r>
            <a:endParaRPr sz="1700">
              <a:latin typeface="Lucida Sans Unicode"/>
              <a:cs typeface="Lucida Sans Unicode"/>
            </a:endParaRPr>
          </a:p>
          <a:p>
            <a:pPr marL="371475" indent="-358775">
              <a:lnSpc>
                <a:spcPct val="100000"/>
              </a:lnSpc>
              <a:spcBef>
                <a:spcPts val="100"/>
              </a:spcBef>
              <a:buFont typeface="Arial"/>
              <a:buChar char="●"/>
              <a:tabLst>
                <a:tab pos="371475" algn="l"/>
              </a:tabLst>
            </a:pPr>
            <a:r>
              <a:rPr dirty="0" sz="1700">
                <a:solidFill>
                  <a:srgbClr val="FF0000"/>
                </a:solidFill>
                <a:latin typeface="Lucida Sans Unicode"/>
                <a:cs typeface="Lucida Sans Unicode"/>
              </a:rPr>
              <a:t>Seeking</a:t>
            </a:r>
            <a:r>
              <a:rPr dirty="0" sz="1700" spc="105">
                <a:solidFill>
                  <a:srgbClr val="FF0000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60">
                <a:solidFill>
                  <a:srgbClr val="FF0000"/>
                </a:solidFill>
                <a:latin typeface="Lucida Sans Unicode"/>
                <a:cs typeface="Lucida Sans Unicode"/>
              </a:rPr>
              <a:t>sanctuary</a:t>
            </a:r>
            <a:endParaRPr sz="17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84725" y="383163"/>
            <a:ext cx="3246120" cy="3987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450" spc="-120"/>
              <a:t>A</a:t>
            </a:r>
            <a:r>
              <a:rPr dirty="0" sz="2450" spc="-280"/>
              <a:t> </a:t>
            </a:r>
            <a:r>
              <a:rPr dirty="0" sz="2450" spc="-65"/>
              <a:t>bit</a:t>
            </a:r>
            <a:r>
              <a:rPr dirty="0" sz="2450" spc="-275"/>
              <a:t> </a:t>
            </a:r>
            <a:r>
              <a:rPr dirty="0" sz="2450" spc="-40"/>
              <a:t>about</a:t>
            </a:r>
            <a:r>
              <a:rPr dirty="0" sz="2450" spc="-280"/>
              <a:t> </a:t>
            </a:r>
            <a:r>
              <a:rPr dirty="0" sz="2450" spc="-80"/>
              <a:t>the</a:t>
            </a:r>
            <a:r>
              <a:rPr dirty="0" sz="2450" spc="-275"/>
              <a:t> </a:t>
            </a:r>
            <a:r>
              <a:rPr dirty="0" sz="2450" spc="-10"/>
              <a:t>build</a:t>
            </a:r>
            <a:endParaRPr sz="2450"/>
          </a:p>
        </p:txBody>
      </p:sp>
      <p:sp>
        <p:nvSpPr>
          <p:cNvPr id="3" name="object 3"/>
          <p:cNvSpPr txBox="1"/>
          <p:nvPr/>
        </p:nvSpPr>
        <p:spPr>
          <a:xfrm>
            <a:off x="475249" y="1200664"/>
            <a:ext cx="8180705" cy="2985135"/>
          </a:xfrm>
          <a:prstGeom prst="rect">
            <a:avLst/>
          </a:prstGeom>
        </p:spPr>
        <p:txBody>
          <a:bodyPr wrap="square" lIns="0" tIns="53340" rIns="0" bIns="0" rtlCol="0" vert="horz">
            <a:spAutoFit/>
          </a:bodyPr>
          <a:lstStyle/>
          <a:p>
            <a:pPr marL="379095" indent="-366395">
              <a:lnSpc>
                <a:spcPct val="100000"/>
              </a:lnSpc>
              <a:spcBef>
                <a:spcPts val="420"/>
              </a:spcBef>
              <a:buSzPct val="112500"/>
              <a:buFont typeface="Arial"/>
              <a:buChar char="●"/>
              <a:tabLst>
                <a:tab pos="379095" algn="l"/>
              </a:tabLst>
            </a:pP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Mobile</a:t>
            </a:r>
            <a:r>
              <a:rPr dirty="0" sz="1600" spc="11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responsive</a:t>
            </a:r>
            <a:r>
              <a:rPr dirty="0" sz="1600" spc="11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10">
                <a:solidFill>
                  <a:srgbClr val="595959"/>
                </a:solidFill>
                <a:latin typeface="Lucida Sans Unicode"/>
                <a:cs typeface="Lucida Sans Unicode"/>
              </a:rPr>
              <a:t>website</a:t>
            </a:r>
            <a:endParaRPr sz="1600">
              <a:latin typeface="Lucida Sans Unicode"/>
              <a:cs typeface="Lucida Sans Unicode"/>
            </a:endParaRPr>
          </a:p>
          <a:p>
            <a:pPr marL="379095" marR="5080" indent="-367030">
              <a:lnSpc>
                <a:spcPct val="119400"/>
              </a:lnSpc>
              <a:spcBef>
                <a:spcPts val="195"/>
              </a:spcBef>
              <a:buSzPct val="112500"/>
              <a:buFont typeface="Arial"/>
              <a:buChar char="●"/>
              <a:tabLst>
                <a:tab pos="379095" algn="l"/>
              </a:tabLst>
            </a:pPr>
            <a:r>
              <a:rPr dirty="0" sz="1600" spc="-10">
                <a:solidFill>
                  <a:srgbClr val="595959"/>
                </a:solidFill>
                <a:latin typeface="Lucida Sans Unicode"/>
                <a:cs typeface="Lucida Sans Unicode"/>
              </a:rPr>
              <a:t>Built</a:t>
            </a:r>
            <a:r>
              <a:rPr dirty="0" sz="1600" spc="-3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using</a:t>
            </a:r>
            <a:r>
              <a:rPr dirty="0" sz="1600" spc="-3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10">
                <a:solidFill>
                  <a:srgbClr val="595959"/>
                </a:solidFill>
                <a:latin typeface="Lucida Sans Unicode"/>
                <a:cs typeface="Lucida Sans Unicode"/>
              </a:rPr>
              <a:t>‘Webflow’-</a:t>
            </a:r>
            <a:r>
              <a:rPr dirty="0" sz="1600" spc="-3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110">
                <a:solidFill>
                  <a:srgbClr val="595959"/>
                </a:solidFill>
                <a:latin typeface="Lucida Sans Unicode"/>
                <a:cs typeface="Lucida Sans Unicode"/>
              </a:rPr>
              <a:t>an</a:t>
            </a:r>
            <a:r>
              <a:rPr dirty="0" sz="1600" spc="-3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90">
                <a:solidFill>
                  <a:srgbClr val="595959"/>
                </a:solidFill>
                <a:latin typeface="Lucida Sans Unicode"/>
                <a:cs typeface="Lucida Sans Unicode"/>
              </a:rPr>
              <a:t>easy</a:t>
            </a:r>
            <a:r>
              <a:rPr dirty="0" sz="1600" spc="-3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to</a:t>
            </a:r>
            <a:r>
              <a:rPr dirty="0" sz="1600" spc="-3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50">
                <a:solidFill>
                  <a:srgbClr val="595959"/>
                </a:solidFill>
                <a:latin typeface="Lucida Sans Unicode"/>
                <a:cs typeface="Lucida Sans Unicode"/>
              </a:rPr>
              <a:t>use</a:t>
            </a:r>
            <a:r>
              <a:rPr dirty="0" sz="1600" spc="-3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content</a:t>
            </a:r>
            <a:r>
              <a:rPr dirty="0" sz="1600" spc="-3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100">
                <a:solidFill>
                  <a:srgbClr val="595959"/>
                </a:solidFill>
                <a:latin typeface="Lucida Sans Unicode"/>
                <a:cs typeface="Lucida Sans Unicode"/>
              </a:rPr>
              <a:t>management</a:t>
            </a:r>
            <a:r>
              <a:rPr dirty="0" sz="1600" spc="-3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50">
                <a:solidFill>
                  <a:srgbClr val="595959"/>
                </a:solidFill>
                <a:latin typeface="Lucida Sans Unicode"/>
                <a:cs typeface="Lucida Sans Unicode"/>
              </a:rPr>
              <a:t>system</a:t>
            </a:r>
            <a:r>
              <a:rPr dirty="0" sz="1600" spc="-3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10">
                <a:solidFill>
                  <a:srgbClr val="595959"/>
                </a:solidFill>
                <a:latin typeface="Lucida Sans Unicode"/>
                <a:cs typeface="Lucida Sans Unicode"/>
              </a:rPr>
              <a:t>therefore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very</a:t>
            </a:r>
            <a:r>
              <a:rPr dirty="0" sz="1600" spc="-3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90">
                <a:solidFill>
                  <a:srgbClr val="595959"/>
                </a:solidFill>
                <a:latin typeface="Lucida Sans Unicode"/>
                <a:cs typeface="Lucida Sans Unicode"/>
              </a:rPr>
              <a:t>easy</a:t>
            </a:r>
            <a:r>
              <a:rPr dirty="0" sz="1600" spc="-3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to</a:t>
            </a:r>
            <a:r>
              <a:rPr dirty="0" sz="1600" spc="-3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edit</a:t>
            </a:r>
            <a:r>
              <a:rPr dirty="0" sz="1600" spc="-3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95">
                <a:solidFill>
                  <a:srgbClr val="595959"/>
                </a:solidFill>
                <a:latin typeface="Lucida Sans Unicode"/>
                <a:cs typeface="Lucida Sans Unicode"/>
              </a:rPr>
              <a:t>and</a:t>
            </a:r>
            <a:r>
              <a:rPr dirty="0" sz="1600" spc="-2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60">
                <a:solidFill>
                  <a:srgbClr val="595959"/>
                </a:solidFill>
                <a:latin typeface="Lucida Sans Unicode"/>
                <a:cs typeface="Lucida Sans Unicode"/>
              </a:rPr>
              <a:t>update</a:t>
            </a:r>
            <a:endParaRPr sz="1600">
              <a:latin typeface="Lucida Sans Unicode"/>
              <a:cs typeface="Lucida Sans Unicode"/>
            </a:endParaRPr>
          </a:p>
          <a:p>
            <a:pPr marL="379095" marR="278765" indent="-367030">
              <a:lnSpc>
                <a:spcPct val="119400"/>
              </a:lnSpc>
              <a:spcBef>
                <a:spcPts val="105"/>
              </a:spcBef>
              <a:buSzPct val="112500"/>
              <a:buFont typeface="Arial"/>
              <a:buChar char="●"/>
              <a:tabLst>
                <a:tab pos="379095" algn="l"/>
              </a:tabLst>
            </a:pP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Using Webflow</a:t>
            </a:r>
            <a:r>
              <a:rPr dirty="0" sz="1600" spc="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10">
                <a:solidFill>
                  <a:srgbClr val="595959"/>
                </a:solidFill>
                <a:latin typeface="Lucida Sans Unicode"/>
                <a:cs typeface="Lucida Sans Unicode"/>
              </a:rPr>
              <a:t>inbuilt</a:t>
            </a:r>
            <a:r>
              <a:rPr dirty="0" sz="1600" spc="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65">
                <a:solidFill>
                  <a:srgbClr val="595959"/>
                </a:solidFill>
                <a:latin typeface="Lucida Sans Unicode"/>
                <a:cs typeface="Lucida Sans Unicode"/>
              </a:rPr>
              <a:t>search</a:t>
            </a:r>
            <a:r>
              <a:rPr dirty="0" sz="1600" spc="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30">
                <a:solidFill>
                  <a:srgbClr val="595959"/>
                </a:solidFill>
                <a:latin typeface="Lucida Sans Unicode"/>
                <a:cs typeface="Lucida Sans Unicode"/>
              </a:rPr>
              <a:t>for</a:t>
            </a:r>
            <a:r>
              <a:rPr dirty="0" sz="1600" spc="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launch-</a:t>
            </a:r>
            <a:r>
              <a:rPr dirty="0" sz="1600" spc="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75">
                <a:solidFill>
                  <a:srgbClr val="595959"/>
                </a:solidFill>
                <a:latin typeface="Lucida Sans Unicode"/>
                <a:cs typeface="Lucida Sans Unicode"/>
              </a:rPr>
              <a:t>seems</a:t>
            </a:r>
            <a:r>
              <a:rPr dirty="0" sz="1600" spc="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decent,</a:t>
            </a:r>
            <a:r>
              <a:rPr dirty="0" sz="1600" spc="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but</a:t>
            </a:r>
            <a:r>
              <a:rPr dirty="0" sz="1600" spc="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25">
                <a:solidFill>
                  <a:srgbClr val="595959"/>
                </a:solidFill>
                <a:latin typeface="Lucida Sans Unicode"/>
                <a:cs typeface="Lucida Sans Unicode"/>
              </a:rPr>
              <a:t>we’ll</a:t>
            </a:r>
            <a:r>
              <a:rPr dirty="0" sz="1600" spc="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65">
                <a:solidFill>
                  <a:srgbClr val="595959"/>
                </a:solidFill>
                <a:latin typeface="Lucida Sans Unicode"/>
                <a:cs typeface="Lucida Sans Unicode"/>
              </a:rPr>
              <a:t>see</a:t>
            </a:r>
            <a:r>
              <a:rPr dirty="0" sz="1600" spc="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20">
                <a:solidFill>
                  <a:srgbClr val="595959"/>
                </a:solidFill>
                <a:latin typeface="Lucida Sans Unicode"/>
                <a:cs typeface="Lucida Sans Unicode"/>
              </a:rPr>
              <a:t>once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we’ve</a:t>
            </a:r>
            <a:r>
              <a:rPr dirty="0" sz="1600" spc="-1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55">
                <a:solidFill>
                  <a:srgbClr val="595959"/>
                </a:solidFill>
                <a:latin typeface="Lucida Sans Unicode"/>
                <a:cs typeface="Lucida Sans Unicode"/>
              </a:rPr>
              <a:t>done</a:t>
            </a:r>
            <a:r>
              <a:rPr dirty="0" sz="1600" spc="-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70">
                <a:solidFill>
                  <a:srgbClr val="595959"/>
                </a:solidFill>
                <a:latin typeface="Lucida Sans Unicode"/>
                <a:cs typeface="Lucida Sans Unicode"/>
              </a:rPr>
              <a:t>some</a:t>
            </a:r>
            <a:r>
              <a:rPr dirty="0" sz="1600" spc="-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user</a:t>
            </a:r>
            <a:r>
              <a:rPr dirty="0" sz="1600" spc="-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10">
                <a:solidFill>
                  <a:srgbClr val="595959"/>
                </a:solidFill>
                <a:latin typeface="Lucida Sans Unicode"/>
                <a:cs typeface="Lucida Sans Unicode"/>
              </a:rPr>
              <a:t>testing</a:t>
            </a:r>
            <a:endParaRPr sz="1600">
              <a:latin typeface="Lucida Sans Unicode"/>
              <a:cs typeface="Lucida Sans Unicode"/>
            </a:endParaRPr>
          </a:p>
          <a:p>
            <a:pPr marL="379095" marR="18415" indent="-367030">
              <a:lnSpc>
                <a:spcPct val="117200"/>
              </a:lnSpc>
              <a:spcBef>
                <a:spcPts val="150"/>
              </a:spcBef>
              <a:buSzPct val="112500"/>
              <a:buFont typeface="Arial"/>
              <a:buChar char="●"/>
              <a:tabLst>
                <a:tab pos="379095" algn="l"/>
              </a:tabLst>
            </a:pP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Translatable</a:t>
            </a:r>
            <a:r>
              <a:rPr dirty="0" sz="1600" spc="1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into</a:t>
            </a:r>
            <a:r>
              <a:rPr dirty="0" sz="1600" spc="1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140">
                <a:solidFill>
                  <a:srgbClr val="595959"/>
                </a:solidFill>
                <a:latin typeface="Lucida Sans Unicode"/>
                <a:cs typeface="Lucida Sans Unicode"/>
              </a:rPr>
              <a:t>100’s</a:t>
            </a:r>
            <a:r>
              <a:rPr dirty="0" sz="1600" spc="1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of</a:t>
            </a:r>
            <a:r>
              <a:rPr dirty="0" sz="1600" spc="1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60">
                <a:solidFill>
                  <a:srgbClr val="595959"/>
                </a:solidFill>
                <a:latin typeface="Lucida Sans Unicode"/>
                <a:cs typeface="Lucida Sans Unicode"/>
              </a:rPr>
              <a:t>languages-</a:t>
            </a:r>
            <a:r>
              <a:rPr dirty="0" sz="1600" spc="1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using</a:t>
            </a:r>
            <a:r>
              <a:rPr dirty="0" sz="1600" spc="1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Google</a:t>
            </a:r>
            <a:r>
              <a:rPr dirty="0" sz="1600" spc="1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Translate.</a:t>
            </a:r>
            <a:r>
              <a:rPr dirty="0" sz="1600" spc="1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Best</a:t>
            </a:r>
            <a:r>
              <a:rPr dirty="0" sz="1600" spc="1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option</a:t>
            </a:r>
            <a:r>
              <a:rPr dirty="0" sz="1600" spc="1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55">
                <a:solidFill>
                  <a:srgbClr val="595959"/>
                </a:solidFill>
                <a:latin typeface="Lucida Sans Unicode"/>
                <a:cs typeface="Lucida Sans Unicode"/>
              </a:rPr>
              <a:t>at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this</a:t>
            </a:r>
            <a:r>
              <a:rPr dirty="0" sz="1600" spc="-1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point</a:t>
            </a:r>
            <a:r>
              <a:rPr dirty="0" sz="1600" spc="-1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65">
                <a:solidFill>
                  <a:srgbClr val="595959"/>
                </a:solidFill>
                <a:latin typeface="Lucida Sans Unicode"/>
                <a:cs typeface="Lucida Sans Unicode"/>
              </a:rPr>
              <a:t>due</a:t>
            </a:r>
            <a:r>
              <a:rPr dirty="0" sz="1600" spc="-1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to</a:t>
            </a:r>
            <a:r>
              <a:rPr dirty="0" sz="1600" spc="-1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limited</a:t>
            </a:r>
            <a:r>
              <a:rPr dirty="0" sz="1600" spc="-1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budget.</a:t>
            </a:r>
            <a:r>
              <a:rPr dirty="0" sz="1600" spc="-1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We’re</a:t>
            </a:r>
            <a:r>
              <a:rPr dirty="0" sz="1600" spc="-10">
                <a:solidFill>
                  <a:srgbClr val="595959"/>
                </a:solidFill>
                <a:latin typeface="Lucida Sans Unicode"/>
                <a:cs typeface="Lucida Sans Unicode"/>
              </a:rPr>
              <a:t> writing</a:t>
            </a:r>
            <a:r>
              <a:rPr dirty="0" sz="1600" spc="-1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all</a:t>
            </a:r>
            <a:r>
              <a:rPr dirty="0" sz="1600" spc="-1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content</a:t>
            </a:r>
            <a:r>
              <a:rPr dirty="0" sz="1600" spc="-1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using</a:t>
            </a:r>
            <a:r>
              <a:rPr dirty="0" sz="1600" spc="-1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Level</a:t>
            </a:r>
            <a:r>
              <a:rPr dirty="0" sz="1600" spc="-1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509">
                <a:solidFill>
                  <a:srgbClr val="595959"/>
                </a:solidFill>
                <a:latin typeface="Lucida Sans Unicode"/>
                <a:cs typeface="Lucida Sans Unicode"/>
              </a:rPr>
              <a:t>1</a:t>
            </a:r>
            <a:r>
              <a:rPr dirty="0" sz="1600" spc="-1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10">
                <a:solidFill>
                  <a:srgbClr val="595959"/>
                </a:solidFill>
                <a:latin typeface="Lucida Sans Unicode"/>
                <a:cs typeface="Lucida Sans Unicode"/>
              </a:rPr>
              <a:t>English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to</a:t>
            </a:r>
            <a:r>
              <a:rPr dirty="0" sz="1600" spc="-4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55">
                <a:solidFill>
                  <a:srgbClr val="595959"/>
                </a:solidFill>
                <a:latin typeface="Lucida Sans Unicode"/>
                <a:cs typeface="Lucida Sans Unicode"/>
              </a:rPr>
              <a:t>avoid</a:t>
            </a:r>
            <a:r>
              <a:rPr dirty="0" sz="1600" spc="-4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100">
                <a:solidFill>
                  <a:srgbClr val="595959"/>
                </a:solidFill>
                <a:latin typeface="Lucida Sans Unicode"/>
                <a:cs typeface="Lucida Sans Unicode"/>
              </a:rPr>
              <a:t>as</a:t>
            </a:r>
            <a:r>
              <a:rPr dirty="0" sz="1600" spc="-4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85">
                <a:solidFill>
                  <a:srgbClr val="595959"/>
                </a:solidFill>
                <a:latin typeface="Lucida Sans Unicode"/>
                <a:cs typeface="Lucida Sans Unicode"/>
              </a:rPr>
              <a:t>much</a:t>
            </a:r>
            <a:r>
              <a:rPr dirty="0" sz="1600" spc="-4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translation</a:t>
            </a:r>
            <a:r>
              <a:rPr dirty="0" sz="1600" spc="-4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error</a:t>
            </a:r>
            <a:r>
              <a:rPr dirty="0" sz="1600" spc="-4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100">
                <a:solidFill>
                  <a:srgbClr val="595959"/>
                </a:solidFill>
                <a:latin typeface="Lucida Sans Unicode"/>
                <a:cs typeface="Lucida Sans Unicode"/>
              </a:rPr>
              <a:t>as</a:t>
            </a:r>
            <a:r>
              <a:rPr dirty="0" sz="1600" spc="-4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10">
                <a:solidFill>
                  <a:srgbClr val="595959"/>
                </a:solidFill>
                <a:latin typeface="Lucida Sans Unicode"/>
                <a:cs typeface="Lucida Sans Unicode"/>
              </a:rPr>
              <a:t>possible!</a:t>
            </a:r>
            <a:endParaRPr sz="1600">
              <a:latin typeface="Lucida Sans Unicode"/>
              <a:cs typeface="Lucida Sans Unicode"/>
            </a:endParaRPr>
          </a:p>
          <a:p>
            <a:pPr marL="379095" marR="465455" indent="-367030">
              <a:lnSpc>
                <a:spcPct val="119400"/>
              </a:lnSpc>
              <a:spcBef>
                <a:spcPts val="110"/>
              </a:spcBef>
              <a:buSzPct val="112500"/>
              <a:buFont typeface="Arial"/>
              <a:buChar char="●"/>
              <a:tabLst>
                <a:tab pos="379095" algn="l"/>
              </a:tabLst>
            </a:pPr>
            <a:r>
              <a:rPr dirty="0" sz="1600" spc="-50">
                <a:solidFill>
                  <a:srgbClr val="595959"/>
                </a:solidFill>
                <a:latin typeface="Lucida Sans Unicode"/>
                <a:cs typeface="Lucida Sans Unicode"/>
              </a:rPr>
              <a:t>Iterative…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this</a:t>
            </a:r>
            <a:r>
              <a:rPr dirty="0" sz="1600" spc="-4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10">
                <a:solidFill>
                  <a:srgbClr val="595959"/>
                </a:solidFill>
                <a:latin typeface="Lucida Sans Unicode"/>
                <a:cs typeface="Lucida Sans Unicode"/>
              </a:rPr>
              <a:t>is</a:t>
            </a:r>
            <a:r>
              <a:rPr dirty="0" sz="1600" spc="-4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10">
                <a:solidFill>
                  <a:srgbClr val="595959"/>
                </a:solidFill>
                <a:latin typeface="Lucida Sans Unicode"/>
                <a:cs typeface="Lucida Sans Unicode"/>
              </a:rPr>
              <a:t>just</a:t>
            </a:r>
            <a:r>
              <a:rPr dirty="0" sz="1600" spc="-4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the</a:t>
            </a:r>
            <a:r>
              <a:rPr dirty="0" sz="1600" spc="-5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25">
                <a:solidFill>
                  <a:srgbClr val="595959"/>
                </a:solidFill>
                <a:latin typeface="Lucida Sans Unicode"/>
                <a:cs typeface="Lucida Sans Unicode"/>
              </a:rPr>
              <a:t>‘MVP-</a:t>
            </a:r>
            <a:r>
              <a:rPr dirty="0" sz="1600" spc="-4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50">
                <a:solidFill>
                  <a:srgbClr val="595959"/>
                </a:solidFill>
                <a:latin typeface="Lucida Sans Unicode"/>
                <a:cs typeface="Lucida Sans Unicode"/>
              </a:rPr>
              <a:t>minimum</a:t>
            </a:r>
            <a:r>
              <a:rPr dirty="0" sz="1600" spc="-4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viable</a:t>
            </a:r>
            <a:r>
              <a:rPr dirty="0" sz="1600" spc="-4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10">
                <a:solidFill>
                  <a:srgbClr val="595959"/>
                </a:solidFill>
                <a:latin typeface="Lucida Sans Unicode"/>
                <a:cs typeface="Lucida Sans Unicode"/>
              </a:rPr>
              <a:t>prototype’.</a:t>
            </a:r>
            <a:r>
              <a:rPr dirty="0" sz="1600" spc="-5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135">
                <a:solidFill>
                  <a:srgbClr val="595959"/>
                </a:solidFill>
                <a:latin typeface="Lucida Sans Unicode"/>
                <a:cs typeface="Lucida Sans Unicode"/>
              </a:rPr>
              <a:t>We</a:t>
            </a:r>
            <a:r>
              <a:rPr dirty="0" sz="1600" spc="-45">
                <a:solidFill>
                  <a:srgbClr val="595959"/>
                </a:solidFill>
                <a:latin typeface="Lucida Sans Unicode"/>
                <a:cs typeface="Lucida Sans Unicode"/>
              </a:rPr>
              <a:t> will </a:t>
            </a:r>
            <a:r>
              <a:rPr dirty="0" sz="1600" spc="-10">
                <a:solidFill>
                  <a:srgbClr val="595959"/>
                </a:solidFill>
                <a:latin typeface="Lucida Sans Unicode"/>
                <a:cs typeface="Lucida Sans Unicode"/>
              </a:rPr>
              <a:t>iterate </a:t>
            </a:r>
            <a:r>
              <a:rPr dirty="0" sz="1600" spc="80">
                <a:solidFill>
                  <a:srgbClr val="595959"/>
                </a:solidFill>
                <a:latin typeface="Lucida Sans Unicode"/>
                <a:cs typeface="Lucida Sans Unicode"/>
              </a:rPr>
              <a:t>based</a:t>
            </a:r>
            <a:r>
              <a:rPr dirty="0" sz="1600" spc="-2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on</a:t>
            </a:r>
            <a:r>
              <a:rPr dirty="0" sz="1600" spc="-2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user</a:t>
            </a:r>
            <a:r>
              <a:rPr dirty="0" sz="1600" spc="-2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10">
                <a:solidFill>
                  <a:srgbClr val="595959"/>
                </a:solidFill>
                <a:latin typeface="Lucida Sans Unicode"/>
                <a:cs typeface="Lucida Sans Unicode"/>
              </a:rPr>
              <a:t>feedback.</a:t>
            </a:r>
            <a:endParaRPr sz="16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433025" y="459015"/>
            <a:ext cx="2192020" cy="4445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85"/>
              <a:t>Next</a:t>
            </a:r>
            <a:r>
              <a:rPr dirty="0" spc="-315"/>
              <a:t> </a:t>
            </a:r>
            <a:r>
              <a:rPr dirty="0" spc="-215"/>
              <a:t>Steps…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52880" y="1065359"/>
            <a:ext cx="6776720" cy="2202180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371475" indent="-358775">
              <a:lnSpc>
                <a:spcPct val="100000"/>
              </a:lnSpc>
              <a:spcBef>
                <a:spcPts val="200"/>
              </a:spcBef>
              <a:buFont typeface="Arial"/>
              <a:buChar char="●"/>
              <a:tabLst>
                <a:tab pos="371475" algn="l"/>
              </a:tabLst>
            </a:pPr>
            <a:r>
              <a:rPr dirty="0" sz="1700" spc="-10">
                <a:solidFill>
                  <a:srgbClr val="11141B"/>
                </a:solidFill>
                <a:latin typeface="Lucida Sans Unicode"/>
                <a:cs typeface="Lucida Sans Unicode"/>
              </a:rPr>
              <a:t>Finish</a:t>
            </a:r>
            <a:r>
              <a:rPr dirty="0" sz="1700" spc="-5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11141B"/>
                </a:solidFill>
                <a:latin typeface="Lucida Sans Unicode"/>
                <a:cs typeface="Lucida Sans Unicode"/>
              </a:rPr>
              <a:t>the</a:t>
            </a:r>
            <a:r>
              <a:rPr dirty="0" sz="1700" spc="-4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11141B"/>
                </a:solidFill>
                <a:latin typeface="Lucida Sans Unicode"/>
                <a:cs typeface="Lucida Sans Unicode"/>
              </a:rPr>
              <a:t>MVP</a:t>
            </a:r>
            <a:r>
              <a:rPr dirty="0" sz="1700" spc="-5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11141B"/>
                </a:solidFill>
                <a:latin typeface="Lucida Sans Unicode"/>
                <a:cs typeface="Lucida Sans Unicode"/>
              </a:rPr>
              <a:t>build</a:t>
            </a:r>
            <a:r>
              <a:rPr dirty="0" sz="1700" spc="-4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90">
                <a:solidFill>
                  <a:srgbClr val="11141B"/>
                </a:solidFill>
                <a:latin typeface="Lucida Sans Unicode"/>
                <a:cs typeface="Lucida Sans Unicode"/>
              </a:rPr>
              <a:t>(mid</a:t>
            </a:r>
            <a:r>
              <a:rPr dirty="0" sz="1700" spc="-4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55">
                <a:solidFill>
                  <a:srgbClr val="11141B"/>
                </a:solidFill>
                <a:latin typeface="Lucida Sans Unicode"/>
                <a:cs typeface="Lucida Sans Unicode"/>
              </a:rPr>
              <a:t>Feb)</a:t>
            </a:r>
            <a:endParaRPr sz="1700">
              <a:latin typeface="Lucida Sans Unicode"/>
              <a:cs typeface="Lucida Sans Unicode"/>
            </a:endParaRPr>
          </a:p>
          <a:p>
            <a:pPr marL="371475" indent="-358775">
              <a:lnSpc>
                <a:spcPct val="100000"/>
              </a:lnSpc>
              <a:spcBef>
                <a:spcPts val="105"/>
              </a:spcBef>
              <a:buFont typeface="Arial"/>
              <a:buChar char="●"/>
              <a:tabLst>
                <a:tab pos="371475" algn="l"/>
              </a:tabLst>
            </a:pPr>
            <a:r>
              <a:rPr dirty="0" sz="1700">
                <a:solidFill>
                  <a:srgbClr val="11141B"/>
                </a:solidFill>
                <a:latin typeface="Lucida Sans Unicode"/>
                <a:cs typeface="Lucida Sans Unicode"/>
              </a:rPr>
              <a:t>Organise</a:t>
            </a:r>
            <a:r>
              <a:rPr dirty="0" sz="1700" spc="-5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100">
                <a:solidFill>
                  <a:srgbClr val="11141B"/>
                </a:solidFill>
                <a:latin typeface="Lucida Sans Unicode"/>
                <a:cs typeface="Lucida Sans Unicode"/>
              </a:rPr>
              <a:t>and</a:t>
            </a:r>
            <a:r>
              <a:rPr dirty="0" sz="1700" spc="-4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55">
                <a:solidFill>
                  <a:srgbClr val="11141B"/>
                </a:solidFill>
                <a:latin typeface="Lucida Sans Unicode"/>
                <a:cs typeface="Lucida Sans Unicode"/>
              </a:rPr>
              <a:t>carry</a:t>
            </a:r>
            <a:r>
              <a:rPr dirty="0" sz="1700" spc="-4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11141B"/>
                </a:solidFill>
                <a:latin typeface="Lucida Sans Unicode"/>
                <a:cs typeface="Lucida Sans Unicode"/>
              </a:rPr>
              <a:t>out</a:t>
            </a:r>
            <a:r>
              <a:rPr dirty="0" sz="1700" spc="-4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204">
                <a:solidFill>
                  <a:srgbClr val="11141B"/>
                </a:solidFill>
                <a:latin typeface="Lucida Sans Unicode"/>
                <a:cs typeface="Lucida Sans Unicode"/>
              </a:rPr>
              <a:t>a</a:t>
            </a:r>
            <a:r>
              <a:rPr dirty="0" sz="1700" spc="-4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60">
                <a:solidFill>
                  <a:srgbClr val="11141B"/>
                </a:solidFill>
                <a:latin typeface="Lucida Sans Unicode"/>
                <a:cs typeface="Lucida Sans Unicode"/>
              </a:rPr>
              <a:t>launch</a:t>
            </a:r>
            <a:r>
              <a:rPr dirty="0" sz="1700" spc="-4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50">
                <a:solidFill>
                  <a:srgbClr val="11141B"/>
                </a:solidFill>
                <a:latin typeface="Lucida Sans Unicode"/>
                <a:cs typeface="Lucida Sans Unicode"/>
              </a:rPr>
              <a:t>event</a:t>
            </a:r>
            <a:r>
              <a:rPr dirty="0" sz="1700" spc="-4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105">
                <a:solidFill>
                  <a:srgbClr val="11141B"/>
                </a:solidFill>
                <a:latin typeface="Lucida Sans Unicode"/>
                <a:cs typeface="Lucida Sans Unicode"/>
              </a:rPr>
              <a:t>(end</a:t>
            </a:r>
            <a:r>
              <a:rPr dirty="0" sz="1700" spc="-4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11141B"/>
                </a:solidFill>
                <a:latin typeface="Lucida Sans Unicode"/>
                <a:cs typeface="Lucida Sans Unicode"/>
              </a:rPr>
              <a:t>of</a:t>
            </a:r>
            <a:r>
              <a:rPr dirty="0" sz="1700" spc="-4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80">
                <a:solidFill>
                  <a:srgbClr val="11141B"/>
                </a:solidFill>
                <a:latin typeface="Lucida Sans Unicode"/>
                <a:cs typeface="Lucida Sans Unicode"/>
              </a:rPr>
              <a:t>March)</a:t>
            </a:r>
            <a:endParaRPr sz="1700">
              <a:latin typeface="Lucida Sans Unicode"/>
              <a:cs typeface="Lucida Sans Unicode"/>
            </a:endParaRPr>
          </a:p>
          <a:p>
            <a:pPr marL="371475" indent="-358775">
              <a:lnSpc>
                <a:spcPct val="100000"/>
              </a:lnSpc>
              <a:spcBef>
                <a:spcPts val="100"/>
              </a:spcBef>
              <a:buFont typeface="Arial"/>
              <a:buChar char="●"/>
              <a:tabLst>
                <a:tab pos="371475" algn="l"/>
              </a:tabLst>
            </a:pPr>
            <a:r>
              <a:rPr dirty="0" sz="1700">
                <a:solidFill>
                  <a:srgbClr val="11141B"/>
                </a:solidFill>
                <a:latin typeface="Lucida Sans Unicode"/>
                <a:cs typeface="Lucida Sans Unicode"/>
              </a:rPr>
              <a:t>Start</a:t>
            </a:r>
            <a:r>
              <a:rPr dirty="0" sz="1700" spc="-2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11141B"/>
                </a:solidFill>
                <a:latin typeface="Lucida Sans Unicode"/>
                <a:cs typeface="Lucida Sans Unicode"/>
              </a:rPr>
              <a:t>to</a:t>
            </a:r>
            <a:r>
              <a:rPr dirty="0" sz="1700" spc="-1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75">
                <a:solidFill>
                  <a:srgbClr val="11141B"/>
                </a:solidFill>
                <a:latin typeface="Lucida Sans Unicode"/>
                <a:cs typeface="Lucida Sans Unicode"/>
              </a:rPr>
              <a:t>create</a:t>
            </a:r>
            <a:r>
              <a:rPr dirty="0" sz="1700" spc="-2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204">
                <a:solidFill>
                  <a:srgbClr val="11141B"/>
                </a:solidFill>
                <a:latin typeface="Lucida Sans Unicode"/>
                <a:cs typeface="Lucida Sans Unicode"/>
              </a:rPr>
              <a:t>a</a:t>
            </a:r>
            <a:r>
              <a:rPr dirty="0" sz="1700" spc="-1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11141B"/>
                </a:solidFill>
                <a:latin typeface="Lucida Sans Unicode"/>
                <a:cs typeface="Lucida Sans Unicode"/>
              </a:rPr>
              <a:t>user</a:t>
            </a:r>
            <a:r>
              <a:rPr dirty="0" sz="1700" spc="-2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11141B"/>
                </a:solidFill>
                <a:latin typeface="Lucida Sans Unicode"/>
                <a:cs typeface="Lucida Sans Unicode"/>
              </a:rPr>
              <a:t>testing</a:t>
            </a:r>
            <a:r>
              <a:rPr dirty="0" sz="1700" spc="-1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60">
                <a:solidFill>
                  <a:srgbClr val="11141B"/>
                </a:solidFill>
                <a:latin typeface="Lucida Sans Unicode"/>
                <a:cs typeface="Lucida Sans Unicode"/>
              </a:rPr>
              <a:t>plan</a:t>
            </a:r>
            <a:r>
              <a:rPr dirty="0" sz="1700" spc="-2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5">
                <a:solidFill>
                  <a:srgbClr val="11141B"/>
                </a:solidFill>
                <a:latin typeface="Lucida Sans Unicode"/>
                <a:cs typeface="Lucida Sans Unicode"/>
              </a:rPr>
              <a:t>for</a:t>
            </a:r>
            <a:r>
              <a:rPr dirty="0" sz="1700" spc="-1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11141B"/>
                </a:solidFill>
                <a:latin typeface="Lucida Sans Unicode"/>
                <a:cs typeface="Lucida Sans Unicode"/>
              </a:rPr>
              <a:t>post</a:t>
            </a:r>
            <a:r>
              <a:rPr dirty="0" sz="1700" spc="-2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11141B"/>
                </a:solidFill>
                <a:latin typeface="Lucida Sans Unicode"/>
                <a:cs typeface="Lucida Sans Unicode"/>
              </a:rPr>
              <a:t>launch,</a:t>
            </a:r>
            <a:r>
              <a:rPr dirty="0" sz="1700" spc="-1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0">
                <a:solidFill>
                  <a:srgbClr val="11141B"/>
                </a:solidFill>
                <a:latin typeface="Lucida Sans Unicode"/>
                <a:cs typeface="Lucida Sans Unicode"/>
              </a:rPr>
              <a:t>including</a:t>
            </a:r>
            <a:endParaRPr sz="1700">
              <a:latin typeface="Lucida Sans Unicode"/>
              <a:cs typeface="Lucida Sans Unicode"/>
            </a:endParaRPr>
          </a:p>
          <a:p>
            <a:pPr lvl="1" marL="828675" indent="-358775">
              <a:lnSpc>
                <a:spcPct val="100000"/>
              </a:lnSpc>
              <a:spcBef>
                <a:spcPts val="100"/>
              </a:spcBef>
              <a:buFont typeface="Arial"/>
              <a:buChar char="○"/>
              <a:tabLst>
                <a:tab pos="828675" algn="l"/>
              </a:tabLst>
            </a:pPr>
            <a:r>
              <a:rPr dirty="0" sz="1700">
                <a:solidFill>
                  <a:srgbClr val="11141B"/>
                </a:solidFill>
                <a:latin typeface="Lucida Sans Unicode"/>
                <a:cs typeface="Lucida Sans Unicode"/>
              </a:rPr>
              <a:t>Local</a:t>
            </a:r>
            <a:r>
              <a:rPr dirty="0" sz="1700" spc="4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0">
                <a:solidFill>
                  <a:srgbClr val="11141B"/>
                </a:solidFill>
                <a:latin typeface="Lucida Sans Unicode"/>
                <a:cs typeface="Lucida Sans Unicode"/>
              </a:rPr>
              <a:t>libraries</a:t>
            </a:r>
            <a:endParaRPr sz="1700">
              <a:latin typeface="Lucida Sans Unicode"/>
              <a:cs typeface="Lucida Sans Unicode"/>
            </a:endParaRPr>
          </a:p>
          <a:p>
            <a:pPr lvl="1" marL="828675" indent="-358775">
              <a:lnSpc>
                <a:spcPct val="100000"/>
              </a:lnSpc>
              <a:spcBef>
                <a:spcPts val="105"/>
              </a:spcBef>
              <a:buFont typeface="Arial"/>
              <a:buChar char="○"/>
              <a:tabLst>
                <a:tab pos="828675" algn="l"/>
              </a:tabLst>
            </a:pPr>
            <a:r>
              <a:rPr dirty="0" sz="1700">
                <a:solidFill>
                  <a:srgbClr val="11141B"/>
                </a:solidFill>
                <a:latin typeface="Lucida Sans Unicode"/>
                <a:cs typeface="Lucida Sans Unicode"/>
              </a:rPr>
              <a:t>Disability</a:t>
            </a:r>
            <a:r>
              <a:rPr dirty="0" sz="1700" spc="-8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0">
                <a:solidFill>
                  <a:srgbClr val="11141B"/>
                </a:solidFill>
                <a:latin typeface="Lucida Sans Unicode"/>
                <a:cs typeface="Lucida Sans Unicode"/>
              </a:rPr>
              <a:t>Sheffield</a:t>
            </a:r>
            <a:endParaRPr sz="1700">
              <a:latin typeface="Lucida Sans Unicode"/>
              <a:cs typeface="Lucida Sans Unicode"/>
            </a:endParaRPr>
          </a:p>
          <a:p>
            <a:pPr lvl="1" marL="828675" indent="-358775">
              <a:lnSpc>
                <a:spcPct val="100000"/>
              </a:lnSpc>
              <a:spcBef>
                <a:spcPts val="100"/>
              </a:spcBef>
              <a:buFont typeface="Arial"/>
              <a:buChar char="○"/>
              <a:tabLst>
                <a:tab pos="828675" algn="l"/>
              </a:tabLst>
            </a:pPr>
            <a:r>
              <a:rPr dirty="0" sz="1700" spc="-10">
                <a:solidFill>
                  <a:srgbClr val="11141B"/>
                </a:solidFill>
                <a:latin typeface="Lucida Sans Unicode"/>
                <a:cs typeface="Lucida Sans Unicode"/>
              </a:rPr>
              <a:t>Students</a:t>
            </a:r>
            <a:endParaRPr sz="1700">
              <a:latin typeface="Lucida Sans Unicode"/>
              <a:cs typeface="Lucida Sans Unicode"/>
            </a:endParaRPr>
          </a:p>
          <a:p>
            <a:pPr lvl="1" marL="828675" indent="-358775">
              <a:lnSpc>
                <a:spcPct val="100000"/>
              </a:lnSpc>
              <a:spcBef>
                <a:spcPts val="105"/>
              </a:spcBef>
              <a:buFont typeface="Arial"/>
              <a:buChar char="○"/>
              <a:tabLst>
                <a:tab pos="828675" algn="l"/>
              </a:tabLst>
            </a:pPr>
            <a:r>
              <a:rPr dirty="0" sz="1700">
                <a:solidFill>
                  <a:srgbClr val="11141B"/>
                </a:solidFill>
                <a:latin typeface="Lucida Sans Unicode"/>
                <a:cs typeface="Lucida Sans Unicode"/>
              </a:rPr>
              <a:t>Learn</a:t>
            </a:r>
            <a:r>
              <a:rPr dirty="0" sz="1700" spc="-1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5">
                <a:solidFill>
                  <a:srgbClr val="11141B"/>
                </a:solidFill>
                <a:latin typeface="Lucida Sans Unicode"/>
                <a:cs typeface="Lucida Sans Unicode"/>
              </a:rPr>
              <a:t>for</a:t>
            </a:r>
            <a:r>
              <a:rPr dirty="0" sz="1700" spc="-1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65">
                <a:solidFill>
                  <a:srgbClr val="11141B"/>
                </a:solidFill>
                <a:latin typeface="Lucida Sans Unicode"/>
                <a:cs typeface="Lucida Sans Unicode"/>
              </a:rPr>
              <a:t>Life</a:t>
            </a:r>
            <a:r>
              <a:rPr dirty="0" sz="1700" spc="-1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11141B"/>
                </a:solidFill>
                <a:latin typeface="Lucida Sans Unicode"/>
                <a:cs typeface="Lucida Sans Unicode"/>
              </a:rPr>
              <a:t>volunteers</a:t>
            </a:r>
            <a:r>
              <a:rPr dirty="0" sz="1700" spc="-1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100">
                <a:solidFill>
                  <a:srgbClr val="11141B"/>
                </a:solidFill>
                <a:latin typeface="Lucida Sans Unicode"/>
                <a:cs typeface="Lucida Sans Unicode"/>
              </a:rPr>
              <a:t>and</a:t>
            </a:r>
            <a:r>
              <a:rPr dirty="0" sz="1700" spc="-1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0">
                <a:solidFill>
                  <a:srgbClr val="11141B"/>
                </a:solidFill>
                <a:latin typeface="Lucida Sans Unicode"/>
                <a:cs typeface="Lucida Sans Unicode"/>
              </a:rPr>
              <a:t>students</a:t>
            </a:r>
            <a:endParaRPr sz="1700">
              <a:latin typeface="Lucida Sans Unicode"/>
              <a:cs typeface="Lucida Sans Unicode"/>
            </a:endParaRPr>
          </a:p>
          <a:p>
            <a:pPr lvl="1" marL="828675" indent="-358775">
              <a:lnSpc>
                <a:spcPct val="100000"/>
              </a:lnSpc>
              <a:spcBef>
                <a:spcPts val="100"/>
              </a:spcBef>
              <a:buFont typeface="Arial"/>
              <a:buChar char="○"/>
              <a:tabLst>
                <a:tab pos="828675" algn="l"/>
              </a:tabLst>
            </a:pPr>
            <a:r>
              <a:rPr dirty="0" sz="1700">
                <a:solidFill>
                  <a:srgbClr val="11141B"/>
                </a:solidFill>
                <a:latin typeface="Lucida Sans Unicode"/>
                <a:cs typeface="Lucida Sans Unicode"/>
              </a:rPr>
              <a:t>Zest</a:t>
            </a:r>
            <a:r>
              <a:rPr dirty="0" sz="1700" spc="-35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50">
                <a:solidFill>
                  <a:srgbClr val="11141B"/>
                </a:solidFill>
                <a:latin typeface="Lucida Sans Unicode"/>
                <a:cs typeface="Lucida Sans Unicode"/>
              </a:rPr>
              <a:t>Community</a:t>
            </a:r>
            <a:r>
              <a:rPr dirty="0" sz="1700" spc="-3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11141B"/>
                </a:solidFill>
                <a:latin typeface="Lucida Sans Unicode"/>
                <a:cs typeface="Lucida Sans Unicode"/>
              </a:rPr>
              <a:t>Centre-</a:t>
            </a:r>
            <a:r>
              <a:rPr dirty="0" sz="1700" spc="-3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0">
                <a:solidFill>
                  <a:srgbClr val="11141B"/>
                </a:solidFill>
                <a:latin typeface="Lucida Sans Unicode"/>
                <a:cs typeface="Lucida Sans Unicode"/>
              </a:rPr>
              <a:t>This</a:t>
            </a:r>
            <a:r>
              <a:rPr dirty="0" sz="1700" spc="-3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50">
                <a:solidFill>
                  <a:srgbClr val="11141B"/>
                </a:solidFill>
                <a:latin typeface="Lucida Sans Unicode"/>
                <a:cs typeface="Lucida Sans Unicode"/>
              </a:rPr>
              <a:t>Community</a:t>
            </a:r>
            <a:r>
              <a:rPr dirty="0" sz="1700" spc="-30">
                <a:solidFill>
                  <a:srgbClr val="11141B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100">
                <a:solidFill>
                  <a:srgbClr val="11141B"/>
                </a:solidFill>
                <a:latin typeface="Lucida Sans Unicode"/>
                <a:cs typeface="Lucida Sans Unicode"/>
              </a:rPr>
              <a:t>Can</a:t>
            </a:r>
            <a:endParaRPr sz="17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84725" y="383163"/>
            <a:ext cx="4009390" cy="3987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450" spc="-185"/>
              <a:t>How</a:t>
            </a:r>
            <a:r>
              <a:rPr dirty="0" sz="2450" spc="-275"/>
              <a:t> </a:t>
            </a:r>
            <a:r>
              <a:rPr dirty="0" sz="2450" spc="-55"/>
              <a:t>can</a:t>
            </a:r>
            <a:r>
              <a:rPr dirty="0" sz="2450" spc="-275"/>
              <a:t> </a:t>
            </a:r>
            <a:r>
              <a:rPr dirty="0" sz="2450" spc="-25"/>
              <a:t>you</a:t>
            </a:r>
            <a:r>
              <a:rPr dirty="0" sz="2450" spc="-275"/>
              <a:t> </a:t>
            </a:r>
            <a:r>
              <a:rPr dirty="0" sz="2450" spc="-50"/>
              <a:t>support</a:t>
            </a:r>
            <a:r>
              <a:rPr dirty="0" sz="2450" spc="-275"/>
              <a:t> </a:t>
            </a:r>
            <a:r>
              <a:rPr dirty="0" sz="2450" spc="-50"/>
              <a:t>us?</a:t>
            </a:r>
            <a:endParaRPr sz="2450"/>
          </a:p>
        </p:txBody>
      </p:sp>
      <p:sp>
        <p:nvSpPr>
          <p:cNvPr id="3" name="object 3"/>
          <p:cNvSpPr txBox="1"/>
          <p:nvPr/>
        </p:nvSpPr>
        <p:spPr>
          <a:xfrm>
            <a:off x="475249" y="1200664"/>
            <a:ext cx="8068945" cy="1542415"/>
          </a:xfrm>
          <a:prstGeom prst="rect">
            <a:avLst/>
          </a:prstGeom>
        </p:spPr>
        <p:txBody>
          <a:bodyPr wrap="square" lIns="0" tIns="53340" rIns="0" bIns="0" rtlCol="0" vert="horz">
            <a:spAutoFit/>
          </a:bodyPr>
          <a:lstStyle/>
          <a:p>
            <a:pPr marL="379095" indent="-366395">
              <a:lnSpc>
                <a:spcPct val="100000"/>
              </a:lnSpc>
              <a:spcBef>
                <a:spcPts val="420"/>
              </a:spcBef>
              <a:buSzPct val="112500"/>
              <a:buFont typeface="Arial"/>
              <a:buChar char="●"/>
              <a:tabLst>
                <a:tab pos="379095" algn="l"/>
              </a:tabLst>
            </a:pP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Help</a:t>
            </a:r>
            <a:r>
              <a:rPr dirty="0" sz="1600" spc="2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us</a:t>
            </a:r>
            <a:r>
              <a:rPr dirty="0" sz="1600" spc="1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with</a:t>
            </a:r>
            <a:r>
              <a:rPr dirty="0" sz="1600" spc="2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additional</a:t>
            </a:r>
            <a:r>
              <a:rPr dirty="0" sz="1600" spc="2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10">
                <a:solidFill>
                  <a:srgbClr val="595959"/>
                </a:solidFill>
                <a:latin typeface="Lucida Sans Unicode"/>
                <a:cs typeface="Lucida Sans Unicode"/>
              </a:rPr>
              <a:t>content</a:t>
            </a:r>
            <a:endParaRPr sz="1600">
              <a:latin typeface="Lucida Sans Unicode"/>
              <a:cs typeface="Lucida Sans Unicode"/>
            </a:endParaRPr>
          </a:p>
          <a:p>
            <a:pPr marL="379095" indent="-366395">
              <a:lnSpc>
                <a:spcPct val="100000"/>
              </a:lnSpc>
              <a:spcBef>
                <a:spcPts val="565"/>
              </a:spcBef>
              <a:buSzPct val="112500"/>
              <a:buFont typeface="Arial"/>
              <a:buChar char="●"/>
              <a:tabLst>
                <a:tab pos="379095" algn="l"/>
              </a:tabLst>
            </a:pP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Flag</a:t>
            </a:r>
            <a:r>
              <a:rPr dirty="0" sz="1600" spc="-4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90">
                <a:solidFill>
                  <a:srgbClr val="595959"/>
                </a:solidFill>
                <a:latin typeface="Lucida Sans Unicode"/>
                <a:cs typeface="Lucida Sans Unicode"/>
              </a:rPr>
              <a:t>any</a:t>
            </a:r>
            <a:r>
              <a:rPr dirty="0" sz="1600" spc="-4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errors</a:t>
            </a:r>
            <a:r>
              <a:rPr dirty="0" sz="1600" spc="-4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in</a:t>
            </a:r>
            <a:r>
              <a:rPr dirty="0" sz="1600" spc="-4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the</a:t>
            </a:r>
            <a:r>
              <a:rPr dirty="0" sz="1600" spc="-4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10">
                <a:solidFill>
                  <a:srgbClr val="595959"/>
                </a:solidFill>
                <a:latin typeface="Lucida Sans Unicode"/>
                <a:cs typeface="Lucida Sans Unicode"/>
              </a:rPr>
              <a:t>content</a:t>
            </a:r>
            <a:endParaRPr sz="1600">
              <a:latin typeface="Lucida Sans Unicode"/>
              <a:cs typeface="Lucida Sans Unicode"/>
            </a:endParaRPr>
          </a:p>
          <a:p>
            <a:pPr marL="379095" marR="5080" indent="-367030">
              <a:lnSpc>
                <a:spcPct val="119400"/>
              </a:lnSpc>
              <a:spcBef>
                <a:spcPts val="195"/>
              </a:spcBef>
              <a:buSzPct val="112500"/>
              <a:buFont typeface="Arial"/>
              <a:buChar char="●"/>
              <a:tabLst>
                <a:tab pos="379095" algn="l"/>
              </a:tabLst>
            </a:pP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Help</a:t>
            </a:r>
            <a:r>
              <a:rPr dirty="0" sz="1600" spc="1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us</a:t>
            </a:r>
            <a:r>
              <a:rPr dirty="0" sz="1600" spc="1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to</a:t>
            </a:r>
            <a:r>
              <a:rPr dirty="0" sz="1600" spc="1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identify</a:t>
            </a:r>
            <a:r>
              <a:rPr dirty="0" sz="1600" spc="1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user</a:t>
            </a:r>
            <a:r>
              <a:rPr dirty="0" sz="1600" spc="1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groups</a:t>
            </a:r>
            <a:r>
              <a:rPr dirty="0" sz="1600" spc="1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to</a:t>
            </a:r>
            <a:r>
              <a:rPr dirty="0" sz="1600" spc="1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facilitate</a:t>
            </a:r>
            <a:r>
              <a:rPr dirty="0" sz="1600" spc="1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focus</a:t>
            </a:r>
            <a:r>
              <a:rPr dirty="0" sz="1600" spc="1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groups</a:t>
            </a:r>
            <a:r>
              <a:rPr dirty="0" sz="1600" spc="1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or</a:t>
            </a:r>
            <a:r>
              <a:rPr dirty="0" sz="1600" spc="1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interviews</a:t>
            </a:r>
            <a:r>
              <a:rPr dirty="0" sz="1600" spc="1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to</a:t>
            </a:r>
            <a:r>
              <a:rPr dirty="0" sz="1600" spc="1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20">
                <a:solidFill>
                  <a:srgbClr val="595959"/>
                </a:solidFill>
                <a:latin typeface="Lucida Sans Unicode"/>
                <a:cs typeface="Lucida Sans Unicode"/>
              </a:rPr>
              <a:t>test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the</a:t>
            </a:r>
            <a:r>
              <a:rPr dirty="0" sz="1600" spc="1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site</a:t>
            </a:r>
            <a:r>
              <a:rPr dirty="0" sz="1600" spc="1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10">
                <a:solidFill>
                  <a:srgbClr val="595959"/>
                </a:solidFill>
                <a:latin typeface="Lucida Sans Unicode"/>
                <a:cs typeface="Lucida Sans Unicode"/>
              </a:rPr>
              <a:t>is</a:t>
            </a:r>
            <a:r>
              <a:rPr dirty="0" sz="1600" spc="1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10">
                <a:solidFill>
                  <a:srgbClr val="595959"/>
                </a:solidFill>
                <a:latin typeface="Lucida Sans Unicode"/>
                <a:cs typeface="Lucida Sans Unicode"/>
              </a:rPr>
              <a:t>working</a:t>
            </a:r>
            <a:r>
              <a:rPr dirty="0" sz="1600" spc="1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properly/what</a:t>
            </a:r>
            <a:r>
              <a:rPr dirty="0" sz="1600" spc="1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else</a:t>
            </a:r>
            <a:r>
              <a:rPr dirty="0" sz="1600" spc="15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50">
                <a:solidFill>
                  <a:srgbClr val="595959"/>
                </a:solidFill>
                <a:latin typeface="Lucida Sans Unicode"/>
                <a:cs typeface="Lucida Sans Unicode"/>
              </a:rPr>
              <a:t>it</a:t>
            </a:r>
            <a:r>
              <a:rPr dirty="0" sz="1600" spc="1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might</a:t>
            </a:r>
            <a:r>
              <a:rPr dirty="0" sz="1600" spc="1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55">
                <a:solidFill>
                  <a:srgbClr val="595959"/>
                </a:solidFill>
                <a:latin typeface="Lucida Sans Unicode"/>
                <a:cs typeface="Lucida Sans Unicode"/>
              </a:rPr>
              <a:t>need</a:t>
            </a:r>
            <a:endParaRPr sz="1600">
              <a:latin typeface="Lucida Sans Unicode"/>
              <a:cs typeface="Lucida Sans Unicode"/>
            </a:endParaRPr>
          </a:p>
          <a:p>
            <a:pPr marL="379095" indent="-366395">
              <a:lnSpc>
                <a:spcPct val="100000"/>
              </a:lnSpc>
              <a:spcBef>
                <a:spcPts val="480"/>
              </a:spcBef>
              <a:buSzPct val="112500"/>
              <a:buFont typeface="Arial"/>
              <a:buChar char="●"/>
              <a:tabLst>
                <a:tab pos="379095" algn="l"/>
              </a:tabLst>
            </a:pPr>
            <a:r>
              <a:rPr dirty="0" sz="1600" spc="70">
                <a:solidFill>
                  <a:srgbClr val="595959"/>
                </a:solidFill>
                <a:latin typeface="Lucida Sans Unicode"/>
                <a:cs typeface="Lucida Sans Unicode"/>
              </a:rPr>
              <a:t>Spread</a:t>
            </a:r>
            <a:r>
              <a:rPr dirty="0" sz="1600" spc="-3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595959"/>
                </a:solidFill>
                <a:latin typeface="Lucida Sans Unicode"/>
                <a:cs typeface="Lucida Sans Unicode"/>
              </a:rPr>
              <a:t>the</a:t>
            </a:r>
            <a:r>
              <a:rPr dirty="0" sz="1600" spc="-30">
                <a:solidFill>
                  <a:srgbClr val="595959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10">
                <a:solidFill>
                  <a:srgbClr val="595959"/>
                </a:solidFill>
                <a:latin typeface="Lucida Sans Unicode"/>
                <a:cs typeface="Lucida Sans Unicode"/>
              </a:rPr>
              <a:t>word!</a:t>
            </a:r>
            <a:endParaRPr sz="16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240700"/>
            <a:ext cx="9144000" cy="2903220"/>
          </a:xfrm>
          <a:custGeom>
            <a:avLst/>
            <a:gdLst/>
            <a:ahLst/>
            <a:cxnLst/>
            <a:rect l="l" t="t" r="r" b="b"/>
            <a:pathLst>
              <a:path w="9144000" h="2903220">
                <a:moveTo>
                  <a:pt x="9143999" y="2902800"/>
                </a:moveTo>
                <a:lnTo>
                  <a:pt x="0" y="2902800"/>
                </a:lnTo>
                <a:lnTo>
                  <a:pt x="0" y="0"/>
                </a:lnTo>
                <a:lnTo>
                  <a:pt x="9143999" y="0"/>
                </a:lnTo>
                <a:lnTo>
                  <a:pt x="9143999" y="2902800"/>
                </a:lnTo>
                <a:close/>
              </a:path>
            </a:pathLst>
          </a:custGeom>
          <a:solidFill>
            <a:srgbClr val="F9C12E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32101" y="2743475"/>
            <a:ext cx="1074348" cy="150299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812272" y="3210141"/>
            <a:ext cx="3460750" cy="1488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4800" spc="-25">
                <a:latin typeface="Arial Black"/>
                <a:cs typeface="Arial Black"/>
              </a:rPr>
              <a:t>Any </a:t>
            </a:r>
            <a:r>
              <a:rPr dirty="0" sz="4800" spc="-160">
                <a:latin typeface="Arial Black"/>
                <a:cs typeface="Arial Black"/>
              </a:rPr>
              <a:t>questions?</a:t>
            </a:r>
            <a:endParaRPr sz="4800">
              <a:latin typeface="Arial Black"/>
              <a:cs typeface="Arial Black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267895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55525" y="4085975"/>
            <a:ext cx="1904999" cy="79057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35F5128AFFA34B957228EACBA33D74" ma:contentTypeVersion="15" ma:contentTypeDescription="Create a new document." ma:contentTypeScope="" ma:versionID="bf254c60717fa02517a02c929946d662">
  <xsd:schema xmlns:xsd="http://www.w3.org/2001/XMLSchema" xmlns:xs="http://www.w3.org/2001/XMLSchema" xmlns:p="http://schemas.microsoft.com/office/2006/metadata/properties" xmlns:ns2="6ae618b1-0c2e-4c2b-a0b4-e3037c6012c9" xmlns:ns3="7ee85a2a-d933-4483-8446-7f50a3662221" targetNamespace="http://schemas.microsoft.com/office/2006/metadata/properties" ma:root="true" ma:fieldsID="8b770bc04b02e6d7fa61abd988b06df9" ns2:_="" ns3:_="">
    <xsd:import namespace="6ae618b1-0c2e-4c2b-a0b4-e3037c6012c9"/>
    <xsd:import namespace="7ee85a2a-d933-4483-8446-7f50a3662221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  <xsd:element ref="ns2:Approve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e618b1-0c2e-4c2b-a0b4-e3037c6012c9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a4514f55-2398-460d-b1d9-0db7fd9bad4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  <xsd:element name="Approved" ma:index="22" nillable="true" ma:displayName="Approved" ma:default="1" ma:format="Dropdown" ma:internalName="Approved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e85a2a-d933-4483-8446-7f50a3662221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fd674ad0-17e0-4e9b-9fe9-0344376cbafe}" ma:internalName="TaxCatchAll" ma:showField="CatchAllData" ma:web="7ee85a2a-d933-4483-8446-7f50a36622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proved xmlns="6ae618b1-0c2e-4c2b-a0b4-e3037c6012c9">true</Approved>
    <TaxCatchAll xmlns="7ee85a2a-d933-4483-8446-7f50a3662221" xsi:nil="true"/>
    <lcf76f155ced4ddcb4097134ff3c332f xmlns="6ae618b1-0c2e-4c2b-a0b4-e3037c6012c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A5AFFCB-DE6F-45A8-85E8-7342BF58FFEF}"/>
</file>

<file path=customXml/itemProps2.xml><?xml version="1.0" encoding="utf-8"?>
<ds:datastoreItem xmlns:ds="http://schemas.openxmlformats.org/officeDocument/2006/customXml" ds:itemID="{6ACBC39D-0EFE-4194-9B59-D128A145D6BE}"/>
</file>

<file path=customXml/itemProps3.xml><?xml version="1.0" encoding="utf-8"?>
<ds:datastoreItem xmlns:ds="http://schemas.openxmlformats.org/officeDocument/2006/customXml" ds:itemID="{C299B3C8-A652-4BC3-A4D8-A3352BCA5CE2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to Sheffield Presentation -08/01/2026</dc:title>
  <dcterms:created xsi:type="dcterms:W3CDTF">2026-01-26T13:31:56Z</dcterms:created>
  <dcterms:modified xsi:type="dcterms:W3CDTF">2026-01-26T13:31:56Z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2026-01-26T00:00:00Z</vt:filetime>
  </property>
  <property fmtid="{D5CDD505-2E9C-101B-9397-08002B2CF9AE}" pid="3" name="Creator">
    <vt:lpwstr>Google</vt:lpwstr>
  </property>
  <property fmtid="{D5CDD505-2E9C-101B-9397-08002B2CF9AE}" pid="4" name="LastSaved">
    <vt:filetime>2026-01-26T00:00:00Z</vt:filetime>
  </property>
  <property fmtid="{D5CDD505-2E9C-101B-9397-08002B2CF9AE}" pid="5" name="ContentTypeId">
    <vt:lpwstr>0x0101005035F5128AFFA34B957228EACBA33D74</vt:lpwstr>
  </property>
</Properties>
</file>