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7" r:id="rId5"/>
    <p:sldId id="4539" r:id="rId6"/>
    <p:sldId id="4540" r:id="rId7"/>
    <p:sldId id="4545" r:id="rId8"/>
    <p:sldId id="258" r:id="rId9"/>
    <p:sldId id="4550" r:id="rId10"/>
    <p:sldId id="4548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0079"/>
    <a:srgbClr val="3BB2B0"/>
    <a:srgbClr val="009DCA"/>
    <a:srgbClr val="6F0A67"/>
    <a:srgbClr val="D62F89"/>
    <a:srgbClr val="ECA1C0"/>
    <a:srgbClr val="0285C8"/>
    <a:srgbClr val="534D50"/>
    <a:srgbClr val="FFFFFF"/>
    <a:srgbClr val="6F0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290AA4-8049-EE98-1ADB-1EB408E7352D}" v="1170" dt="2026-01-26T12:06:50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 autoAdjust="0"/>
    <p:restoredTop sz="93404" autoAdjust="0"/>
  </p:normalViewPr>
  <p:slideViewPr>
    <p:cSldViewPr snapToGrid="0">
      <p:cViewPr varScale="1">
        <p:scale>
          <a:sx n="59" d="100"/>
          <a:sy n="59" d="100"/>
        </p:scale>
        <p:origin x="9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00A63-EE1A-48C4-A43E-55B314DB525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604B85B-A22C-4673-A1BC-AE989395280E}">
      <dgm:prSet/>
      <dgm:spPr>
        <a:solidFill>
          <a:srgbClr val="D40079"/>
        </a:solidFill>
      </dgm:spPr>
      <dgm:t>
        <a:bodyPr/>
        <a:lstStyle/>
        <a:p>
          <a:r>
            <a:rPr lang="en-GB"/>
            <a:t>Strengthens confidence and competence</a:t>
          </a:r>
        </a:p>
      </dgm:t>
    </dgm:pt>
    <dgm:pt modelId="{A5049865-7128-4D71-848D-943C99CB97B5}" type="parTrans" cxnId="{74804673-03B3-4FDD-A740-9002FCA65F4C}">
      <dgm:prSet/>
      <dgm:spPr/>
      <dgm:t>
        <a:bodyPr/>
        <a:lstStyle/>
        <a:p>
          <a:endParaRPr lang="en-GB"/>
        </a:p>
      </dgm:t>
    </dgm:pt>
    <dgm:pt modelId="{127A6E94-2ECA-4103-AEC4-DC01848BBF76}" type="sibTrans" cxnId="{74804673-03B3-4FDD-A740-9002FCA65F4C}">
      <dgm:prSet/>
      <dgm:spPr/>
      <dgm:t>
        <a:bodyPr/>
        <a:lstStyle/>
        <a:p>
          <a:endParaRPr lang="en-GB"/>
        </a:p>
      </dgm:t>
    </dgm:pt>
    <dgm:pt modelId="{BFF7A5F7-56E4-41DD-BDCC-0B934DBEBF6B}">
      <dgm:prSet/>
      <dgm:spPr>
        <a:solidFill>
          <a:srgbClr val="3BB2B0"/>
        </a:solidFill>
      </dgm:spPr>
      <dgm:t>
        <a:bodyPr/>
        <a:lstStyle/>
        <a:p>
          <a:r>
            <a:rPr lang="en-GB"/>
            <a:t>Improves quality and enables practitioners to apply evidence-based techniques</a:t>
          </a:r>
        </a:p>
      </dgm:t>
    </dgm:pt>
    <dgm:pt modelId="{7748ED6C-6FF6-446F-9AAE-017209D112DA}" type="parTrans" cxnId="{EAC432EF-1D50-4476-9591-41E978015B1F}">
      <dgm:prSet/>
      <dgm:spPr/>
      <dgm:t>
        <a:bodyPr/>
        <a:lstStyle/>
        <a:p>
          <a:endParaRPr lang="en-GB"/>
        </a:p>
      </dgm:t>
    </dgm:pt>
    <dgm:pt modelId="{13CC63A5-D861-49C3-8F9B-7FF8FFA7D679}" type="sibTrans" cxnId="{EAC432EF-1D50-4476-9591-41E978015B1F}">
      <dgm:prSet/>
      <dgm:spPr/>
      <dgm:t>
        <a:bodyPr/>
        <a:lstStyle/>
        <a:p>
          <a:endParaRPr lang="en-GB"/>
        </a:p>
      </dgm:t>
    </dgm:pt>
    <dgm:pt modelId="{881CDF84-48B2-435F-93E1-548DEC09E885}">
      <dgm:prSet/>
      <dgm:spPr>
        <a:solidFill>
          <a:srgbClr val="ECA1C0"/>
        </a:solidFill>
      </dgm:spPr>
      <dgm:t>
        <a:bodyPr/>
        <a:lstStyle/>
        <a:p>
          <a:r>
            <a:rPr lang="en-GB"/>
            <a:t>Enhances engagement</a:t>
          </a:r>
        </a:p>
      </dgm:t>
    </dgm:pt>
    <dgm:pt modelId="{A0BC4B16-9EAE-4233-B0D5-1B758BB2A76F}" type="parTrans" cxnId="{4F345713-2EEA-4D2B-B4DB-BC6DD475CDF8}">
      <dgm:prSet/>
      <dgm:spPr/>
      <dgm:t>
        <a:bodyPr/>
        <a:lstStyle/>
        <a:p>
          <a:endParaRPr lang="en-GB"/>
        </a:p>
      </dgm:t>
    </dgm:pt>
    <dgm:pt modelId="{75DBF885-0487-4E55-96B9-0E276A39C4F1}" type="sibTrans" cxnId="{4F345713-2EEA-4D2B-B4DB-BC6DD475CDF8}">
      <dgm:prSet/>
      <dgm:spPr/>
      <dgm:t>
        <a:bodyPr/>
        <a:lstStyle/>
        <a:p>
          <a:endParaRPr lang="en-GB"/>
        </a:p>
      </dgm:t>
    </dgm:pt>
    <dgm:pt modelId="{973D929F-67BD-411F-9F09-613411AF8026}">
      <dgm:prSet/>
      <dgm:spPr>
        <a:solidFill>
          <a:srgbClr val="0285C8"/>
        </a:solidFill>
      </dgm:spPr>
      <dgm:t>
        <a:bodyPr/>
        <a:lstStyle/>
        <a:p>
          <a:r>
            <a:rPr lang="en-GB"/>
            <a:t>Equips participants with immediate tools</a:t>
          </a:r>
        </a:p>
      </dgm:t>
    </dgm:pt>
    <dgm:pt modelId="{DDFDEF96-9E30-4362-BC75-8D2882E11D0C}" type="parTrans" cxnId="{A0FADA44-88E0-4D32-B0CD-5B8DD695C1C3}">
      <dgm:prSet/>
      <dgm:spPr/>
      <dgm:t>
        <a:bodyPr/>
        <a:lstStyle/>
        <a:p>
          <a:endParaRPr lang="en-GB"/>
        </a:p>
      </dgm:t>
    </dgm:pt>
    <dgm:pt modelId="{C5D6AD69-0E9B-4FE2-B5F9-3CA6B9FF8C09}" type="sibTrans" cxnId="{A0FADA44-88E0-4D32-B0CD-5B8DD695C1C3}">
      <dgm:prSet/>
      <dgm:spPr/>
      <dgm:t>
        <a:bodyPr/>
        <a:lstStyle/>
        <a:p>
          <a:endParaRPr lang="en-GB"/>
        </a:p>
      </dgm:t>
    </dgm:pt>
    <dgm:pt modelId="{1F4CD083-348C-412B-856E-751E0C29C7C9}">
      <dgm:prSet/>
      <dgm:spPr>
        <a:solidFill>
          <a:srgbClr val="D62F89"/>
        </a:solidFill>
      </dgm:spPr>
      <dgm:t>
        <a:bodyPr/>
        <a:lstStyle/>
        <a:p>
          <a:r>
            <a:rPr lang="en-GB"/>
            <a:t>Encourages reflective practise</a:t>
          </a:r>
        </a:p>
      </dgm:t>
    </dgm:pt>
    <dgm:pt modelId="{16CC9670-EAF7-4374-B45A-87A0DB5EC08F}" type="parTrans" cxnId="{19E1305F-EA83-49FA-AA07-2AEE258414A5}">
      <dgm:prSet/>
      <dgm:spPr/>
      <dgm:t>
        <a:bodyPr/>
        <a:lstStyle/>
        <a:p>
          <a:endParaRPr lang="en-GB"/>
        </a:p>
      </dgm:t>
    </dgm:pt>
    <dgm:pt modelId="{92BA1F1E-8CD6-4EAA-8AB8-5A908895E4E5}" type="sibTrans" cxnId="{19E1305F-EA83-49FA-AA07-2AEE258414A5}">
      <dgm:prSet/>
      <dgm:spPr/>
      <dgm:t>
        <a:bodyPr/>
        <a:lstStyle/>
        <a:p>
          <a:endParaRPr lang="en-GB"/>
        </a:p>
      </dgm:t>
    </dgm:pt>
    <dgm:pt modelId="{37A30BE8-2628-4CDD-9B91-040AEA52392B}">
      <dgm:prSet/>
      <dgm:spPr>
        <a:solidFill>
          <a:srgbClr val="009DCA"/>
        </a:solidFill>
      </dgm:spPr>
      <dgm:t>
        <a:bodyPr/>
        <a:lstStyle/>
        <a:p>
          <a:r>
            <a:rPr lang="en-GB"/>
            <a:t>Promotes consistency across the sector</a:t>
          </a:r>
        </a:p>
      </dgm:t>
    </dgm:pt>
    <dgm:pt modelId="{AA7D3A86-D846-44B2-959B-1594F35532D2}" type="parTrans" cxnId="{86AD536F-3154-4C7C-B009-43DAFD138CAB}">
      <dgm:prSet/>
      <dgm:spPr/>
      <dgm:t>
        <a:bodyPr/>
        <a:lstStyle/>
        <a:p>
          <a:endParaRPr lang="en-GB"/>
        </a:p>
      </dgm:t>
    </dgm:pt>
    <dgm:pt modelId="{0FC81AC9-7A8D-4624-B084-16D2992719DC}" type="sibTrans" cxnId="{86AD536F-3154-4C7C-B009-43DAFD138CAB}">
      <dgm:prSet/>
      <dgm:spPr/>
      <dgm:t>
        <a:bodyPr/>
        <a:lstStyle/>
        <a:p>
          <a:endParaRPr lang="en-GB"/>
        </a:p>
      </dgm:t>
    </dgm:pt>
    <dgm:pt modelId="{4A4C2C32-EF3E-42B7-BA6F-4C7C581E27FB}">
      <dgm:prSet/>
      <dgm:spPr>
        <a:solidFill>
          <a:srgbClr val="6F0A67"/>
        </a:solidFill>
      </dgm:spPr>
      <dgm:t>
        <a:bodyPr/>
        <a:lstStyle/>
        <a:p>
          <a:r>
            <a:rPr lang="en-GB"/>
            <a:t>Supports career progression</a:t>
          </a:r>
        </a:p>
      </dgm:t>
    </dgm:pt>
    <dgm:pt modelId="{FA1A5B1E-6B6A-4885-9FC5-41737E1671CF}" type="parTrans" cxnId="{E3432392-4869-4397-A9F0-236D7DE833B9}">
      <dgm:prSet/>
      <dgm:spPr/>
      <dgm:t>
        <a:bodyPr/>
        <a:lstStyle/>
        <a:p>
          <a:endParaRPr lang="en-GB"/>
        </a:p>
      </dgm:t>
    </dgm:pt>
    <dgm:pt modelId="{68A59F0B-BB2D-47DC-9965-C50FF8EDD124}" type="sibTrans" cxnId="{E3432392-4869-4397-A9F0-236D7DE833B9}">
      <dgm:prSet/>
      <dgm:spPr/>
      <dgm:t>
        <a:bodyPr/>
        <a:lstStyle/>
        <a:p>
          <a:endParaRPr lang="en-GB"/>
        </a:p>
      </dgm:t>
    </dgm:pt>
    <dgm:pt modelId="{27456197-651E-4E93-9587-8C0BA385A3AF}">
      <dgm:prSet/>
      <dgm:spPr>
        <a:solidFill>
          <a:srgbClr val="009DCA"/>
        </a:solidFill>
      </dgm:spPr>
      <dgm:t>
        <a:bodyPr/>
        <a:lstStyle/>
        <a:p>
          <a:r>
            <a:rPr lang="en-GB"/>
            <a:t>Connects practitioners across the sector</a:t>
          </a:r>
        </a:p>
      </dgm:t>
    </dgm:pt>
    <dgm:pt modelId="{FE327B9B-B15E-4213-A77C-0D5B4B969F23}" type="parTrans" cxnId="{B24807A4-7A93-4CFD-99B8-581B02AE091C}">
      <dgm:prSet/>
      <dgm:spPr/>
      <dgm:t>
        <a:bodyPr/>
        <a:lstStyle/>
        <a:p>
          <a:endParaRPr lang="en-GB"/>
        </a:p>
      </dgm:t>
    </dgm:pt>
    <dgm:pt modelId="{ED86F59D-1118-460A-94ED-8B6367CE4EFF}" type="sibTrans" cxnId="{B24807A4-7A93-4CFD-99B8-581B02AE091C}">
      <dgm:prSet/>
      <dgm:spPr/>
      <dgm:t>
        <a:bodyPr/>
        <a:lstStyle/>
        <a:p>
          <a:endParaRPr lang="en-GB"/>
        </a:p>
      </dgm:t>
    </dgm:pt>
    <dgm:pt modelId="{1A2844EB-D070-461D-8697-97622507E6D7}" type="pres">
      <dgm:prSet presAssocID="{9B300A63-EE1A-48C4-A43E-55B314DB5259}" presName="CompostProcess" presStyleCnt="0">
        <dgm:presLayoutVars>
          <dgm:dir/>
          <dgm:resizeHandles val="exact"/>
        </dgm:presLayoutVars>
      </dgm:prSet>
      <dgm:spPr/>
    </dgm:pt>
    <dgm:pt modelId="{EE958BCE-7529-4D00-ACC3-D6B484D46205}" type="pres">
      <dgm:prSet presAssocID="{9B300A63-EE1A-48C4-A43E-55B314DB5259}" presName="arrow" presStyleLbl="bgShp" presStyleIdx="0" presStyleCnt="1"/>
      <dgm:spPr>
        <a:solidFill>
          <a:schemeClr val="bg1">
            <a:lumMod val="50000"/>
          </a:schemeClr>
        </a:solidFill>
        <a:ln>
          <a:noFill/>
        </a:ln>
      </dgm:spPr>
    </dgm:pt>
    <dgm:pt modelId="{F6425B0F-9050-4037-B311-5FFBC39B3612}" type="pres">
      <dgm:prSet presAssocID="{9B300A63-EE1A-48C4-A43E-55B314DB5259}" presName="linearProcess" presStyleCnt="0"/>
      <dgm:spPr/>
    </dgm:pt>
    <dgm:pt modelId="{87409E5A-B75D-4F2F-8551-493B8424601E}" type="pres">
      <dgm:prSet presAssocID="{3604B85B-A22C-4673-A1BC-AE989395280E}" presName="textNode" presStyleLbl="node1" presStyleIdx="0" presStyleCnt="8">
        <dgm:presLayoutVars>
          <dgm:bulletEnabled val="1"/>
        </dgm:presLayoutVars>
      </dgm:prSet>
      <dgm:spPr/>
    </dgm:pt>
    <dgm:pt modelId="{95134626-A977-4E42-9356-E801A2DAEB19}" type="pres">
      <dgm:prSet presAssocID="{127A6E94-2ECA-4103-AEC4-DC01848BBF76}" presName="sibTrans" presStyleCnt="0"/>
      <dgm:spPr/>
    </dgm:pt>
    <dgm:pt modelId="{AAC8C84A-5199-4ECE-BA2B-7E278E52DDEE}" type="pres">
      <dgm:prSet presAssocID="{BFF7A5F7-56E4-41DD-BDCC-0B934DBEBF6B}" presName="textNode" presStyleLbl="node1" presStyleIdx="1" presStyleCnt="8">
        <dgm:presLayoutVars>
          <dgm:bulletEnabled val="1"/>
        </dgm:presLayoutVars>
      </dgm:prSet>
      <dgm:spPr/>
    </dgm:pt>
    <dgm:pt modelId="{7653EDCB-CC88-40D8-A00E-9C29AD82C955}" type="pres">
      <dgm:prSet presAssocID="{13CC63A5-D861-49C3-8F9B-7FF8FFA7D679}" presName="sibTrans" presStyleCnt="0"/>
      <dgm:spPr/>
    </dgm:pt>
    <dgm:pt modelId="{9343BE15-E3E7-4C0A-AC01-A8B49F877A6A}" type="pres">
      <dgm:prSet presAssocID="{881CDF84-48B2-435F-93E1-548DEC09E885}" presName="textNode" presStyleLbl="node1" presStyleIdx="2" presStyleCnt="8">
        <dgm:presLayoutVars>
          <dgm:bulletEnabled val="1"/>
        </dgm:presLayoutVars>
      </dgm:prSet>
      <dgm:spPr/>
    </dgm:pt>
    <dgm:pt modelId="{E48575E3-6101-46F4-BAD5-453C6B550E09}" type="pres">
      <dgm:prSet presAssocID="{75DBF885-0487-4E55-96B9-0E276A39C4F1}" presName="sibTrans" presStyleCnt="0"/>
      <dgm:spPr/>
    </dgm:pt>
    <dgm:pt modelId="{36E3D224-C7D3-48DF-B5E7-4749CA502872}" type="pres">
      <dgm:prSet presAssocID="{973D929F-67BD-411F-9F09-613411AF8026}" presName="textNode" presStyleLbl="node1" presStyleIdx="3" presStyleCnt="8">
        <dgm:presLayoutVars>
          <dgm:bulletEnabled val="1"/>
        </dgm:presLayoutVars>
      </dgm:prSet>
      <dgm:spPr/>
    </dgm:pt>
    <dgm:pt modelId="{305CDABB-271B-4065-8F5B-AEE42470DE4E}" type="pres">
      <dgm:prSet presAssocID="{C5D6AD69-0E9B-4FE2-B5F9-3CA6B9FF8C09}" presName="sibTrans" presStyleCnt="0"/>
      <dgm:spPr/>
    </dgm:pt>
    <dgm:pt modelId="{F007E433-067F-489A-9ED5-F32CA9DA6AEB}" type="pres">
      <dgm:prSet presAssocID="{1F4CD083-348C-412B-856E-751E0C29C7C9}" presName="textNode" presStyleLbl="node1" presStyleIdx="4" presStyleCnt="8" custLinFactNeighborX="44300">
        <dgm:presLayoutVars>
          <dgm:bulletEnabled val="1"/>
        </dgm:presLayoutVars>
      </dgm:prSet>
      <dgm:spPr/>
    </dgm:pt>
    <dgm:pt modelId="{8D3B5C8E-B4D7-432B-8565-F4341A15BA80}" type="pres">
      <dgm:prSet presAssocID="{92BA1F1E-8CD6-4EAA-8AB8-5A908895E4E5}" presName="sibTrans" presStyleCnt="0"/>
      <dgm:spPr/>
    </dgm:pt>
    <dgm:pt modelId="{1A122710-7944-425E-AE80-9BB3AC284BE9}" type="pres">
      <dgm:prSet presAssocID="{37A30BE8-2628-4CDD-9B91-040AEA52392B}" presName="textNode" presStyleLbl="node1" presStyleIdx="5" presStyleCnt="8">
        <dgm:presLayoutVars>
          <dgm:bulletEnabled val="1"/>
        </dgm:presLayoutVars>
      </dgm:prSet>
      <dgm:spPr/>
    </dgm:pt>
    <dgm:pt modelId="{23743FC8-5FCB-4B04-A9E3-B0A448FA94BA}" type="pres">
      <dgm:prSet presAssocID="{0FC81AC9-7A8D-4624-B084-16D2992719DC}" presName="sibTrans" presStyleCnt="0"/>
      <dgm:spPr/>
    </dgm:pt>
    <dgm:pt modelId="{80DE2804-6764-417D-B496-51219FCDC9D0}" type="pres">
      <dgm:prSet presAssocID="{4A4C2C32-EF3E-42B7-BA6F-4C7C581E27FB}" presName="textNode" presStyleLbl="node1" presStyleIdx="6" presStyleCnt="8">
        <dgm:presLayoutVars>
          <dgm:bulletEnabled val="1"/>
        </dgm:presLayoutVars>
      </dgm:prSet>
      <dgm:spPr/>
    </dgm:pt>
    <dgm:pt modelId="{E98EBEBA-758B-4D51-8453-165F86FCD03E}" type="pres">
      <dgm:prSet presAssocID="{68A59F0B-BB2D-47DC-9965-C50FF8EDD124}" presName="sibTrans" presStyleCnt="0"/>
      <dgm:spPr/>
    </dgm:pt>
    <dgm:pt modelId="{C6CC135C-133F-42F7-9E34-E7532C21B625}" type="pres">
      <dgm:prSet presAssocID="{27456197-651E-4E93-9587-8C0BA385A3AF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EFC9780D-7710-413E-8ABB-491B47CA7451}" type="presOf" srcId="{BFF7A5F7-56E4-41DD-BDCC-0B934DBEBF6B}" destId="{AAC8C84A-5199-4ECE-BA2B-7E278E52DDEE}" srcOrd="0" destOrd="0" presId="urn:microsoft.com/office/officeart/2005/8/layout/hProcess9"/>
    <dgm:cxn modelId="{4F345713-2EEA-4D2B-B4DB-BC6DD475CDF8}" srcId="{9B300A63-EE1A-48C4-A43E-55B314DB5259}" destId="{881CDF84-48B2-435F-93E1-548DEC09E885}" srcOrd="2" destOrd="0" parTransId="{A0BC4B16-9EAE-4233-B0D5-1B758BB2A76F}" sibTransId="{75DBF885-0487-4E55-96B9-0E276A39C4F1}"/>
    <dgm:cxn modelId="{63427A19-DDC3-4C71-B2DC-C8CF14A35373}" type="presOf" srcId="{881CDF84-48B2-435F-93E1-548DEC09E885}" destId="{9343BE15-E3E7-4C0A-AC01-A8B49F877A6A}" srcOrd="0" destOrd="0" presId="urn:microsoft.com/office/officeart/2005/8/layout/hProcess9"/>
    <dgm:cxn modelId="{1E1D7D28-3CC0-41EC-826E-DC2881266FBB}" type="presOf" srcId="{4A4C2C32-EF3E-42B7-BA6F-4C7C581E27FB}" destId="{80DE2804-6764-417D-B496-51219FCDC9D0}" srcOrd="0" destOrd="0" presId="urn:microsoft.com/office/officeart/2005/8/layout/hProcess9"/>
    <dgm:cxn modelId="{41DBC63F-5F2B-45D8-AD65-7B2DE16354CD}" type="presOf" srcId="{1F4CD083-348C-412B-856E-751E0C29C7C9}" destId="{F007E433-067F-489A-9ED5-F32CA9DA6AEB}" srcOrd="0" destOrd="0" presId="urn:microsoft.com/office/officeart/2005/8/layout/hProcess9"/>
    <dgm:cxn modelId="{3009BB5C-ABE1-4EBC-A81A-18F4197B60F1}" type="presOf" srcId="{973D929F-67BD-411F-9F09-613411AF8026}" destId="{36E3D224-C7D3-48DF-B5E7-4749CA502872}" srcOrd="0" destOrd="0" presId="urn:microsoft.com/office/officeart/2005/8/layout/hProcess9"/>
    <dgm:cxn modelId="{19E1305F-EA83-49FA-AA07-2AEE258414A5}" srcId="{9B300A63-EE1A-48C4-A43E-55B314DB5259}" destId="{1F4CD083-348C-412B-856E-751E0C29C7C9}" srcOrd="4" destOrd="0" parTransId="{16CC9670-EAF7-4374-B45A-87A0DB5EC08F}" sibTransId="{92BA1F1E-8CD6-4EAA-8AB8-5A908895E4E5}"/>
    <dgm:cxn modelId="{A0FADA44-88E0-4D32-B0CD-5B8DD695C1C3}" srcId="{9B300A63-EE1A-48C4-A43E-55B314DB5259}" destId="{973D929F-67BD-411F-9F09-613411AF8026}" srcOrd="3" destOrd="0" parTransId="{DDFDEF96-9E30-4362-BC75-8D2882E11D0C}" sibTransId="{C5D6AD69-0E9B-4FE2-B5F9-3CA6B9FF8C09}"/>
    <dgm:cxn modelId="{86AD536F-3154-4C7C-B009-43DAFD138CAB}" srcId="{9B300A63-EE1A-48C4-A43E-55B314DB5259}" destId="{37A30BE8-2628-4CDD-9B91-040AEA52392B}" srcOrd="5" destOrd="0" parTransId="{AA7D3A86-D846-44B2-959B-1594F35532D2}" sibTransId="{0FC81AC9-7A8D-4624-B084-16D2992719DC}"/>
    <dgm:cxn modelId="{74804673-03B3-4FDD-A740-9002FCA65F4C}" srcId="{9B300A63-EE1A-48C4-A43E-55B314DB5259}" destId="{3604B85B-A22C-4673-A1BC-AE989395280E}" srcOrd="0" destOrd="0" parTransId="{A5049865-7128-4D71-848D-943C99CB97B5}" sibTransId="{127A6E94-2ECA-4103-AEC4-DC01848BBF76}"/>
    <dgm:cxn modelId="{E3432392-4869-4397-A9F0-236D7DE833B9}" srcId="{9B300A63-EE1A-48C4-A43E-55B314DB5259}" destId="{4A4C2C32-EF3E-42B7-BA6F-4C7C581E27FB}" srcOrd="6" destOrd="0" parTransId="{FA1A5B1E-6B6A-4885-9FC5-41737E1671CF}" sibTransId="{68A59F0B-BB2D-47DC-9965-C50FF8EDD124}"/>
    <dgm:cxn modelId="{633C5399-D82F-4D2F-ABC6-2FEBD1B3B88A}" type="presOf" srcId="{9B300A63-EE1A-48C4-A43E-55B314DB5259}" destId="{1A2844EB-D070-461D-8697-97622507E6D7}" srcOrd="0" destOrd="0" presId="urn:microsoft.com/office/officeart/2005/8/layout/hProcess9"/>
    <dgm:cxn modelId="{B24807A4-7A93-4CFD-99B8-581B02AE091C}" srcId="{9B300A63-EE1A-48C4-A43E-55B314DB5259}" destId="{27456197-651E-4E93-9587-8C0BA385A3AF}" srcOrd="7" destOrd="0" parTransId="{FE327B9B-B15E-4213-A77C-0D5B4B969F23}" sibTransId="{ED86F59D-1118-460A-94ED-8B6367CE4EFF}"/>
    <dgm:cxn modelId="{FDF55ED0-B90E-48C9-8E99-8A67F2783FD1}" type="presOf" srcId="{27456197-651E-4E93-9587-8C0BA385A3AF}" destId="{C6CC135C-133F-42F7-9E34-E7532C21B625}" srcOrd="0" destOrd="0" presId="urn:microsoft.com/office/officeart/2005/8/layout/hProcess9"/>
    <dgm:cxn modelId="{6458B9D2-15FA-41B5-ABBF-13DFF423BBEE}" type="presOf" srcId="{37A30BE8-2628-4CDD-9B91-040AEA52392B}" destId="{1A122710-7944-425E-AE80-9BB3AC284BE9}" srcOrd="0" destOrd="0" presId="urn:microsoft.com/office/officeart/2005/8/layout/hProcess9"/>
    <dgm:cxn modelId="{F86C22DA-C514-40E9-8B7F-3162ADEB3A38}" type="presOf" srcId="{3604B85B-A22C-4673-A1BC-AE989395280E}" destId="{87409E5A-B75D-4F2F-8551-493B8424601E}" srcOrd="0" destOrd="0" presId="urn:microsoft.com/office/officeart/2005/8/layout/hProcess9"/>
    <dgm:cxn modelId="{EAC432EF-1D50-4476-9591-41E978015B1F}" srcId="{9B300A63-EE1A-48C4-A43E-55B314DB5259}" destId="{BFF7A5F7-56E4-41DD-BDCC-0B934DBEBF6B}" srcOrd="1" destOrd="0" parTransId="{7748ED6C-6FF6-446F-9AAE-017209D112DA}" sibTransId="{13CC63A5-D861-49C3-8F9B-7FF8FFA7D679}"/>
    <dgm:cxn modelId="{942CE105-7869-464A-A83C-6511542C6634}" type="presParOf" srcId="{1A2844EB-D070-461D-8697-97622507E6D7}" destId="{EE958BCE-7529-4D00-ACC3-D6B484D46205}" srcOrd="0" destOrd="0" presId="urn:microsoft.com/office/officeart/2005/8/layout/hProcess9"/>
    <dgm:cxn modelId="{4A6E73EB-B166-4ADC-94E4-E84AFD6AF547}" type="presParOf" srcId="{1A2844EB-D070-461D-8697-97622507E6D7}" destId="{F6425B0F-9050-4037-B311-5FFBC39B3612}" srcOrd="1" destOrd="0" presId="urn:microsoft.com/office/officeart/2005/8/layout/hProcess9"/>
    <dgm:cxn modelId="{BD082010-951E-478D-8A1D-87404CB1D1A2}" type="presParOf" srcId="{F6425B0F-9050-4037-B311-5FFBC39B3612}" destId="{87409E5A-B75D-4F2F-8551-493B8424601E}" srcOrd="0" destOrd="0" presId="urn:microsoft.com/office/officeart/2005/8/layout/hProcess9"/>
    <dgm:cxn modelId="{77DFEF2A-BDC5-4121-9A64-9DF062CBBFD1}" type="presParOf" srcId="{F6425B0F-9050-4037-B311-5FFBC39B3612}" destId="{95134626-A977-4E42-9356-E801A2DAEB19}" srcOrd="1" destOrd="0" presId="urn:microsoft.com/office/officeart/2005/8/layout/hProcess9"/>
    <dgm:cxn modelId="{9DE8CCFE-D5C5-4C75-896E-93ED4DC23034}" type="presParOf" srcId="{F6425B0F-9050-4037-B311-5FFBC39B3612}" destId="{AAC8C84A-5199-4ECE-BA2B-7E278E52DDEE}" srcOrd="2" destOrd="0" presId="urn:microsoft.com/office/officeart/2005/8/layout/hProcess9"/>
    <dgm:cxn modelId="{C3A62ACB-8CFA-4049-BF97-E70BC65815D0}" type="presParOf" srcId="{F6425B0F-9050-4037-B311-5FFBC39B3612}" destId="{7653EDCB-CC88-40D8-A00E-9C29AD82C955}" srcOrd="3" destOrd="0" presId="urn:microsoft.com/office/officeart/2005/8/layout/hProcess9"/>
    <dgm:cxn modelId="{D709A570-A727-47A5-8EF7-1F71D53C7A66}" type="presParOf" srcId="{F6425B0F-9050-4037-B311-5FFBC39B3612}" destId="{9343BE15-E3E7-4C0A-AC01-A8B49F877A6A}" srcOrd="4" destOrd="0" presId="urn:microsoft.com/office/officeart/2005/8/layout/hProcess9"/>
    <dgm:cxn modelId="{7F64C9A1-38C7-4EAE-83D7-AB6AFDEA13B9}" type="presParOf" srcId="{F6425B0F-9050-4037-B311-5FFBC39B3612}" destId="{E48575E3-6101-46F4-BAD5-453C6B550E09}" srcOrd="5" destOrd="0" presId="urn:microsoft.com/office/officeart/2005/8/layout/hProcess9"/>
    <dgm:cxn modelId="{5DC9CE23-319A-4F65-9EAF-A5B6F891E6DA}" type="presParOf" srcId="{F6425B0F-9050-4037-B311-5FFBC39B3612}" destId="{36E3D224-C7D3-48DF-B5E7-4749CA502872}" srcOrd="6" destOrd="0" presId="urn:microsoft.com/office/officeart/2005/8/layout/hProcess9"/>
    <dgm:cxn modelId="{0B139EFB-0081-40A9-8572-A36B06A482D0}" type="presParOf" srcId="{F6425B0F-9050-4037-B311-5FFBC39B3612}" destId="{305CDABB-271B-4065-8F5B-AEE42470DE4E}" srcOrd="7" destOrd="0" presId="urn:microsoft.com/office/officeart/2005/8/layout/hProcess9"/>
    <dgm:cxn modelId="{FB7EC809-6A72-4FA3-91FC-4E00FC013800}" type="presParOf" srcId="{F6425B0F-9050-4037-B311-5FFBC39B3612}" destId="{F007E433-067F-489A-9ED5-F32CA9DA6AEB}" srcOrd="8" destOrd="0" presId="urn:microsoft.com/office/officeart/2005/8/layout/hProcess9"/>
    <dgm:cxn modelId="{F9C1C093-F9E9-470D-88A6-3AED49B27A09}" type="presParOf" srcId="{F6425B0F-9050-4037-B311-5FFBC39B3612}" destId="{8D3B5C8E-B4D7-432B-8565-F4341A15BA80}" srcOrd="9" destOrd="0" presId="urn:microsoft.com/office/officeart/2005/8/layout/hProcess9"/>
    <dgm:cxn modelId="{B4022F4B-C678-4234-B1AE-9327440E673B}" type="presParOf" srcId="{F6425B0F-9050-4037-B311-5FFBC39B3612}" destId="{1A122710-7944-425E-AE80-9BB3AC284BE9}" srcOrd="10" destOrd="0" presId="urn:microsoft.com/office/officeart/2005/8/layout/hProcess9"/>
    <dgm:cxn modelId="{46D60F53-EACA-4C17-A5BE-5FED0C2C7079}" type="presParOf" srcId="{F6425B0F-9050-4037-B311-5FFBC39B3612}" destId="{23743FC8-5FCB-4B04-A9E3-B0A448FA94BA}" srcOrd="11" destOrd="0" presId="urn:microsoft.com/office/officeart/2005/8/layout/hProcess9"/>
    <dgm:cxn modelId="{1B6C8B4F-6556-4828-BCB3-17012AD5A7B5}" type="presParOf" srcId="{F6425B0F-9050-4037-B311-5FFBC39B3612}" destId="{80DE2804-6764-417D-B496-51219FCDC9D0}" srcOrd="12" destOrd="0" presId="urn:microsoft.com/office/officeart/2005/8/layout/hProcess9"/>
    <dgm:cxn modelId="{A782706E-22E9-4AC3-8D38-16A727EE36EC}" type="presParOf" srcId="{F6425B0F-9050-4037-B311-5FFBC39B3612}" destId="{E98EBEBA-758B-4D51-8453-165F86FCD03E}" srcOrd="13" destOrd="0" presId="urn:microsoft.com/office/officeart/2005/8/layout/hProcess9"/>
    <dgm:cxn modelId="{DD7A9EC6-2D38-4D76-807A-DC6A0DE5BAED}" type="presParOf" srcId="{F6425B0F-9050-4037-B311-5FFBC39B3612}" destId="{C6CC135C-133F-42F7-9E34-E7532C21B625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8BCE-7529-4D00-ACC3-D6B484D46205}">
      <dsp:nvSpPr>
        <dsp:cNvPr id="0" name=""/>
        <dsp:cNvSpPr/>
      </dsp:nvSpPr>
      <dsp:spPr>
        <a:xfrm>
          <a:off x="783474" y="0"/>
          <a:ext cx="8879377" cy="3499723"/>
        </a:xfrm>
        <a:prstGeom prst="rightArrow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409E5A-B75D-4F2F-8551-493B8424601E}">
      <dsp:nvSpPr>
        <dsp:cNvPr id="0" name=""/>
        <dsp:cNvSpPr/>
      </dsp:nvSpPr>
      <dsp:spPr>
        <a:xfrm>
          <a:off x="414" y="1049916"/>
          <a:ext cx="1250957" cy="1399889"/>
        </a:xfrm>
        <a:prstGeom prst="roundRect">
          <a:avLst/>
        </a:prstGeom>
        <a:solidFill>
          <a:srgbClr val="D4007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Strengthens confidence and competence</a:t>
          </a:r>
        </a:p>
      </dsp:txBody>
      <dsp:txXfrm>
        <a:off x="61481" y="1110983"/>
        <a:ext cx="1128823" cy="1277755"/>
      </dsp:txXfrm>
    </dsp:sp>
    <dsp:sp modelId="{AAC8C84A-5199-4ECE-BA2B-7E278E52DDEE}">
      <dsp:nvSpPr>
        <dsp:cNvPr id="0" name=""/>
        <dsp:cNvSpPr/>
      </dsp:nvSpPr>
      <dsp:spPr>
        <a:xfrm>
          <a:off x="1313920" y="1049916"/>
          <a:ext cx="1250957" cy="1399889"/>
        </a:xfrm>
        <a:prstGeom prst="roundRect">
          <a:avLst/>
        </a:prstGeom>
        <a:solidFill>
          <a:srgbClr val="3BB2B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Improves quality and enables practitioners to apply evidence-based techniques</a:t>
          </a:r>
        </a:p>
      </dsp:txBody>
      <dsp:txXfrm>
        <a:off x="1374987" y="1110983"/>
        <a:ext cx="1128823" cy="1277755"/>
      </dsp:txXfrm>
    </dsp:sp>
    <dsp:sp modelId="{9343BE15-E3E7-4C0A-AC01-A8B49F877A6A}">
      <dsp:nvSpPr>
        <dsp:cNvPr id="0" name=""/>
        <dsp:cNvSpPr/>
      </dsp:nvSpPr>
      <dsp:spPr>
        <a:xfrm>
          <a:off x="2627425" y="1049916"/>
          <a:ext cx="1250957" cy="1399889"/>
        </a:xfrm>
        <a:prstGeom prst="roundRect">
          <a:avLst/>
        </a:prstGeom>
        <a:solidFill>
          <a:srgbClr val="ECA1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Enhances engagement</a:t>
          </a:r>
        </a:p>
      </dsp:txBody>
      <dsp:txXfrm>
        <a:off x="2688492" y="1110983"/>
        <a:ext cx="1128823" cy="1277755"/>
      </dsp:txXfrm>
    </dsp:sp>
    <dsp:sp modelId="{36E3D224-C7D3-48DF-B5E7-4749CA502872}">
      <dsp:nvSpPr>
        <dsp:cNvPr id="0" name=""/>
        <dsp:cNvSpPr/>
      </dsp:nvSpPr>
      <dsp:spPr>
        <a:xfrm>
          <a:off x="3940931" y="1049916"/>
          <a:ext cx="1250957" cy="1399889"/>
        </a:xfrm>
        <a:prstGeom prst="roundRect">
          <a:avLst/>
        </a:prstGeom>
        <a:solidFill>
          <a:srgbClr val="0285C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Equips participants with immediate tools</a:t>
          </a:r>
        </a:p>
      </dsp:txBody>
      <dsp:txXfrm>
        <a:off x="4001998" y="1110983"/>
        <a:ext cx="1128823" cy="1277755"/>
      </dsp:txXfrm>
    </dsp:sp>
    <dsp:sp modelId="{F007E433-067F-489A-9ED5-F32CA9DA6AEB}">
      <dsp:nvSpPr>
        <dsp:cNvPr id="0" name=""/>
        <dsp:cNvSpPr/>
      </dsp:nvSpPr>
      <dsp:spPr>
        <a:xfrm>
          <a:off x="5282146" y="1049916"/>
          <a:ext cx="1250957" cy="1399889"/>
        </a:xfrm>
        <a:prstGeom prst="roundRect">
          <a:avLst/>
        </a:prstGeom>
        <a:solidFill>
          <a:srgbClr val="D62F8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Encourages reflective practise</a:t>
          </a:r>
        </a:p>
      </dsp:txBody>
      <dsp:txXfrm>
        <a:off x="5343213" y="1110983"/>
        <a:ext cx="1128823" cy="1277755"/>
      </dsp:txXfrm>
    </dsp:sp>
    <dsp:sp modelId="{1A122710-7944-425E-AE80-9BB3AC284BE9}">
      <dsp:nvSpPr>
        <dsp:cNvPr id="0" name=""/>
        <dsp:cNvSpPr/>
      </dsp:nvSpPr>
      <dsp:spPr>
        <a:xfrm>
          <a:off x="6567943" y="1049916"/>
          <a:ext cx="1250957" cy="1399889"/>
        </a:xfrm>
        <a:prstGeom prst="roundRect">
          <a:avLst/>
        </a:prstGeom>
        <a:solidFill>
          <a:srgbClr val="009DC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Promotes consistency across the sector</a:t>
          </a:r>
        </a:p>
      </dsp:txBody>
      <dsp:txXfrm>
        <a:off x="6629010" y="1110983"/>
        <a:ext cx="1128823" cy="1277755"/>
      </dsp:txXfrm>
    </dsp:sp>
    <dsp:sp modelId="{80DE2804-6764-417D-B496-51219FCDC9D0}">
      <dsp:nvSpPr>
        <dsp:cNvPr id="0" name=""/>
        <dsp:cNvSpPr/>
      </dsp:nvSpPr>
      <dsp:spPr>
        <a:xfrm>
          <a:off x="7881448" y="1049916"/>
          <a:ext cx="1250957" cy="1399889"/>
        </a:xfrm>
        <a:prstGeom prst="roundRect">
          <a:avLst/>
        </a:prstGeom>
        <a:solidFill>
          <a:srgbClr val="6F0A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Supports career progression</a:t>
          </a:r>
        </a:p>
      </dsp:txBody>
      <dsp:txXfrm>
        <a:off x="7942515" y="1110983"/>
        <a:ext cx="1128823" cy="1277755"/>
      </dsp:txXfrm>
    </dsp:sp>
    <dsp:sp modelId="{C6CC135C-133F-42F7-9E34-E7532C21B625}">
      <dsp:nvSpPr>
        <dsp:cNvPr id="0" name=""/>
        <dsp:cNvSpPr/>
      </dsp:nvSpPr>
      <dsp:spPr>
        <a:xfrm>
          <a:off x="9194954" y="1049916"/>
          <a:ext cx="1250957" cy="1399889"/>
        </a:xfrm>
        <a:prstGeom prst="roundRect">
          <a:avLst/>
        </a:prstGeom>
        <a:solidFill>
          <a:srgbClr val="009DC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Connects practitioners across the sector</a:t>
          </a:r>
        </a:p>
      </dsp:txBody>
      <dsp:txXfrm>
        <a:off x="9256021" y="1110983"/>
        <a:ext cx="1128823" cy="1277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17095-9608-42BB-999A-7385E8CA4C41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82F17-4478-48A6-AF0C-31C177C0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487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81756-7400-2443-8C9F-F36A2DA4C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5719C-5BFC-80E1-F8CD-AF7FB9939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6C5A26-740D-7C89-A0C2-D779D422E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kern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BF487-508E-4095-F1A0-87C93BA4F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385AE-0955-1847-BD9E-7E0F7FEBC0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89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Minutes: How This Benefits Front-Line Practitioners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Points to cover: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Strengthens confidence and competence when supporting a wide range of participants, including those with complex or multiple needs.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Improves the quality of day-to-day practice, enabling practitioners to apply evidence-based techniques consistently.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Enhances participant engagement, helping practitioners build trust, rapport, and motivation more effectively.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 better outcomes, including sustained employment, improved wellbeing, and higher participant satisfaction.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Equips practitioners with tools they can use immediately, such as coaching frameworks, conversation models, employment engagement strategies, and structured planning tools.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Builds professional resilience by offering strategies for managing challenging situations, boundaries, and workload.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Improves employer engagement skills, enabling practitioners to create stronger partnerships and better job matches.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Boosts problem-solving and critical thinking, helping practitioners navigate barriers more confidently.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Encourages reflective practice, supporting continuous improvement and professional growth.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Promotes consistency across services, ensuring all practitioners use shared frameworks and good-practice approaches.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 career progression, giving practitioners qualifications and CPD that strengthen their professional identity.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Connects practitioners with a learning community, reducing isolation and increasing sector knowledge and peer support.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Aligns practice with sector standards, including IPS principles, employability best practice, and IEP professional frameworks.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Builds adaptability, helping practitioners respond confidently to change, contract requirements, and evolving participant needs.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82F17-4478-48A6-AF0C-31C177C090C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534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ss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784" y="1633644"/>
            <a:ext cx="5181600" cy="980017"/>
          </a:xfrm>
        </p:spPr>
        <p:txBody>
          <a:bodyPr>
            <a:noAutofit/>
          </a:bodyPr>
          <a:lstStyle>
            <a:lvl1pPr algn="l">
              <a:defRPr sz="36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784" y="3009392"/>
            <a:ext cx="2584704" cy="419608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8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43FFF-DD83-748C-108F-F71B1EF9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4" y="3048000"/>
            <a:ext cx="4717686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B24BA3C-7834-4EBE-15EB-403444C1A1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3245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72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256244"/>
            <a:ext cx="6434991" cy="762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151932"/>
            <a:ext cx="8193113" cy="5449824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742" y="2974975"/>
            <a:ext cx="5486442" cy="908050"/>
          </a:xfrm>
        </p:spPr>
        <p:txBody>
          <a:bodyPr anchor="t">
            <a:noAutofit/>
          </a:bodyPr>
          <a:lstStyle>
            <a:lvl1pPr algn="l">
              <a:defRPr sz="3600" b="1" cap="all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741" y="1597153"/>
            <a:ext cx="5181600" cy="1304883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764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68436"/>
            <a:ext cx="6107485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" y="1185778"/>
            <a:ext cx="4047744" cy="4486445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9800" y="1167490"/>
            <a:ext cx="3613912" cy="4504733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91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250148"/>
            <a:ext cx="6152277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4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205C04-76B9-FBDF-0CD4-B198B421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31860"/>
            <a:ext cx="6195833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4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205C04-76B9-FBDF-0CD4-B198B421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31860"/>
            <a:ext cx="6195833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A613E5-69AF-817A-FADC-7DDED7D6EACF}"/>
              </a:ext>
            </a:extLst>
          </p:cNvPr>
          <p:cNvPicPr/>
          <p:nvPr/>
        </p:nvPicPr>
        <p:blipFill>
          <a:blip r:embed="rId2"/>
          <a:srcRect l="33490" b="24334"/>
          <a:stretch>
            <a:fillRect/>
          </a:stretch>
        </p:blipFill>
        <p:spPr>
          <a:xfrm>
            <a:off x="0" y="6339840"/>
            <a:ext cx="10064496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52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0F1F5-04B9-AC97-51BB-CEED8277F8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38306" y="3041650"/>
            <a:ext cx="4428067" cy="3816350"/>
          </a:xfrm>
          <a:prstGeom prst="hexagon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300BB3-3012-645D-98E0-90B033A5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31860"/>
            <a:ext cx="6293015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51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0F1F5-04B9-AC97-51BB-CEED8277F8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2918" y="3041650"/>
            <a:ext cx="4428067" cy="3816350"/>
          </a:xfrm>
          <a:prstGeom prst="hexagon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947612-59D3-D87E-B542-18BF3016C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31860"/>
            <a:ext cx="6027972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06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6175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7221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48" y="237956"/>
            <a:ext cx="6797235" cy="762000"/>
          </a:xfr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26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105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 with 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E757B982-FF4B-4902-B808-FC325983FD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12192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7337BF-9564-499D-91CE-9DDD9C9693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350" y="969265"/>
            <a:ext cx="9385300" cy="985791"/>
          </a:xfrm>
        </p:spPr>
        <p:txBody>
          <a:bodyPr>
            <a:noAutofit/>
          </a:bodyPr>
          <a:lstStyle>
            <a:lvl1pPr algn="ctr">
              <a:defRPr sz="5400">
                <a:ln w="19050">
                  <a:solidFill>
                    <a:schemeClr val="bg1"/>
                  </a:solidFill>
                </a:ln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C3361FAE-BAA8-1A51-7D5B-979BDA86E4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9416" y="603504"/>
            <a:ext cx="4773168" cy="365760"/>
          </a:xfrm>
        </p:spPr>
        <p:txBody>
          <a:bodyPr>
            <a:noAutofit/>
          </a:bodyPr>
          <a:lstStyle>
            <a:lvl1pPr marL="0" indent="0" algn="ctr">
              <a:buNone/>
              <a:defRPr sz="18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</p:spTree>
    <p:extLst>
      <p:ext uri="{BB962C8B-B14F-4D97-AF65-F5344CB8AC3E}">
        <p14:creationId xmlns:p14="http://schemas.microsoft.com/office/powerpoint/2010/main" val="1392622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quot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7AF7405C-6DF9-4409-85F0-8C1DCCC0AC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2570" y="729926"/>
            <a:ext cx="6456836" cy="53887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883B71-4A78-4B93-97F2-F54D7DC10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7704" y="1881922"/>
            <a:ext cx="5749200" cy="3886200"/>
          </a:xfrm>
          <a:solidFill>
            <a:schemeClr val="accent3">
              <a:lumMod val="20000"/>
              <a:lumOff val="80000"/>
              <a:alpha val="93000"/>
            </a:schemeClr>
          </a:solidFill>
        </p:spPr>
        <p:txBody>
          <a:bodyPr lIns="694944" tIns="713232" rIns="274320" anchor="t">
            <a:normAutofit/>
          </a:bodyPr>
          <a:lstStyle>
            <a:lvl1pPr algn="l">
              <a:lnSpc>
                <a:spcPct val="100000"/>
              </a:lnSpc>
              <a:defRPr sz="2800">
                <a:ln w="19050">
                  <a:solidFill>
                    <a:schemeClr val="accent4"/>
                  </a:solidFill>
                </a:ln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2AADB278-47B4-2F7F-B93F-64F4A3DE84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8040" y="4946904"/>
            <a:ext cx="4773168" cy="365760"/>
          </a:xfrm>
        </p:spPr>
        <p:txBody>
          <a:bodyPr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</p:spTree>
    <p:extLst>
      <p:ext uri="{BB962C8B-B14F-4D97-AF65-F5344CB8AC3E}">
        <p14:creationId xmlns:p14="http://schemas.microsoft.com/office/powerpoint/2010/main" val="42422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quot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7AF7405C-6DF9-4409-85F0-8C1DCCC0AC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21224" y="729926"/>
            <a:ext cx="6456836" cy="53887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883B71-4A78-4B93-97F2-F54D7DC10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417320"/>
            <a:ext cx="5749200" cy="3785616"/>
          </a:xfrm>
          <a:solidFill>
            <a:schemeClr val="accent6">
              <a:lumMod val="50000"/>
              <a:alpha val="93000"/>
            </a:schemeClr>
          </a:solidFill>
        </p:spPr>
        <p:txBody>
          <a:bodyPr lIns="694944" tIns="713232" rIns="274320" anchor="t">
            <a:normAutofit/>
          </a:bodyPr>
          <a:lstStyle>
            <a:lvl1pPr algn="l">
              <a:lnSpc>
                <a:spcPct val="100000"/>
              </a:lnSpc>
              <a:defRPr sz="2800">
                <a:ln w="19050">
                  <a:solidFill>
                    <a:schemeClr val="bg1"/>
                  </a:solidFill>
                </a:ln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2AADB278-47B4-2F7F-B93F-64F4A3DE84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2648" y="4608576"/>
            <a:ext cx="4773168" cy="365760"/>
          </a:xfrm>
        </p:spPr>
        <p:txBody>
          <a:bodyPr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</p:spTree>
    <p:extLst>
      <p:ext uri="{BB962C8B-B14F-4D97-AF65-F5344CB8AC3E}">
        <p14:creationId xmlns:p14="http://schemas.microsoft.com/office/powerpoint/2010/main" val="1706772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image with 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E757B982-FF4B-4902-B808-FC325983FD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12192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7337BF-9564-499D-91CE-9DDD9C9693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350" y="475489"/>
            <a:ext cx="9385300" cy="985791"/>
          </a:xfrm>
        </p:spPr>
        <p:txBody>
          <a:bodyPr>
            <a:noAutofit/>
          </a:bodyPr>
          <a:lstStyle>
            <a:lvl1pPr algn="ctr">
              <a:defRPr sz="5400">
                <a:ln w="19050">
                  <a:solidFill>
                    <a:schemeClr val="accent6">
                      <a:lumMod val="50000"/>
                    </a:schemeClr>
                  </a:solidFill>
                </a:ln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C3361FAE-BAA8-1A51-7D5B-979BDA86E4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9416" y="1280160"/>
            <a:ext cx="4773168" cy="365760"/>
          </a:xfrm>
        </p:spPr>
        <p:txBody>
          <a:bodyPr>
            <a:noAutofit/>
          </a:bodyPr>
          <a:lstStyle>
            <a:lvl1pPr marL="0" indent="0" algn="ctr">
              <a:buNone/>
              <a:defRPr sz="1800" cap="all" spc="100" baseline="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</p:spTree>
    <p:extLst>
      <p:ext uri="{BB962C8B-B14F-4D97-AF65-F5344CB8AC3E}">
        <p14:creationId xmlns:p14="http://schemas.microsoft.com/office/powerpoint/2010/main" val="57642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056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" y="256244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48" y="1167645"/>
            <a:ext cx="7724887" cy="5541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33461403-6A79-E3BD-0222-5C1B9789C0BA}"/>
              </a:ext>
            </a:extLst>
          </p:cNvPr>
          <p:cNvSpPr/>
          <p:nvPr/>
        </p:nvSpPr>
        <p:spPr>
          <a:xfrm rot="-5400000">
            <a:off x="8636000" y="-294105"/>
            <a:ext cx="3261895" cy="3850105"/>
          </a:xfrm>
          <a:custGeom>
            <a:avLst/>
            <a:gdLst/>
            <a:ahLst/>
            <a:cxnLst/>
            <a:rect l="l" t="t" r="r" b="b"/>
            <a:pathLst>
              <a:path w="7859303" h="8542721">
                <a:moveTo>
                  <a:pt x="0" y="0"/>
                </a:moveTo>
                <a:lnTo>
                  <a:pt x="7859303" y="0"/>
                </a:lnTo>
                <a:lnTo>
                  <a:pt x="7859303" y="8542721"/>
                </a:lnTo>
                <a:lnTo>
                  <a:pt x="0" y="854272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r="-36821" b="-26115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BBFCEAB3-F1B6-DB4C-877B-CD86CCD5AE63}"/>
              </a:ext>
            </a:extLst>
          </p:cNvPr>
          <p:cNvSpPr/>
          <p:nvPr/>
        </p:nvSpPr>
        <p:spPr>
          <a:xfrm>
            <a:off x="10624538" y="197946"/>
            <a:ext cx="1249141" cy="1213759"/>
          </a:xfrm>
          <a:custGeom>
            <a:avLst/>
            <a:gdLst/>
            <a:ahLst/>
            <a:cxnLst/>
            <a:rect l="l" t="t" r="r" b="b"/>
            <a:pathLst>
              <a:path w="2903722" h="2909099">
                <a:moveTo>
                  <a:pt x="0" y="0"/>
                </a:moveTo>
                <a:lnTo>
                  <a:pt x="2903722" y="0"/>
                </a:lnTo>
                <a:lnTo>
                  <a:pt x="2903722" y="2909100"/>
                </a:lnTo>
                <a:lnTo>
                  <a:pt x="0" y="29091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4" name="Picture 3" descr="A blue circle with white letters and a white circle with a black background&#10;&#10;AI-generated content may be incorrect.">
            <a:extLst>
              <a:ext uri="{FF2B5EF4-FFF2-40B4-BE49-F238E27FC236}">
                <a16:creationId xmlns:a16="http://schemas.microsoft.com/office/drawing/2014/main" id="{7BD98D10-368A-FCCD-E14A-181CB7BAB1A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45793" y="6135990"/>
            <a:ext cx="1190731" cy="5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2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609630" rtl="0" eaLnBrk="1" latinLnBrk="0" hangingPunct="1">
        <a:spcBef>
          <a:spcPct val="0"/>
        </a:spcBef>
        <a:buNone/>
        <a:defRPr sz="2933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Clr>
          <a:srgbClr val="C8147B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Clr>
          <a:srgbClr val="C8147B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Clr>
          <a:srgbClr val="C8147B"/>
        </a:buClr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Clr>
          <a:srgbClr val="C8147B"/>
        </a:buClr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Clr>
          <a:srgbClr val="C8147B"/>
        </a:buClr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helley.nelson@iemployability.org" TargetMode="External"/><Relationship Id="rId2" Type="http://schemas.openxmlformats.org/officeDocument/2006/relationships/hyperlink" Target="mailto:riza.aparici@iemploybility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1D6A1E7-6F11-0847-7587-E18BDA72EA9F}"/>
              </a:ext>
            </a:extLst>
          </p:cNvPr>
          <p:cNvSpPr txBox="1"/>
          <p:nvPr/>
        </p:nvSpPr>
        <p:spPr>
          <a:xfrm>
            <a:off x="7736399" y="3444500"/>
            <a:ext cx="347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D40079"/>
                </a:solidFill>
              </a:rPr>
              <a:t>Shelley Nelson,</a:t>
            </a:r>
            <a:r>
              <a:rPr lang="en-GB" b="1" dirty="0"/>
              <a:t> FIEP</a:t>
            </a:r>
          </a:p>
          <a:p>
            <a:r>
              <a:rPr lang="en-GB" b="1" dirty="0"/>
              <a:t>Learning and Quality Manager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4DB23-264C-B47A-054A-5C80978BF211}"/>
              </a:ext>
            </a:extLst>
          </p:cNvPr>
          <p:cNvSpPr txBox="1"/>
          <p:nvPr/>
        </p:nvSpPr>
        <p:spPr>
          <a:xfrm>
            <a:off x="2917598" y="3444500"/>
            <a:ext cx="2484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D40079"/>
                </a:solidFill>
              </a:rPr>
              <a:t>Riza Aparici, </a:t>
            </a:r>
            <a:r>
              <a:rPr lang="en-GB" b="1" dirty="0"/>
              <a:t>MAIEP</a:t>
            </a:r>
          </a:p>
          <a:p>
            <a:r>
              <a:rPr lang="en-GB" b="1" dirty="0"/>
              <a:t>Partnership Manager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D8236E-7660-2401-DA32-CB1470593D7D}"/>
              </a:ext>
            </a:extLst>
          </p:cNvPr>
          <p:cNvGrpSpPr/>
          <p:nvPr/>
        </p:nvGrpSpPr>
        <p:grpSpPr>
          <a:xfrm>
            <a:off x="5670772" y="2969209"/>
            <a:ext cx="1797080" cy="1811142"/>
            <a:chOff x="372894" y="1548997"/>
            <a:chExt cx="1141200" cy="1141379"/>
          </a:xfrm>
        </p:grpSpPr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B451CC0-885A-9209-549A-F38CD96B0D1B}"/>
                </a:ext>
              </a:extLst>
            </p:cNvPr>
            <p:cNvSpPr/>
            <p:nvPr/>
          </p:nvSpPr>
          <p:spPr>
            <a:xfrm>
              <a:off x="372894" y="1548997"/>
              <a:ext cx="1141200" cy="1141379"/>
            </a:xfrm>
            <a:prstGeom prst="flowChartConnector">
              <a:avLst/>
            </a:prstGeom>
            <a:solidFill>
              <a:srgbClr val="3BB2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 descr="A person wearing glasses and smiling&#10;&#10;AI-generated content may be incorrect.">
              <a:extLst>
                <a:ext uri="{FF2B5EF4-FFF2-40B4-BE49-F238E27FC236}">
                  <a16:creationId xmlns:a16="http://schemas.microsoft.com/office/drawing/2014/main" id="{DA9B4AE5-6D15-6D50-B963-97FBEC7F3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31" y="1673926"/>
              <a:ext cx="909269" cy="909269"/>
            </a:xfrm>
            <a:prstGeom prst="flowChartConnector">
              <a:avLst/>
            </a:prstGeom>
          </p:spPr>
        </p:pic>
      </p:grp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20A5D80F-6A12-EB93-201D-8A21B5CDAD1E}"/>
              </a:ext>
            </a:extLst>
          </p:cNvPr>
          <p:cNvSpPr/>
          <p:nvPr/>
        </p:nvSpPr>
        <p:spPr>
          <a:xfrm>
            <a:off x="940274" y="2952703"/>
            <a:ext cx="1797080" cy="1801846"/>
          </a:xfrm>
          <a:prstGeom prst="flowChartConnector">
            <a:avLst/>
          </a:prstGeom>
          <a:solidFill>
            <a:srgbClr val="3BB2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" name="Picture 40" descr="A person with long black hair&#10;&#10;AI-generated content may be incorrect.">
            <a:extLst>
              <a:ext uri="{FF2B5EF4-FFF2-40B4-BE49-F238E27FC236}">
                <a16:creationId xmlns:a16="http://schemas.microsoft.com/office/drawing/2014/main" id="{E502937A-C5B1-FA93-45E9-B18CB9761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66"/>
          <a:stretch>
            <a:fillRect/>
          </a:stretch>
        </p:blipFill>
        <p:spPr>
          <a:xfrm>
            <a:off x="1095740" y="3119452"/>
            <a:ext cx="1486147" cy="1468348"/>
          </a:xfrm>
          <a:custGeom>
            <a:avLst/>
            <a:gdLst>
              <a:gd name="connsiteX0" fmla="*/ 759414 w 1518827"/>
              <a:gd name="connsiteY0" fmla="*/ 0 h 1500637"/>
              <a:gd name="connsiteX1" fmla="*/ 1514907 w 1518827"/>
              <a:gd name="connsiteY1" fmla="*/ 673603 h 1500637"/>
              <a:gd name="connsiteX2" fmla="*/ 1518827 w 1518827"/>
              <a:gd name="connsiteY2" fmla="*/ 750300 h 1500637"/>
              <a:gd name="connsiteX3" fmla="*/ 1518827 w 1518827"/>
              <a:gd name="connsiteY3" fmla="*/ 750339 h 1500637"/>
              <a:gd name="connsiteX4" fmla="*/ 1514907 w 1518827"/>
              <a:gd name="connsiteY4" fmla="*/ 827035 h 1500637"/>
              <a:gd name="connsiteX5" fmla="*/ 837060 w 1518827"/>
              <a:gd name="connsiteY5" fmla="*/ 1496764 h 1500637"/>
              <a:gd name="connsiteX6" fmla="*/ 759434 w 1518827"/>
              <a:gd name="connsiteY6" fmla="*/ 1500637 h 1500637"/>
              <a:gd name="connsiteX7" fmla="*/ 759394 w 1518827"/>
              <a:gd name="connsiteY7" fmla="*/ 1500637 h 1500637"/>
              <a:gd name="connsiteX8" fmla="*/ 681769 w 1518827"/>
              <a:gd name="connsiteY8" fmla="*/ 1496764 h 1500637"/>
              <a:gd name="connsiteX9" fmla="*/ 0 w 1518827"/>
              <a:gd name="connsiteY9" fmla="*/ 750319 h 1500637"/>
              <a:gd name="connsiteX10" fmla="*/ 759414 w 1518827"/>
              <a:gd name="connsiteY10" fmla="*/ 0 h 150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8827" h="1500637">
                <a:moveTo>
                  <a:pt x="759414" y="0"/>
                </a:moveTo>
                <a:cubicBezTo>
                  <a:pt x="1152614" y="0"/>
                  <a:pt x="1476018" y="295250"/>
                  <a:pt x="1514907" y="673603"/>
                </a:cubicBezTo>
                <a:lnTo>
                  <a:pt x="1518827" y="750300"/>
                </a:lnTo>
                <a:lnTo>
                  <a:pt x="1518827" y="750339"/>
                </a:lnTo>
                <a:lnTo>
                  <a:pt x="1514907" y="827035"/>
                </a:lnTo>
                <a:cubicBezTo>
                  <a:pt x="1478611" y="1180164"/>
                  <a:pt x="1194470" y="1460902"/>
                  <a:pt x="837060" y="1496764"/>
                </a:cubicBezTo>
                <a:lnTo>
                  <a:pt x="759434" y="1500637"/>
                </a:lnTo>
                <a:lnTo>
                  <a:pt x="759394" y="1500637"/>
                </a:lnTo>
                <a:lnTo>
                  <a:pt x="681769" y="1496764"/>
                </a:lnTo>
                <a:cubicBezTo>
                  <a:pt x="298829" y="1458341"/>
                  <a:pt x="0" y="1138810"/>
                  <a:pt x="0" y="750319"/>
                </a:cubicBezTo>
                <a:cubicBezTo>
                  <a:pt x="0" y="335929"/>
                  <a:pt x="340001" y="0"/>
                  <a:pt x="759414" y="0"/>
                </a:cubicBezTo>
                <a:close/>
              </a:path>
            </a:pathLst>
          </a:cu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BE67DCF-C693-785E-B211-D146F7F61699}"/>
              </a:ext>
            </a:extLst>
          </p:cNvPr>
          <p:cNvSpPr txBox="1">
            <a:spLocks/>
          </p:cNvSpPr>
          <p:nvPr/>
        </p:nvSpPr>
        <p:spPr>
          <a:xfrm>
            <a:off x="1082065" y="1117025"/>
            <a:ext cx="8386911" cy="9800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63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rgbClr val="D40079"/>
                </a:solidFill>
                <a:latin typeface="Calibri"/>
                <a:ea typeface="Calibri"/>
                <a:cs typeface="Calibri"/>
              </a:rPr>
              <a:t>Membership </a:t>
            </a:r>
            <a:r>
              <a:rPr lang="en-GB" sz="6000" dirty="0">
                <a:latin typeface="Calibri"/>
                <a:ea typeface="Calibri"/>
                <a:cs typeface="Calibri"/>
              </a:rPr>
              <a:t>Unwrapped</a:t>
            </a:r>
          </a:p>
        </p:txBody>
      </p:sp>
    </p:spTree>
    <p:extLst>
      <p:ext uri="{BB962C8B-B14F-4D97-AF65-F5344CB8AC3E}">
        <p14:creationId xmlns:p14="http://schemas.microsoft.com/office/powerpoint/2010/main" val="411514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BE1D4-B7A5-45E8-798A-9B7B54B8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8DA767D-A550-D185-2B0D-E297B6CDB2B6}"/>
              </a:ext>
            </a:extLst>
          </p:cNvPr>
          <p:cNvSpPr txBox="1"/>
          <p:nvPr/>
        </p:nvSpPr>
        <p:spPr>
          <a:xfrm>
            <a:off x="317183" y="219841"/>
            <a:ext cx="4401878" cy="914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120"/>
              </a:lnSpc>
            </a:pPr>
            <a:r>
              <a:rPr lang="en-US" sz="4000" b="1" dirty="0">
                <a:solidFill>
                  <a:srgbClr val="C8147B"/>
                </a:solidFill>
              </a:rPr>
              <a:t>Who We </a:t>
            </a:r>
            <a:r>
              <a:rPr lang="en-US" sz="4000" b="1" dirty="0"/>
              <a:t>Are</a:t>
            </a:r>
            <a:endParaRPr lang="en-US" sz="4000" dirty="0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238A3-D657-298B-CC19-33F532642892}"/>
              </a:ext>
            </a:extLst>
          </p:cNvPr>
          <p:cNvSpPr txBox="1"/>
          <p:nvPr/>
        </p:nvSpPr>
        <p:spPr>
          <a:xfrm>
            <a:off x="627150" y="1716352"/>
            <a:ext cx="10108463" cy="3877600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GB" sz="2400" dirty="0">
                <a:ea typeface="Calibri"/>
                <a:cs typeface="Calibri"/>
              </a:rPr>
              <a:t>The Institute of Employability Professionals (IEP) is the only professional membership institute for the employability profession.</a:t>
            </a:r>
          </a:p>
          <a:p>
            <a:pPr marL="304800" indent="-304800">
              <a:buFont typeface="Arial" panose="020B0604020202020204" pitchFamily="34" charset="0"/>
              <a:buChar char="•"/>
            </a:pPr>
            <a:endParaRPr lang="en-GB" sz="2400">
              <a:ea typeface="Calibri"/>
              <a:cs typeface="Calibri"/>
            </a:endParaRPr>
          </a:p>
          <a:p>
            <a:pPr marL="304800" indent="-304800">
              <a:buClr>
                <a:srgbClr val="C8147B"/>
              </a:buClr>
              <a:buFont typeface="Arial" panose="020B0604020202020204" pitchFamily="34" charset="0"/>
              <a:buChar char="•"/>
            </a:pPr>
            <a:r>
              <a:rPr lang="en-GB" sz="2100" dirty="0"/>
              <a:t>Established in 2012</a:t>
            </a:r>
            <a:endParaRPr lang="en-GB" sz="2100" dirty="0">
              <a:ea typeface="Calibri"/>
              <a:cs typeface="Calibri"/>
            </a:endParaRPr>
          </a:p>
          <a:p>
            <a:pPr marL="304800" indent="-304800" fontAlgn="base">
              <a:buClr>
                <a:srgbClr val="C8147B"/>
              </a:buClr>
              <a:buFont typeface="Arial" panose="020B0604020202020204" pitchFamily="34" charset="0"/>
              <a:buChar char="•"/>
            </a:pPr>
            <a:r>
              <a:rPr lang="en-GB" sz="2100" dirty="0"/>
              <a:t>Over 12,000 IEP Members worldwide</a:t>
            </a:r>
            <a:endParaRPr lang="en-GB" sz="2100" dirty="0">
              <a:ea typeface="Calibri"/>
              <a:cs typeface="Calibri"/>
            </a:endParaRPr>
          </a:p>
          <a:p>
            <a:pPr marL="304800" indent="-304800" fontAlgn="base">
              <a:buClr>
                <a:srgbClr val="C8147B"/>
              </a:buClr>
              <a:buFont typeface="Arial" panose="020B0604020202020204" pitchFamily="34" charset="0"/>
              <a:buChar char="•"/>
            </a:pPr>
            <a:r>
              <a:rPr lang="en-GB" sz="2100" dirty="0"/>
              <a:t>Over 120 UK Capability Partners</a:t>
            </a:r>
            <a:endParaRPr lang="en-GB" sz="2133" dirty="0">
              <a:ea typeface="Calibri"/>
              <a:cs typeface="Calibri"/>
            </a:endParaRPr>
          </a:p>
          <a:p>
            <a:pPr marL="304800" indent="-304800">
              <a:buClr>
                <a:srgbClr val="C8147B"/>
              </a:buClr>
              <a:buFont typeface="Arial" panose="020B0604020202020204" pitchFamily="34" charset="0"/>
              <a:buChar char="•"/>
            </a:pPr>
            <a:r>
              <a:rPr lang="en-GB" sz="2100" dirty="0">
                <a:ea typeface="Calibri"/>
                <a:cs typeface="Calibri"/>
              </a:rPr>
              <a:t>Operating Globally, across Canada, Sweden, Australia and The Gulf </a:t>
            </a:r>
          </a:p>
          <a:p>
            <a:pPr marL="304800" indent="-304800" fontAlgn="base">
              <a:buClr>
                <a:srgbClr val="C8147B"/>
              </a:buClr>
              <a:buFont typeface="Arial" panose="020B0604020202020204" pitchFamily="34" charset="0"/>
              <a:buChar char="•"/>
            </a:pPr>
            <a:r>
              <a:rPr lang="en-GB" sz="2100" dirty="0"/>
              <a:t>350 Fellows worldwide</a:t>
            </a:r>
            <a:endParaRPr lang="en-GB" sz="2100" dirty="0">
              <a:ea typeface="Calibri"/>
              <a:cs typeface="Calibri"/>
            </a:endParaRPr>
          </a:p>
          <a:p>
            <a:pPr fontAlgn="base"/>
            <a:endParaRPr lang="en-GB" sz="2400">
              <a:solidFill>
                <a:srgbClr val="C8147B"/>
              </a:solidFill>
              <a:ea typeface="Calibri"/>
              <a:cs typeface="Calibri"/>
            </a:endParaRPr>
          </a:p>
          <a:p>
            <a:pPr fontAlgn="base"/>
            <a:endParaRPr lang="en-GB" sz="2400">
              <a:solidFill>
                <a:srgbClr val="C8147B"/>
              </a:solidFill>
              <a:ea typeface="Calibri"/>
              <a:cs typeface="Calibri"/>
            </a:endParaRPr>
          </a:p>
          <a:p>
            <a:pPr marL="190500" indent="-190500">
              <a:buFont typeface="Arial" panose="020B0604020202020204" pitchFamily="34" charset="0"/>
              <a:buChar char="•"/>
            </a:pPr>
            <a:endParaRPr lang="en-US" sz="2133">
              <a:ea typeface="Calibri"/>
              <a:cs typeface="Calibri"/>
            </a:endParaRPr>
          </a:p>
        </p:txBody>
      </p:sp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161D02BF-03E1-A717-2A51-2D0084CC4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228" y="5458049"/>
            <a:ext cx="1299833" cy="1267812"/>
          </a:xfrm>
          <a:prstGeom prst="rect">
            <a:avLst/>
          </a:prstGeom>
        </p:spPr>
      </p:pic>
      <p:pic>
        <p:nvPicPr>
          <p:cNvPr id="3" name="Picture 2" descr="A logo of a company&#10;&#10;Description automatically generated">
            <a:extLst>
              <a:ext uri="{FF2B5EF4-FFF2-40B4-BE49-F238E27FC236}">
                <a16:creationId xmlns:a16="http://schemas.microsoft.com/office/drawing/2014/main" id="{0DF29986-3962-D39F-143B-36A30482C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9524" y="5056472"/>
            <a:ext cx="1751679" cy="2264031"/>
          </a:xfrm>
          <a:prstGeom prst="rect">
            <a:avLst/>
          </a:prstGeom>
        </p:spPr>
      </p:pic>
      <p:pic>
        <p:nvPicPr>
          <p:cNvPr id="4" name="Picture 3" descr="A logo with a flag and a circle&#10;&#10;Description automatically generated">
            <a:extLst>
              <a:ext uri="{FF2B5EF4-FFF2-40B4-BE49-F238E27FC236}">
                <a16:creationId xmlns:a16="http://schemas.microsoft.com/office/drawing/2014/main" id="{A981C30E-2415-BF36-E8A1-8183A0D0F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901" y="5361005"/>
            <a:ext cx="1416050" cy="1403131"/>
          </a:xfrm>
          <a:prstGeom prst="rect">
            <a:avLst/>
          </a:prstGeom>
        </p:spPr>
      </p:pic>
      <p:pic>
        <p:nvPicPr>
          <p:cNvPr id="6" name="Picture 5" descr="A logo with a flag and a circle&#10;&#10;Description automatically generated">
            <a:extLst>
              <a:ext uri="{FF2B5EF4-FFF2-40B4-BE49-F238E27FC236}">
                <a16:creationId xmlns:a16="http://schemas.microsoft.com/office/drawing/2014/main" id="{13159B0D-C63A-FB1D-F471-A8BB717CFC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1171" y="5386995"/>
            <a:ext cx="1422619" cy="140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2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10394B-1886-1974-4661-ACB636319E20}"/>
              </a:ext>
            </a:extLst>
          </p:cNvPr>
          <p:cNvSpPr/>
          <p:nvPr/>
        </p:nvSpPr>
        <p:spPr>
          <a:xfrm>
            <a:off x="1326903" y="1860986"/>
            <a:ext cx="8799825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latin typeface="Calibri"/>
                <a:ea typeface="Calibri"/>
                <a:cs typeface="Calibri"/>
              </a:rPr>
              <a:t>The IEP is dedicated to supporting the people who support others gain work, progress in work and retain work.</a:t>
            </a:r>
          </a:p>
        </p:txBody>
      </p:sp>
      <p:pic>
        <p:nvPicPr>
          <p:cNvPr id="6" name="Picture 5" descr="Several pictures of people&#10;&#10;Description automatically generated">
            <a:extLst>
              <a:ext uri="{FF2B5EF4-FFF2-40B4-BE49-F238E27FC236}">
                <a16:creationId xmlns:a16="http://schemas.microsoft.com/office/drawing/2014/main" id="{4D4E0DB3-885A-50DE-5820-B84BDBD48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26" y="3839308"/>
            <a:ext cx="12218051" cy="30284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CC2C0F-8BCB-05D3-7140-DC90939C4608}"/>
              </a:ext>
            </a:extLst>
          </p:cNvPr>
          <p:cNvSpPr txBox="1"/>
          <p:nvPr/>
        </p:nvSpPr>
        <p:spPr>
          <a:xfrm>
            <a:off x="1071966" y="6315559"/>
            <a:ext cx="10680914" cy="8156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900" i="1" baseline="0" dirty="0">
                <a:solidFill>
                  <a:srgbClr val="D40079"/>
                </a:solidFill>
                <a:latin typeface="Roboto"/>
              </a:rPr>
              <a:t>Employability professionals everywhere are the best they can be.</a:t>
            </a:r>
            <a:r>
              <a:rPr sz="2900" i="1" dirty="0">
                <a:solidFill>
                  <a:srgbClr val="D40079"/>
                </a:solidFill>
                <a:latin typeface="Roboto"/>
                <a:ea typeface="Roboto"/>
                <a:cs typeface="Roboto"/>
              </a:rPr>
              <a:t>​</a:t>
            </a:r>
            <a:endParaRPr lang="en-GB" i="1">
              <a:solidFill>
                <a:srgbClr val="D40079"/>
              </a:solidFill>
              <a:ea typeface="Calibri"/>
              <a:cs typeface="Calibri"/>
            </a:endParaRPr>
          </a:p>
          <a:p>
            <a:pPr algn="ctr"/>
            <a:endParaRPr lang="en-GB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AC3ECE70-886E-BFD7-487E-04FC4FCBFF60}"/>
              </a:ext>
            </a:extLst>
          </p:cNvPr>
          <p:cNvSpPr txBox="1"/>
          <p:nvPr/>
        </p:nvSpPr>
        <p:spPr>
          <a:xfrm>
            <a:off x="368844" y="258587"/>
            <a:ext cx="3459065" cy="914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120"/>
              </a:lnSpc>
            </a:pPr>
            <a:r>
              <a:rPr lang="en-US" sz="4000" b="1" dirty="0">
                <a:solidFill>
                  <a:srgbClr val="C8147B"/>
                </a:solidFill>
              </a:rPr>
              <a:t>Who We </a:t>
            </a:r>
            <a:r>
              <a:rPr lang="en-US" sz="4000" b="1" dirty="0"/>
              <a:t>Are</a:t>
            </a:r>
            <a:endParaRPr lang="en-US" sz="4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784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B9F5221-0361-1FE4-C949-5662C3723D81}"/>
              </a:ext>
            </a:extLst>
          </p:cNvPr>
          <p:cNvSpPr txBox="1">
            <a:spLocks/>
          </p:cNvSpPr>
          <p:nvPr/>
        </p:nvSpPr>
        <p:spPr>
          <a:xfrm>
            <a:off x="6239310" y="2842661"/>
            <a:ext cx="4717686" cy="1172678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609539" rtl="0" eaLnBrk="1" latinLnBrk="0" hangingPunct="1">
              <a:spcBef>
                <a:spcPct val="0"/>
              </a:spcBef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>
                <a:ea typeface="Calibri"/>
                <a:cs typeface="Calibri"/>
              </a:rPr>
              <a:t>Who in the room is an </a:t>
            </a:r>
            <a:br>
              <a:rPr lang="en-GB" sz="3600">
                <a:ea typeface="Calibri"/>
                <a:cs typeface="Calibri"/>
              </a:rPr>
            </a:br>
            <a:r>
              <a:rPr lang="en-GB" sz="3600">
                <a:solidFill>
                  <a:srgbClr val="C8147B"/>
                </a:solidFill>
                <a:ea typeface="Calibri"/>
                <a:cs typeface="Calibri"/>
              </a:rPr>
              <a:t>IEP</a:t>
            </a:r>
            <a:r>
              <a:rPr lang="en-GB" sz="3600">
                <a:ea typeface="Calibri"/>
                <a:cs typeface="Calibri"/>
              </a:rPr>
              <a:t> member? </a:t>
            </a:r>
          </a:p>
        </p:txBody>
      </p:sp>
      <p:pic>
        <p:nvPicPr>
          <p:cNvPr id="4" name="Picture 3" descr="A group of people raising their hands&#10;&#10;AI-generated content may be incorrect.">
            <a:extLst>
              <a:ext uri="{FF2B5EF4-FFF2-40B4-BE49-F238E27FC236}">
                <a16:creationId xmlns:a16="http://schemas.microsoft.com/office/drawing/2014/main" id="{3478174C-F069-9BCB-A903-F25D8389A4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6" r="34656"/>
          <a:stretch>
            <a:fillRect/>
          </a:stretch>
        </p:blipFill>
        <p:spPr>
          <a:xfrm>
            <a:off x="1615" y="0"/>
            <a:ext cx="5969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21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FECB-5176-AFA3-84F6-BE7F5EC2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D40079"/>
                </a:solidFill>
              </a:rPr>
              <a:t>What We </a:t>
            </a:r>
            <a:r>
              <a:rPr lang="en-GB" sz="4000" dirty="0"/>
              <a:t>Offer</a:t>
            </a:r>
            <a:endParaRPr lang="en-GB" sz="4000" dirty="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43E525-7663-FDCF-AB7C-96679665A8EB}"/>
              </a:ext>
            </a:extLst>
          </p:cNvPr>
          <p:cNvSpPr txBox="1"/>
          <p:nvPr/>
        </p:nvSpPr>
        <p:spPr>
          <a:xfrm>
            <a:off x="1569395" y="1648782"/>
            <a:ext cx="52788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/>
              <a:t>Professional </a:t>
            </a:r>
            <a:r>
              <a:rPr lang="en-GB" dirty="0"/>
              <a:t>Qualifications and Accredited Learning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C6CD7-AC32-49FF-BB53-00EE9A1F3A86}"/>
              </a:ext>
            </a:extLst>
          </p:cNvPr>
          <p:cNvSpPr txBox="1"/>
          <p:nvPr/>
        </p:nvSpPr>
        <p:spPr>
          <a:xfrm>
            <a:off x="1569395" y="2433001"/>
            <a:ext cx="52788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/>
              <a:t>Endorsed By:  </a:t>
            </a:r>
            <a:r>
              <a:rPr lang="en-GB" dirty="0"/>
              <a:t>Endorse your organisation Learning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B3A2F-249C-AF65-2FDE-BDD35AFA3DB3}"/>
              </a:ext>
            </a:extLst>
          </p:cNvPr>
          <p:cNvSpPr txBox="1"/>
          <p:nvPr/>
        </p:nvSpPr>
        <p:spPr>
          <a:xfrm>
            <a:off x="1569395" y="3188441"/>
            <a:ext cx="527887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/>
              <a:t>IEP Talks Online: </a:t>
            </a:r>
            <a:r>
              <a:rPr lang="en-GB" dirty="0"/>
              <a:t>Presented by Subject Matter Experts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65ACED-CB12-3939-06E3-1E870981C56B}"/>
              </a:ext>
            </a:extLst>
          </p:cNvPr>
          <p:cNvSpPr txBox="1"/>
          <p:nvPr/>
        </p:nvSpPr>
        <p:spPr>
          <a:xfrm>
            <a:off x="1569395" y="3955812"/>
            <a:ext cx="1085606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/>
              <a:t>IEP Podcasts: </a:t>
            </a:r>
            <a:r>
              <a:rPr lang="en-GB" dirty="0"/>
              <a:t>Bimonthly </a:t>
            </a:r>
            <a:r>
              <a:rPr lang="en-US" dirty="0"/>
              <a:t> 10-minute episodes offer practical tips and strategies to enhance professional practice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6516CE-5E14-090F-F635-CAC0920DF8B8}"/>
              </a:ext>
            </a:extLst>
          </p:cNvPr>
          <p:cNvSpPr txBox="1"/>
          <p:nvPr/>
        </p:nvSpPr>
        <p:spPr>
          <a:xfrm>
            <a:off x="1569395" y="4717776"/>
            <a:ext cx="1085606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IEP Satellite Centre: </a:t>
            </a:r>
            <a:r>
              <a:rPr lang="en-US" dirty="0"/>
              <a:t>Licensed Partners who deliver IEP Qualifications</a:t>
            </a:r>
            <a:endParaRPr lang="en-GB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3C50ED-D0BD-8C7E-C69F-9BB2A0769D8F}"/>
              </a:ext>
            </a:extLst>
          </p:cNvPr>
          <p:cNvSpPr txBox="1"/>
          <p:nvPr/>
        </p:nvSpPr>
        <p:spPr>
          <a:xfrm>
            <a:off x="1569395" y="5490551"/>
            <a:ext cx="1085606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Mentorship </a:t>
            </a:r>
            <a:r>
              <a:rPr lang="en-US" b="1" dirty="0" err="1"/>
              <a:t>Programme</a:t>
            </a:r>
            <a:r>
              <a:rPr lang="en-US" b="1" dirty="0"/>
              <a:t>: </a:t>
            </a:r>
            <a:r>
              <a:rPr lang="en-US" dirty="0"/>
              <a:t>Monthly mentoring for career development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F8DDA72-FCE2-F20F-5818-21D84A7234B9}"/>
              </a:ext>
            </a:extLst>
          </p:cNvPr>
          <p:cNvSpPr/>
          <p:nvPr/>
        </p:nvSpPr>
        <p:spPr>
          <a:xfrm>
            <a:off x="224625" y="3809738"/>
            <a:ext cx="1147865" cy="661481"/>
          </a:xfrm>
          <a:prstGeom prst="roundRect">
            <a:avLst/>
          </a:prstGeom>
          <a:solidFill>
            <a:srgbClr val="3BB2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A8CCB8-E1DC-B72E-5E91-8D96A1851CD0}"/>
              </a:ext>
            </a:extLst>
          </p:cNvPr>
          <p:cNvGrpSpPr/>
          <p:nvPr/>
        </p:nvGrpSpPr>
        <p:grpSpPr>
          <a:xfrm>
            <a:off x="224625" y="1507628"/>
            <a:ext cx="1147865" cy="661481"/>
            <a:chOff x="246432" y="1507628"/>
            <a:chExt cx="1147865" cy="66148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E72B1D3-7520-ED10-F236-A55F558FFBA5}"/>
                </a:ext>
              </a:extLst>
            </p:cNvPr>
            <p:cNvSpPr/>
            <p:nvPr/>
          </p:nvSpPr>
          <p:spPr>
            <a:xfrm>
              <a:off x="246432" y="1507628"/>
              <a:ext cx="1147865" cy="661481"/>
            </a:xfrm>
            <a:prstGeom prst="roundRect">
              <a:avLst/>
            </a:prstGeom>
            <a:solidFill>
              <a:srgbClr val="3BB2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 descr="A blue circle with white text&#10;&#10;AI-generated content may be incorrect.">
              <a:extLst>
                <a:ext uri="{FF2B5EF4-FFF2-40B4-BE49-F238E27FC236}">
                  <a16:creationId xmlns:a16="http://schemas.microsoft.com/office/drawing/2014/main" id="{1CD978FD-F747-E6D9-E96D-ED151D7A2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609" y="1550535"/>
              <a:ext cx="567509" cy="567509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30BCBC5-ABD5-7102-9D6B-9CAE30434B92}"/>
              </a:ext>
            </a:extLst>
          </p:cNvPr>
          <p:cNvGrpSpPr/>
          <p:nvPr/>
        </p:nvGrpSpPr>
        <p:grpSpPr>
          <a:xfrm>
            <a:off x="224625" y="2269677"/>
            <a:ext cx="1147865" cy="691494"/>
            <a:chOff x="246432" y="2269677"/>
            <a:chExt cx="1147865" cy="691494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5285C2B-08D0-96FA-A3F6-DA1E2516A08F}"/>
                </a:ext>
              </a:extLst>
            </p:cNvPr>
            <p:cNvSpPr/>
            <p:nvPr/>
          </p:nvSpPr>
          <p:spPr>
            <a:xfrm>
              <a:off x="246432" y="2274998"/>
              <a:ext cx="1147865" cy="661481"/>
            </a:xfrm>
            <a:prstGeom prst="roundRect">
              <a:avLst/>
            </a:prstGeom>
            <a:solidFill>
              <a:srgbClr val="3BB2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5" name="Picture 24" descr="A logo of a company&#10;&#10;AI-generated content may be incorrect.">
              <a:extLst>
                <a:ext uri="{FF2B5EF4-FFF2-40B4-BE49-F238E27FC236}">
                  <a16:creationId xmlns:a16="http://schemas.microsoft.com/office/drawing/2014/main" id="{AC3EBBEA-522A-063D-5DD8-77992C704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30" y="2269677"/>
              <a:ext cx="717325" cy="69149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96E388B-30B2-4547-1290-3D25CD9B471B}"/>
              </a:ext>
            </a:extLst>
          </p:cNvPr>
          <p:cNvGrpSpPr/>
          <p:nvPr/>
        </p:nvGrpSpPr>
        <p:grpSpPr>
          <a:xfrm>
            <a:off x="224625" y="3042368"/>
            <a:ext cx="1147865" cy="661481"/>
            <a:chOff x="246432" y="3042368"/>
            <a:chExt cx="1147865" cy="66148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C0A346A-788D-CF9A-0230-068FD90D211D}"/>
                </a:ext>
              </a:extLst>
            </p:cNvPr>
            <p:cNvSpPr/>
            <p:nvPr/>
          </p:nvSpPr>
          <p:spPr>
            <a:xfrm>
              <a:off x="246432" y="3042368"/>
              <a:ext cx="1147865" cy="661481"/>
            </a:xfrm>
            <a:prstGeom prst="roundRect">
              <a:avLst/>
            </a:prstGeom>
            <a:solidFill>
              <a:srgbClr val="3BB2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8" name="Picture 27" descr="A sign with purple and white text&#10;&#10;AI-generated content may be incorrect.">
              <a:extLst>
                <a:ext uri="{FF2B5EF4-FFF2-40B4-BE49-F238E27FC236}">
                  <a16:creationId xmlns:a16="http://schemas.microsoft.com/office/drawing/2014/main" id="{1559EE7F-CD83-18CE-4F6D-AB153FF69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900" y="3088994"/>
              <a:ext cx="984926" cy="568227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F344536-D298-77C8-E9F3-305381D5567C}"/>
              </a:ext>
            </a:extLst>
          </p:cNvPr>
          <p:cNvGrpSpPr/>
          <p:nvPr/>
        </p:nvGrpSpPr>
        <p:grpSpPr>
          <a:xfrm>
            <a:off x="224625" y="4577108"/>
            <a:ext cx="1147865" cy="661481"/>
            <a:chOff x="246432" y="3809738"/>
            <a:chExt cx="1147865" cy="66148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346C457-6D1B-23EE-C689-2FB202E73700}"/>
                </a:ext>
              </a:extLst>
            </p:cNvPr>
            <p:cNvSpPr/>
            <p:nvPr/>
          </p:nvSpPr>
          <p:spPr>
            <a:xfrm>
              <a:off x="246432" y="3809738"/>
              <a:ext cx="1147865" cy="661481"/>
            </a:xfrm>
            <a:prstGeom prst="roundRect">
              <a:avLst/>
            </a:prstGeom>
            <a:solidFill>
              <a:srgbClr val="3BB2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1" name="Picture 30" descr="A blue circle with white text and a circle with a planet in the middle&#10;&#10;AI-generated content may be incorrect.">
              <a:extLst>
                <a:ext uri="{FF2B5EF4-FFF2-40B4-BE49-F238E27FC236}">
                  <a16:creationId xmlns:a16="http://schemas.microsoft.com/office/drawing/2014/main" id="{4097AC20-E1E7-DEA1-781D-9554A8F51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45" t="14784" r="14564" b="15311"/>
            <a:stretch>
              <a:fillRect/>
            </a:stretch>
          </p:blipFill>
          <p:spPr>
            <a:xfrm>
              <a:off x="535964" y="3860427"/>
              <a:ext cx="568800" cy="560103"/>
            </a:xfrm>
            <a:prstGeom prst="flowChartConnector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AEEC8C4-32DA-F614-2CB2-E61DC757863E}"/>
              </a:ext>
            </a:extLst>
          </p:cNvPr>
          <p:cNvSpPr/>
          <p:nvPr/>
        </p:nvSpPr>
        <p:spPr>
          <a:xfrm>
            <a:off x="224625" y="5344477"/>
            <a:ext cx="1147865" cy="661481"/>
          </a:xfrm>
          <a:prstGeom prst="roundRect">
            <a:avLst/>
          </a:prstGeom>
          <a:solidFill>
            <a:srgbClr val="3BB2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7" name="Picture 36" descr="A close up of a microphone&#10;&#10;AI-generated content may be incorrect.">
            <a:extLst>
              <a:ext uri="{FF2B5EF4-FFF2-40B4-BE49-F238E27FC236}">
                <a16:creationId xmlns:a16="http://schemas.microsoft.com/office/drawing/2014/main" id="{BB2B2441-0278-5D49-3FBB-19BD8FD615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3929981"/>
            <a:ext cx="919634" cy="394129"/>
          </a:xfrm>
          <a:prstGeom prst="rect">
            <a:avLst/>
          </a:prstGeom>
        </p:spPr>
      </p:pic>
      <p:pic>
        <p:nvPicPr>
          <p:cNvPr id="10" name="Picture 9" descr="Brancher Reviews 2026: Details, Pricing, &amp; Features | G2">
            <a:extLst>
              <a:ext uri="{FF2B5EF4-FFF2-40B4-BE49-F238E27FC236}">
                <a16:creationId xmlns:a16="http://schemas.microsoft.com/office/drawing/2014/main" id="{1CF2F5EC-4604-C4D0-594A-82AA446608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536" y="5344332"/>
            <a:ext cx="728421" cy="66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2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D5C09-24B0-5831-C922-61AA5FFBB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02FA6-2B3B-0224-D703-F75BC729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D40079"/>
                </a:solidFill>
              </a:rPr>
              <a:t>What We </a:t>
            </a:r>
            <a:r>
              <a:rPr lang="en-GB" sz="4000" dirty="0"/>
              <a:t>Offer</a:t>
            </a:r>
            <a:endParaRPr lang="en-GB" sz="4000" dirty="0">
              <a:ea typeface="Calibri"/>
              <a:cs typeface="Calibri"/>
            </a:endParaRPr>
          </a:p>
        </p:txBody>
      </p:sp>
      <p:pic>
        <p:nvPicPr>
          <p:cNvPr id="35" name="Graphic 34" descr="Newspaper with solid fill">
            <a:extLst>
              <a:ext uri="{FF2B5EF4-FFF2-40B4-BE49-F238E27FC236}">
                <a16:creationId xmlns:a16="http://schemas.microsoft.com/office/drawing/2014/main" id="{2CCF0627-62DF-7458-AC7E-CB6F664C3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3828" y="1275632"/>
            <a:ext cx="772335" cy="759417"/>
          </a:xfrm>
          <a:prstGeom prst="rect">
            <a:avLst/>
          </a:prstGeom>
        </p:spPr>
      </p:pic>
      <p:pic>
        <p:nvPicPr>
          <p:cNvPr id="43" name="Graphic 42" descr="Books with solid fill">
            <a:extLst>
              <a:ext uri="{FF2B5EF4-FFF2-40B4-BE49-F238E27FC236}">
                <a16:creationId xmlns:a16="http://schemas.microsoft.com/office/drawing/2014/main" id="{8DD46EDE-FC28-D44A-0806-DE16FCC88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6745" y="4307285"/>
            <a:ext cx="752961" cy="746503"/>
          </a:xfrm>
          <a:prstGeom prst="rect">
            <a:avLst/>
          </a:prstGeom>
        </p:spPr>
      </p:pic>
      <p:pic>
        <p:nvPicPr>
          <p:cNvPr id="45" name="Graphic 44" descr="Employee badge with solid fill">
            <a:extLst>
              <a:ext uri="{FF2B5EF4-FFF2-40B4-BE49-F238E27FC236}">
                <a16:creationId xmlns:a16="http://schemas.microsoft.com/office/drawing/2014/main" id="{36BA3B3B-8A06-A5E5-A9CF-BB05A1AF4C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8406" y="5293582"/>
            <a:ext cx="733587" cy="752960"/>
          </a:xfrm>
          <a:prstGeom prst="rect">
            <a:avLst/>
          </a:prstGeom>
        </p:spPr>
      </p:pic>
      <p:pic>
        <p:nvPicPr>
          <p:cNvPr id="47" name="Graphic 46" descr="Open envelope with solid fill">
            <a:extLst>
              <a:ext uri="{FF2B5EF4-FFF2-40B4-BE49-F238E27FC236}">
                <a16:creationId xmlns:a16="http://schemas.microsoft.com/office/drawing/2014/main" id="{2FE85083-56A6-6810-F72B-D37DCC9BF3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18407" y="3377444"/>
            <a:ext cx="643181" cy="572146"/>
          </a:xfrm>
          <a:prstGeom prst="rect">
            <a:avLst/>
          </a:prstGeom>
        </p:spPr>
      </p:pic>
      <p:pic>
        <p:nvPicPr>
          <p:cNvPr id="48" name="Graphic 47" descr="Internet with solid fill">
            <a:extLst>
              <a:ext uri="{FF2B5EF4-FFF2-40B4-BE49-F238E27FC236}">
                <a16:creationId xmlns:a16="http://schemas.microsoft.com/office/drawing/2014/main" id="{2B4BD603-B537-0402-D4FB-32EB7D8F1D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3830" y="2236697"/>
            <a:ext cx="778789" cy="817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4E3C9F-4C05-2003-035B-B593B30B218D}"/>
              </a:ext>
            </a:extLst>
          </p:cNvPr>
          <p:cNvSpPr txBox="1"/>
          <p:nvPr/>
        </p:nvSpPr>
        <p:spPr>
          <a:xfrm>
            <a:off x="2263427" y="1469081"/>
            <a:ext cx="52371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  <a:ea typeface="Calibri"/>
                <a:cs typeface="Segoe UI"/>
              </a:rPr>
              <a:t>Updates:</a:t>
            </a:r>
            <a:r>
              <a:rPr lang="en-US" dirty="0">
                <a:latin typeface="Calibri"/>
                <a:ea typeface="Calibri"/>
                <a:cs typeface="Segoe UI"/>
              </a:rPr>
              <a:t> Employability Professional Newsletter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65662-BA91-9D23-C65C-DBCE6347D35B}"/>
              </a:ext>
            </a:extLst>
          </p:cNvPr>
          <p:cNvSpPr txBox="1"/>
          <p:nvPr/>
        </p:nvSpPr>
        <p:spPr>
          <a:xfrm>
            <a:off x="2263428" y="2463555"/>
            <a:ext cx="40618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  <a:ea typeface="Calibri"/>
                <a:cs typeface="Segoe UI"/>
              </a:rPr>
              <a:t>Learning:</a:t>
            </a:r>
            <a:r>
              <a:rPr lang="en-US" dirty="0">
                <a:latin typeface="Calibri"/>
                <a:ea typeface="Calibri"/>
                <a:cs typeface="Segoe UI"/>
              </a:rPr>
              <a:t> Access to e-learning courses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38EDD8-D88E-6316-70E2-7A49E3B5309A}"/>
              </a:ext>
            </a:extLst>
          </p:cNvPr>
          <p:cNvSpPr txBox="1"/>
          <p:nvPr/>
        </p:nvSpPr>
        <p:spPr>
          <a:xfrm>
            <a:off x="2263427" y="3477402"/>
            <a:ext cx="40618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  <a:ea typeface="Calibri"/>
                <a:cs typeface="Segoe UI"/>
              </a:rPr>
              <a:t>Networking:</a:t>
            </a:r>
            <a:r>
              <a:rPr lang="en-US" dirty="0">
                <a:latin typeface="Calibri"/>
                <a:ea typeface="Calibri"/>
                <a:cs typeface="Segoe UI"/>
              </a:rPr>
              <a:t> Invitations to Events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FC5851-6C2F-28DF-CDFF-4A79223E92A4}"/>
              </a:ext>
            </a:extLst>
          </p:cNvPr>
          <p:cNvSpPr txBox="1"/>
          <p:nvPr/>
        </p:nvSpPr>
        <p:spPr>
          <a:xfrm>
            <a:off x="2263425" y="4497705"/>
            <a:ext cx="59281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  <a:ea typeface="Calibri"/>
                <a:cs typeface="Calibri"/>
              </a:rPr>
              <a:t>CPD:</a:t>
            </a:r>
            <a:r>
              <a:rPr lang="en-US" dirty="0">
                <a:latin typeface="Calibri"/>
                <a:ea typeface="Calibri"/>
                <a:cs typeface="Calibri"/>
              </a:rPr>
              <a:t> IEP Journal, Member Resources &amp; Opportunities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4F086-1655-1D75-D1FA-2675FB03B2E3}"/>
              </a:ext>
            </a:extLst>
          </p:cNvPr>
          <p:cNvSpPr txBox="1"/>
          <p:nvPr/>
        </p:nvSpPr>
        <p:spPr>
          <a:xfrm>
            <a:off x="2263425" y="5479266"/>
            <a:ext cx="3971441" cy="3822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latin typeface="Calibri"/>
                <a:ea typeface="Calibri"/>
                <a:cs typeface="Calibri"/>
              </a:rPr>
              <a:t>Postnominals:</a:t>
            </a:r>
            <a:r>
              <a:rPr lang="en-US" dirty="0">
                <a:latin typeface="Calibri"/>
                <a:ea typeface="Calibri"/>
                <a:cs typeface="Calibri"/>
              </a:rPr>
              <a:t> AIEP, MIEP, MAIEP &amp; FIEP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4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CB367-4965-3275-4F8E-8B824C518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109FC-6582-6801-EC76-DE1272E7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D40079"/>
                </a:solidFill>
              </a:rPr>
              <a:t>Membership</a:t>
            </a:r>
            <a:r>
              <a:rPr lang="en-GB" sz="4000" dirty="0"/>
              <a:t> Learning</a:t>
            </a:r>
            <a:endParaRPr lang="en-GB" sz="4000" dirty="0">
              <a:ea typeface="Calibri"/>
              <a:cs typeface="Calibri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B6F122E-9C5F-5821-94A8-13FB9DD1FBB6}"/>
              </a:ext>
            </a:extLst>
          </p:cNvPr>
          <p:cNvGrpSpPr/>
          <p:nvPr/>
        </p:nvGrpSpPr>
        <p:grpSpPr>
          <a:xfrm>
            <a:off x="452893" y="1799435"/>
            <a:ext cx="1861200" cy="3300983"/>
            <a:chOff x="484698" y="2376247"/>
            <a:chExt cx="1861200" cy="3300983"/>
          </a:xfrm>
        </p:grpSpPr>
        <p:sp>
          <p:nvSpPr>
            <p:cNvPr id="17" name="Round Same Side Corner Rectangle 7">
              <a:extLst>
                <a:ext uri="{FF2B5EF4-FFF2-40B4-BE49-F238E27FC236}">
                  <a16:creationId xmlns:a16="http://schemas.microsoft.com/office/drawing/2014/main" id="{A26012EE-EF37-C1E3-BA09-096700F8C74F}"/>
                </a:ext>
              </a:extLst>
            </p:cNvPr>
            <p:cNvSpPr/>
            <p:nvPr/>
          </p:nvSpPr>
          <p:spPr>
            <a:xfrm>
              <a:off x="484698" y="2376247"/>
              <a:ext cx="1861200" cy="2238624"/>
            </a:xfrm>
            <a:prstGeom prst="round2SameRect">
              <a:avLst>
                <a:gd name="adj1" fmla="val 18813"/>
                <a:gd name="adj2" fmla="val 0"/>
              </a:avLst>
            </a:prstGeom>
            <a:solidFill>
              <a:srgbClr val="D40079"/>
            </a:solidFill>
            <a:ln>
              <a:noFill/>
            </a:ln>
            <a:effectLst>
              <a:outerShdw blurRad="50800" dist="88900" dir="7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8" name="Subtitle 2">
              <a:extLst>
                <a:ext uri="{FF2B5EF4-FFF2-40B4-BE49-F238E27FC236}">
                  <a16:creationId xmlns:a16="http://schemas.microsoft.com/office/drawing/2014/main" id="{DB9BE4C1-AAD8-30F8-292C-69DB0CB11A2A}"/>
                </a:ext>
              </a:extLst>
            </p:cNvPr>
            <p:cNvSpPr txBox="1">
              <a:spLocks/>
            </p:cNvSpPr>
            <p:nvPr/>
          </p:nvSpPr>
          <p:spPr>
            <a:xfrm>
              <a:off x="655705" y="2895021"/>
              <a:ext cx="1464664" cy="797270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75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Open Sans Light" panose="020B0306030504020204" pitchFamily="34" charset="0"/>
                </a:rPr>
                <a:t>Employability Essentials </a:t>
              </a:r>
            </a:p>
            <a:p>
              <a:pPr>
                <a:lnSpc>
                  <a:spcPts val="175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Open Sans Light" panose="020B0306030504020204" pitchFamily="34" charset="0"/>
                </a:rPr>
                <a:t>e-Learning</a:t>
              </a:r>
            </a:p>
          </p:txBody>
        </p:sp>
        <p:sp>
          <p:nvSpPr>
            <p:cNvPr id="51" name="Flowchart: Connector 50">
              <a:extLst>
                <a:ext uri="{FF2B5EF4-FFF2-40B4-BE49-F238E27FC236}">
                  <a16:creationId xmlns:a16="http://schemas.microsoft.com/office/drawing/2014/main" id="{BA1B08AA-9665-85A2-AA93-72ADF0A3A0D0}"/>
                </a:ext>
              </a:extLst>
            </p:cNvPr>
            <p:cNvSpPr/>
            <p:nvPr/>
          </p:nvSpPr>
          <p:spPr>
            <a:xfrm>
              <a:off x="644634" y="4211064"/>
              <a:ext cx="1465200" cy="146616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0" name="Picture 49" descr="A logo with a white and pink text&#10;&#10;AI-generated content may be incorrect.">
              <a:extLst>
                <a:ext uri="{FF2B5EF4-FFF2-40B4-BE49-F238E27FC236}">
                  <a16:creationId xmlns:a16="http://schemas.microsoft.com/office/drawing/2014/main" id="{38C4FDF1-9594-469B-EBA4-97A33B6EF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437" y="4391801"/>
              <a:ext cx="1087200" cy="1087200"/>
            </a:xfrm>
            <a:prstGeom prst="flowChartConnector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93039CE-6190-88FE-278A-93284AD7A7AF}"/>
              </a:ext>
            </a:extLst>
          </p:cNvPr>
          <p:cNvGrpSpPr/>
          <p:nvPr/>
        </p:nvGrpSpPr>
        <p:grpSpPr>
          <a:xfrm>
            <a:off x="2731385" y="1799435"/>
            <a:ext cx="1861200" cy="3300983"/>
            <a:chOff x="2786372" y="2376247"/>
            <a:chExt cx="1861200" cy="3300983"/>
          </a:xfrm>
        </p:grpSpPr>
        <p:sp>
          <p:nvSpPr>
            <p:cNvPr id="22" name="Round Same Side Corner Rectangle 16">
              <a:extLst>
                <a:ext uri="{FF2B5EF4-FFF2-40B4-BE49-F238E27FC236}">
                  <a16:creationId xmlns:a16="http://schemas.microsoft.com/office/drawing/2014/main" id="{24FE6D88-3351-E491-6CC1-CF52ACECB221}"/>
                </a:ext>
              </a:extLst>
            </p:cNvPr>
            <p:cNvSpPr/>
            <p:nvPr/>
          </p:nvSpPr>
          <p:spPr>
            <a:xfrm>
              <a:off x="2786372" y="2376247"/>
              <a:ext cx="1861200" cy="2238624"/>
            </a:xfrm>
            <a:prstGeom prst="round2SameRect">
              <a:avLst>
                <a:gd name="adj1" fmla="val 19668"/>
                <a:gd name="adj2" fmla="val 0"/>
              </a:avLst>
            </a:prstGeom>
            <a:solidFill>
              <a:srgbClr val="0285C8"/>
            </a:solidFill>
            <a:ln>
              <a:noFill/>
            </a:ln>
            <a:effectLst>
              <a:outerShdw blurRad="50800" dist="88900" dir="7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23" name="Subtitle 2">
              <a:extLst>
                <a:ext uri="{FF2B5EF4-FFF2-40B4-BE49-F238E27FC236}">
                  <a16:creationId xmlns:a16="http://schemas.microsoft.com/office/drawing/2014/main" id="{2A33843D-5AE8-409F-4F0A-BC992A3714AD}"/>
                </a:ext>
              </a:extLst>
            </p:cNvPr>
            <p:cNvSpPr txBox="1">
              <a:spLocks/>
            </p:cNvSpPr>
            <p:nvPr/>
          </p:nvSpPr>
          <p:spPr>
            <a:xfrm>
              <a:off x="2984640" y="3119024"/>
              <a:ext cx="1464663" cy="507831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75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Open Sans Light" panose="020B0306030504020204" pitchFamily="34" charset="0"/>
                </a:rPr>
                <a:t>Mental Health in Employability</a:t>
              </a:r>
            </a:p>
          </p:txBody>
        </p:sp>
        <p:sp>
          <p:nvSpPr>
            <p:cNvPr id="52" name="Flowchart: Connector 51">
              <a:extLst>
                <a:ext uri="{FF2B5EF4-FFF2-40B4-BE49-F238E27FC236}">
                  <a16:creationId xmlns:a16="http://schemas.microsoft.com/office/drawing/2014/main" id="{741DF6E5-8A5F-A4E3-2578-B591F2246730}"/>
                </a:ext>
              </a:extLst>
            </p:cNvPr>
            <p:cNvSpPr/>
            <p:nvPr/>
          </p:nvSpPr>
          <p:spPr>
            <a:xfrm>
              <a:off x="2983347" y="4211064"/>
              <a:ext cx="1465200" cy="146616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7" name="Picture 56" descr="A logo with text in a circle&#10;&#10;AI-generated content may be incorrect.">
              <a:extLst>
                <a:ext uri="{FF2B5EF4-FFF2-40B4-BE49-F238E27FC236}">
                  <a16:creationId xmlns:a16="http://schemas.microsoft.com/office/drawing/2014/main" id="{7CD43A20-461E-865D-A366-10D810F41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2176" y="4396871"/>
              <a:ext cx="1087541" cy="1087541"/>
            </a:xfrm>
            <a:prstGeom prst="flowChartConnector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3411BE7-45CA-30AD-EBDD-CF4EAE1E4A28}"/>
              </a:ext>
            </a:extLst>
          </p:cNvPr>
          <p:cNvGrpSpPr/>
          <p:nvPr/>
        </p:nvGrpSpPr>
        <p:grpSpPr>
          <a:xfrm>
            <a:off x="7288369" y="1825896"/>
            <a:ext cx="1861200" cy="3274522"/>
            <a:chOff x="7453009" y="2402708"/>
            <a:chExt cx="1861200" cy="3274522"/>
          </a:xfrm>
        </p:grpSpPr>
        <p:sp>
          <p:nvSpPr>
            <p:cNvPr id="35" name="Round Same Side Corner Rectangle 32">
              <a:extLst>
                <a:ext uri="{FF2B5EF4-FFF2-40B4-BE49-F238E27FC236}">
                  <a16:creationId xmlns:a16="http://schemas.microsoft.com/office/drawing/2014/main" id="{797AEB15-4913-DDC1-C8BF-E470765F78E8}"/>
                </a:ext>
              </a:extLst>
            </p:cNvPr>
            <p:cNvSpPr/>
            <p:nvPr/>
          </p:nvSpPr>
          <p:spPr>
            <a:xfrm>
              <a:off x="7453009" y="2402708"/>
              <a:ext cx="1861200" cy="2238624"/>
            </a:xfrm>
            <a:prstGeom prst="round2SameRect">
              <a:avLst>
                <a:gd name="adj1" fmla="val 29067"/>
                <a:gd name="adj2" fmla="val 0"/>
              </a:avLst>
            </a:prstGeom>
            <a:solidFill>
              <a:srgbClr val="6F0A68"/>
            </a:solidFill>
            <a:ln>
              <a:noFill/>
            </a:ln>
            <a:effectLst>
              <a:outerShdw blurRad="50800" dist="88900" dir="7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36" name="Subtitle 2">
              <a:extLst>
                <a:ext uri="{FF2B5EF4-FFF2-40B4-BE49-F238E27FC236}">
                  <a16:creationId xmlns:a16="http://schemas.microsoft.com/office/drawing/2014/main" id="{21D969CB-1CA3-0C63-6992-4EFB657369A8}"/>
                </a:ext>
              </a:extLst>
            </p:cNvPr>
            <p:cNvSpPr txBox="1">
              <a:spLocks/>
            </p:cNvSpPr>
            <p:nvPr/>
          </p:nvSpPr>
          <p:spPr>
            <a:xfrm>
              <a:off x="7651277" y="3059668"/>
              <a:ext cx="1464663" cy="738664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75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Open Sans Light" panose="020B0306030504020204" pitchFamily="34" charset="0"/>
                </a:rPr>
                <a:t>Employability Essentials Workshops</a:t>
              </a:r>
            </a:p>
          </p:txBody>
        </p:sp>
        <p:sp>
          <p:nvSpPr>
            <p:cNvPr id="54" name="Flowchart: Connector 53">
              <a:extLst>
                <a:ext uri="{FF2B5EF4-FFF2-40B4-BE49-F238E27FC236}">
                  <a16:creationId xmlns:a16="http://schemas.microsoft.com/office/drawing/2014/main" id="{129FF610-90DD-5154-7D8E-8B02BE36C153}"/>
                </a:ext>
              </a:extLst>
            </p:cNvPr>
            <p:cNvSpPr/>
            <p:nvPr/>
          </p:nvSpPr>
          <p:spPr>
            <a:xfrm>
              <a:off x="7660773" y="4211064"/>
              <a:ext cx="1465200" cy="146616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 descr="A logo with a white and pink text&#10;&#10;AI-generated content may be incorrect.">
              <a:extLst>
                <a:ext uri="{FF2B5EF4-FFF2-40B4-BE49-F238E27FC236}">
                  <a16:creationId xmlns:a16="http://schemas.microsoft.com/office/drawing/2014/main" id="{168912EF-A0C2-E33D-B4E7-5B993747E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9773" y="4400547"/>
              <a:ext cx="1087200" cy="1087200"/>
            </a:xfrm>
            <a:prstGeom prst="flowChartConnector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C5A55BB-F152-7C75-D84E-A89242108811}"/>
              </a:ext>
            </a:extLst>
          </p:cNvPr>
          <p:cNvGrpSpPr/>
          <p:nvPr/>
        </p:nvGrpSpPr>
        <p:grpSpPr>
          <a:xfrm>
            <a:off x="5009877" y="1828492"/>
            <a:ext cx="1861200" cy="3271926"/>
            <a:chOff x="5195910" y="2405304"/>
            <a:chExt cx="1861200" cy="3271926"/>
          </a:xfrm>
        </p:grpSpPr>
        <p:sp>
          <p:nvSpPr>
            <p:cNvPr id="27" name="Round Same Side Corner Rectangle 24">
              <a:extLst>
                <a:ext uri="{FF2B5EF4-FFF2-40B4-BE49-F238E27FC236}">
                  <a16:creationId xmlns:a16="http://schemas.microsoft.com/office/drawing/2014/main" id="{88D05E1A-DF6B-FBD6-6836-64FC7F94AB6D}"/>
                </a:ext>
              </a:extLst>
            </p:cNvPr>
            <p:cNvSpPr/>
            <p:nvPr/>
          </p:nvSpPr>
          <p:spPr>
            <a:xfrm>
              <a:off x="5195910" y="2405304"/>
              <a:ext cx="1861200" cy="2238624"/>
            </a:xfrm>
            <a:prstGeom prst="round2SameRect">
              <a:avLst>
                <a:gd name="adj1" fmla="val 21376"/>
                <a:gd name="adj2" fmla="val 0"/>
              </a:avLst>
            </a:prstGeom>
            <a:solidFill>
              <a:srgbClr val="3BB2B0"/>
            </a:solidFill>
            <a:ln>
              <a:noFill/>
            </a:ln>
            <a:effectLst>
              <a:outerShdw blurRad="50800" dist="88900" dir="7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28" name="Subtitle 2">
              <a:extLst>
                <a:ext uri="{FF2B5EF4-FFF2-40B4-BE49-F238E27FC236}">
                  <a16:creationId xmlns:a16="http://schemas.microsoft.com/office/drawing/2014/main" id="{82A79A1D-1EE5-A51A-B771-92123EDD84E5}"/>
                </a:ext>
              </a:extLst>
            </p:cNvPr>
            <p:cNvSpPr txBox="1">
              <a:spLocks/>
            </p:cNvSpPr>
            <p:nvPr/>
          </p:nvSpPr>
          <p:spPr>
            <a:xfrm>
              <a:off x="5363668" y="3028413"/>
              <a:ext cx="1464663" cy="738664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75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Open Sans Light" panose="020B0306030504020204" pitchFamily="34" charset="0"/>
                </a:rPr>
                <a:t>Supporting over 50’s in Employability</a:t>
              </a:r>
            </a:p>
          </p:txBody>
        </p:sp>
        <p:sp>
          <p:nvSpPr>
            <p:cNvPr id="53" name="Flowchart: Connector 52">
              <a:extLst>
                <a:ext uri="{FF2B5EF4-FFF2-40B4-BE49-F238E27FC236}">
                  <a16:creationId xmlns:a16="http://schemas.microsoft.com/office/drawing/2014/main" id="{C4A2F414-A7C2-1BD7-014C-4BC5FD8FF7DD}"/>
                </a:ext>
              </a:extLst>
            </p:cNvPr>
            <p:cNvSpPr/>
            <p:nvPr/>
          </p:nvSpPr>
          <p:spPr>
            <a:xfrm>
              <a:off x="5322060" y="4211064"/>
              <a:ext cx="1465200" cy="146616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0" name="Picture 59" descr="A logo with a circle and a number&#10;&#10;AI-generated content may be incorrect.">
              <a:extLst>
                <a:ext uri="{FF2B5EF4-FFF2-40B4-BE49-F238E27FC236}">
                  <a16:creationId xmlns:a16="http://schemas.microsoft.com/office/drawing/2014/main" id="{4DBC4DEB-4649-77EF-FB27-FCAF7C9CB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6690" y="4396871"/>
              <a:ext cx="1087200" cy="1087200"/>
            </a:xfrm>
            <a:prstGeom prst="flowChartConnector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731332C-91D5-9092-86A2-B4890BBCBD75}"/>
              </a:ext>
            </a:extLst>
          </p:cNvPr>
          <p:cNvGrpSpPr/>
          <p:nvPr/>
        </p:nvGrpSpPr>
        <p:grpSpPr>
          <a:xfrm>
            <a:off x="9566862" y="1825896"/>
            <a:ext cx="1861200" cy="3274522"/>
            <a:chOff x="9598667" y="2402708"/>
            <a:chExt cx="1861200" cy="3274522"/>
          </a:xfrm>
        </p:grpSpPr>
        <p:sp>
          <p:nvSpPr>
            <p:cNvPr id="46" name="Round Same Side Corner Rectangle 32">
              <a:extLst>
                <a:ext uri="{FF2B5EF4-FFF2-40B4-BE49-F238E27FC236}">
                  <a16:creationId xmlns:a16="http://schemas.microsoft.com/office/drawing/2014/main" id="{79736824-7D2E-1017-8FBF-99C02758EA95}"/>
                </a:ext>
              </a:extLst>
            </p:cNvPr>
            <p:cNvSpPr/>
            <p:nvPr/>
          </p:nvSpPr>
          <p:spPr>
            <a:xfrm>
              <a:off x="9598667" y="2402708"/>
              <a:ext cx="1861200" cy="2238624"/>
            </a:xfrm>
            <a:prstGeom prst="round2SameRect">
              <a:avLst>
                <a:gd name="adj1" fmla="val 30348"/>
                <a:gd name="adj2" fmla="val 0"/>
              </a:avLst>
            </a:prstGeom>
            <a:solidFill>
              <a:srgbClr val="009DCA"/>
            </a:solidFill>
            <a:ln>
              <a:noFill/>
            </a:ln>
            <a:effectLst>
              <a:outerShdw blurRad="50800" dist="88900" dir="7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2">
                    <a:lumMod val="95000"/>
                  </a:schemeClr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47" name="Subtitle 2">
              <a:extLst>
                <a:ext uri="{FF2B5EF4-FFF2-40B4-BE49-F238E27FC236}">
                  <a16:creationId xmlns:a16="http://schemas.microsoft.com/office/drawing/2014/main" id="{D14142CC-87D4-F3BE-83B4-FCA25F721D24}"/>
                </a:ext>
              </a:extLst>
            </p:cNvPr>
            <p:cNvSpPr txBox="1">
              <a:spLocks/>
            </p:cNvSpPr>
            <p:nvPr/>
          </p:nvSpPr>
          <p:spPr>
            <a:xfrm>
              <a:off x="9796935" y="3145782"/>
              <a:ext cx="1464663" cy="566437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75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Open Sans Light" panose="020B0306030504020204" pitchFamily="34" charset="0"/>
                </a:rPr>
                <a:t>Employability </a:t>
              </a:r>
            </a:p>
            <a:p>
              <a:pPr>
                <a:lnSpc>
                  <a:spcPts val="175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Open Sans Light" panose="020B0306030504020204" pitchFamily="34" charset="0"/>
                </a:rPr>
                <a:t>Podcasts</a:t>
              </a:r>
            </a:p>
          </p:txBody>
        </p:sp>
        <p:sp>
          <p:nvSpPr>
            <p:cNvPr id="55" name="Flowchart: Connector 54">
              <a:extLst>
                <a:ext uri="{FF2B5EF4-FFF2-40B4-BE49-F238E27FC236}">
                  <a16:creationId xmlns:a16="http://schemas.microsoft.com/office/drawing/2014/main" id="{9A0F7234-7602-4F48-7F68-24A8BF68304C}"/>
                </a:ext>
              </a:extLst>
            </p:cNvPr>
            <p:cNvSpPr/>
            <p:nvPr/>
          </p:nvSpPr>
          <p:spPr>
            <a:xfrm>
              <a:off x="9862547" y="4211064"/>
              <a:ext cx="1465200" cy="1466166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2" name="Picture 61" descr="A close up of a microphone&#10;&#10;AI-generated content may be incorrect.">
              <a:extLst>
                <a:ext uri="{FF2B5EF4-FFF2-40B4-BE49-F238E27FC236}">
                  <a16:creationId xmlns:a16="http://schemas.microsoft.com/office/drawing/2014/main" id="{4C82343F-0369-F939-8EF4-E428EF02C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7" t="500" r="47816" b="2281"/>
            <a:stretch>
              <a:fillRect/>
            </a:stretch>
          </p:blipFill>
          <p:spPr>
            <a:xfrm>
              <a:off x="10050783" y="4266018"/>
              <a:ext cx="1087200" cy="1254557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7994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7260-E089-0626-7BCF-EBF0DC5BB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D40079"/>
                </a:solidFill>
              </a:rPr>
              <a:t>Accredited</a:t>
            </a:r>
            <a:r>
              <a:rPr lang="en-GB" sz="4000" dirty="0"/>
              <a:t> Awards </a:t>
            </a:r>
            <a:endParaRPr lang="en-GB" sz="4000" dirty="0">
              <a:ea typeface="Calibri"/>
              <a:cs typeface="Calibri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729F607-0569-B733-A050-08449CC67B8D}"/>
              </a:ext>
            </a:extLst>
          </p:cNvPr>
          <p:cNvGrpSpPr/>
          <p:nvPr/>
        </p:nvGrpSpPr>
        <p:grpSpPr>
          <a:xfrm>
            <a:off x="1232451" y="1608976"/>
            <a:ext cx="1558455" cy="4030450"/>
            <a:chOff x="882594" y="1683322"/>
            <a:chExt cx="1558455" cy="403045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EB729EA-E794-3908-6912-C05EEDF49F13}"/>
                </a:ext>
              </a:extLst>
            </p:cNvPr>
            <p:cNvSpPr/>
            <p:nvPr/>
          </p:nvSpPr>
          <p:spPr>
            <a:xfrm>
              <a:off x="882594" y="2413980"/>
              <a:ext cx="1558455" cy="329979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177800" dir="8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ardrop 45">
              <a:extLst>
                <a:ext uri="{FF2B5EF4-FFF2-40B4-BE49-F238E27FC236}">
                  <a16:creationId xmlns:a16="http://schemas.microsoft.com/office/drawing/2014/main" id="{4007D6F9-6BC0-696A-149B-1829C9532DBE}"/>
                </a:ext>
              </a:extLst>
            </p:cNvPr>
            <p:cNvSpPr/>
            <p:nvPr/>
          </p:nvSpPr>
          <p:spPr>
            <a:xfrm rot="8282713">
              <a:off x="947527" y="1683322"/>
              <a:ext cx="1428587" cy="1454564"/>
            </a:xfrm>
            <a:prstGeom prst="teardrop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0000">
                  <a:srgbClr val="FFB9E1"/>
                </a:gs>
                <a:gs pos="100000">
                  <a:srgbClr val="D40079"/>
                </a:gs>
              </a:gsLst>
              <a:lin ang="5400000" scaled="1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4" name="Picture 43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6D112591-972B-54AB-7B9A-121C6B4C5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339" y="1834604"/>
              <a:ext cx="1152000" cy="1152000"/>
            </a:xfrm>
            <a:prstGeom prst="flowChartConnector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CA186-6FC3-368D-A649-6AADCD386636}"/>
                </a:ext>
              </a:extLst>
            </p:cNvPr>
            <p:cNvSpPr txBox="1"/>
            <p:nvPr/>
          </p:nvSpPr>
          <p:spPr>
            <a:xfrm>
              <a:off x="1026889" y="3711666"/>
              <a:ext cx="12869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Award in Employer Solutions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1B918D0-8F37-550F-DECA-26BA21F424F4}"/>
              </a:ext>
            </a:extLst>
          </p:cNvPr>
          <p:cNvGrpSpPr/>
          <p:nvPr/>
        </p:nvGrpSpPr>
        <p:grpSpPr>
          <a:xfrm>
            <a:off x="3165026" y="1608976"/>
            <a:ext cx="1558455" cy="4030450"/>
            <a:chOff x="2823537" y="1696441"/>
            <a:chExt cx="1558455" cy="403045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6FB79C5-1C98-1F3B-579E-94DAED415BE6}"/>
                </a:ext>
              </a:extLst>
            </p:cNvPr>
            <p:cNvGrpSpPr/>
            <p:nvPr/>
          </p:nvGrpSpPr>
          <p:grpSpPr>
            <a:xfrm>
              <a:off x="2823537" y="1696441"/>
              <a:ext cx="1558455" cy="4030450"/>
              <a:chOff x="882594" y="1683322"/>
              <a:chExt cx="1558455" cy="4030450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9AA6D294-B33F-725D-BEFF-554BC0D8A5B2}"/>
                  </a:ext>
                </a:extLst>
              </p:cNvPr>
              <p:cNvSpPr/>
              <p:nvPr/>
            </p:nvSpPr>
            <p:spPr>
              <a:xfrm>
                <a:off x="882594" y="2413980"/>
                <a:ext cx="1558455" cy="329979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177800" dir="8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Teardrop 50">
                <a:extLst>
                  <a:ext uri="{FF2B5EF4-FFF2-40B4-BE49-F238E27FC236}">
                    <a16:creationId xmlns:a16="http://schemas.microsoft.com/office/drawing/2014/main" id="{D47C8DAE-2D88-CB5F-51E1-EB8EA84E6BC8}"/>
                  </a:ext>
                </a:extLst>
              </p:cNvPr>
              <p:cNvSpPr/>
              <p:nvPr/>
            </p:nvSpPr>
            <p:spPr>
              <a:xfrm rot="8282713">
                <a:off x="947527" y="1683322"/>
                <a:ext cx="1428587" cy="1454564"/>
              </a:xfrm>
              <a:prstGeom prst="teardrop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B3EFFF"/>
                  </a:gs>
                  <a:gs pos="100000">
                    <a:srgbClr val="009DCA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EAFA4B8-AFA8-5273-F436-2A4173CCD2A6}"/>
                  </a:ext>
                </a:extLst>
              </p:cNvPr>
              <p:cNvSpPr txBox="1"/>
              <p:nvPr/>
            </p:nvSpPr>
            <p:spPr>
              <a:xfrm>
                <a:off x="919371" y="3565980"/>
                <a:ext cx="14848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Award in Employability and IPS Integration</a:t>
                </a:r>
              </a:p>
            </p:txBody>
          </p:sp>
        </p:grpSp>
        <p:pic>
          <p:nvPicPr>
            <p:cNvPr id="36" name="Picture 35" descr="A blue circle with white and blue text&#10;&#10;AI-generated content may be incorrect.">
              <a:extLst>
                <a:ext uri="{FF2B5EF4-FFF2-40B4-BE49-F238E27FC236}">
                  <a16:creationId xmlns:a16="http://schemas.microsoft.com/office/drawing/2014/main" id="{3456A39E-516D-1205-C66C-F9CEC2FAD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1282" y="1847723"/>
              <a:ext cx="1152000" cy="1152000"/>
            </a:xfrm>
            <a:prstGeom prst="flowChartConnector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0796886-83A9-97BD-F90F-89B549057351}"/>
              </a:ext>
            </a:extLst>
          </p:cNvPr>
          <p:cNvGrpSpPr/>
          <p:nvPr/>
        </p:nvGrpSpPr>
        <p:grpSpPr>
          <a:xfrm>
            <a:off x="5097601" y="1608976"/>
            <a:ext cx="1558455" cy="4030450"/>
            <a:chOff x="4764478" y="1696441"/>
            <a:chExt cx="1558455" cy="403045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2173C1A-75D9-7CFA-5A2A-B35A6C28ED53}"/>
                </a:ext>
              </a:extLst>
            </p:cNvPr>
            <p:cNvGrpSpPr/>
            <p:nvPr/>
          </p:nvGrpSpPr>
          <p:grpSpPr>
            <a:xfrm>
              <a:off x="4764478" y="1696441"/>
              <a:ext cx="1558455" cy="4030450"/>
              <a:chOff x="882594" y="1683322"/>
              <a:chExt cx="1558455" cy="4030450"/>
            </a:xfrm>
          </p:grpSpPr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0FB551CB-B61A-4953-FAC6-2B7E435C31EF}"/>
                  </a:ext>
                </a:extLst>
              </p:cNvPr>
              <p:cNvSpPr/>
              <p:nvPr/>
            </p:nvSpPr>
            <p:spPr>
              <a:xfrm>
                <a:off x="882594" y="2413980"/>
                <a:ext cx="1558455" cy="329979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177800" dir="8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716D8417-826E-57F9-E7B7-21B2B00BBDCE}"/>
                  </a:ext>
                </a:extLst>
              </p:cNvPr>
              <p:cNvSpPr/>
              <p:nvPr/>
            </p:nvSpPr>
            <p:spPr>
              <a:xfrm rot="8282713">
                <a:off x="947527" y="1683322"/>
                <a:ext cx="1428587" cy="1454564"/>
              </a:xfrm>
              <a:prstGeom prst="teardrop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AEE4E3"/>
                  </a:gs>
                  <a:gs pos="100000">
                    <a:srgbClr val="3BB2B0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90DAD12-19A3-5764-82A3-64DEFBAF5162}"/>
                  </a:ext>
                </a:extLst>
              </p:cNvPr>
              <p:cNvSpPr txBox="1"/>
              <p:nvPr/>
            </p:nvSpPr>
            <p:spPr>
              <a:xfrm>
                <a:off x="919371" y="3699559"/>
                <a:ext cx="14848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Award in Complex Needs</a:t>
                </a:r>
              </a:p>
            </p:txBody>
          </p:sp>
        </p:grpSp>
        <p:pic>
          <p:nvPicPr>
            <p:cNvPr id="34" name="Picture 33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59969BEA-198D-81FF-228B-E436AACA3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225" y="1847723"/>
              <a:ext cx="1152000" cy="1152000"/>
            </a:xfrm>
            <a:prstGeom prst="flowChartConnector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7AD8D88-5A6A-427B-6B55-BEF2C6AF08DB}"/>
              </a:ext>
            </a:extLst>
          </p:cNvPr>
          <p:cNvGrpSpPr/>
          <p:nvPr/>
        </p:nvGrpSpPr>
        <p:grpSpPr>
          <a:xfrm>
            <a:off x="7030176" y="1608976"/>
            <a:ext cx="1558455" cy="4030450"/>
            <a:chOff x="6742689" y="1683322"/>
            <a:chExt cx="1558455" cy="403045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F66D249-061F-EE1C-4217-CE898A4CB4F8}"/>
                </a:ext>
              </a:extLst>
            </p:cNvPr>
            <p:cNvGrpSpPr/>
            <p:nvPr/>
          </p:nvGrpSpPr>
          <p:grpSpPr>
            <a:xfrm>
              <a:off x="6742689" y="1683322"/>
              <a:ext cx="1558455" cy="4030450"/>
              <a:chOff x="882594" y="1683322"/>
              <a:chExt cx="1558455" cy="4030450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72B5BEB9-578E-E1F9-4586-E2CCB6B37BE3}"/>
                  </a:ext>
                </a:extLst>
              </p:cNvPr>
              <p:cNvSpPr/>
              <p:nvPr/>
            </p:nvSpPr>
            <p:spPr>
              <a:xfrm>
                <a:off x="882594" y="2413980"/>
                <a:ext cx="1558455" cy="329979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177800" dir="8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Teardrop 60">
                <a:extLst>
                  <a:ext uri="{FF2B5EF4-FFF2-40B4-BE49-F238E27FC236}">
                    <a16:creationId xmlns:a16="http://schemas.microsoft.com/office/drawing/2014/main" id="{96CB155D-B922-3389-D39A-E10B0A20173E}"/>
                  </a:ext>
                </a:extLst>
              </p:cNvPr>
              <p:cNvSpPr/>
              <p:nvPr/>
            </p:nvSpPr>
            <p:spPr>
              <a:xfrm rot="8282713">
                <a:off x="947527" y="1683322"/>
                <a:ext cx="1428587" cy="1454564"/>
              </a:xfrm>
              <a:prstGeom prst="teardrop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F58BED"/>
                  </a:gs>
                  <a:gs pos="100000">
                    <a:srgbClr val="6F0A68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5659055-7E72-F499-4454-BC6301034069}"/>
                  </a:ext>
                </a:extLst>
              </p:cNvPr>
              <p:cNvSpPr txBox="1"/>
              <p:nvPr/>
            </p:nvSpPr>
            <p:spPr>
              <a:xfrm>
                <a:off x="956151" y="3565980"/>
                <a:ext cx="1484898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Award in </a:t>
                </a:r>
              </a:p>
              <a:p>
                <a:pPr algn="ctr"/>
                <a:r>
                  <a:rPr lang="en-GB" b="1" dirty="0"/>
                  <a:t>Artificial </a:t>
                </a:r>
              </a:p>
              <a:p>
                <a:pPr algn="ctr"/>
                <a:r>
                  <a:rPr lang="en-GB" b="1" dirty="0"/>
                  <a:t>Intelligence for Employability</a:t>
                </a:r>
              </a:p>
            </p:txBody>
          </p:sp>
        </p:grpSp>
        <p:pic>
          <p:nvPicPr>
            <p:cNvPr id="40" name="Picture 39" descr="A blue circle with white letters&#10;&#10;AI-generated content may be incorrect.">
              <a:extLst>
                <a:ext uri="{FF2B5EF4-FFF2-40B4-BE49-F238E27FC236}">
                  <a16:creationId xmlns:a16="http://schemas.microsoft.com/office/drawing/2014/main" id="{0F0C65E9-391B-272A-85BF-12C83585D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4" t="9106" r="5958" b="4497"/>
            <a:stretch>
              <a:fillRect/>
            </a:stretch>
          </p:blipFill>
          <p:spPr>
            <a:xfrm>
              <a:off x="6945915" y="1847723"/>
              <a:ext cx="1152000" cy="1152000"/>
            </a:xfrm>
            <a:prstGeom prst="flowChartConnector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1436CE8-247F-6325-D5CC-C5C1A6FFB1FA}"/>
              </a:ext>
            </a:extLst>
          </p:cNvPr>
          <p:cNvGrpSpPr/>
          <p:nvPr/>
        </p:nvGrpSpPr>
        <p:grpSpPr>
          <a:xfrm>
            <a:off x="8962751" y="1608976"/>
            <a:ext cx="1558455" cy="4030450"/>
            <a:chOff x="8612894" y="1683322"/>
            <a:chExt cx="1558455" cy="403045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728FD987-B8F3-0D40-F7D9-86322C356883}"/>
                </a:ext>
              </a:extLst>
            </p:cNvPr>
            <p:cNvGrpSpPr/>
            <p:nvPr/>
          </p:nvGrpSpPr>
          <p:grpSpPr>
            <a:xfrm>
              <a:off x="8612894" y="1683322"/>
              <a:ext cx="1558455" cy="4030450"/>
              <a:chOff x="882594" y="1683322"/>
              <a:chExt cx="1558455" cy="4030450"/>
            </a:xfrm>
          </p:grpSpPr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F03638FF-D633-431A-7532-638ABE73A3FA}"/>
                  </a:ext>
                </a:extLst>
              </p:cNvPr>
              <p:cNvSpPr/>
              <p:nvPr/>
            </p:nvSpPr>
            <p:spPr>
              <a:xfrm>
                <a:off x="882594" y="2413980"/>
                <a:ext cx="1558455" cy="329979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177800" dir="8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Teardrop 65">
                <a:extLst>
                  <a:ext uri="{FF2B5EF4-FFF2-40B4-BE49-F238E27FC236}">
                    <a16:creationId xmlns:a16="http://schemas.microsoft.com/office/drawing/2014/main" id="{0D2A96C3-FAC7-8597-6FEA-366DC77AAB15}"/>
                  </a:ext>
                </a:extLst>
              </p:cNvPr>
              <p:cNvSpPr/>
              <p:nvPr/>
            </p:nvSpPr>
            <p:spPr>
              <a:xfrm rot="8282713">
                <a:off x="947527" y="1683322"/>
                <a:ext cx="1428587" cy="1454564"/>
              </a:xfrm>
              <a:prstGeom prst="teardrop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AD2FE"/>
                  </a:gs>
                  <a:gs pos="100000">
                    <a:srgbClr val="0285C8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CC60CD4-1275-F197-C0E4-0DD852270ACC}"/>
                  </a:ext>
                </a:extLst>
              </p:cNvPr>
              <p:cNvSpPr txBox="1"/>
              <p:nvPr/>
            </p:nvSpPr>
            <p:spPr>
              <a:xfrm>
                <a:off x="956151" y="3842979"/>
                <a:ext cx="14848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Award in </a:t>
                </a:r>
              </a:p>
              <a:p>
                <a:pPr algn="ctr"/>
                <a:r>
                  <a:rPr lang="en-GB" b="1" dirty="0"/>
                  <a:t>Coaching for Growth</a:t>
                </a:r>
              </a:p>
            </p:txBody>
          </p:sp>
        </p:grpSp>
        <p:pic>
          <p:nvPicPr>
            <p:cNvPr id="42" name="Picture 41" descr="A blue circle with white and blue letters&#10;&#10;AI-generated content may be incorrect.">
              <a:extLst>
                <a:ext uri="{FF2B5EF4-FFF2-40B4-BE49-F238E27FC236}">
                  <a16:creationId xmlns:a16="http://schemas.microsoft.com/office/drawing/2014/main" id="{57F06BF9-A886-8555-6E5D-3CBEB6EBD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6121" y="1817055"/>
              <a:ext cx="1152000" cy="1152000"/>
            </a:xfrm>
            <a:prstGeom prst="flowChartConnector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C905280-17EB-811F-233A-715966F53E20}"/>
              </a:ext>
            </a:extLst>
          </p:cNvPr>
          <p:cNvSpPr txBox="1"/>
          <p:nvPr/>
        </p:nvSpPr>
        <p:spPr>
          <a:xfrm>
            <a:off x="618836" y="6322645"/>
            <a:ext cx="345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/>
              <a:t>www.myiep.uk</a:t>
            </a:r>
          </a:p>
        </p:txBody>
      </p:sp>
    </p:spTree>
    <p:extLst>
      <p:ext uri="{BB962C8B-B14F-4D97-AF65-F5344CB8AC3E}">
        <p14:creationId xmlns:p14="http://schemas.microsoft.com/office/powerpoint/2010/main" val="1795785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7F53-9083-D507-7312-65389169A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D40079"/>
                </a:solidFill>
              </a:rPr>
              <a:t>Accredited</a:t>
            </a:r>
            <a:r>
              <a:rPr lang="en-GB" sz="4000" dirty="0"/>
              <a:t> Certificate</a:t>
            </a:r>
            <a:endParaRPr lang="en-GB" sz="4000" dirty="0">
              <a:ea typeface="Calibri"/>
              <a:cs typeface="Calibri"/>
            </a:endParaRP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9746D3CD-CC2C-C9E3-C6AA-0B34D993F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77" y="1591676"/>
            <a:ext cx="3116349" cy="3116349"/>
          </a:xfrm>
          <a:prstGeom prst="flowChartConnector">
            <a:avLst/>
          </a:prstGeom>
        </p:spPr>
      </p:pic>
      <p:pic>
        <p:nvPicPr>
          <p:cNvPr id="8" name="Picture 7" descr="A white and blue sign with black text&#10;&#10;AI-generated content may be incorrect.">
            <a:extLst>
              <a:ext uri="{FF2B5EF4-FFF2-40B4-BE49-F238E27FC236}">
                <a16:creationId xmlns:a16="http://schemas.microsoft.com/office/drawing/2014/main" id="{8D8E0A76-85E3-E6DF-15C1-F95FC0465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530" y="5287554"/>
            <a:ext cx="2000032" cy="913401"/>
          </a:xfrm>
          <a:prstGeom prst="roundRect">
            <a:avLst/>
          </a:prstGeom>
        </p:spPr>
      </p:pic>
      <p:pic>
        <p:nvPicPr>
          <p:cNvPr id="12" name="Picture 11" descr="A blue and white certificate&#10;&#10;AI-generated content may be incorrect.">
            <a:extLst>
              <a:ext uri="{FF2B5EF4-FFF2-40B4-BE49-F238E27FC236}">
                <a16:creationId xmlns:a16="http://schemas.microsoft.com/office/drawing/2014/main" id="{A8977495-CF69-655D-F385-3DF2C773F9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00" y="4790700"/>
            <a:ext cx="1817152" cy="18171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559417-5E84-E1AA-50F4-6A303773E764}"/>
              </a:ext>
            </a:extLst>
          </p:cNvPr>
          <p:cNvSpPr txBox="1"/>
          <p:nvPr/>
        </p:nvSpPr>
        <p:spPr>
          <a:xfrm>
            <a:off x="4766142" y="3136612"/>
            <a:ext cx="6250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40079"/>
                </a:solidFill>
              </a:rPr>
              <a:t>Certificate in </a:t>
            </a:r>
            <a:r>
              <a:rPr lang="en-GB" sz="3200" b="1" dirty="0"/>
              <a:t>Employability Practice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3F7143-BC13-630C-3550-68078F9A2B35}"/>
              </a:ext>
            </a:extLst>
          </p:cNvPr>
          <p:cNvSpPr txBox="1"/>
          <p:nvPr/>
        </p:nvSpPr>
        <p:spPr>
          <a:xfrm>
            <a:off x="5815937" y="3875790"/>
            <a:ext cx="415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Level 3 Accredited Certificate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4B988-E5FC-3E6D-8286-090181A64737}"/>
              </a:ext>
            </a:extLst>
          </p:cNvPr>
          <p:cNvSpPr txBox="1"/>
          <p:nvPr/>
        </p:nvSpPr>
        <p:spPr>
          <a:xfrm>
            <a:off x="8663709" y="6200955"/>
            <a:ext cx="345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/>
              <a:t>www.myiep.uk</a:t>
            </a:r>
          </a:p>
        </p:txBody>
      </p:sp>
    </p:spTree>
    <p:extLst>
      <p:ext uri="{BB962C8B-B14F-4D97-AF65-F5344CB8AC3E}">
        <p14:creationId xmlns:p14="http://schemas.microsoft.com/office/powerpoint/2010/main" val="3798808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0D58-C499-785D-9CF8-8F7EF0D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95" y="438504"/>
            <a:ext cx="8711738" cy="762000"/>
          </a:xfrm>
        </p:spPr>
        <p:txBody>
          <a:bodyPr/>
          <a:lstStyle/>
          <a:p>
            <a:r>
              <a:rPr lang="en-GB" sz="4000" dirty="0">
                <a:solidFill>
                  <a:srgbClr val="D40079"/>
                </a:solidFill>
              </a:rPr>
              <a:t>How This Benefits </a:t>
            </a:r>
            <a:r>
              <a:rPr lang="en-GB" sz="4000" dirty="0"/>
              <a:t>Front-Line Practitioners</a:t>
            </a:r>
            <a:endParaRPr lang="en-GB" sz="4000" dirty="0">
              <a:ea typeface="Calibri"/>
              <a:cs typeface="Calibri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927CEB1-6F83-9280-D9E3-0A9A0ACB60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2428222"/>
              </p:ext>
            </p:extLst>
          </p:nvPr>
        </p:nvGraphicFramePr>
        <p:xfrm>
          <a:off x="872836" y="1921164"/>
          <a:ext cx="10446327" cy="3499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8281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9E373-DACF-28BE-BA66-C037F80D9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288" y="545285"/>
            <a:ext cx="3039888" cy="762000"/>
          </a:xfrm>
        </p:spPr>
        <p:txBody>
          <a:bodyPr/>
          <a:lstStyle/>
          <a:p>
            <a:pPr algn="ctr"/>
            <a:r>
              <a:rPr lang="en-GB" sz="4000" dirty="0">
                <a:solidFill>
                  <a:srgbClr val="D40079"/>
                </a:solidFill>
                <a:ea typeface="Calibri"/>
                <a:cs typeface="Calibri"/>
              </a:rPr>
              <a:t>Thank you!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8887E5-A8D3-9776-5144-4CA9F3AF13D0}"/>
              </a:ext>
            </a:extLst>
          </p:cNvPr>
          <p:cNvSpPr txBox="1">
            <a:spLocks/>
          </p:cNvSpPr>
          <p:nvPr/>
        </p:nvSpPr>
        <p:spPr>
          <a:xfrm>
            <a:off x="678725" y="2081868"/>
            <a:ext cx="9373575" cy="3390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63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3200" dirty="0">
                <a:ea typeface="Calibri"/>
                <a:cs typeface="Calibri"/>
              </a:rPr>
              <a:t>Please contact us:</a:t>
            </a:r>
            <a:endParaRPr lang="en-US" sz="3200">
              <a:ea typeface="Calibri"/>
              <a:cs typeface="Calibri"/>
            </a:endParaRPr>
          </a:p>
          <a:p>
            <a:endParaRPr lang="en-GB" sz="3200" dirty="0">
              <a:ea typeface="Calibri"/>
              <a:cs typeface="Calibri"/>
            </a:endParaRPr>
          </a:p>
          <a:p>
            <a:r>
              <a:rPr lang="en-GB" sz="3200" dirty="0">
                <a:solidFill>
                  <a:srgbClr val="D40079"/>
                </a:solidFill>
                <a:ea typeface="Calibri"/>
                <a:cs typeface="Calibri"/>
              </a:rPr>
              <a:t>Riza </a:t>
            </a:r>
            <a:r>
              <a:rPr lang="en-GB" sz="3200" dirty="0">
                <a:ea typeface="Calibri"/>
                <a:cs typeface="Calibri"/>
              </a:rPr>
              <a:t>- </a:t>
            </a:r>
            <a:r>
              <a:rPr lang="en-GB" sz="3200" dirty="0"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riza.aparici@iemploybility.org</a:t>
            </a:r>
          </a:p>
          <a:p>
            <a:r>
              <a:rPr lang="en-GB" sz="3200" dirty="0">
                <a:solidFill>
                  <a:srgbClr val="D40079"/>
                </a:solidFill>
                <a:ea typeface="Calibri"/>
                <a:cs typeface="Calibri"/>
              </a:rPr>
              <a:t>Shelley</a:t>
            </a:r>
            <a:r>
              <a:rPr lang="en-GB" sz="3200" dirty="0">
                <a:ea typeface="Calibri"/>
                <a:cs typeface="Calibri"/>
              </a:rPr>
              <a:t> – </a:t>
            </a:r>
            <a:r>
              <a:rPr lang="en-GB" sz="3200" dirty="0"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shelley.nelson@iemployability.org</a:t>
            </a:r>
          </a:p>
          <a:p>
            <a:endParaRPr lang="en-GB" sz="3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350676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M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5F5128AFFA34B957228EACBA33D74" ma:contentTypeVersion="15" ma:contentTypeDescription="Create a new document." ma:contentTypeScope="" ma:versionID="bf254c60717fa02517a02c929946d662">
  <xsd:schema xmlns:xsd="http://www.w3.org/2001/XMLSchema" xmlns:xs="http://www.w3.org/2001/XMLSchema" xmlns:p="http://schemas.microsoft.com/office/2006/metadata/properties" xmlns:ns2="6ae618b1-0c2e-4c2b-a0b4-e3037c6012c9" xmlns:ns3="7ee85a2a-d933-4483-8446-7f50a3662221" targetNamespace="http://schemas.microsoft.com/office/2006/metadata/properties" ma:root="true" ma:fieldsID="8b770bc04b02e6d7fa61abd988b06df9" ns2:_="" ns3:_="">
    <xsd:import namespace="6ae618b1-0c2e-4c2b-a0b4-e3037c6012c9"/>
    <xsd:import namespace="7ee85a2a-d933-4483-8446-7f50a366222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Approv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e618b1-0c2e-4c2b-a0b4-e3037c6012c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4514f55-2398-460d-b1d9-0db7fd9bad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Approved" ma:index="22" nillable="true" ma:displayName="Approved" ma:default="1" ma:format="Dropdown" ma:internalName="Approv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85a2a-d933-4483-8446-7f50a366222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d674ad0-17e0-4e9b-9fe9-0344376cbafe}" ma:internalName="TaxCatchAll" ma:showField="CatchAllData" ma:web="7ee85a2a-d933-4483-8446-7f50a36622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e85a2a-d933-4483-8446-7f50a3662221" xsi:nil="true"/>
    <lcf76f155ced4ddcb4097134ff3c332f xmlns="6ae618b1-0c2e-4c2b-a0b4-e3037c6012c9">
      <Terms xmlns="http://schemas.microsoft.com/office/infopath/2007/PartnerControls"/>
    </lcf76f155ced4ddcb4097134ff3c332f>
    <Approved xmlns="6ae618b1-0c2e-4c2b-a0b4-e3037c6012c9">true</Approved>
  </documentManagement>
</p:properties>
</file>

<file path=customXml/itemProps1.xml><?xml version="1.0" encoding="utf-8"?>
<ds:datastoreItem xmlns:ds="http://schemas.openxmlformats.org/officeDocument/2006/customXml" ds:itemID="{D1ECBB11-208B-4E14-A9B8-E31637E1F5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842172-2717-4174-855C-B1F16A1E75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e618b1-0c2e-4c2b-a0b4-e3037c6012c9"/>
    <ds:schemaRef ds:uri="7ee85a2a-d933-4483-8446-7f50a36622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8B70E8-3FEE-45D1-B6E5-CD01033F09A3}">
  <ds:schemaRefs>
    <ds:schemaRef ds:uri="http://schemas.microsoft.com/office/2006/metadata/properties"/>
    <ds:schemaRef ds:uri="http://schemas.microsoft.com/office/infopath/2007/PartnerControls"/>
    <ds:schemaRef ds:uri="4254cdec-ca25-45b9-8380-6666dccd95d3"/>
    <ds:schemaRef ds:uri="359c7585-041b-4b8a-80b0-ef0bca93e363"/>
    <ds:schemaRef ds:uri="7ee85a2a-d933-4483-8446-7f50a3662221"/>
    <ds:schemaRef ds:uri="6ae618b1-0c2e-4c2b-a0b4-e3037c6012c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MST</Template>
  <TotalTime>611</TotalTime>
  <Words>584</Words>
  <Application>Microsoft Office PowerPoint</Application>
  <PresentationFormat>Widescreen</PresentationFormat>
  <Paragraphs>86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Lato Light</vt:lpstr>
      <vt:lpstr>Roboto</vt:lpstr>
      <vt:lpstr>PowerPoint MST</vt:lpstr>
      <vt:lpstr>PowerPoint Presentation</vt:lpstr>
      <vt:lpstr>PowerPoint Presentation</vt:lpstr>
      <vt:lpstr>PowerPoint Presentation</vt:lpstr>
      <vt:lpstr>PowerPoint Presentation</vt:lpstr>
      <vt:lpstr>What We Offer</vt:lpstr>
      <vt:lpstr>What We Offer</vt:lpstr>
      <vt:lpstr>Membership Learning</vt:lpstr>
      <vt:lpstr>Accredited Awards </vt:lpstr>
      <vt:lpstr>Accredited Certificate</vt:lpstr>
      <vt:lpstr>How This Benefits Front-Line Practitioners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Nelson</dc:creator>
  <cp:lastModifiedBy>Phoebe Seymour</cp:lastModifiedBy>
  <cp:revision>351</cp:revision>
  <dcterms:created xsi:type="dcterms:W3CDTF">2025-12-10T09:01:20Z</dcterms:created>
  <dcterms:modified xsi:type="dcterms:W3CDTF">2026-02-11T15:05:00Z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0x0101005035F5128AFFA34B957228EACBA33D74</vt:lpwstr>
  </property>
  <property fmtid="{D5CDD505-2E9C-101B-9397-08002B2CF9AE}" pid="3" name="MediaServiceImageTags">
    <vt:lpwstr/>
  </property>
  <property fmtid="{D5CDD505-2E9C-101B-9397-08002B2CF9AE}" pid="4" name="MSIP_Label_c8588358-c3f1-4695-a290-e2f70d15689d_Enabled">
    <vt:lpwstr>true</vt:lpwstr>
  </property>
  <property fmtid="{D5CDD505-2E9C-101B-9397-08002B2CF9AE}" pid="5" name="MSIP_Label_c8588358-c3f1-4695-a290-e2f70d15689d_SetDate">
    <vt:lpwstr>2026-02-11T15:04:58Z</vt:lpwstr>
  </property>
  <property fmtid="{D5CDD505-2E9C-101B-9397-08002B2CF9AE}" pid="6" name="MSIP_Label_c8588358-c3f1-4695-a290-e2f70d15689d_Method">
    <vt:lpwstr>Privileged</vt:lpwstr>
  </property>
  <property fmtid="{D5CDD505-2E9C-101B-9397-08002B2CF9AE}" pid="7" name="MSIP_Label_c8588358-c3f1-4695-a290-e2f70d15689d_Name">
    <vt:lpwstr>Official – General</vt:lpwstr>
  </property>
  <property fmtid="{D5CDD505-2E9C-101B-9397-08002B2CF9AE}" pid="8" name="MSIP_Label_c8588358-c3f1-4695-a290-e2f70d15689d_SiteId">
    <vt:lpwstr>a1ba59b9-7204-48d8-a360-7770245ad4a9</vt:lpwstr>
  </property>
  <property fmtid="{D5CDD505-2E9C-101B-9397-08002B2CF9AE}" pid="9" name="MSIP_Label_c8588358-c3f1-4695-a290-e2f70d15689d_ActionId">
    <vt:lpwstr>c83d36d7-e8ce-43b0-a3f7-cf66baccc6ee</vt:lpwstr>
  </property>
  <property fmtid="{D5CDD505-2E9C-101B-9397-08002B2CF9AE}" pid="10" name="MSIP_Label_c8588358-c3f1-4695-a290-e2f70d15689d_ContentBits">
    <vt:lpwstr>0</vt:lpwstr>
  </property>
  <property fmtid="{D5CDD505-2E9C-101B-9397-08002B2CF9AE}" pid="11" name="MSIP_Label_c8588358-c3f1-4695-a290-e2f70d15689d_Tag">
    <vt:lpwstr>10, 0, 1, 1</vt:lpwstr>
  </property>
</Properties>
</file>