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7780-F960-6373-55F5-6B31D5B9C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85C28-3F2C-BE9D-C72C-12845DAD4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B54BF-443B-A0F9-4B66-029886F6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552F1-CC50-3568-FE1B-0BD6EC60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07E44-4C71-2F7E-A943-0ABF53F1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51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6386-A3BF-6882-2A83-306CB5AC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A2D82-0068-22FF-0E7F-A0A5447F1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6FA80-A5A0-6C77-378C-F1D38C8FE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F7442-7563-031F-C522-5C1DD3BB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FFBD5-AD42-634B-6F6A-E71DEF19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93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443A-7854-8F0C-3B4D-4F48C4612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4FBC5-6A62-C9A0-0107-F15C127F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C6C8F-72D0-674A-79F7-0B9C4CEE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F6D61-18F5-B210-F9F3-0B4084F81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F271B-544C-F336-54CC-6B887B3D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98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CB004-BDEC-AB4E-78B0-3BF92D00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76C46-B3BA-649A-3410-EDE025795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9F5F0-D156-C8C8-E2AF-121A52286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B21F-7124-344B-0505-31C0F35C7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A0A58-0032-ECDA-EBB3-0B21C9539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0D107-8806-5A1D-FA3A-C4750E6E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7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E90EE-92BB-2A2C-5BD9-7CECBC0E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5EF1A-486F-CE7E-C5D3-87CAC8390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CEB3E-4AED-15EE-EF6D-66FB2A786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322E3-55AA-6802-4D19-24C721FB3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70D0C-F140-346C-E6FF-55D23354AD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807F9-C308-3C5C-94D9-CC040076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19833-D32B-4004-E6E9-7068A53D9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27D14C-5686-9C85-C8EE-54BAA6282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0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29DE7-D230-203C-32F0-97B62350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F59C44-4A12-93BE-4F09-B2AB37D1D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619F2B-97E9-3140-A732-74D98021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9A984-1348-78FF-C1ED-1D146D0E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43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0EBCB-F48E-EB39-F1F2-8F209FDB9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A8877-13B3-92FC-5EE2-CCB20228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0F36E-CA3D-88BA-2B99-B4ABB95A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41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F810B-2FF2-E91F-909E-5BA3D09A3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58F74-E32B-77EE-D515-2E8AC422A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02B44-DD84-8533-74CE-FE604FEAB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D0E37-2BC2-635F-31A7-E1FE057F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9676D-607B-61BB-F1DF-93563FEBF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B2D33-54BA-9DC2-BD09-2F978AE5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60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1F0A-23C4-9777-BA1C-6D06DA5FD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AF1D9B-8029-5870-6F09-579EBF1390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AF36-BFF5-244D-439F-5C854D27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58A0C-3D7F-CC42-43CC-EB8D022C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2CB94-5740-35B6-12C3-4D0078D48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19402-3336-2221-BDAB-64D6A6DE3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86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F332-476C-7C49-54F0-68DA65F9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28644-158A-A5AB-13D7-BCE799698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95528-7388-209C-354B-CD18C44C9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A9AFC-C408-C51B-186C-983005BB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38DFD-95B6-0093-EF77-7B5F0FF00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47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86DE9E-7C7C-F597-1C78-BDEE12D32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421B9-7E04-129F-C5BE-A143F791D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79CE0-8506-282F-C19D-F9CF3274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17743-80B1-1733-8C77-3DEEF103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653B2-BBB6-B398-DC1D-10BFA2C6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4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B739C-7052-E551-303E-50AF9D1F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ADAB4-057B-9EE4-B312-FB3CE3147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1136F-FE42-0131-7557-8E4A457D3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3DD8C-E716-4320-9A39-F7817268562C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633A7-026B-62E9-7426-79F2E3FE3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2B271-DA5C-DCA7-10B0-371C899BB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80DAE5-157F-4295-83CB-5092CBD65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03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opportunity@sheffield.gov.u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1C1BD-19C4-54C3-F796-B5B2573177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AE90C-DFDB-9E52-2362-97F0692B2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923487-94AD-DAD1-E213-347F8587F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544AA353-08C6-481D-2C73-BA1A4CF34605}"/>
              </a:ext>
            </a:extLst>
          </p:cNvPr>
          <p:cNvSpPr txBox="1">
            <a:spLocks/>
          </p:cNvSpPr>
          <p:nvPr/>
        </p:nvSpPr>
        <p:spPr>
          <a:xfrm>
            <a:off x="838200" y="2658336"/>
            <a:ext cx="10515600" cy="1454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GB" sz="4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Supported Employment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GB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Slack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GB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Joao Bento </a:t>
            </a:r>
            <a:r>
              <a:rPr lang="en-GB" spc="-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Galinha</a:t>
            </a:r>
            <a:endParaRPr lang="en-GB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215214-CF6B-7901-9B36-DD31D38EDF2A}"/>
              </a:ext>
            </a:extLst>
          </p:cNvPr>
          <p:cNvSpPr/>
          <p:nvPr/>
        </p:nvSpPr>
        <p:spPr>
          <a:xfrm>
            <a:off x="5595256" y="226764"/>
            <a:ext cx="5758543" cy="1294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725A20-36AA-18A8-B97E-2E5F519B459E}"/>
              </a:ext>
            </a:extLst>
          </p:cNvPr>
          <p:cNvGrpSpPr/>
          <p:nvPr/>
        </p:nvGrpSpPr>
        <p:grpSpPr>
          <a:xfrm>
            <a:off x="5777914" y="365125"/>
            <a:ext cx="5412849" cy="899961"/>
            <a:chOff x="6371472" y="141760"/>
            <a:chExt cx="5412849" cy="89996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CBC414-6D93-412A-EB8A-6D17CD610FD0}"/>
                </a:ext>
              </a:extLst>
            </p:cNvPr>
            <p:cNvGrpSpPr/>
            <p:nvPr/>
          </p:nvGrpSpPr>
          <p:grpSpPr>
            <a:xfrm>
              <a:off x="6371472" y="141760"/>
              <a:ext cx="5412849" cy="891633"/>
              <a:chOff x="6626384" y="167920"/>
              <a:chExt cx="5412849" cy="891633"/>
            </a:xfrm>
          </p:grpSpPr>
          <p:pic>
            <p:nvPicPr>
              <p:cNvPr id="13" name="Picture 12" descr="Department for Work and Pensions - Wikipedia">
                <a:extLst>
                  <a:ext uri="{FF2B5EF4-FFF2-40B4-BE49-F238E27FC236}">
                    <a16:creationId xmlns:a16="http://schemas.microsoft.com/office/drawing/2014/main" id="{54B71046-7ABA-7683-8F5E-F5DD29E137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6384" y="167920"/>
                <a:ext cx="956785" cy="8179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9378E64-5A0F-6075-8989-8F3CA04A0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0336" y="242442"/>
                <a:ext cx="857915" cy="789492"/>
              </a:xfrm>
              <a:prstGeom prst="rect">
                <a:avLst/>
              </a:prstGeom>
            </p:spPr>
          </p:pic>
          <p:pic>
            <p:nvPicPr>
              <p:cNvPr id="15" name="Picture 10" descr="Sheffield City Council - YouTube">
                <a:extLst>
                  <a:ext uri="{FF2B5EF4-FFF2-40B4-BE49-F238E27FC236}">
                    <a16:creationId xmlns:a16="http://schemas.microsoft.com/office/drawing/2014/main" id="{35544CFC-CE18-1530-3EA0-B87CB01238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74" t="12973" r="5711" b="15659"/>
              <a:stretch>
                <a:fillRect/>
              </a:stretch>
            </p:blipFill>
            <p:spPr bwMode="auto">
              <a:xfrm>
                <a:off x="11021225" y="242442"/>
                <a:ext cx="1018008" cy="8171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2" descr="Connect to Work programme launches locally - Shropshire Council Newsroom">
              <a:extLst>
                <a:ext uri="{FF2B5EF4-FFF2-40B4-BE49-F238E27FC236}">
                  <a16:creationId xmlns:a16="http://schemas.microsoft.com/office/drawing/2014/main" id="{2F1A003E-5C33-B363-6C3F-B39412362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1672" y="259345"/>
              <a:ext cx="2248716" cy="782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762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8324D-A02F-A902-493E-34ABC2D3F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13C4-A6B4-5A0F-4F56-8B44604545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4EFE3-A2BF-2849-705B-049B283A55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B271D-70B0-3CE6-4EAD-AE6338534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723BB12F-9CE5-4C8E-0B4C-BF92BD766C06}"/>
              </a:ext>
            </a:extLst>
          </p:cNvPr>
          <p:cNvSpPr txBox="1">
            <a:spLocks/>
          </p:cNvSpPr>
          <p:nvPr/>
        </p:nvSpPr>
        <p:spPr>
          <a:xfrm>
            <a:off x="1150012" y="426393"/>
            <a:ext cx="9579703" cy="68993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Supported Employment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3A8F6D-251C-EF8C-AD0B-F7EBBA1B6B96}"/>
              </a:ext>
            </a:extLst>
          </p:cNvPr>
          <p:cNvSpPr txBox="1"/>
          <p:nvPr/>
        </p:nvSpPr>
        <p:spPr>
          <a:xfrm>
            <a:off x="3938476" y="5788081"/>
            <a:ext cx="4315048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>
              <a:defRPr sz="1800" b="1"/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✔️ </a:t>
            </a:r>
            <a:r>
              <a:rPr lang="en-GB" sz="2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138</a:t>
            </a:r>
            <a:r>
              <a:rPr sz="2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people supported</a:t>
            </a:r>
          </a:p>
          <a:p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✔️ 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41 secured employment</a:t>
            </a:r>
            <a:endParaRPr sz="2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EA7B38-0DA1-BE03-A9E3-CE0D807F0867}"/>
              </a:ext>
            </a:extLst>
          </p:cNvPr>
          <p:cNvSpPr txBox="1"/>
          <p:nvPr/>
        </p:nvSpPr>
        <p:spPr>
          <a:xfrm>
            <a:off x="741934" y="1447800"/>
            <a:ext cx="10395857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600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👥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Personalised Support: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Tailored 1:1 job coaching, confidence building, CVs &amp; interview prep</a:t>
            </a:r>
          </a:p>
          <a:p>
            <a:pPr algn="ctr">
              <a:defRPr sz="1600"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🏢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Jobs, Real Pay: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Placements with local employers </a:t>
            </a:r>
          </a:p>
          <a:p>
            <a:pPr algn="ctr">
              <a:defRPr sz="1600"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🧩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Employers: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businesses to be truly inclusive and access untapped talent</a:t>
            </a:r>
            <a:b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💬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On-the-Job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Support: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stay with our clients every step of the way – even after they get the job</a:t>
            </a:r>
          </a:p>
          <a:p>
            <a:pPr algn="ctr">
              <a:defRPr sz="1600"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🌍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Mindsets: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challenge stereotypes and the programme also complements the wider council mission to create a fairer, more inclusive city. </a:t>
            </a:r>
          </a:p>
          <a:p>
            <a:pPr algn="ctr">
              <a:defRPr sz="1600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 sz="1600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  <a:defRPr sz="1600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8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2F624-189E-5B84-809B-B109B02E0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99FF-6900-10EF-2065-D34AB025A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2EBA1-6B0B-8C92-1775-4B93ADC878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E19160-9856-96A6-859A-FA1D92E7E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9EA4A1B5-AB11-C78F-C6A4-7CAD7C28F610}"/>
              </a:ext>
            </a:extLst>
          </p:cNvPr>
          <p:cNvSpPr txBox="1">
            <a:spLocks/>
          </p:cNvSpPr>
          <p:nvPr/>
        </p:nvSpPr>
        <p:spPr>
          <a:xfrm>
            <a:off x="1150012" y="426393"/>
            <a:ext cx="9579703" cy="68993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Supported Employment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4A7FB6-4230-9FD6-7549-323FCC5BB75D}"/>
              </a:ext>
            </a:extLst>
          </p:cNvPr>
          <p:cNvSpPr txBox="1"/>
          <p:nvPr/>
        </p:nvSpPr>
        <p:spPr>
          <a:xfrm>
            <a:off x="1919194" y="1664996"/>
            <a:ext cx="831552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274320"/>
            <a:endParaRPr lang="en-GB" sz="2400" dirty="0">
              <a:latin typeface="Arial"/>
              <a:cs typeface="Arial"/>
            </a:endParaRPr>
          </a:p>
          <a:p>
            <a:pPr marL="274320"/>
            <a:r>
              <a:rPr lang="en-GB" sz="2400" dirty="0">
                <a:latin typeface="Arial"/>
                <a:cs typeface="Arial"/>
              </a:rPr>
              <a:t>Sheffield City Council has secured a contract to deliver the Government’s five-year </a:t>
            </a:r>
            <a:r>
              <a:rPr lang="en-GB" sz="2400" i="1" dirty="0">
                <a:latin typeface="Arial"/>
                <a:cs typeface="Arial"/>
              </a:rPr>
              <a:t>Connect to Work</a:t>
            </a:r>
            <a:r>
              <a:rPr lang="en-GB" sz="2400" dirty="0">
                <a:latin typeface="Arial"/>
                <a:cs typeface="Arial"/>
              </a:rPr>
              <a:t> programme </a:t>
            </a:r>
          </a:p>
          <a:p>
            <a:pPr marL="274320"/>
            <a:endParaRPr lang="en-GB" sz="2400" dirty="0">
              <a:latin typeface="Arial"/>
              <a:ea typeface="Calibri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3E2A35-0929-7163-19E7-B9B260A9201F}"/>
              </a:ext>
            </a:extLst>
          </p:cNvPr>
          <p:cNvSpPr txBox="1"/>
          <p:nvPr/>
        </p:nvSpPr>
        <p:spPr>
          <a:xfrm>
            <a:off x="1909168" y="3859295"/>
            <a:ext cx="8325553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74320"/>
            <a:endParaRPr lang="en-GB" sz="2400" dirty="0">
              <a:latin typeface="Arial"/>
              <a:cs typeface="Arial"/>
            </a:endParaRPr>
          </a:p>
          <a:p>
            <a:pPr marL="274320"/>
            <a:r>
              <a:rPr lang="en-GB" sz="2400" dirty="0">
                <a:latin typeface="Arial"/>
                <a:cs typeface="Arial"/>
              </a:rPr>
              <a:t>Supported Employment is part of Connect to Work programme and launched in Sheffield in September 2025, providing tailored employment support for residents with Autism and/or learning disabilities or neurodiversity.</a:t>
            </a:r>
          </a:p>
          <a:p>
            <a:pPr marL="274320"/>
            <a:endParaRPr lang="en-GB" sz="24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928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CD2A0-2647-013F-CE9A-B81B7073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B90E8-0F1A-9304-E72F-A5C971BF4D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48480-6E7E-D8AA-2AAE-BFD18B167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7D694-D5BF-05FF-A80E-55F2CD2A1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0CC4EB6-7708-9314-36A3-F2C7C563734E}"/>
              </a:ext>
            </a:extLst>
          </p:cNvPr>
          <p:cNvSpPr txBox="1">
            <a:spLocks/>
          </p:cNvSpPr>
          <p:nvPr/>
        </p:nvSpPr>
        <p:spPr>
          <a:xfrm>
            <a:off x="1150012" y="426393"/>
            <a:ext cx="9579703" cy="68993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400" b="1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Supported Employment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454C069B-ADBF-B676-2732-96450952C1B7}"/>
              </a:ext>
            </a:extLst>
          </p:cNvPr>
          <p:cNvSpPr txBox="1"/>
          <p:nvPr/>
        </p:nvSpPr>
        <p:spPr>
          <a:xfrm>
            <a:off x="707299" y="1664996"/>
            <a:ext cx="13563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DBC6A286-3E69-7120-864A-DA5F47A87A20}"/>
              </a:ext>
            </a:extLst>
          </p:cNvPr>
          <p:cNvSpPr/>
          <p:nvPr/>
        </p:nvSpPr>
        <p:spPr>
          <a:xfrm>
            <a:off x="4863656" y="1200108"/>
            <a:ext cx="4984407" cy="65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5 Stages of Support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E03E02D3-E0A7-FA4F-DF96-1FCA9A73BC49}"/>
              </a:ext>
            </a:extLst>
          </p:cNvPr>
          <p:cNvSpPr/>
          <p:nvPr/>
        </p:nvSpPr>
        <p:spPr>
          <a:xfrm>
            <a:off x="5218400" y="2115463"/>
            <a:ext cx="697798" cy="45719"/>
          </a:xfrm>
          <a:prstGeom prst="roundRect">
            <a:avLst>
              <a:gd name="adj" fmla="val 130920"/>
            </a:avLst>
          </a:prstGeom>
          <a:solidFill>
            <a:srgbClr val="D0CED9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80D6FF86-753A-CE79-DD7A-1E8D9A4DDB47}"/>
              </a:ext>
            </a:extLst>
          </p:cNvPr>
          <p:cNvSpPr/>
          <p:nvPr/>
        </p:nvSpPr>
        <p:spPr>
          <a:xfrm>
            <a:off x="6252884" y="2031350"/>
            <a:ext cx="448542" cy="230838"/>
          </a:xfrm>
          <a:prstGeom prst="roundRect">
            <a:avLst>
              <a:gd name="adj" fmla="val 6668"/>
            </a:avLst>
          </a:prstGeom>
          <a:noFill/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9093A340-DF2A-18FD-A64F-2E9F946BFED9}"/>
              </a:ext>
            </a:extLst>
          </p:cNvPr>
          <p:cNvSpPr/>
          <p:nvPr/>
        </p:nvSpPr>
        <p:spPr>
          <a:xfrm>
            <a:off x="6420321" y="1993378"/>
            <a:ext cx="133373" cy="15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200" b="1">
                <a:solidFill>
                  <a:schemeClr val="bg1"/>
                </a:solidFill>
                <a:latin typeface="Arial"/>
                <a:ea typeface="Libre Baskerville" pitchFamily="34" charset="-122"/>
                <a:cs typeface="Arial"/>
              </a:rPr>
              <a:t>1</a:t>
            </a:r>
            <a:endParaRPr lang="en-US"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C3ED7156-B9CE-D584-68AA-0B3B370F93D6}"/>
              </a:ext>
            </a:extLst>
          </p:cNvPr>
          <p:cNvSpPr/>
          <p:nvPr/>
        </p:nvSpPr>
        <p:spPr>
          <a:xfrm>
            <a:off x="883167" y="1985597"/>
            <a:ext cx="4081137" cy="160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Stage 1: Participant Engagement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16885839-4235-F73F-D280-F38C4B6F2BAB}"/>
              </a:ext>
            </a:extLst>
          </p:cNvPr>
          <p:cNvSpPr/>
          <p:nvPr/>
        </p:nvSpPr>
        <p:spPr>
          <a:xfrm>
            <a:off x="7006960" y="3151412"/>
            <a:ext cx="697798" cy="45719"/>
          </a:xfrm>
          <a:prstGeom prst="roundRect">
            <a:avLst>
              <a:gd name="adj" fmla="val 130920"/>
            </a:avLst>
          </a:prstGeom>
          <a:solidFill>
            <a:srgbClr val="D0CED9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4B1E77DD-3E7F-4CB9-9F32-28CCB5BCE127}"/>
              </a:ext>
            </a:extLst>
          </p:cNvPr>
          <p:cNvSpPr/>
          <p:nvPr/>
        </p:nvSpPr>
        <p:spPr>
          <a:xfrm>
            <a:off x="6252884" y="3028856"/>
            <a:ext cx="448542" cy="230838"/>
          </a:xfrm>
          <a:prstGeom prst="roundRect">
            <a:avLst>
              <a:gd name="adj" fmla="val 6668"/>
            </a:avLst>
          </a:prstGeom>
          <a:noFill/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F29F8AE1-B8F0-E3C4-B3A0-1B3A9DE09F44}"/>
              </a:ext>
            </a:extLst>
          </p:cNvPr>
          <p:cNvSpPr/>
          <p:nvPr/>
        </p:nvSpPr>
        <p:spPr>
          <a:xfrm>
            <a:off x="6394878" y="2990884"/>
            <a:ext cx="184295" cy="15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200" b="1">
                <a:solidFill>
                  <a:schemeClr val="bg1"/>
                </a:solidFill>
                <a:latin typeface="Arial"/>
                <a:ea typeface="Libre Baskerville" pitchFamily="34" charset="-122"/>
                <a:cs typeface="Arial"/>
              </a:rPr>
              <a:t>2</a:t>
            </a:r>
            <a:endParaRPr lang="en-US"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343D20C4-9D46-BE38-BF55-6ADEBD5FE3B4}"/>
              </a:ext>
            </a:extLst>
          </p:cNvPr>
          <p:cNvSpPr/>
          <p:nvPr/>
        </p:nvSpPr>
        <p:spPr>
          <a:xfrm>
            <a:off x="7869925" y="3036830"/>
            <a:ext cx="3580126" cy="160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Stage 2: Vocational Profiling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2">
            <a:extLst>
              <a:ext uri="{FF2B5EF4-FFF2-40B4-BE49-F238E27FC236}">
                <a16:creationId xmlns:a16="http://schemas.microsoft.com/office/drawing/2014/main" id="{CC207BFF-15C9-F898-C7E6-0E67BB74861B}"/>
              </a:ext>
            </a:extLst>
          </p:cNvPr>
          <p:cNvSpPr/>
          <p:nvPr/>
        </p:nvSpPr>
        <p:spPr>
          <a:xfrm>
            <a:off x="5218400" y="4120545"/>
            <a:ext cx="697798" cy="45719"/>
          </a:xfrm>
          <a:prstGeom prst="roundRect">
            <a:avLst>
              <a:gd name="adj" fmla="val 130920"/>
            </a:avLst>
          </a:prstGeom>
          <a:solidFill>
            <a:srgbClr val="D0CED9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5429FAAD-94B0-1B5A-7090-7C579EDEC20D}"/>
              </a:ext>
            </a:extLst>
          </p:cNvPr>
          <p:cNvSpPr/>
          <p:nvPr/>
        </p:nvSpPr>
        <p:spPr>
          <a:xfrm>
            <a:off x="6252884" y="4018622"/>
            <a:ext cx="448542" cy="230838"/>
          </a:xfrm>
          <a:prstGeom prst="roundRect">
            <a:avLst>
              <a:gd name="adj" fmla="val 6668"/>
            </a:avLst>
          </a:prstGeom>
          <a:noFill/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56C9AB0F-B961-A171-FB24-2989F7BC6621}"/>
              </a:ext>
            </a:extLst>
          </p:cNvPr>
          <p:cNvSpPr/>
          <p:nvPr/>
        </p:nvSpPr>
        <p:spPr>
          <a:xfrm>
            <a:off x="6394878" y="3980650"/>
            <a:ext cx="184295" cy="15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200" b="1">
                <a:solidFill>
                  <a:schemeClr val="bg1"/>
                </a:solidFill>
                <a:latin typeface="Arial"/>
                <a:ea typeface="Libre Baskerville" pitchFamily="34" charset="-122"/>
                <a:cs typeface="Arial"/>
              </a:rPr>
              <a:t>3</a:t>
            </a:r>
            <a:endParaRPr lang="en-US"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5622E848-EB2B-68DE-2C05-D3E06CF61D38}"/>
              </a:ext>
            </a:extLst>
          </p:cNvPr>
          <p:cNvSpPr/>
          <p:nvPr/>
        </p:nvSpPr>
        <p:spPr>
          <a:xfrm>
            <a:off x="1265796" y="3968485"/>
            <a:ext cx="3698508" cy="160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Stage 3: Engaging Employers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1C644904-A1F3-38A9-0743-09CA7F472AB9}"/>
              </a:ext>
            </a:extLst>
          </p:cNvPr>
          <p:cNvSpPr/>
          <p:nvPr/>
        </p:nvSpPr>
        <p:spPr>
          <a:xfrm>
            <a:off x="7006960" y="5068438"/>
            <a:ext cx="697798" cy="45719"/>
          </a:xfrm>
          <a:prstGeom prst="roundRect">
            <a:avLst>
              <a:gd name="adj" fmla="val 130920"/>
            </a:avLst>
          </a:prstGeom>
          <a:solidFill>
            <a:srgbClr val="D0CED9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2218164E-2D41-10CD-D9D9-F7FC97EBAC19}"/>
              </a:ext>
            </a:extLst>
          </p:cNvPr>
          <p:cNvSpPr/>
          <p:nvPr/>
        </p:nvSpPr>
        <p:spPr>
          <a:xfrm>
            <a:off x="6252884" y="5012199"/>
            <a:ext cx="448542" cy="230838"/>
          </a:xfrm>
          <a:prstGeom prst="roundRect">
            <a:avLst>
              <a:gd name="adj" fmla="val 6668"/>
            </a:avLst>
          </a:prstGeom>
          <a:noFill/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224F5CE-83D0-7C2A-3EB2-9F9767CD7605}"/>
              </a:ext>
            </a:extLst>
          </p:cNvPr>
          <p:cNvSpPr/>
          <p:nvPr/>
        </p:nvSpPr>
        <p:spPr>
          <a:xfrm>
            <a:off x="6399515" y="4974227"/>
            <a:ext cx="175015" cy="15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200" b="1">
                <a:solidFill>
                  <a:schemeClr val="bg1"/>
                </a:solidFill>
                <a:latin typeface="Arial"/>
                <a:ea typeface="Libre Baskerville" pitchFamily="34" charset="-122"/>
                <a:cs typeface="Arial"/>
              </a:rPr>
              <a:t>4</a:t>
            </a:r>
            <a:endParaRPr lang="en-US"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3B08644D-4A13-2B3F-DEDA-C4073E126C33}"/>
              </a:ext>
            </a:extLst>
          </p:cNvPr>
          <p:cNvSpPr/>
          <p:nvPr/>
        </p:nvSpPr>
        <p:spPr>
          <a:xfrm>
            <a:off x="8170187" y="4922427"/>
            <a:ext cx="2745505" cy="160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Stage 4: Job Matching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2">
            <a:extLst>
              <a:ext uri="{FF2B5EF4-FFF2-40B4-BE49-F238E27FC236}">
                <a16:creationId xmlns:a16="http://schemas.microsoft.com/office/drawing/2014/main" id="{9CBF57B5-F447-6126-B8A9-50E1F3567BA4}"/>
              </a:ext>
            </a:extLst>
          </p:cNvPr>
          <p:cNvSpPr/>
          <p:nvPr/>
        </p:nvSpPr>
        <p:spPr>
          <a:xfrm>
            <a:off x="5218400" y="6091716"/>
            <a:ext cx="697798" cy="45719"/>
          </a:xfrm>
          <a:prstGeom prst="roundRect">
            <a:avLst>
              <a:gd name="adj" fmla="val 130920"/>
            </a:avLst>
          </a:prstGeom>
          <a:solidFill>
            <a:srgbClr val="D0CED9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66460B4F-EA71-52AF-59E0-CFA4CC8FF7A7}"/>
              </a:ext>
            </a:extLst>
          </p:cNvPr>
          <p:cNvSpPr/>
          <p:nvPr/>
        </p:nvSpPr>
        <p:spPr>
          <a:xfrm>
            <a:off x="6252884" y="6005894"/>
            <a:ext cx="448542" cy="230838"/>
          </a:xfrm>
          <a:prstGeom prst="roundRect">
            <a:avLst>
              <a:gd name="adj" fmla="val 6668"/>
            </a:avLst>
          </a:prstGeom>
          <a:noFill/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84A61C18-ABAE-A006-9165-F1DFA3008026}"/>
              </a:ext>
            </a:extLst>
          </p:cNvPr>
          <p:cNvSpPr/>
          <p:nvPr/>
        </p:nvSpPr>
        <p:spPr>
          <a:xfrm>
            <a:off x="6402131" y="5967922"/>
            <a:ext cx="169898" cy="15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200" b="1">
                <a:solidFill>
                  <a:schemeClr val="bg1"/>
                </a:solidFill>
                <a:latin typeface="Arial"/>
                <a:ea typeface="Libre Baskerville" pitchFamily="34" charset="-122"/>
                <a:cs typeface="Arial"/>
              </a:rPr>
              <a:t>5</a:t>
            </a:r>
            <a:endParaRPr lang="en-US"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DEEA211D-7407-A42B-FE30-27D808593BC8}"/>
              </a:ext>
            </a:extLst>
          </p:cNvPr>
          <p:cNvSpPr/>
          <p:nvPr/>
        </p:nvSpPr>
        <p:spPr>
          <a:xfrm>
            <a:off x="883167" y="5744873"/>
            <a:ext cx="4262406" cy="693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Stage 5: In-Work Support &amp; Career Development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98F75C1A-5D78-60AA-35D5-D7F9FB55BF29}"/>
              </a:ext>
            </a:extLst>
          </p:cNvPr>
          <p:cNvSpPr/>
          <p:nvPr/>
        </p:nvSpPr>
        <p:spPr>
          <a:xfrm>
            <a:off x="702282" y="6971078"/>
            <a:ext cx="5515638" cy="492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endParaRPr lang="en-US" sz="155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24780-BAA2-F831-B13C-9916E2598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88C86-C00A-E06D-BB0B-109044794F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3FAD0-6BF0-ED53-3DF0-E889AB9F7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59910E-E875-756A-06BF-5761B2BDC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6883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7BDD0091-AAF0-3BCC-DA41-34CB9A8E0D09}"/>
              </a:ext>
            </a:extLst>
          </p:cNvPr>
          <p:cNvSpPr txBox="1">
            <a:spLocks/>
          </p:cNvSpPr>
          <p:nvPr/>
        </p:nvSpPr>
        <p:spPr>
          <a:xfrm>
            <a:off x="1150012" y="426393"/>
            <a:ext cx="9579703" cy="68993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Supported Employment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2964D776-0255-DCD8-F62C-3A2F48F56D50}"/>
              </a:ext>
            </a:extLst>
          </p:cNvPr>
          <p:cNvSpPr txBox="1"/>
          <p:nvPr/>
        </p:nvSpPr>
        <p:spPr>
          <a:xfrm>
            <a:off x="707299" y="1664996"/>
            <a:ext cx="13563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26">
            <a:extLst>
              <a:ext uri="{FF2B5EF4-FFF2-40B4-BE49-F238E27FC236}">
                <a16:creationId xmlns:a16="http://schemas.microsoft.com/office/drawing/2014/main" id="{03E0EFF6-CA7F-1FA2-5BE5-D48DD9447E2C}"/>
              </a:ext>
            </a:extLst>
          </p:cNvPr>
          <p:cNvSpPr/>
          <p:nvPr/>
        </p:nvSpPr>
        <p:spPr>
          <a:xfrm>
            <a:off x="702282" y="6971078"/>
            <a:ext cx="5515638" cy="492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endParaRPr lang="en-US" sz="1550"/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C1F53D1D-989D-589A-303C-80C6B982D785}"/>
              </a:ext>
            </a:extLst>
          </p:cNvPr>
          <p:cNvSpPr/>
          <p:nvPr/>
        </p:nvSpPr>
        <p:spPr>
          <a:xfrm>
            <a:off x="3505882" y="2545397"/>
            <a:ext cx="5417429" cy="2548310"/>
          </a:xfrm>
          <a:prstGeom prst="roundRect">
            <a:avLst>
              <a:gd name="adj" fmla="val 1233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lIns="91440" tIns="45720" rIns="91440" bIns="45720" anchor="t"/>
          <a:lstStyle/>
          <a:p>
            <a:pPr marL="274320"/>
            <a:endParaRPr lang="en-GB" sz="2200" dirty="0">
              <a:latin typeface="Arial"/>
              <a:cs typeface="Arial"/>
            </a:endParaRPr>
          </a:p>
          <a:p>
            <a:pPr marL="274320"/>
            <a:r>
              <a:rPr lang="en-GB" sz="2200" dirty="0">
                <a:latin typeface="Arial"/>
                <a:cs typeface="Arial"/>
              </a:rPr>
              <a:t>Triage service</a:t>
            </a:r>
            <a:endParaRPr lang="en-US" dirty="0">
              <a:ea typeface="Calibri"/>
              <a:cs typeface="Calibri"/>
            </a:endParaRPr>
          </a:p>
          <a:p>
            <a:pPr marL="274320"/>
            <a:endParaRPr lang="en-GB" sz="2200" dirty="0">
              <a:latin typeface="Arial"/>
              <a:cs typeface="Arial"/>
            </a:endParaRPr>
          </a:p>
          <a:p>
            <a:pPr marL="274320"/>
            <a:r>
              <a:rPr lang="en-US" sz="2200" dirty="0">
                <a:latin typeface="Arial"/>
                <a:ea typeface="Calibri"/>
                <a:cs typeface="Arial"/>
                <a:hlinkClick r:id="rId3"/>
              </a:rPr>
              <a:t>opportunity@sheffield.gov.uk</a:t>
            </a:r>
            <a:r>
              <a:rPr lang="en-US" sz="2200" dirty="0">
                <a:latin typeface="Arial"/>
                <a:ea typeface="Calibri"/>
                <a:cs typeface="Arial"/>
              </a:rPr>
              <a:t> </a:t>
            </a:r>
          </a:p>
          <a:p>
            <a:pPr marL="274320"/>
            <a:endParaRPr lang="en-US" sz="2200" dirty="0">
              <a:latin typeface="Arial"/>
              <a:ea typeface="Calibri"/>
              <a:cs typeface="Arial"/>
            </a:endParaRPr>
          </a:p>
          <a:p>
            <a:pPr marL="274320"/>
            <a:r>
              <a:rPr lang="en-US" sz="2200" dirty="0">
                <a:latin typeface="Arial"/>
                <a:ea typeface="Calibri"/>
                <a:cs typeface="Arial"/>
              </a:rPr>
              <a:t>0114 229 6188</a:t>
            </a:r>
            <a:endParaRPr lang="en-US" dirty="0">
              <a:ea typeface="Calibri"/>
              <a:cs typeface="Calibri"/>
            </a:endParaRPr>
          </a:p>
          <a:p>
            <a:endParaRPr lang="en-US" sz="2200" dirty="0">
              <a:latin typeface="Arial"/>
              <a:ea typeface="Calibri"/>
              <a:cs typeface="Arial"/>
            </a:endParaRPr>
          </a:p>
          <a:p>
            <a:endParaRPr lang="en-US" sz="2200" dirty="0">
              <a:latin typeface="Arial"/>
              <a:ea typeface="Calibri"/>
              <a:cs typeface="Arial"/>
            </a:endParaRPr>
          </a:p>
        </p:txBody>
      </p:sp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6578BC82-0FE7-8813-1AEC-4FB508BCB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9718" y="6922527"/>
            <a:ext cx="1149023" cy="1149023"/>
          </a:xfrm>
          <a:prstGeom prst="rect">
            <a:avLst/>
          </a:prstGeom>
        </p:spPr>
      </p:pic>
      <p:sp>
        <p:nvSpPr>
          <p:cNvPr id="13" name="Text 0">
            <a:extLst>
              <a:ext uri="{FF2B5EF4-FFF2-40B4-BE49-F238E27FC236}">
                <a16:creationId xmlns:a16="http://schemas.microsoft.com/office/drawing/2014/main" id="{D7207D73-4142-2346-E5F4-AA3AA00F264C}"/>
              </a:ext>
            </a:extLst>
          </p:cNvPr>
          <p:cNvSpPr/>
          <p:nvPr/>
        </p:nvSpPr>
        <p:spPr>
          <a:xfrm>
            <a:off x="5367130" y="1265024"/>
            <a:ext cx="1457739" cy="534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Referrals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24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5F5128AFFA34B957228EACBA33D74" ma:contentTypeVersion="15" ma:contentTypeDescription="Create a new document." ma:contentTypeScope="" ma:versionID="bf254c60717fa02517a02c929946d662">
  <xsd:schema xmlns:xsd="http://www.w3.org/2001/XMLSchema" xmlns:xs="http://www.w3.org/2001/XMLSchema" xmlns:p="http://schemas.microsoft.com/office/2006/metadata/properties" xmlns:ns2="6ae618b1-0c2e-4c2b-a0b4-e3037c6012c9" xmlns:ns3="7ee85a2a-d933-4483-8446-7f50a3662221" targetNamespace="http://schemas.microsoft.com/office/2006/metadata/properties" ma:root="true" ma:fieldsID="8b770bc04b02e6d7fa61abd988b06df9" ns2:_="" ns3:_="">
    <xsd:import namespace="6ae618b1-0c2e-4c2b-a0b4-e3037c6012c9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Appro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618b1-0c2e-4c2b-a0b4-e3037c6012c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pproved" ma:index="22" nillable="true" ma:displayName="Approved" ma:default="1" ma:format="Dropdown" ma:internalName="Approv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d674ad0-17e0-4e9b-9fe9-0344376cbafe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d xmlns="6ae618b1-0c2e-4c2b-a0b4-e3037c6012c9">true</Approved>
    <TaxCatchAll xmlns="7ee85a2a-d933-4483-8446-7f50a3662221" xsi:nil="true"/>
    <lcf76f155ced4ddcb4097134ff3c332f xmlns="6ae618b1-0c2e-4c2b-a0b4-e3037c6012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2EAFF87-02A2-4E27-939D-49107A99E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e618b1-0c2e-4c2b-a0b4-e3037c6012c9"/>
    <ds:schemaRef ds:uri="7ee85a2a-d933-4483-8446-7f50a36622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A5099-79AC-41FF-8360-238A917FEA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4E90AA-33D3-4AEA-B9EB-1B9A77391C89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ee85a2a-d933-4483-8446-7f50a3662221"/>
    <ds:schemaRef ds:uri="http://purl.org/dc/terms/"/>
    <ds:schemaRef ds:uri="http://schemas.openxmlformats.org/package/2006/metadata/core-properties"/>
    <ds:schemaRef ds:uri="6ae618b1-0c2e-4c2b-a0b4-e3037c6012c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Sheffield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Ross Brown</dc:creator>
  <cp:lastModifiedBy>Ross Brown</cp:lastModifiedBy>
  <cp:revision>2</cp:revision>
  <dcterms:created xsi:type="dcterms:W3CDTF">2026-01-27T11:56:12Z</dcterms:created>
  <dcterms:modified xsi:type="dcterms:W3CDTF">2026-01-28T13:29:53Z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588358-c3f1-4695-a290-e2f70d15689d_Enabled">
    <vt:lpwstr>true</vt:lpwstr>
  </property>
  <property fmtid="{D5CDD505-2E9C-101B-9397-08002B2CF9AE}" pid="3" name="MSIP_Label_c8588358-c3f1-4695-a290-e2f70d15689d_SetDate">
    <vt:lpwstr>2026-01-28T13:29:40Z</vt:lpwstr>
  </property>
  <property fmtid="{D5CDD505-2E9C-101B-9397-08002B2CF9AE}" pid="4" name="MSIP_Label_c8588358-c3f1-4695-a290-e2f70d15689d_Method">
    <vt:lpwstr>Privileged</vt:lpwstr>
  </property>
  <property fmtid="{D5CDD505-2E9C-101B-9397-08002B2CF9AE}" pid="5" name="MSIP_Label_c8588358-c3f1-4695-a290-e2f70d15689d_Name">
    <vt:lpwstr>Official – General</vt:lpwstr>
  </property>
  <property fmtid="{D5CDD505-2E9C-101B-9397-08002B2CF9AE}" pid="6" name="MSIP_Label_c8588358-c3f1-4695-a290-e2f70d15689d_SiteId">
    <vt:lpwstr>a1ba59b9-7204-48d8-a360-7770245ad4a9</vt:lpwstr>
  </property>
  <property fmtid="{D5CDD505-2E9C-101B-9397-08002B2CF9AE}" pid="7" name="MSIP_Label_c8588358-c3f1-4695-a290-e2f70d15689d_ActionId">
    <vt:lpwstr>57d091fd-fd98-43d5-806e-dd5a05488efb</vt:lpwstr>
  </property>
  <property fmtid="{D5CDD505-2E9C-101B-9397-08002B2CF9AE}" pid="8" name="MSIP_Label_c8588358-c3f1-4695-a290-e2f70d15689d_ContentBits">
    <vt:lpwstr>0</vt:lpwstr>
  </property>
  <property fmtid="{D5CDD505-2E9C-101B-9397-08002B2CF9AE}" pid="9" name="MSIP_Label_c8588358-c3f1-4695-a290-e2f70d15689d_Tag">
    <vt:lpwstr>10, 0, 1, 1</vt:lpwstr>
  </property>
  <property fmtid="{D5CDD505-2E9C-101B-9397-08002B2CF9AE}" pid="10" name="ContentTypeId">
    <vt:lpwstr>0x0101005035F5128AFFA34B957228EACBA33D74</vt:lpwstr>
  </property>
  <property fmtid="{D5CDD505-2E9C-101B-9397-08002B2CF9AE}" pid="11" name="MediaServiceImageTags">
    <vt:lpwstr/>
  </property>
</Properties>
</file>