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314" r:id="rId6"/>
    <p:sldId id="309" r:id="rId7"/>
    <p:sldId id="306" r:id="rId8"/>
    <p:sldId id="266" r:id="rId9"/>
    <p:sldId id="310" r:id="rId10"/>
    <p:sldId id="315" r:id="rId11"/>
    <p:sldId id="316" r:id="rId12"/>
    <p:sldId id="318" r:id="rId13"/>
    <p:sldId id="31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27" autoAdjust="0"/>
    <p:restoredTop sz="90955" autoAdjust="0"/>
  </p:normalViewPr>
  <p:slideViewPr>
    <p:cSldViewPr>
      <p:cViewPr varScale="1">
        <p:scale>
          <a:sx n="63" d="100"/>
          <a:sy n="63" d="100"/>
        </p:scale>
        <p:origin x="1240" y="56"/>
      </p:cViewPr>
      <p:guideLst>
        <p:guide orient="horz" pos="2160"/>
        <p:guide pos="2880"/>
      </p:guideLst>
    </p:cSldViewPr>
  </p:slideViewPr>
  <p:notesTextViewPr>
    <p:cViewPr>
      <p:scale>
        <a:sx n="3" d="2"/>
        <a:sy n="3" d="2"/>
      </p:scale>
      <p:origin x="0" y="0"/>
    </p:cViewPr>
  </p:notesTextViewPr>
  <p:notesViewPr>
    <p:cSldViewPr>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2199EC-B1B6-4780-BB2A-8FFD54FCC9CF}" type="doc">
      <dgm:prSet loTypeId="urn:microsoft.com/office/officeart/2005/8/layout/pyramid1" loCatId="pyramid" qsTypeId="urn:microsoft.com/office/officeart/2005/8/quickstyle/simple1" qsCatId="simple" csTypeId="urn:microsoft.com/office/officeart/2005/8/colors/accent1_2" csCatId="accent1" phldr="1"/>
      <dgm:spPr/>
    </dgm:pt>
    <dgm:pt modelId="{E6BA62E7-7C9D-432B-BB14-235DEBE15E1E}">
      <dgm:prSet phldrT="[Text]" custT="1"/>
      <dgm:spPr>
        <a:solidFill>
          <a:schemeClr val="accent4">
            <a:lumMod val="20000"/>
            <a:lumOff val="80000"/>
          </a:schemeClr>
        </a:solidFill>
      </dgm:spPr>
      <dgm:t>
        <a:bodyPr/>
        <a:lstStyle/>
        <a:p>
          <a:r>
            <a:rPr lang="en-GB" sz="1400" dirty="0"/>
            <a:t>Advanced</a:t>
          </a:r>
        </a:p>
      </dgm:t>
    </dgm:pt>
    <dgm:pt modelId="{1E9F8EB5-B35E-4BFD-88B0-5EEACF3F828B}" type="parTrans" cxnId="{A498D23D-B7AB-4791-9A46-729E17C7FD4E}">
      <dgm:prSet/>
      <dgm:spPr/>
      <dgm:t>
        <a:bodyPr/>
        <a:lstStyle/>
        <a:p>
          <a:endParaRPr lang="en-GB"/>
        </a:p>
      </dgm:t>
    </dgm:pt>
    <dgm:pt modelId="{EF219B38-09D8-4810-8C0F-303E88B03581}" type="sibTrans" cxnId="{A498D23D-B7AB-4791-9A46-729E17C7FD4E}">
      <dgm:prSet/>
      <dgm:spPr/>
      <dgm:t>
        <a:bodyPr/>
        <a:lstStyle/>
        <a:p>
          <a:endParaRPr lang="en-GB"/>
        </a:p>
      </dgm:t>
    </dgm:pt>
    <dgm:pt modelId="{DAFC0D6F-611E-430A-88D7-17E5B005EBC4}">
      <dgm:prSet phldrT="[Text]" custT="1"/>
      <dgm:spPr>
        <a:solidFill>
          <a:schemeClr val="accent4">
            <a:lumMod val="60000"/>
            <a:lumOff val="40000"/>
          </a:schemeClr>
        </a:solidFill>
      </dgm:spPr>
      <dgm:t>
        <a:bodyPr/>
        <a:lstStyle/>
        <a:p>
          <a:endParaRPr lang="en-GB" sz="1800" dirty="0"/>
        </a:p>
        <a:p>
          <a:r>
            <a:rPr lang="en-GB" sz="1600" dirty="0"/>
            <a:t>Intermediate</a:t>
          </a:r>
        </a:p>
      </dgm:t>
    </dgm:pt>
    <dgm:pt modelId="{B4410379-92B4-4CBE-8CFC-28081DC91BA1}" type="parTrans" cxnId="{1BCC0596-B167-4673-B76F-33C037F1C2CF}">
      <dgm:prSet/>
      <dgm:spPr/>
      <dgm:t>
        <a:bodyPr/>
        <a:lstStyle/>
        <a:p>
          <a:endParaRPr lang="en-GB"/>
        </a:p>
      </dgm:t>
    </dgm:pt>
    <dgm:pt modelId="{3147D90D-886B-44F2-A9BF-4292770E1B42}" type="sibTrans" cxnId="{1BCC0596-B167-4673-B76F-33C037F1C2CF}">
      <dgm:prSet/>
      <dgm:spPr/>
      <dgm:t>
        <a:bodyPr/>
        <a:lstStyle/>
        <a:p>
          <a:endParaRPr lang="en-GB"/>
        </a:p>
      </dgm:t>
    </dgm:pt>
    <dgm:pt modelId="{6327690D-F094-41C0-A519-2300883B65F0}">
      <dgm:prSet phldrT="[Text]" custT="1"/>
      <dgm:spPr>
        <a:solidFill>
          <a:srgbClr val="7030A0"/>
        </a:solidFill>
      </dgm:spPr>
      <dgm:t>
        <a:bodyPr/>
        <a:lstStyle/>
        <a:p>
          <a:r>
            <a:rPr lang="en-GB" sz="1800" dirty="0"/>
            <a:t>Entry level</a:t>
          </a:r>
        </a:p>
      </dgm:t>
    </dgm:pt>
    <dgm:pt modelId="{053766C5-7F14-4A5F-BA1A-DC730A566E35}" type="parTrans" cxnId="{7672C76F-3EB1-44CD-91C0-59B417FC5FCA}">
      <dgm:prSet/>
      <dgm:spPr/>
      <dgm:t>
        <a:bodyPr/>
        <a:lstStyle/>
        <a:p>
          <a:endParaRPr lang="en-GB"/>
        </a:p>
      </dgm:t>
    </dgm:pt>
    <dgm:pt modelId="{3B7F15A6-9DDB-48DC-9D8F-41C259F1921A}" type="sibTrans" cxnId="{7672C76F-3EB1-44CD-91C0-59B417FC5FCA}">
      <dgm:prSet/>
      <dgm:spPr/>
      <dgm:t>
        <a:bodyPr/>
        <a:lstStyle/>
        <a:p>
          <a:endParaRPr lang="en-GB"/>
        </a:p>
      </dgm:t>
    </dgm:pt>
    <dgm:pt modelId="{D3E38B56-0512-40D7-A148-CDE858C56AD1}" type="pres">
      <dgm:prSet presAssocID="{A52199EC-B1B6-4780-BB2A-8FFD54FCC9CF}" presName="Name0" presStyleCnt="0">
        <dgm:presLayoutVars>
          <dgm:dir/>
          <dgm:animLvl val="lvl"/>
          <dgm:resizeHandles val="exact"/>
        </dgm:presLayoutVars>
      </dgm:prSet>
      <dgm:spPr/>
    </dgm:pt>
    <dgm:pt modelId="{5CDCBD16-EBB5-4E35-8AC8-66C19606B7D8}" type="pres">
      <dgm:prSet presAssocID="{E6BA62E7-7C9D-432B-BB14-235DEBE15E1E}" presName="Name8" presStyleCnt="0"/>
      <dgm:spPr/>
    </dgm:pt>
    <dgm:pt modelId="{241791FB-CA4D-40F0-9F0B-FAD700183DBD}" type="pres">
      <dgm:prSet presAssocID="{E6BA62E7-7C9D-432B-BB14-235DEBE15E1E}" presName="level" presStyleLbl="node1" presStyleIdx="0" presStyleCnt="3" custScaleY="66347">
        <dgm:presLayoutVars>
          <dgm:chMax val="1"/>
          <dgm:bulletEnabled val="1"/>
        </dgm:presLayoutVars>
      </dgm:prSet>
      <dgm:spPr/>
    </dgm:pt>
    <dgm:pt modelId="{AD59CC95-0A14-4D53-A91F-25D31323B301}" type="pres">
      <dgm:prSet presAssocID="{E6BA62E7-7C9D-432B-BB14-235DEBE15E1E}" presName="levelTx" presStyleLbl="revTx" presStyleIdx="0" presStyleCnt="0">
        <dgm:presLayoutVars>
          <dgm:chMax val="1"/>
          <dgm:bulletEnabled val="1"/>
        </dgm:presLayoutVars>
      </dgm:prSet>
      <dgm:spPr/>
    </dgm:pt>
    <dgm:pt modelId="{34D7CDCE-6BCE-45A7-98E6-E9FAC9AB9AA0}" type="pres">
      <dgm:prSet presAssocID="{DAFC0D6F-611E-430A-88D7-17E5B005EBC4}" presName="Name8" presStyleCnt="0"/>
      <dgm:spPr/>
    </dgm:pt>
    <dgm:pt modelId="{6992BBF6-2F49-4D2E-8CC4-A839E5570965}" type="pres">
      <dgm:prSet presAssocID="{DAFC0D6F-611E-430A-88D7-17E5B005EBC4}" presName="level" presStyleLbl="node1" presStyleIdx="1" presStyleCnt="3">
        <dgm:presLayoutVars>
          <dgm:chMax val="1"/>
          <dgm:bulletEnabled val="1"/>
        </dgm:presLayoutVars>
      </dgm:prSet>
      <dgm:spPr/>
    </dgm:pt>
    <dgm:pt modelId="{6D2C033F-09E9-4DBD-8F58-C3C6B84125CB}" type="pres">
      <dgm:prSet presAssocID="{DAFC0D6F-611E-430A-88D7-17E5B005EBC4}" presName="levelTx" presStyleLbl="revTx" presStyleIdx="0" presStyleCnt="0">
        <dgm:presLayoutVars>
          <dgm:chMax val="1"/>
          <dgm:bulletEnabled val="1"/>
        </dgm:presLayoutVars>
      </dgm:prSet>
      <dgm:spPr/>
    </dgm:pt>
    <dgm:pt modelId="{E96AD8DC-3A1B-4AAE-9EE2-D4EB07AD7A23}" type="pres">
      <dgm:prSet presAssocID="{6327690D-F094-41C0-A519-2300883B65F0}" presName="Name8" presStyleCnt="0"/>
      <dgm:spPr/>
    </dgm:pt>
    <dgm:pt modelId="{ACC0F8EA-12D6-46F0-B11A-B6F4471303C0}" type="pres">
      <dgm:prSet presAssocID="{6327690D-F094-41C0-A519-2300883B65F0}" presName="level" presStyleLbl="node1" presStyleIdx="2" presStyleCnt="3">
        <dgm:presLayoutVars>
          <dgm:chMax val="1"/>
          <dgm:bulletEnabled val="1"/>
        </dgm:presLayoutVars>
      </dgm:prSet>
      <dgm:spPr/>
    </dgm:pt>
    <dgm:pt modelId="{19A47089-4445-499B-BA67-2787C5E4CC7D}" type="pres">
      <dgm:prSet presAssocID="{6327690D-F094-41C0-A519-2300883B65F0}" presName="levelTx" presStyleLbl="revTx" presStyleIdx="0" presStyleCnt="0">
        <dgm:presLayoutVars>
          <dgm:chMax val="1"/>
          <dgm:bulletEnabled val="1"/>
        </dgm:presLayoutVars>
      </dgm:prSet>
      <dgm:spPr/>
    </dgm:pt>
  </dgm:ptLst>
  <dgm:cxnLst>
    <dgm:cxn modelId="{4789500A-F189-4257-86ED-72F47DBF0DA8}" type="presOf" srcId="{E6BA62E7-7C9D-432B-BB14-235DEBE15E1E}" destId="{241791FB-CA4D-40F0-9F0B-FAD700183DBD}" srcOrd="0" destOrd="0" presId="urn:microsoft.com/office/officeart/2005/8/layout/pyramid1"/>
    <dgm:cxn modelId="{A498D23D-B7AB-4791-9A46-729E17C7FD4E}" srcId="{A52199EC-B1B6-4780-BB2A-8FFD54FCC9CF}" destId="{E6BA62E7-7C9D-432B-BB14-235DEBE15E1E}" srcOrd="0" destOrd="0" parTransId="{1E9F8EB5-B35E-4BFD-88B0-5EEACF3F828B}" sibTransId="{EF219B38-09D8-4810-8C0F-303E88B03581}"/>
    <dgm:cxn modelId="{7672C76F-3EB1-44CD-91C0-59B417FC5FCA}" srcId="{A52199EC-B1B6-4780-BB2A-8FFD54FCC9CF}" destId="{6327690D-F094-41C0-A519-2300883B65F0}" srcOrd="2" destOrd="0" parTransId="{053766C5-7F14-4A5F-BA1A-DC730A566E35}" sibTransId="{3B7F15A6-9DDB-48DC-9D8F-41C259F1921A}"/>
    <dgm:cxn modelId="{FE8FAE71-AF2E-42C3-8118-0CE9186C308F}" type="presOf" srcId="{6327690D-F094-41C0-A519-2300883B65F0}" destId="{19A47089-4445-499B-BA67-2787C5E4CC7D}" srcOrd="1" destOrd="0" presId="urn:microsoft.com/office/officeart/2005/8/layout/pyramid1"/>
    <dgm:cxn modelId="{ADAC2B82-34D4-45C7-BC34-7318C51681ED}" type="presOf" srcId="{E6BA62E7-7C9D-432B-BB14-235DEBE15E1E}" destId="{AD59CC95-0A14-4D53-A91F-25D31323B301}" srcOrd="1" destOrd="0" presId="urn:microsoft.com/office/officeart/2005/8/layout/pyramid1"/>
    <dgm:cxn modelId="{A648848C-0C93-441A-9AFA-0528D9BB5AF2}" type="presOf" srcId="{A52199EC-B1B6-4780-BB2A-8FFD54FCC9CF}" destId="{D3E38B56-0512-40D7-A148-CDE858C56AD1}" srcOrd="0" destOrd="0" presId="urn:microsoft.com/office/officeart/2005/8/layout/pyramid1"/>
    <dgm:cxn modelId="{1BCC0596-B167-4673-B76F-33C037F1C2CF}" srcId="{A52199EC-B1B6-4780-BB2A-8FFD54FCC9CF}" destId="{DAFC0D6F-611E-430A-88D7-17E5B005EBC4}" srcOrd="1" destOrd="0" parTransId="{B4410379-92B4-4CBE-8CFC-28081DC91BA1}" sibTransId="{3147D90D-886B-44F2-A9BF-4292770E1B42}"/>
    <dgm:cxn modelId="{A5EBA0A4-0B4B-41D5-BA50-ECA971C7994A}" type="presOf" srcId="{DAFC0D6F-611E-430A-88D7-17E5B005EBC4}" destId="{6992BBF6-2F49-4D2E-8CC4-A839E5570965}" srcOrd="0" destOrd="0" presId="urn:microsoft.com/office/officeart/2005/8/layout/pyramid1"/>
    <dgm:cxn modelId="{7C62E0BB-4CE0-4A06-9159-B16DE9B6BEA8}" type="presOf" srcId="{DAFC0D6F-611E-430A-88D7-17E5B005EBC4}" destId="{6D2C033F-09E9-4DBD-8F58-C3C6B84125CB}" srcOrd="1" destOrd="0" presId="urn:microsoft.com/office/officeart/2005/8/layout/pyramid1"/>
    <dgm:cxn modelId="{D45E3EE6-3E66-4823-AB0F-F0089C8FA17B}" type="presOf" srcId="{6327690D-F094-41C0-A519-2300883B65F0}" destId="{ACC0F8EA-12D6-46F0-B11A-B6F4471303C0}" srcOrd="0" destOrd="0" presId="urn:microsoft.com/office/officeart/2005/8/layout/pyramid1"/>
    <dgm:cxn modelId="{60016CEB-039D-4D5F-8794-2617D33741C0}" type="presParOf" srcId="{D3E38B56-0512-40D7-A148-CDE858C56AD1}" destId="{5CDCBD16-EBB5-4E35-8AC8-66C19606B7D8}" srcOrd="0" destOrd="0" presId="urn:microsoft.com/office/officeart/2005/8/layout/pyramid1"/>
    <dgm:cxn modelId="{844D6805-10D3-4C3D-BEF1-D41F224CFD6E}" type="presParOf" srcId="{5CDCBD16-EBB5-4E35-8AC8-66C19606B7D8}" destId="{241791FB-CA4D-40F0-9F0B-FAD700183DBD}" srcOrd="0" destOrd="0" presId="urn:microsoft.com/office/officeart/2005/8/layout/pyramid1"/>
    <dgm:cxn modelId="{545D5765-921D-40F4-BA43-46399BFD4D10}" type="presParOf" srcId="{5CDCBD16-EBB5-4E35-8AC8-66C19606B7D8}" destId="{AD59CC95-0A14-4D53-A91F-25D31323B301}" srcOrd="1" destOrd="0" presId="urn:microsoft.com/office/officeart/2005/8/layout/pyramid1"/>
    <dgm:cxn modelId="{399B044F-84BB-4917-BDA1-E27DEE5291A4}" type="presParOf" srcId="{D3E38B56-0512-40D7-A148-CDE858C56AD1}" destId="{34D7CDCE-6BCE-45A7-98E6-E9FAC9AB9AA0}" srcOrd="1" destOrd="0" presId="urn:microsoft.com/office/officeart/2005/8/layout/pyramid1"/>
    <dgm:cxn modelId="{8E4B36AF-A4FD-4FE5-B9DE-129273455018}" type="presParOf" srcId="{34D7CDCE-6BCE-45A7-98E6-E9FAC9AB9AA0}" destId="{6992BBF6-2F49-4D2E-8CC4-A839E5570965}" srcOrd="0" destOrd="0" presId="urn:microsoft.com/office/officeart/2005/8/layout/pyramid1"/>
    <dgm:cxn modelId="{87A37036-19F2-4AFE-8F2E-8B1457372E34}" type="presParOf" srcId="{34D7CDCE-6BCE-45A7-98E6-E9FAC9AB9AA0}" destId="{6D2C033F-09E9-4DBD-8F58-C3C6B84125CB}" srcOrd="1" destOrd="0" presId="urn:microsoft.com/office/officeart/2005/8/layout/pyramid1"/>
    <dgm:cxn modelId="{C4C32E9C-689F-4512-8D11-57D518EDF1C6}" type="presParOf" srcId="{D3E38B56-0512-40D7-A148-CDE858C56AD1}" destId="{E96AD8DC-3A1B-4AAE-9EE2-D4EB07AD7A23}" srcOrd="2" destOrd="0" presId="urn:microsoft.com/office/officeart/2005/8/layout/pyramid1"/>
    <dgm:cxn modelId="{C2EA0868-9B41-4929-AE95-12508A5E4F79}" type="presParOf" srcId="{E96AD8DC-3A1B-4AAE-9EE2-D4EB07AD7A23}" destId="{ACC0F8EA-12D6-46F0-B11A-B6F4471303C0}" srcOrd="0" destOrd="0" presId="urn:microsoft.com/office/officeart/2005/8/layout/pyramid1"/>
    <dgm:cxn modelId="{0AE36C7B-98BF-4118-A801-2D1D888B6B90}" type="presParOf" srcId="{E96AD8DC-3A1B-4AAE-9EE2-D4EB07AD7A23}" destId="{19A47089-4445-499B-BA67-2787C5E4CC7D}"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2199EC-B1B6-4780-BB2A-8FFD54FCC9CF}" type="doc">
      <dgm:prSet loTypeId="urn:microsoft.com/office/officeart/2005/8/layout/pyramid3" loCatId="pyramid" qsTypeId="urn:microsoft.com/office/officeart/2005/8/quickstyle/simple1" qsCatId="simple" csTypeId="urn:microsoft.com/office/officeart/2005/8/colors/accent1_2" csCatId="accent1" phldr="1"/>
      <dgm:spPr/>
    </dgm:pt>
    <dgm:pt modelId="{E6BA62E7-7C9D-432B-BB14-235DEBE15E1E}">
      <dgm:prSet phldrT="[Text]" custT="1"/>
      <dgm:spPr>
        <a:solidFill>
          <a:schemeClr val="accent4">
            <a:lumMod val="20000"/>
            <a:lumOff val="80000"/>
          </a:schemeClr>
        </a:solidFill>
      </dgm:spPr>
      <dgm:t>
        <a:bodyPr/>
        <a:lstStyle/>
        <a:p>
          <a:r>
            <a:rPr lang="en-GB" sz="1800" dirty="0"/>
            <a:t>Advanced</a:t>
          </a:r>
        </a:p>
      </dgm:t>
    </dgm:pt>
    <dgm:pt modelId="{1E9F8EB5-B35E-4BFD-88B0-5EEACF3F828B}" type="parTrans" cxnId="{A498D23D-B7AB-4791-9A46-729E17C7FD4E}">
      <dgm:prSet/>
      <dgm:spPr/>
      <dgm:t>
        <a:bodyPr/>
        <a:lstStyle/>
        <a:p>
          <a:endParaRPr lang="en-GB"/>
        </a:p>
      </dgm:t>
    </dgm:pt>
    <dgm:pt modelId="{EF219B38-09D8-4810-8C0F-303E88B03581}" type="sibTrans" cxnId="{A498D23D-B7AB-4791-9A46-729E17C7FD4E}">
      <dgm:prSet/>
      <dgm:spPr/>
      <dgm:t>
        <a:bodyPr/>
        <a:lstStyle/>
        <a:p>
          <a:endParaRPr lang="en-GB"/>
        </a:p>
      </dgm:t>
    </dgm:pt>
    <dgm:pt modelId="{DAFC0D6F-611E-430A-88D7-17E5B005EBC4}">
      <dgm:prSet phldrT="[Text]" custT="1"/>
      <dgm:spPr>
        <a:solidFill>
          <a:schemeClr val="accent4">
            <a:lumMod val="60000"/>
            <a:lumOff val="40000"/>
          </a:schemeClr>
        </a:solidFill>
      </dgm:spPr>
      <dgm:t>
        <a:bodyPr/>
        <a:lstStyle/>
        <a:p>
          <a:r>
            <a:rPr lang="en-GB" sz="1600" dirty="0"/>
            <a:t>Intermediate</a:t>
          </a:r>
        </a:p>
      </dgm:t>
    </dgm:pt>
    <dgm:pt modelId="{B4410379-92B4-4CBE-8CFC-28081DC91BA1}" type="parTrans" cxnId="{1BCC0596-B167-4673-B76F-33C037F1C2CF}">
      <dgm:prSet/>
      <dgm:spPr/>
      <dgm:t>
        <a:bodyPr/>
        <a:lstStyle/>
        <a:p>
          <a:endParaRPr lang="en-GB"/>
        </a:p>
      </dgm:t>
    </dgm:pt>
    <dgm:pt modelId="{3147D90D-886B-44F2-A9BF-4292770E1B42}" type="sibTrans" cxnId="{1BCC0596-B167-4673-B76F-33C037F1C2CF}">
      <dgm:prSet/>
      <dgm:spPr/>
      <dgm:t>
        <a:bodyPr/>
        <a:lstStyle/>
        <a:p>
          <a:endParaRPr lang="en-GB"/>
        </a:p>
      </dgm:t>
    </dgm:pt>
    <dgm:pt modelId="{6327690D-F094-41C0-A519-2300883B65F0}">
      <dgm:prSet phldrT="[Text]" custT="1"/>
      <dgm:spPr>
        <a:solidFill>
          <a:srgbClr val="7030A0"/>
        </a:solidFill>
      </dgm:spPr>
      <dgm:t>
        <a:bodyPr/>
        <a:lstStyle/>
        <a:p>
          <a:r>
            <a:rPr lang="en-GB" sz="1800" dirty="0"/>
            <a:t>Entry level</a:t>
          </a:r>
        </a:p>
      </dgm:t>
    </dgm:pt>
    <dgm:pt modelId="{053766C5-7F14-4A5F-BA1A-DC730A566E35}" type="parTrans" cxnId="{7672C76F-3EB1-44CD-91C0-59B417FC5FCA}">
      <dgm:prSet/>
      <dgm:spPr/>
      <dgm:t>
        <a:bodyPr/>
        <a:lstStyle/>
        <a:p>
          <a:endParaRPr lang="en-GB"/>
        </a:p>
      </dgm:t>
    </dgm:pt>
    <dgm:pt modelId="{3B7F15A6-9DDB-48DC-9D8F-41C259F1921A}" type="sibTrans" cxnId="{7672C76F-3EB1-44CD-91C0-59B417FC5FCA}">
      <dgm:prSet/>
      <dgm:spPr/>
      <dgm:t>
        <a:bodyPr/>
        <a:lstStyle/>
        <a:p>
          <a:endParaRPr lang="en-GB"/>
        </a:p>
      </dgm:t>
    </dgm:pt>
    <dgm:pt modelId="{642080DF-31BC-4198-B9B9-53CE49D82C8B}" type="pres">
      <dgm:prSet presAssocID="{A52199EC-B1B6-4780-BB2A-8FFD54FCC9CF}" presName="Name0" presStyleCnt="0">
        <dgm:presLayoutVars>
          <dgm:dir/>
          <dgm:animLvl val="lvl"/>
          <dgm:resizeHandles val="exact"/>
        </dgm:presLayoutVars>
      </dgm:prSet>
      <dgm:spPr/>
    </dgm:pt>
    <dgm:pt modelId="{A27E28C8-A08A-4F95-BDD7-DB994F436731}" type="pres">
      <dgm:prSet presAssocID="{E6BA62E7-7C9D-432B-BB14-235DEBE15E1E}" presName="Name8" presStyleCnt="0"/>
      <dgm:spPr/>
    </dgm:pt>
    <dgm:pt modelId="{4ED11130-0B21-4BE3-B441-FF7FBE406F9C}" type="pres">
      <dgm:prSet presAssocID="{E6BA62E7-7C9D-432B-BB14-235DEBE15E1E}" presName="level" presStyleLbl="node1" presStyleIdx="0" presStyleCnt="3">
        <dgm:presLayoutVars>
          <dgm:chMax val="1"/>
          <dgm:bulletEnabled val="1"/>
        </dgm:presLayoutVars>
      </dgm:prSet>
      <dgm:spPr/>
    </dgm:pt>
    <dgm:pt modelId="{28CA5D1B-B901-41E9-B8AA-806F437D8F61}" type="pres">
      <dgm:prSet presAssocID="{E6BA62E7-7C9D-432B-BB14-235DEBE15E1E}" presName="levelTx" presStyleLbl="revTx" presStyleIdx="0" presStyleCnt="0">
        <dgm:presLayoutVars>
          <dgm:chMax val="1"/>
          <dgm:bulletEnabled val="1"/>
        </dgm:presLayoutVars>
      </dgm:prSet>
      <dgm:spPr/>
    </dgm:pt>
    <dgm:pt modelId="{883B091E-EEE0-49DB-AE3C-09D69DD815FB}" type="pres">
      <dgm:prSet presAssocID="{DAFC0D6F-611E-430A-88D7-17E5B005EBC4}" presName="Name8" presStyleCnt="0"/>
      <dgm:spPr/>
    </dgm:pt>
    <dgm:pt modelId="{41D45018-B557-4293-8DF4-33EB5D739F87}" type="pres">
      <dgm:prSet presAssocID="{DAFC0D6F-611E-430A-88D7-17E5B005EBC4}" presName="level" presStyleLbl="node1" presStyleIdx="1" presStyleCnt="3">
        <dgm:presLayoutVars>
          <dgm:chMax val="1"/>
          <dgm:bulletEnabled val="1"/>
        </dgm:presLayoutVars>
      </dgm:prSet>
      <dgm:spPr/>
    </dgm:pt>
    <dgm:pt modelId="{0E9BABBD-8B06-4481-9629-B365153A8E0C}" type="pres">
      <dgm:prSet presAssocID="{DAFC0D6F-611E-430A-88D7-17E5B005EBC4}" presName="levelTx" presStyleLbl="revTx" presStyleIdx="0" presStyleCnt="0">
        <dgm:presLayoutVars>
          <dgm:chMax val="1"/>
          <dgm:bulletEnabled val="1"/>
        </dgm:presLayoutVars>
      </dgm:prSet>
      <dgm:spPr/>
    </dgm:pt>
    <dgm:pt modelId="{9DA79C42-5FE6-4431-8A0D-230225F1B9BF}" type="pres">
      <dgm:prSet presAssocID="{6327690D-F094-41C0-A519-2300883B65F0}" presName="Name8" presStyleCnt="0"/>
      <dgm:spPr/>
    </dgm:pt>
    <dgm:pt modelId="{435744C0-53BE-4B89-BB3D-252E18C37D59}" type="pres">
      <dgm:prSet presAssocID="{6327690D-F094-41C0-A519-2300883B65F0}" presName="level" presStyleLbl="node1" presStyleIdx="2" presStyleCnt="3">
        <dgm:presLayoutVars>
          <dgm:chMax val="1"/>
          <dgm:bulletEnabled val="1"/>
        </dgm:presLayoutVars>
      </dgm:prSet>
      <dgm:spPr/>
    </dgm:pt>
    <dgm:pt modelId="{281B4DAA-B165-4D46-A8D6-BB1D279CE323}" type="pres">
      <dgm:prSet presAssocID="{6327690D-F094-41C0-A519-2300883B65F0}" presName="levelTx" presStyleLbl="revTx" presStyleIdx="0" presStyleCnt="0">
        <dgm:presLayoutVars>
          <dgm:chMax val="1"/>
          <dgm:bulletEnabled val="1"/>
        </dgm:presLayoutVars>
      </dgm:prSet>
      <dgm:spPr/>
    </dgm:pt>
  </dgm:ptLst>
  <dgm:cxnLst>
    <dgm:cxn modelId="{1E7A0703-E464-4418-9F49-8760C89C23C9}" type="presOf" srcId="{DAFC0D6F-611E-430A-88D7-17E5B005EBC4}" destId="{0E9BABBD-8B06-4481-9629-B365153A8E0C}" srcOrd="1" destOrd="0" presId="urn:microsoft.com/office/officeart/2005/8/layout/pyramid3"/>
    <dgm:cxn modelId="{00FF3611-AFCF-4B17-9271-CE91219C5058}" type="presOf" srcId="{DAFC0D6F-611E-430A-88D7-17E5B005EBC4}" destId="{41D45018-B557-4293-8DF4-33EB5D739F87}" srcOrd="0" destOrd="0" presId="urn:microsoft.com/office/officeart/2005/8/layout/pyramid3"/>
    <dgm:cxn modelId="{762F9339-2076-4DEC-AD3F-C10E9D7FF732}" type="presOf" srcId="{6327690D-F094-41C0-A519-2300883B65F0}" destId="{281B4DAA-B165-4D46-A8D6-BB1D279CE323}" srcOrd="1" destOrd="0" presId="urn:microsoft.com/office/officeart/2005/8/layout/pyramid3"/>
    <dgm:cxn modelId="{A498D23D-B7AB-4791-9A46-729E17C7FD4E}" srcId="{A52199EC-B1B6-4780-BB2A-8FFD54FCC9CF}" destId="{E6BA62E7-7C9D-432B-BB14-235DEBE15E1E}" srcOrd="0" destOrd="0" parTransId="{1E9F8EB5-B35E-4BFD-88B0-5EEACF3F828B}" sibTransId="{EF219B38-09D8-4810-8C0F-303E88B03581}"/>
    <dgm:cxn modelId="{223EB96C-2C44-486D-806D-485164E3D232}" type="presOf" srcId="{A52199EC-B1B6-4780-BB2A-8FFD54FCC9CF}" destId="{642080DF-31BC-4198-B9B9-53CE49D82C8B}" srcOrd="0" destOrd="0" presId="urn:microsoft.com/office/officeart/2005/8/layout/pyramid3"/>
    <dgm:cxn modelId="{7672C76F-3EB1-44CD-91C0-59B417FC5FCA}" srcId="{A52199EC-B1B6-4780-BB2A-8FFD54FCC9CF}" destId="{6327690D-F094-41C0-A519-2300883B65F0}" srcOrd="2" destOrd="0" parTransId="{053766C5-7F14-4A5F-BA1A-DC730A566E35}" sibTransId="{3B7F15A6-9DDB-48DC-9D8F-41C259F1921A}"/>
    <dgm:cxn modelId="{CD17A380-4C47-4BF8-BD7E-9FEA079F5E26}" type="presOf" srcId="{6327690D-F094-41C0-A519-2300883B65F0}" destId="{435744C0-53BE-4B89-BB3D-252E18C37D59}" srcOrd="0" destOrd="0" presId="urn:microsoft.com/office/officeart/2005/8/layout/pyramid3"/>
    <dgm:cxn modelId="{1BCC0596-B167-4673-B76F-33C037F1C2CF}" srcId="{A52199EC-B1B6-4780-BB2A-8FFD54FCC9CF}" destId="{DAFC0D6F-611E-430A-88D7-17E5B005EBC4}" srcOrd="1" destOrd="0" parTransId="{B4410379-92B4-4CBE-8CFC-28081DC91BA1}" sibTransId="{3147D90D-886B-44F2-A9BF-4292770E1B42}"/>
    <dgm:cxn modelId="{288FE3E6-D469-4CB9-AB55-6A514FA27F44}" type="presOf" srcId="{E6BA62E7-7C9D-432B-BB14-235DEBE15E1E}" destId="{4ED11130-0B21-4BE3-B441-FF7FBE406F9C}" srcOrd="0" destOrd="0" presId="urn:microsoft.com/office/officeart/2005/8/layout/pyramid3"/>
    <dgm:cxn modelId="{6ED197F9-3D00-4796-B005-7938228BD1E1}" type="presOf" srcId="{E6BA62E7-7C9D-432B-BB14-235DEBE15E1E}" destId="{28CA5D1B-B901-41E9-B8AA-806F437D8F61}" srcOrd="1" destOrd="0" presId="urn:microsoft.com/office/officeart/2005/8/layout/pyramid3"/>
    <dgm:cxn modelId="{76B8EEF9-544E-4A5F-A218-1668A1B2D92B}" type="presParOf" srcId="{642080DF-31BC-4198-B9B9-53CE49D82C8B}" destId="{A27E28C8-A08A-4F95-BDD7-DB994F436731}" srcOrd="0" destOrd="0" presId="urn:microsoft.com/office/officeart/2005/8/layout/pyramid3"/>
    <dgm:cxn modelId="{16373CE4-37AA-411F-875A-AC8A6FC4750F}" type="presParOf" srcId="{A27E28C8-A08A-4F95-BDD7-DB994F436731}" destId="{4ED11130-0B21-4BE3-B441-FF7FBE406F9C}" srcOrd="0" destOrd="0" presId="urn:microsoft.com/office/officeart/2005/8/layout/pyramid3"/>
    <dgm:cxn modelId="{C87793A0-752E-425C-8F47-2B92DCACF1DA}" type="presParOf" srcId="{A27E28C8-A08A-4F95-BDD7-DB994F436731}" destId="{28CA5D1B-B901-41E9-B8AA-806F437D8F61}" srcOrd="1" destOrd="0" presId="urn:microsoft.com/office/officeart/2005/8/layout/pyramid3"/>
    <dgm:cxn modelId="{3F50A138-FC9E-43C5-B454-541ABDFFEAB3}" type="presParOf" srcId="{642080DF-31BC-4198-B9B9-53CE49D82C8B}" destId="{883B091E-EEE0-49DB-AE3C-09D69DD815FB}" srcOrd="1" destOrd="0" presId="urn:microsoft.com/office/officeart/2005/8/layout/pyramid3"/>
    <dgm:cxn modelId="{8AFEB7E2-FC8B-4E1A-8446-D883D27D7495}" type="presParOf" srcId="{883B091E-EEE0-49DB-AE3C-09D69DD815FB}" destId="{41D45018-B557-4293-8DF4-33EB5D739F87}" srcOrd="0" destOrd="0" presId="urn:microsoft.com/office/officeart/2005/8/layout/pyramid3"/>
    <dgm:cxn modelId="{420311C4-4EBC-42F4-B2D2-55A85ACC853B}" type="presParOf" srcId="{883B091E-EEE0-49DB-AE3C-09D69DD815FB}" destId="{0E9BABBD-8B06-4481-9629-B365153A8E0C}" srcOrd="1" destOrd="0" presId="urn:microsoft.com/office/officeart/2005/8/layout/pyramid3"/>
    <dgm:cxn modelId="{93883B0C-9082-45D5-B4D7-7D5DB83C8A60}" type="presParOf" srcId="{642080DF-31BC-4198-B9B9-53CE49D82C8B}" destId="{9DA79C42-5FE6-4431-8A0D-230225F1B9BF}" srcOrd="2" destOrd="0" presId="urn:microsoft.com/office/officeart/2005/8/layout/pyramid3"/>
    <dgm:cxn modelId="{B3B1A4AB-A5C3-4075-A389-4352F8586DFB}" type="presParOf" srcId="{9DA79C42-5FE6-4431-8A0D-230225F1B9BF}" destId="{435744C0-53BE-4B89-BB3D-252E18C37D59}" srcOrd="0" destOrd="0" presId="urn:microsoft.com/office/officeart/2005/8/layout/pyramid3"/>
    <dgm:cxn modelId="{0309B301-E923-4081-881A-BAE22DC0FD95}" type="presParOf" srcId="{9DA79C42-5FE6-4431-8A0D-230225F1B9BF}" destId="{281B4DAA-B165-4D46-A8D6-BB1D279CE323}" srcOrd="1" destOrd="0" presId="urn:microsoft.com/office/officeart/2005/8/layout/pyramid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1791FB-CA4D-40F0-9F0B-FAD700183DBD}">
      <dsp:nvSpPr>
        <dsp:cNvPr id="0" name=""/>
        <dsp:cNvSpPr/>
      </dsp:nvSpPr>
      <dsp:spPr>
        <a:xfrm>
          <a:off x="1140221" y="0"/>
          <a:ext cx="756502" cy="819147"/>
        </a:xfrm>
        <a:prstGeom prst="trapezoid">
          <a:avLst>
            <a:gd name="adj" fmla="val 50000"/>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Advanced</a:t>
          </a:r>
        </a:p>
      </dsp:txBody>
      <dsp:txXfrm>
        <a:off x="1140221" y="0"/>
        <a:ext cx="756502" cy="819147"/>
      </dsp:txXfrm>
    </dsp:sp>
    <dsp:sp modelId="{6992BBF6-2F49-4D2E-8CC4-A839E5570965}">
      <dsp:nvSpPr>
        <dsp:cNvPr id="0" name=""/>
        <dsp:cNvSpPr/>
      </dsp:nvSpPr>
      <dsp:spPr>
        <a:xfrm>
          <a:off x="570110" y="819147"/>
          <a:ext cx="1896723" cy="1234642"/>
        </a:xfrm>
        <a:prstGeom prst="trapezoid">
          <a:avLst>
            <a:gd name="adj" fmla="val 46176"/>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600" kern="1200" dirty="0"/>
            <a:t>Intermediate</a:t>
          </a:r>
        </a:p>
      </dsp:txBody>
      <dsp:txXfrm>
        <a:off x="902037" y="819147"/>
        <a:ext cx="1232870" cy="1234642"/>
      </dsp:txXfrm>
    </dsp:sp>
    <dsp:sp modelId="{ACC0F8EA-12D6-46F0-B11A-B6F4471303C0}">
      <dsp:nvSpPr>
        <dsp:cNvPr id="0" name=""/>
        <dsp:cNvSpPr/>
      </dsp:nvSpPr>
      <dsp:spPr>
        <a:xfrm>
          <a:off x="0" y="2053789"/>
          <a:ext cx="3036945" cy="1234642"/>
        </a:xfrm>
        <a:prstGeom prst="trapezoid">
          <a:avLst>
            <a:gd name="adj" fmla="val 46176"/>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Entry level</a:t>
          </a:r>
        </a:p>
      </dsp:txBody>
      <dsp:txXfrm>
        <a:off x="531465" y="2053789"/>
        <a:ext cx="1974014" cy="1234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11130-0B21-4BE3-B441-FF7FBE406F9C}">
      <dsp:nvSpPr>
        <dsp:cNvPr id="0" name=""/>
        <dsp:cNvSpPr/>
      </dsp:nvSpPr>
      <dsp:spPr>
        <a:xfrm rot="10800000">
          <a:off x="0" y="0"/>
          <a:ext cx="3036945" cy="1096144"/>
        </a:xfrm>
        <a:prstGeom prst="trapezoid">
          <a:avLst>
            <a:gd name="adj" fmla="val 46176"/>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Advanced</a:t>
          </a:r>
        </a:p>
      </dsp:txBody>
      <dsp:txXfrm rot="-10800000">
        <a:off x="531465" y="0"/>
        <a:ext cx="1974014" cy="1096144"/>
      </dsp:txXfrm>
    </dsp:sp>
    <dsp:sp modelId="{41D45018-B557-4293-8DF4-33EB5D739F87}">
      <dsp:nvSpPr>
        <dsp:cNvPr id="0" name=""/>
        <dsp:cNvSpPr/>
      </dsp:nvSpPr>
      <dsp:spPr>
        <a:xfrm rot="10800000">
          <a:off x="506157" y="1096143"/>
          <a:ext cx="2024630" cy="1096144"/>
        </a:xfrm>
        <a:prstGeom prst="trapezoid">
          <a:avLst>
            <a:gd name="adj" fmla="val 46176"/>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Intermediate</a:t>
          </a:r>
        </a:p>
      </dsp:txBody>
      <dsp:txXfrm rot="-10800000">
        <a:off x="860467" y="1096143"/>
        <a:ext cx="1316009" cy="1096144"/>
      </dsp:txXfrm>
    </dsp:sp>
    <dsp:sp modelId="{435744C0-53BE-4B89-BB3D-252E18C37D59}">
      <dsp:nvSpPr>
        <dsp:cNvPr id="0" name=""/>
        <dsp:cNvSpPr/>
      </dsp:nvSpPr>
      <dsp:spPr>
        <a:xfrm rot="10800000">
          <a:off x="1012315" y="2192287"/>
          <a:ext cx="1012315" cy="1096144"/>
        </a:xfrm>
        <a:prstGeom prst="trapezoid">
          <a:avLst>
            <a:gd name="adj" fmla="val 5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Entry level</a:t>
          </a:r>
        </a:p>
      </dsp:txBody>
      <dsp:txXfrm rot="-10800000">
        <a:off x="1012315" y="2192287"/>
        <a:ext cx="1012315" cy="109614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DCB1A-B748-486E-AD99-F08DE634E134}" type="datetimeFigureOut">
              <a:rPr lang="en-GB" smtClean="0"/>
              <a:t>11/02/2026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153D8A-9DD5-433E-9B7D-2D517C489A80}" type="slidenum">
              <a:rPr lang="en-GB" smtClean="0"/>
              <a:t>‹#›</a:t>
            </a:fld>
            <a:endParaRPr lang="en-GB"/>
          </a:p>
        </p:txBody>
      </p:sp>
    </p:spTree>
    <p:extLst>
      <p:ext uri="{BB962C8B-B14F-4D97-AF65-F5344CB8AC3E}">
        <p14:creationId xmlns:p14="http://schemas.microsoft.com/office/powerpoint/2010/main" val="154971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For 20 years this project has been co-delivered by refugee and asylum seeker volunteers.</a:t>
            </a:r>
          </a:p>
          <a:p>
            <a:pPr algn="l"/>
            <a:r>
              <a:rPr lang="en-GB" dirty="0"/>
              <a:t>Refugees want to make a difference and help others. Co-delivery in all areas of work allows this. </a:t>
            </a:r>
          </a:p>
          <a:p>
            <a:pPr algn="l"/>
            <a:endParaRPr lang="en-GB" dirty="0"/>
          </a:p>
          <a:p>
            <a:pPr algn="l"/>
            <a:endParaRPr lang="en-GB" dirty="0"/>
          </a:p>
          <a:p>
            <a:pPr algn="l"/>
            <a:endParaRPr lang="en-GB" dirty="0"/>
          </a:p>
          <a:p>
            <a:pPr algn="l"/>
            <a:r>
              <a:rPr lang="en-GB" dirty="0"/>
              <a:t>Extra</a:t>
            </a:r>
            <a:r>
              <a:rPr lang="en-GB" baseline="0" dirty="0"/>
              <a:t> quote</a:t>
            </a:r>
            <a:endParaRPr lang="en-GB" dirty="0"/>
          </a:p>
          <a:p>
            <a:pPr algn="l"/>
            <a:r>
              <a:rPr lang="en-GB" dirty="0"/>
              <a:t>“the demographic profile of volunteers suggests that volunteering itself is subject to the same structural barriers to participation as found in the labour market (IVR, 2004). </a:t>
            </a:r>
          </a:p>
          <a:p>
            <a:pPr algn="l"/>
            <a:endParaRPr lang="en-GB" dirty="0"/>
          </a:p>
          <a:p>
            <a:pPr algn="l"/>
            <a:r>
              <a:rPr lang="en-GB" dirty="0"/>
              <a:t>Rather than opening up access to labour market participation, volunteering may be reinforcing the existing barriers by itself being an exclusive activity. “</a:t>
            </a:r>
            <a:endParaRPr lang="en-GB" dirty="0">
              <a:solidFill>
                <a:schemeClr val="tx1"/>
              </a:solidFill>
            </a:endParaRPr>
          </a:p>
          <a:p>
            <a:r>
              <a:rPr lang="en-GB" dirty="0"/>
              <a:t>(Does volunteering improve employability? Evidence from the British Household Panel Survey Angela Ellis Paine, Stephen McKay and Domenico Moro July 2013)</a:t>
            </a:r>
          </a:p>
          <a:p>
            <a:endParaRPr lang="en-GB" dirty="0"/>
          </a:p>
        </p:txBody>
      </p:sp>
      <p:sp>
        <p:nvSpPr>
          <p:cNvPr id="4" name="Slide Number Placeholder 3"/>
          <p:cNvSpPr>
            <a:spLocks noGrp="1"/>
          </p:cNvSpPr>
          <p:nvPr>
            <p:ph type="sldNum" sz="quarter" idx="10"/>
          </p:nvPr>
        </p:nvSpPr>
        <p:spPr/>
        <p:txBody>
          <a:bodyPr/>
          <a:lstStyle/>
          <a:p>
            <a:fld id="{05153D8A-9DD5-433E-9B7D-2D517C489A80}" type="slidenum">
              <a:rPr lang="en-GB" smtClean="0"/>
              <a:t>3</a:t>
            </a:fld>
            <a:endParaRPr lang="en-GB"/>
          </a:p>
        </p:txBody>
      </p:sp>
    </p:spTree>
    <p:extLst>
      <p:ext uri="{BB962C8B-B14F-4D97-AF65-F5344CB8AC3E}">
        <p14:creationId xmlns:p14="http://schemas.microsoft.com/office/powerpoint/2010/main" val="3415505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Large number and high turnover of entry level vols – either apply and don’t start, or drop out. This takes a lot of resource to manage.</a:t>
            </a:r>
          </a:p>
          <a:p>
            <a:r>
              <a:rPr lang="en-GB" dirty="0"/>
              <a:t>Fewer vols progress through the levels – either due to dropping out, or not wanting to progress.</a:t>
            </a:r>
          </a:p>
          <a:p>
            <a:r>
              <a:rPr lang="en-GB" dirty="0"/>
              <a:t>Advanced vols, train others, tend to give more time, but move in to work within a few months.</a:t>
            </a:r>
          </a:p>
          <a:p>
            <a:r>
              <a:rPr lang="en-GB" dirty="0"/>
              <a:t>This model can cope with that, because we always have a pipeline of new people to train</a:t>
            </a:r>
          </a:p>
        </p:txBody>
      </p:sp>
      <p:sp>
        <p:nvSpPr>
          <p:cNvPr id="4" name="Slide Number Placeholder 3"/>
          <p:cNvSpPr>
            <a:spLocks noGrp="1"/>
          </p:cNvSpPr>
          <p:nvPr>
            <p:ph type="sldNum" sz="quarter" idx="10"/>
          </p:nvPr>
        </p:nvSpPr>
        <p:spPr/>
        <p:txBody>
          <a:bodyPr/>
          <a:lstStyle/>
          <a:p>
            <a:fld id="{05153D8A-9DD5-433E-9B7D-2D517C489A80}" type="slidenum">
              <a:rPr lang="en-GB" smtClean="0"/>
              <a:t>4</a:t>
            </a:fld>
            <a:endParaRPr lang="en-GB"/>
          </a:p>
        </p:txBody>
      </p:sp>
    </p:spTree>
    <p:extLst>
      <p:ext uri="{BB962C8B-B14F-4D97-AF65-F5344CB8AC3E}">
        <p14:creationId xmlns:p14="http://schemas.microsoft.com/office/powerpoint/2010/main" val="3543376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b="1" dirty="0">
                <a:effectLst/>
                <a:latin typeface="Calibri" panose="020F0502020204030204" pitchFamily="34" charset="0"/>
              </a:rPr>
              <a:t>This model allows a high turnover of volunteers at every level without overwhelming the staff member.</a:t>
            </a:r>
          </a:p>
          <a:p>
            <a:pPr marL="0" marR="0">
              <a:spcBef>
                <a:spcPts val="0"/>
              </a:spcBef>
              <a:spcAft>
                <a:spcPts val="0"/>
              </a:spcAft>
            </a:pPr>
            <a:r>
              <a:rPr lang="en-GB" sz="1800" b="1" dirty="0">
                <a:effectLst/>
                <a:latin typeface="Calibri" panose="020F0502020204030204" pitchFamily="34" charset="0"/>
              </a:rPr>
              <a:t>Volunteer training and support is largely offered by Mentor volunteers and Advanced volunteers, creating a team with peer support reduces demand on the staff member</a:t>
            </a:r>
          </a:p>
          <a:p>
            <a:pPr marL="0" marR="0">
              <a:spcBef>
                <a:spcPts val="0"/>
              </a:spcBef>
              <a:spcAft>
                <a:spcPts val="0"/>
              </a:spcAft>
            </a:pPr>
            <a:endParaRPr lang="en-GB" sz="1800" b="1" dirty="0">
              <a:effectLst/>
              <a:latin typeface="Calibri" panose="020F0502020204030204" pitchFamily="34" charset="0"/>
            </a:endParaRPr>
          </a:p>
          <a:p>
            <a:pPr marL="0" marR="0">
              <a:spcBef>
                <a:spcPts val="0"/>
              </a:spcBef>
              <a:spcAft>
                <a:spcPts val="0"/>
              </a:spcAft>
            </a:pPr>
            <a:r>
              <a:rPr lang="en-GB" sz="1800" b="1" dirty="0">
                <a:effectLst/>
                <a:latin typeface="Calibri" panose="020F0502020204030204" pitchFamily="34" charset="0"/>
              </a:rPr>
              <a:t>Most charities recruit to advanced roles</a:t>
            </a:r>
          </a:p>
          <a:p>
            <a:pPr marL="0" marR="0">
              <a:spcBef>
                <a:spcPts val="0"/>
              </a:spcBef>
              <a:spcAft>
                <a:spcPts val="0"/>
              </a:spcAft>
            </a:pPr>
            <a:r>
              <a:rPr lang="en-GB" sz="1800" b="1" dirty="0">
                <a:effectLst/>
                <a:latin typeface="Calibri" panose="020F0502020204030204" pitchFamily="34" charset="0"/>
              </a:rPr>
              <a:t>We recruit to entry level and train up through the levels</a:t>
            </a:r>
          </a:p>
          <a:p>
            <a:pPr marL="0" marR="0">
              <a:spcBef>
                <a:spcPts val="0"/>
              </a:spcBef>
              <a:spcAft>
                <a:spcPts val="0"/>
              </a:spcAft>
            </a:pPr>
            <a:endParaRPr lang="en-GB" sz="1800" b="1" dirty="0">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GB" sz="1800" b="1" dirty="0">
                <a:effectLst/>
                <a:latin typeface="Calibri" panose="020F0502020204030204" pitchFamily="34" charset="0"/>
              </a:rPr>
              <a:t>Progression is clear to volunteers – and this motivates them to develop their skills.</a:t>
            </a:r>
            <a:endParaRPr lang="en-GB" sz="1800" dirty="0">
              <a:effectLst/>
              <a:latin typeface="Calibri" panose="020F0502020204030204" pitchFamily="34" charset="0"/>
            </a:endParaRPr>
          </a:p>
          <a:p>
            <a:pPr marL="0" marR="0">
              <a:spcBef>
                <a:spcPts val="0"/>
              </a:spcBef>
              <a:spcAft>
                <a:spcPts val="0"/>
              </a:spcAft>
            </a:pPr>
            <a:endParaRPr lang="en-GB" sz="1800" b="1" dirty="0">
              <a:effectLst/>
              <a:latin typeface="Calibri" panose="020F0502020204030204" pitchFamily="34" charset="0"/>
            </a:endParaRPr>
          </a:p>
          <a:p>
            <a:pPr marL="0" marR="0">
              <a:spcBef>
                <a:spcPts val="0"/>
              </a:spcBef>
              <a:spcAft>
                <a:spcPts val="0"/>
              </a:spcAft>
            </a:pPr>
            <a:r>
              <a:rPr lang="en-GB" sz="1800" b="1" dirty="0">
                <a:effectLst/>
                <a:latin typeface="Calibri" panose="020F0502020204030204" pitchFamily="34" charset="0"/>
              </a:rPr>
              <a:t>Why volunteering is not accessible widely in the city:</a:t>
            </a:r>
          </a:p>
          <a:p>
            <a:pPr marL="0" marR="0">
              <a:spcBef>
                <a:spcPts val="0"/>
              </a:spcBef>
              <a:spcAft>
                <a:spcPts val="0"/>
              </a:spcAft>
            </a:pPr>
            <a:r>
              <a:rPr lang="en-GB" sz="1800" b="1" dirty="0">
                <a:effectLst/>
                <a:latin typeface="Calibri" panose="020F0502020204030204" pitchFamily="34" charset="0"/>
              </a:rPr>
              <a:t>85 people started in the last year.</a:t>
            </a:r>
          </a:p>
          <a:p>
            <a:pPr marL="0" marR="0">
              <a:spcBef>
                <a:spcPts val="0"/>
              </a:spcBef>
              <a:spcAft>
                <a:spcPts val="0"/>
              </a:spcAft>
            </a:pPr>
            <a:r>
              <a:rPr lang="en-GB" sz="1800" b="1" dirty="0">
                <a:effectLst/>
                <a:latin typeface="Calibri" panose="020F0502020204030204" pitchFamily="34" charset="0"/>
              </a:rPr>
              <a:t>29 in the New Beginnings team – This model is not common. There are very few inclusive organisations who accept refugee volunteers</a:t>
            </a:r>
          </a:p>
          <a:p>
            <a:pPr marL="0" marR="0">
              <a:spcBef>
                <a:spcPts val="0"/>
              </a:spcBef>
              <a:spcAft>
                <a:spcPts val="0"/>
              </a:spcAft>
            </a:pPr>
            <a:endParaRPr lang="en-GB" sz="1800" b="1" dirty="0">
              <a:effectLst/>
              <a:latin typeface="Calibri" panose="020F0502020204030204" pitchFamily="34" charset="0"/>
            </a:endParaRPr>
          </a:p>
          <a:p>
            <a:pPr marL="0" marR="0">
              <a:spcBef>
                <a:spcPts val="0"/>
              </a:spcBef>
              <a:spcAft>
                <a:spcPts val="0"/>
              </a:spcAft>
            </a:pPr>
            <a:r>
              <a:rPr lang="en-GB" sz="1800" b="1" dirty="0">
                <a:effectLst/>
                <a:latin typeface="Calibri" panose="020F0502020204030204" pitchFamily="34" charset="0"/>
              </a:rPr>
              <a:t>But it does take capacity and this way of working</a:t>
            </a:r>
          </a:p>
          <a:p>
            <a:pPr marL="0" marR="0">
              <a:spcBef>
                <a:spcPts val="0"/>
              </a:spcBef>
              <a:spcAft>
                <a:spcPts val="0"/>
              </a:spcAft>
            </a:pPr>
            <a:endParaRPr lang="en-GB" sz="1800" b="1" dirty="0">
              <a:effectLst/>
              <a:latin typeface="Calibri" panose="020F0502020204030204" pitchFamily="34" charset="0"/>
            </a:endParaRPr>
          </a:p>
          <a:p>
            <a:pPr marL="0" marR="0">
              <a:spcBef>
                <a:spcPts val="0"/>
              </a:spcBef>
              <a:spcAft>
                <a:spcPts val="0"/>
              </a:spcAft>
            </a:pPr>
            <a:endParaRPr lang="en-GB" sz="1800" b="1" dirty="0">
              <a:effectLst/>
              <a:latin typeface="Calibri" panose="020F0502020204030204" pitchFamily="34" charset="0"/>
            </a:endParaRPr>
          </a:p>
          <a:p>
            <a:pPr marL="0" marR="0">
              <a:spcBef>
                <a:spcPts val="0"/>
              </a:spcBef>
              <a:spcAft>
                <a:spcPts val="0"/>
              </a:spcAft>
            </a:pPr>
            <a:r>
              <a:rPr lang="en-GB" sz="1800" dirty="0">
                <a:effectLst/>
                <a:latin typeface="Calibri" panose="020F0502020204030204" pitchFamily="34" charset="0"/>
              </a:rPr>
              <a:t> </a:t>
            </a:r>
          </a:p>
          <a:p>
            <a:pPr marL="0" marR="0">
              <a:spcBef>
                <a:spcPts val="0"/>
              </a:spcBef>
              <a:spcAft>
                <a:spcPts val="0"/>
              </a:spcAft>
            </a:pPr>
            <a:r>
              <a:rPr lang="en-GB" sz="1800" dirty="0">
                <a:effectLst/>
                <a:latin typeface="Calibri" panose="020F0502020204030204" pitchFamily="34" charset="0"/>
              </a:rPr>
              <a:t>Works largely independently, more responsibility</a:t>
            </a:r>
          </a:p>
          <a:p>
            <a:pPr marL="0" marR="0">
              <a:spcBef>
                <a:spcPts val="0"/>
              </a:spcBef>
              <a:spcAft>
                <a:spcPts val="0"/>
              </a:spcAft>
            </a:pPr>
            <a:r>
              <a:rPr lang="en-GB" sz="1800" dirty="0">
                <a:effectLst/>
                <a:latin typeface="Calibri" panose="020F0502020204030204" pitchFamily="34" charset="0"/>
              </a:rPr>
              <a:t>Supports training of intermediate level vols</a:t>
            </a:r>
          </a:p>
        </p:txBody>
      </p:sp>
      <p:sp>
        <p:nvSpPr>
          <p:cNvPr id="4" name="Slide Number Placeholder 3"/>
          <p:cNvSpPr>
            <a:spLocks noGrp="1"/>
          </p:cNvSpPr>
          <p:nvPr>
            <p:ph type="sldNum" sz="quarter" idx="10"/>
          </p:nvPr>
        </p:nvSpPr>
        <p:spPr/>
        <p:txBody>
          <a:bodyPr/>
          <a:lstStyle/>
          <a:p>
            <a:fld id="{05153D8A-9DD5-433E-9B7D-2D517C489A80}" type="slidenum">
              <a:rPr lang="en-GB" smtClean="0"/>
              <a:t>5</a:t>
            </a:fld>
            <a:endParaRPr lang="en-GB"/>
          </a:p>
        </p:txBody>
      </p:sp>
    </p:spTree>
    <p:extLst>
      <p:ext uri="{BB962C8B-B14F-4D97-AF65-F5344CB8AC3E}">
        <p14:creationId xmlns:p14="http://schemas.microsoft.com/office/powerpoint/2010/main" val="3535549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9E86678-CC2E-4BB6-9CBD-5981B079D4B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E86678-CC2E-4BB6-9CBD-5981B079D4B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E86678-CC2E-4BB6-9CBD-5981B079D4B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9E86678-CC2E-4BB6-9CBD-5981B079D4B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9E86678-CC2E-4BB6-9CBD-5981B079D4B1}" type="datetimeFigureOut">
              <a:rPr lang="en-GB" smtClean="0"/>
              <a:t>11/02/2026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9E86678-CC2E-4BB6-9CBD-5981B079D4B1}" type="datetimeFigureOut">
              <a:rPr lang="en-GB" smtClean="0"/>
              <a:t>11/02/2026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E86678-CC2E-4BB6-9CBD-5981B079D4B1}" type="datetimeFigureOut">
              <a:rPr lang="en-GB" smtClean="0"/>
              <a:t>11/02/2026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E86678-CC2E-4BB6-9CBD-5981B079D4B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E86678-CC2E-4BB6-9CBD-5981B079D4B1}" type="datetimeFigureOut">
              <a:rPr lang="en-GB" smtClean="0"/>
              <a:t>11/02/2026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E86678-CC2E-4BB6-9CBD-5981B079D4B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E86678-CC2E-4BB6-9CBD-5981B079D4B1}" type="datetimeFigureOut">
              <a:rPr lang="en-GB" smtClean="0"/>
              <a:t>11/02/2026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5A4B3-F543-4101-87AD-7E40C7734C7C}"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86678-CC2E-4BB6-9CBD-5981B079D4B1}" type="datetimeFigureOut">
              <a:rPr lang="en-GB" smtClean="0"/>
              <a:t>11/02/2026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5A4B3-F543-4101-87AD-7E40C7734C7C}"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t.grundman@vas.org.uk"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mailto:m.Scarborough@vas.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23528" y="1958975"/>
            <a:ext cx="8568952" cy="1470025"/>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schemeClr val="tx1"/>
              </a:solidFill>
            </a:endParaRPr>
          </a:p>
          <a:p>
            <a:r>
              <a:rPr lang="en-GB" sz="5100" dirty="0"/>
              <a:t>Volunteer to Career </a:t>
            </a:r>
          </a:p>
          <a:p>
            <a:r>
              <a:rPr lang="en-GB" sz="5100" dirty="0"/>
              <a:t>&amp; Inclusive Volunteering</a:t>
            </a:r>
          </a:p>
        </p:txBody>
      </p:sp>
      <p:sp>
        <p:nvSpPr>
          <p:cNvPr id="6" name="Title 1"/>
          <p:cNvSpPr txBox="1">
            <a:spLocks/>
          </p:cNvSpPr>
          <p:nvPr/>
        </p:nvSpPr>
        <p:spPr>
          <a:xfrm>
            <a:off x="2771800" y="3600450"/>
            <a:ext cx="5580112" cy="2114550"/>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dirty="0"/>
              <a:t>Tammy Grundman</a:t>
            </a:r>
          </a:p>
          <a:p>
            <a:pPr algn="r"/>
            <a:r>
              <a:rPr lang="en-GB" dirty="0"/>
              <a:t>Volunteer Development Manager</a:t>
            </a:r>
          </a:p>
          <a:p>
            <a:pPr algn="r"/>
            <a:endParaRPr lang="en-GB" dirty="0"/>
          </a:p>
          <a:p>
            <a:pPr algn="r"/>
            <a:r>
              <a:rPr lang="en-GB" dirty="0"/>
              <a:t>Michael Scarborough</a:t>
            </a:r>
          </a:p>
          <a:p>
            <a:pPr algn="r"/>
            <a:r>
              <a:rPr lang="en-GB" dirty="0"/>
              <a:t>Volunteer to Career Partnership Officer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38783" y="616026"/>
            <a:ext cx="846643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chemeClr val="tx1"/>
                </a:solidFill>
              </a:rPr>
              <a:t>Volunteer to Career</a:t>
            </a:r>
          </a:p>
        </p:txBody>
      </p:sp>
      <p:sp>
        <p:nvSpPr>
          <p:cNvPr id="6" name="Content Placeholder 2"/>
          <p:cNvSpPr txBox="1">
            <a:spLocks/>
          </p:cNvSpPr>
          <p:nvPr/>
        </p:nvSpPr>
        <p:spPr>
          <a:xfrm>
            <a:off x="395536" y="1802234"/>
            <a:ext cx="7992888" cy="4219053"/>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GB" b="1" dirty="0">
                <a:solidFill>
                  <a:schemeClr val="tx1"/>
                </a:solidFill>
              </a:rPr>
              <a:t>VAS Vision:</a:t>
            </a:r>
            <a:r>
              <a:rPr lang="en-GB" dirty="0">
                <a:solidFill>
                  <a:schemeClr val="tx1"/>
                </a:solidFill>
              </a:rPr>
              <a:t> People in Sheffield have the opportunity to live healthy, fulfilling lives, reach their potential and thrive equally.</a:t>
            </a:r>
          </a:p>
          <a:p>
            <a:pPr algn="l"/>
            <a:r>
              <a:rPr lang="en-GB" b="1" dirty="0">
                <a:solidFill>
                  <a:schemeClr val="tx1"/>
                </a:solidFill>
              </a:rPr>
              <a:t>VAS Purpose:</a:t>
            </a:r>
            <a:r>
              <a:rPr lang="en-GB" dirty="0">
                <a:solidFill>
                  <a:schemeClr val="tx1"/>
                </a:solidFill>
              </a:rPr>
              <a:t> To support people, communities and the Voluntary, Community, Faith and Social Enterprise (VCFSE) sector to lead positive change – change that really matters to local people now and in the future.</a:t>
            </a:r>
          </a:p>
          <a:p>
            <a:pPr algn="l"/>
            <a:endParaRPr lang="en-GB" dirty="0">
              <a:solidFill>
                <a:schemeClr val="tx1"/>
              </a:solidFill>
            </a:endParaRPr>
          </a:p>
          <a:p>
            <a:pPr marL="457200" lvl="0" indent="-457200" algn="l">
              <a:buFont typeface="Arial" panose="020B0604020202020204" pitchFamily="34" charset="0"/>
              <a:buChar char="•"/>
            </a:pPr>
            <a:r>
              <a:rPr lang="en-GB" dirty="0">
                <a:solidFill>
                  <a:schemeClr val="tx1"/>
                </a:solidFill>
              </a:rPr>
              <a:t>Empowering individuals through skill development and volunteering.</a:t>
            </a:r>
          </a:p>
          <a:p>
            <a:pPr marL="457200" lvl="0" indent="-457200" algn="l">
              <a:buFont typeface="Arial" panose="020B0604020202020204" pitchFamily="34" charset="0"/>
              <a:buChar char="•"/>
            </a:pPr>
            <a:r>
              <a:rPr lang="en-GB" dirty="0">
                <a:solidFill>
                  <a:schemeClr val="tx1"/>
                </a:solidFill>
              </a:rPr>
              <a:t>Strengthening the resilience of VCSE organisations.</a:t>
            </a:r>
          </a:p>
          <a:p>
            <a:pPr marL="457200" lvl="0" indent="-457200" algn="l">
              <a:buFont typeface="Arial" panose="020B0604020202020204" pitchFamily="34" charset="0"/>
              <a:buChar char="•"/>
            </a:pPr>
            <a:r>
              <a:rPr lang="en-GB" dirty="0">
                <a:solidFill>
                  <a:schemeClr val="tx1"/>
                </a:solidFill>
              </a:rPr>
              <a:t>Building capacity in communities to support people towards employment.</a:t>
            </a:r>
          </a:p>
          <a:p>
            <a:pPr marL="457200" lvl="0" indent="-457200" algn="l">
              <a:buFont typeface="Arial" panose="020B0604020202020204" pitchFamily="34" charset="0"/>
              <a:buChar char="•"/>
            </a:pPr>
            <a:r>
              <a:rPr lang="en-GB" dirty="0">
                <a:solidFill>
                  <a:schemeClr val="tx1"/>
                </a:solidFill>
              </a:rPr>
              <a:t>Facilitating pathways from inactivity to active participation, ultimately leading to work.</a:t>
            </a:r>
          </a:p>
          <a:p>
            <a:pPr algn="l"/>
            <a:endParaRPr lang="en-GB" dirty="0">
              <a:solidFill>
                <a:schemeClr val="tx1"/>
              </a:solidFill>
            </a:endParaRPr>
          </a:p>
        </p:txBody>
      </p:sp>
    </p:spTree>
    <p:extLst>
      <p:ext uri="{BB962C8B-B14F-4D97-AF65-F5344CB8AC3E}">
        <p14:creationId xmlns:p14="http://schemas.microsoft.com/office/powerpoint/2010/main" val="118035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3" cstate="print"/>
          <a:stretch>
            <a:fillRect/>
          </a:stretch>
        </p:blipFill>
        <p:spPr>
          <a:xfrm>
            <a:off x="0" y="0"/>
            <a:ext cx="9144000" cy="6858000"/>
          </a:xfrm>
          <a:prstGeom prst="rect">
            <a:avLst/>
          </a:prstGeom>
        </p:spPr>
      </p:pic>
      <p:sp>
        <p:nvSpPr>
          <p:cNvPr id="5" name="Title 1"/>
          <p:cNvSpPr txBox="1">
            <a:spLocks/>
          </p:cNvSpPr>
          <p:nvPr/>
        </p:nvSpPr>
        <p:spPr>
          <a:xfrm>
            <a:off x="452016" y="4572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Values &amp; Purpose</a:t>
            </a:r>
          </a:p>
        </p:txBody>
      </p:sp>
      <p:sp>
        <p:nvSpPr>
          <p:cNvPr id="6"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GB" dirty="0"/>
          </a:p>
        </p:txBody>
      </p:sp>
      <p:sp>
        <p:nvSpPr>
          <p:cNvPr id="7" name="TextBox 6"/>
          <p:cNvSpPr txBox="1"/>
          <p:nvPr/>
        </p:nvSpPr>
        <p:spPr>
          <a:xfrm>
            <a:off x="698631" y="1492983"/>
            <a:ext cx="7488832" cy="923330"/>
          </a:xfrm>
          <a:prstGeom prst="rect">
            <a:avLst/>
          </a:prstGeom>
          <a:noFill/>
        </p:spPr>
        <p:txBody>
          <a:bodyPr wrap="square" lIns="91440" tIns="45720" rIns="91440" bIns="45720" rtlCol="0" anchor="t">
            <a:spAutoFit/>
          </a:bodyPr>
          <a:lstStyle/>
          <a:p>
            <a:r>
              <a:rPr lang="en-GB" b="1" dirty="0">
                <a:ea typeface="Calibri"/>
                <a:cs typeface="Calibri"/>
              </a:rPr>
              <a:t>Volunteering is asset based community development</a:t>
            </a:r>
          </a:p>
          <a:p>
            <a:endParaRPr lang="en-GB" b="1" dirty="0">
              <a:ea typeface="Calibri"/>
              <a:cs typeface="Calibri"/>
            </a:endParaRPr>
          </a:p>
          <a:p>
            <a:endParaRPr lang="en-GB" b="1" dirty="0">
              <a:ea typeface="Calibri"/>
              <a:cs typeface="Calibri"/>
            </a:endParaRPr>
          </a:p>
        </p:txBody>
      </p:sp>
      <p:graphicFrame>
        <p:nvGraphicFramePr>
          <p:cNvPr id="9" name="Table 9">
            <a:extLst>
              <a:ext uri="{FF2B5EF4-FFF2-40B4-BE49-F238E27FC236}">
                <a16:creationId xmlns:a16="http://schemas.microsoft.com/office/drawing/2014/main" id="{3B312932-359D-4139-894E-DDC0BF8E604F}"/>
              </a:ext>
            </a:extLst>
          </p:cNvPr>
          <p:cNvGraphicFramePr>
            <a:graphicFrameLocks noGrp="1"/>
          </p:cNvGraphicFramePr>
          <p:nvPr>
            <p:extLst>
              <p:ext uri="{D42A27DB-BD31-4B8C-83A1-F6EECF244321}">
                <p14:modId xmlns:p14="http://schemas.microsoft.com/office/powerpoint/2010/main" val="2578170722"/>
              </p:ext>
            </p:extLst>
          </p:nvPr>
        </p:nvGraphicFramePr>
        <p:xfrm>
          <a:off x="822400" y="1862939"/>
          <a:ext cx="7488831" cy="1112520"/>
        </p:xfrm>
        <a:graphic>
          <a:graphicData uri="http://schemas.openxmlformats.org/drawingml/2006/table">
            <a:tbl>
              <a:tblPr firstRow="1" bandRow="1">
                <a:tableStyleId>{5C22544A-7EE6-4342-B048-85BDC9FD1C3A}</a:tableStyleId>
              </a:tblPr>
              <a:tblGrid>
                <a:gridCol w="2589253">
                  <a:extLst>
                    <a:ext uri="{9D8B030D-6E8A-4147-A177-3AD203B41FA5}">
                      <a16:colId xmlns:a16="http://schemas.microsoft.com/office/drawing/2014/main" val="674598518"/>
                    </a:ext>
                  </a:extLst>
                </a:gridCol>
                <a:gridCol w="4899578">
                  <a:extLst>
                    <a:ext uri="{9D8B030D-6E8A-4147-A177-3AD203B41FA5}">
                      <a16:colId xmlns:a16="http://schemas.microsoft.com/office/drawing/2014/main" val="109362904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ea typeface="Calibri"/>
                          <a:cs typeface="Calibri"/>
                        </a:rPr>
                        <a:t>Doing to or for</a:t>
                      </a:r>
                      <a:endParaRPr lang="en-GB" b="0" dirty="0">
                        <a:solidFill>
                          <a:schemeClr val="tx1"/>
                        </a:solidFill>
                      </a:endParaRPr>
                    </a:p>
                  </a:txBody>
                  <a:tcPr>
                    <a:noFill/>
                  </a:tcPr>
                </a:tc>
                <a:tc>
                  <a:txBody>
                    <a:bodyPr/>
                    <a:lstStyle/>
                    <a:p>
                      <a:r>
                        <a:rPr lang="en-GB" b="0" dirty="0">
                          <a:solidFill>
                            <a:schemeClr val="tx1"/>
                          </a:solidFill>
                        </a:rPr>
                        <a:t>Staff provide specialist expertise for community</a:t>
                      </a:r>
                    </a:p>
                  </a:txBody>
                  <a:tcPr>
                    <a:noFill/>
                  </a:tcPr>
                </a:tc>
                <a:extLst>
                  <a:ext uri="{0D108BD9-81ED-4DB2-BD59-A6C34878D82A}">
                    <a16:rowId xmlns:a16="http://schemas.microsoft.com/office/drawing/2014/main" val="4127823330"/>
                  </a:ext>
                </a:extLst>
              </a:tr>
              <a:tr h="370840">
                <a:tc>
                  <a:txBody>
                    <a:bodyPr/>
                    <a:lstStyle/>
                    <a:p>
                      <a:r>
                        <a:rPr lang="en-GB" b="0" dirty="0">
                          <a:solidFill>
                            <a:schemeClr val="tx1"/>
                          </a:solidFill>
                        </a:rPr>
                        <a:t>Doing with</a:t>
                      </a:r>
                    </a:p>
                  </a:txBody>
                  <a:tcPr>
                    <a:noFill/>
                  </a:tcPr>
                </a:tc>
                <a:tc>
                  <a:txBody>
                    <a:bodyPr/>
                    <a:lstStyle/>
                    <a:p>
                      <a:r>
                        <a:rPr lang="en-GB" b="0" dirty="0">
                          <a:solidFill>
                            <a:schemeClr val="tx1"/>
                          </a:solidFill>
                        </a:rPr>
                        <a:t>Volunteers deliver services with staff support</a:t>
                      </a:r>
                    </a:p>
                  </a:txBody>
                  <a:tcPr>
                    <a:noFill/>
                  </a:tcPr>
                </a:tc>
                <a:extLst>
                  <a:ext uri="{0D108BD9-81ED-4DB2-BD59-A6C34878D82A}">
                    <a16:rowId xmlns:a16="http://schemas.microsoft.com/office/drawing/2014/main" val="3282214912"/>
                  </a:ext>
                </a:extLst>
              </a:tr>
              <a:tr h="370840">
                <a:tc>
                  <a:txBody>
                    <a:bodyPr/>
                    <a:lstStyle/>
                    <a:p>
                      <a:r>
                        <a:rPr lang="en-GB" b="0" dirty="0">
                          <a:solidFill>
                            <a:schemeClr val="tx1"/>
                          </a:solidFill>
                        </a:rPr>
                        <a:t>Stepping back</a:t>
                      </a:r>
                    </a:p>
                  </a:txBody>
                  <a:tcPr>
                    <a:noFill/>
                  </a:tcPr>
                </a:tc>
                <a:tc>
                  <a:txBody>
                    <a:bodyPr/>
                    <a:lstStyle/>
                    <a:p>
                      <a:r>
                        <a:rPr lang="en-GB" b="0" dirty="0">
                          <a:solidFill>
                            <a:schemeClr val="tx1"/>
                          </a:solidFill>
                        </a:rPr>
                        <a:t>Volunteer led, staff enable community action</a:t>
                      </a:r>
                    </a:p>
                  </a:txBody>
                  <a:tcPr>
                    <a:noFill/>
                  </a:tcPr>
                </a:tc>
                <a:extLst>
                  <a:ext uri="{0D108BD9-81ED-4DB2-BD59-A6C34878D82A}">
                    <a16:rowId xmlns:a16="http://schemas.microsoft.com/office/drawing/2014/main" val="2569642295"/>
                  </a:ext>
                </a:extLst>
              </a:tr>
            </a:tbl>
          </a:graphicData>
        </a:graphic>
      </p:graphicFrame>
      <p:sp>
        <p:nvSpPr>
          <p:cNvPr id="10" name="TextBox 9">
            <a:extLst>
              <a:ext uri="{FF2B5EF4-FFF2-40B4-BE49-F238E27FC236}">
                <a16:creationId xmlns:a16="http://schemas.microsoft.com/office/drawing/2014/main" id="{A7BE12CA-5DFC-47F4-A4ED-AD72E62495AC}"/>
              </a:ext>
            </a:extLst>
          </p:cNvPr>
          <p:cNvSpPr txBox="1"/>
          <p:nvPr/>
        </p:nvSpPr>
        <p:spPr>
          <a:xfrm>
            <a:off x="685861" y="3054340"/>
            <a:ext cx="8134611" cy="3416320"/>
          </a:xfrm>
          <a:prstGeom prst="rect">
            <a:avLst/>
          </a:prstGeom>
          <a:noFill/>
        </p:spPr>
        <p:txBody>
          <a:bodyPr wrap="square" lIns="91440" tIns="45720" rIns="91440" bIns="45720" rtlCol="0" anchor="t">
            <a:spAutoFit/>
          </a:bodyPr>
          <a:lstStyle/>
          <a:p>
            <a:r>
              <a:rPr lang="en-GB" b="1" dirty="0">
                <a:ea typeface="Calibri"/>
                <a:cs typeface="Calibri"/>
              </a:rPr>
              <a:t>Everyone has expertise to offer, we create opportunities so people can give</a:t>
            </a:r>
          </a:p>
          <a:p>
            <a:pPr marL="285750" indent="-285750">
              <a:buFontTx/>
              <a:buChar char="-"/>
            </a:pPr>
            <a:r>
              <a:rPr lang="en-GB" dirty="0">
                <a:ea typeface="Calibri"/>
                <a:cs typeface="Calibri"/>
              </a:rPr>
              <a:t>Our role is to create opportunities for people to learn and give</a:t>
            </a:r>
          </a:p>
          <a:p>
            <a:pPr marL="285750" indent="-285750">
              <a:buFontTx/>
              <a:buChar char="-"/>
            </a:pPr>
            <a:r>
              <a:rPr lang="en-GB" dirty="0">
                <a:ea typeface="Calibri"/>
                <a:cs typeface="Calibri"/>
              </a:rPr>
              <a:t>Giving is good. We are growing the giving economy, enabling people to give and make a positive difference to the community.</a:t>
            </a:r>
            <a:br>
              <a:rPr lang="en-GB" dirty="0">
                <a:ea typeface="Calibri"/>
                <a:cs typeface="Calibri"/>
              </a:rPr>
            </a:br>
            <a:endParaRPr lang="en-GB" b="1" dirty="0">
              <a:ea typeface="Calibri"/>
              <a:cs typeface="Calibri"/>
            </a:endParaRPr>
          </a:p>
          <a:p>
            <a:r>
              <a:rPr lang="en-GB" b="1" dirty="0">
                <a:ea typeface="Calibri"/>
                <a:cs typeface="Calibri"/>
              </a:rPr>
              <a:t>Who delivers the service really matters – Volunteering is currently an exclusive club </a:t>
            </a:r>
          </a:p>
          <a:p>
            <a:pPr algn="l"/>
            <a:r>
              <a:rPr lang="en-GB" dirty="0">
                <a:solidFill>
                  <a:schemeClr val="tx1"/>
                </a:solidFill>
              </a:rPr>
              <a:t>48% of people volunteer to make a difference. 92% Trustees are white</a:t>
            </a:r>
          </a:p>
          <a:p>
            <a:pPr marL="914400" lvl="1" indent="-457200" algn="l">
              <a:buFont typeface="Arial" panose="020B0604020202020204" pitchFamily="34" charset="0"/>
              <a:buChar char="•"/>
            </a:pPr>
            <a:r>
              <a:rPr lang="en-GB" dirty="0">
                <a:solidFill>
                  <a:schemeClr val="tx1"/>
                </a:solidFill>
              </a:rPr>
              <a:t>Having purpose, impact and agency is core to wellbeing, and a privilege. </a:t>
            </a:r>
          </a:p>
          <a:p>
            <a:pPr marL="914400" lvl="1" indent="-457200" algn="l">
              <a:buFont typeface="Arial" panose="020B0604020202020204" pitchFamily="34" charset="0"/>
              <a:buChar char="•"/>
            </a:pPr>
            <a:r>
              <a:rPr lang="en-GB" dirty="0"/>
              <a:t>Inclusive volunteering means changing the current structures to enable people currently excluded to benefit.</a:t>
            </a:r>
            <a:endParaRPr lang="en-GB" dirty="0">
              <a:solidFill>
                <a:schemeClr val="tx1"/>
              </a:solidFill>
            </a:endParaRPr>
          </a:p>
          <a:p>
            <a:pPr marL="914400" lvl="1" indent="-457200" algn="l">
              <a:buFont typeface="Arial" panose="020B0604020202020204" pitchFamily="34" charset="0"/>
              <a:buChar char="•"/>
            </a:pPr>
            <a:r>
              <a:rPr lang="en-GB" dirty="0">
                <a:solidFill>
                  <a:schemeClr val="tx1"/>
                </a:solidFill>
              </a:rPr>
              <a:t>We chose who is allowed to have purpose and agency in our organisations. </a:t>
            </a:r>
          </a:p>
          <a:p>
            <a:endParaRPr lang="en-GB" b="1" dirty="0">
              <a:ea typeface="Calibri"/>
              <a:cs typeface="Calibri"/>
            </a:endParaRPr>
          </a:p>
        </p:txBody>
      </p:sp>
    </p:spTree>
    <p:extLst>
      <p:ext uri="{BB962C8B-B14F-4D97-AF65-F5344CB8AC3E}">
        <p14:creationId xmlns:p14="http://schemas.microsoft.com/office/powerpoint/2010/main" val="39819031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3" cstate="print"/>
          <a:stretch>
            <a:fillRect/>
          </a:stretch>
        </p:blipFill>
        <p:spPr>
          <a:xfrm>
            <a:off x="-10990" y="-6246"/>
            <a:ext cx="9144000" cy="6858000"/>
          </a:xfrm>
          <a:prstGeom prst="rect">
            <a:avLst/>
          </a:prstGeom>
        </p:spPr>
      </p:pic>
      <p:sp>
        <p:nvSpPr>
          <p:cNvPr id="5" name="Title 1"/>
          <p:cNvSpPr txBox="1">
            <a:spLocks/>
          </p:cNvSpPr>
          <p:nvPr/>
        </p:nvSpPr>
        <p:spPr>
          <a:xfrm>
            <a:off x="452016" y="4572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Volunteering observations</a:t>
            </a:r>
          </a:p>
        </p:txBody>
      </p:sp>
      <p:sp>
        <p:nvSpPr>
          <p:cNvPr id="6"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GB" dirty="0"/>
          </a:p>
        </p:txBody>
      </p:sp>
      <p:sp>
        <p:nvSpPr>
          <p:cNvPr id="7" name="TextBox 6"/>
          <p:cNvSpPr txBox="1"/>
          <p:nvPr/>
        </p:nvSpPr>
        <p:spPr>
          <a:xfrm>
            <a:off x="680615" y="1484784"/>
            <a:ext cx="3670175" cy="369332"/>
          </a:xfrm>
          <a:prstGeom prst="rect">
            <a:avLst/>
          </a:prstGeom>
          <a:noFill/>
        </p:spPr>
        <p:txBody>
          <a:bodyPr wrap="square" lIns="91440" tIns="45720" rIns="91440" bIns="45720" rtlCol="0" anchor="t">
            <a:spAutoFit/>
          </a:bodyPr>
          <a:lstStyle/>
          <a:p>
            <a:r>
              <a:rPr lang="en-GB" b="1" dirty="0">
                <a:ea typeface="Calibri"/>
                <a:cs typeface="Calibri"/>
              </a:rPr>
              <a:t>Number of volunteers at each level</a:t>
            </a:r>
          </a:p>
        </p:txBody>
      </p:sp>
      <p:graphicFrame>
        <p:nvGraphicFramePr>
          <p:cNvPr id="8" name="Diagram 7">
            <a:extLst>
              <a:ext uri="{FF2B5EF4-FFF2-40B4-BE49-F238E27FC236}">
                <a16:creationId xmlns:a16="http://schemas.microsoft.com/office/drawing/2014/main" id="{0E4EB920-0085-46BB-B61E-C1B7E570A954}"/>
              </a:ext>
            </a:extLst>
          </p:cNvPr>
          <p:cNvGraphicFramePr/>
          <p:nvPr>
            <p:extLst>
              <p:ext uri="{D42A27DB-BD31-4B8C-83A1-F6EECF244321}">
                <p14:modId xmlns:p14="http://schemas.microsoft.com/office/powerpoint/2010/main" val="579238360"/>
              </p:ext>
            </p:extLst>
          </p:nvPr>
        </p:nvGraphicFramePr>
        <p:xfrm>
          <a:off x="980697" y="2084784"/>
          <a:ext cx="3036945" cy="32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Diagram 11">
            <a:extLst>
              <a:ext uri="{FF2B5EF4-FFF2-40B4-BE49-F238E27FC236}">
                <a16:creationId xmlns:a16="http://schemas.microsoft.com/office/drawing/2014/main" id="{3382E9FD-B341-4A56-A805-05B9E33296EE}"/>
              </a:ext>
            </a:extLst>
          </p:cNvPr>
          <p:cNvGraphicFramePr/>
          <p:nvPr>
            <p:extLst>
              <p:ext uri="{D42A27DB-BD31-4B8C-83A1-F6EECF244321}">
                <p14:modId xmlns:p14="http://schemas.microsoft.com/office/powerpoint/2010/main" val="4100218445"/>
              </p:ext>
            </p:extLst>
          </p:nvPr>
        </p:nvGraphicFramePr>
        <p:xfrm>
          <a:off x="5126359" y="2140260"/>
          <a:ext cx="3036945" cy="328843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3" name="TextBox 12">
            <a:extLst>
              <a:ext uri="{FF2B5EF4-FFF2-40B4-BE49-F238E27FC236}">
                <a16:creationId xmlns:a16="http://schemas.microsoft.com/office/drawing/2014/main" id="{F958832D-2655-4E25-A760-4B8919B4B3C3}"/>
              </a:ext>
            </a:extLst>
          </p:cNvPr>
          <p:cNvSpPr txBox="1"/>
          <p:nvPr/>
        </p:nvSpPr>
        <p:spPr>
          <a:xfrm>
            <a:off x="5126359" y="1484784"/>
            <a:ext cx="3372545" cy="646331"/>
          </a:xfrm>
          <a:prstGeom prst="rect">
            <a:avLst/>
          </a:prstGeom>
          <a:noFill/>
        </p:spPr>
        <p:txBody>
          <a:bodyPr wrap="square" lIns="91440" tIns="45720" rIns="91440" bIns="45720" rtlCol="0" anchor="t">
            <a:spAutoFit/>
          </a:bodyPr>
          <a:lstStyle/>
          <a:p>
            <a:r>
              <a:rPr lang="en-GB" b="1" dirty="0">
                <a:ea typeface="Calibri"/>
                <a:cs typeface="Calibri"/>
              </a:rPr>
              <a:t>Required Time Commitment and level of responsibility</a:t>
            </a:r>
          </a:p>
        </p:txBody>
      </p:sp>
      <p:sp>
        <p:nvSpPr>
          <p:cNvPr id="14" name="Arrow: Down 13">
            <a:extLst>
              <a:ext uri="{FF2B5EF4-FFF2-40B4-BE49-F238E27FC236}">
                <a16:creationId xmlns:a16="http://schemas.microsoft.com/office/drawing/2014/main" id="{08B9010A-B830-4818-A58D-0EBC00EFC90C}"/>
              </a:ext>
            </a:extLst>
          </p:cNvPr>
          <p:cNvSpPr/>
          <p:nvPr/>
        </p:nvSpPr>
        <p:spPr>
          <a:xfrm rot="10800000">
            <a:off x="4355976" y="1854116"/>
            <a:ext cx="582487" cy="35191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dirty="0">
                <a:solidFill>
                  <a:schemeClr val="tx1"/>
                </a:solidFill>
              </a:rPr>
              <a:t>Confidence &amp; Skill level</a:t>
            </a:r>
          </a:p>
        </p:txBody>
      </p:sp>
      <p:sp>
        <p:nvSpPr>
          <p:cNvPr id="15" name="TextBox 14">
            <a:extLst>
              <a:ext uri="{FF2B5EF4-FFF2-40B4-BE49-F238E27FC236}">
                <a16:creationId xmlns:a16="http://schemas.microsoft.com/office/drawing/2014/main" id="{D2761B30-F7DB-4D67-8860-7F6A79FD31DE}"/>
              </a:ext>
            </a:extLst>
          </p:cNvPr>
          <p:cNvSpPr txBox="1"/>
          <p:nvPr/>
        </p:nvSpPr>
        <p:spPr>
          <a:xfrm>
            <a:off x="7613932" y="4570919"/>
            <a:ext cx="1334616" cy="584775"/>
          </a:xfrm>
          <a:prstGeom prst="rect">
            <a:avLst/>
          </a:prstGeom>
          <a:noFill/>
        </p:spPr>
        <p:txBody>
          <a:bodyPr wrap="square" rtlCol="0">
            <a:spAutoFit/>
          </a:bodyPr>
          <a:lstStyle/>
          <a:p>
            <a:r>
              <a:rPr lang="en-GB" sz="1600" dirty="0"/>
              <a:t>Less than once a week</a:t>
            </a:r>
          </a:p>
        </p:txBody>
      </p:sp>
      <p:sp>
        <p:nvSpPr>
          <p:cNvPr id="16" name="TextBox 15">
            <a:extLst>
              <a:ext uri="{FF2B5EF4-FFF2-40B4-BE49-F238E27FC236}">
                <a16:creationId xmlns:a16="http://schemas.microsoft.com/office/drawing/2014/main" id="{889F7763-71B2-4D84-9FA9-B299E66BED2B}"/>
              </a:ext>
            </a:extLst>
          </p:cNvPr>
          <p:cNvSpPr txBox="1"/>
          <p:nvPr/>
        </p:nvSpPr>
        <p:spPr>
          <a:xfrm>
            <a:off x="7505574" y="2264412"/>
            <a:ext cx="1476123" cy="584775"/>
          </a:xfrm>
          <a:prstGeom prst="rect">
            <a:avLst/>
          </a:prstGeom>
          <a:noFill/>
        </p:spPr>
        <p:txBody>
          <a:bodyPr wrap="square" rtlCol="0">
            <a:spAutoFit/>
          </a:bodyPr>
          <a:lstStyle/>
          <a:p>
            <a:r>
              <a:rPr lang="en-GB" sz="1600" dirty="0"/>
              <a:t>One day a week or more</a:t>
            </a:r>
          </a:p>
        </p:txBody>
      </p:sp>
      <p:sp>
        <p:nvSpPr>
          <p:cNvPr id="9" name="TextBox 8">
            <a:extLst>
              <a:ext uri="{FF2B5EF4-FFF2-40B4-BE49-F238E27FC236}">
                <a16:creationId xmlns:a16="http://schemas.microsoft.com/office/drawing/2014/main" id="{E3BD84DC-4941-470B-983A-7DB1C042573A}"/>
              </a:ext>
            </a:extLst>
          </p:cNvPr>
          <p:cNvSpPr txBox="1"/>
          <p:nvPr/>
        </p:nvSpPr>
        <p:spPr>
          <a:xfrm>
            <a:off x="-10990" y="2235369"/>
            <a:ext cx="2288316" cy="646331"/>
          </a:xfrm>
          <a:prstGeom prst="rect">
            <a:avLst/>
          </a:prstGeom>
          <a:noFill/>
        </p:spPr>
        <p:txBody>
          <a:bodyPr wrap="square" rtlCol="0">
            <a:spAutoFit/>
          </a:bodyPr>
          <a:lstStyle/>
          <a:p>
            <a:r>
              <a:rPr lang="en-GB" dirty="0"/>
              <a:t>Small number of advanced volunteers</a:t>
            </a:r>
          </a:p>
        </p:txBody>
      </p:sp>
      <p:sp>
        <p:nvSpPr>
          <p:cNvPr id="17" name="TextBox 16">
            <a:extLst>
              <a:ext uri="{FF2B5EF4-FFF2-40B4-BE49-F238E27FC236}">
                <a16:creationId xmlns:a16="http://schemas.microsoft.com/office/drawing/2014/main" id="{2F5D0039-9201-4E86-BFB6-2B108585107F}"/>
              </a:ext>
            </a:extLst>
          </p:cNvPr>
          <p:cNvSpPr txBox="1"/>
          <p:nvPr/>
        </p:nvSpPr>
        <p:spPr>
          <a:xfrm>
            <a:off x="-96896" y="4235619"/>
            <a:ext cx="1774678" cy="923330"/>
          </a:xfrm>
          <a:prstGeom prst="rect">
            <a:avLst/>
          </a:prstGeom>
          <a:noFill/>
        </p:spPr>
        <p:txBody>
          <a:bodyPr wrap="square" rtlCol="0">
            <a:spAutoFit/>
          </a:bodyPr>
          <a:lstStyle/>
          <a:p>
            <a:r>
              <a:rPr lang="en-GB" dirty="0"/>
              <a:t>Higher volume of  Entry level volunteers</a:t>
            </a:r>
          </a:p>
        </p:txBody>
      </p:sp>
      <p:sp>
        <p:nvSpPr>
          <p:cNvPr id="18" name="TextBox 17">
            <a:extLst>
              <a:ext uri="{FF2B5EF4-FFF2-40B4-BE49-F238E27FC236}">
                <a16:creationId xmlns:a16="http://schemas.microsoft.com/office/drawing/2014/main" id="{6F8F193B-FFF2-44DB-8A6F-D03AF91B9F0A}"/>
              </a:ext>
            </a:extLst>
          </p:cNvPr>
          <p:cNvSpPr txBox="1"/>
          <p:nvPr/>
        </p:nvSpPr>
        <p:spPr>
          <a:xfrm>
            <a:off x="162303" y="5545139"/>
            <a:ext cx="8819394" cy="646331"/>
          </a:xfrm>
          <a:prstGeom prst="rect">
            <a:avLst/>
          </a:prstGeom>
          <a:noFill/>
        </p:spPr>
        <p:txBody>
          <a:bodyPr wrap="square" lIns="91440" tIns="45720" rIns="91440" bIns="45720" rtlCol="0" anchor="t">
            <a:spAutoFit/>
          </a:bodyPr>
          <a:lstStyle/>
          <a:p>
            <a:r>
              <a:rPr lang="en-GB" b="1" dirty="0">
                <a:ea typeface="Calibri"/>
                <a:cs typeface="Calibri"/>
              </a:rPr>
              <a:t>Fewer people want or are ready to do roles needing higher skill, more responsibility or time commitment. Our role is to train and mentor people to develop the skills needed </a:t>
            </a:r>
          </a:p>
        </p:txBody>
      </p:sp>
    </p:spTree>
    <p:extLst>
      <p:ext uri="{BB962C8B-B14F-4D97-AF65-F5344CB8AC3E}">
        <p14:creationId xmlns:p14="http://schemas.microsoft.com/office/powerpoint/2010/main" val="2975514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3" cstate="print"/>
          <a:stretch>
            <a:fillRect/>
          </a:stretch>
        </p:blipFill>
        <p:spPr>
          <a:xfrm>
            <a:off x="0" y="0"/>
            <a:ext cx="9144000" cy="6858000"/>
          </a:xfrm>
          <a:prstGeom prst="rect">
            <a:avLst/>
          </a:prstGeom>
        </p:spPr>
      </p:pic>
      <p:sp>
        <p:nvSpPr>
          <p:cNvPr id="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t>Sustainable Structure</a:t>
            </a:r>
          </a:p>
        </p:txBody>
      </p:sp>
      <p:sp>
        <p:nvSpPr>
          <p:cNvPr id="6" name="TextBox 5">
            <a:extLst>
              <a:ext uri="{FF2B5EF4-FFF2-40B4-BE49-F238E27FC236}">
                <a16:creationId xmlns:a16="http://schemas.microsoft.com/office/drawing/2014/main" id="{1EFDE6F4-595C-4B48-9DE8-17F798632533}"/>
              </a:ext>
            </a:extLst>
          </p:cNvPr>
          <p:cNvSpPr txBox="1"/>
          <p:nvPr/>
        </p:nvSpPr>
        <p:spPr>
          <a:xfrm>
            <a:off x="1043608" y="1124744"/>
            <a:ext cx="6840760" cy="369332"/>
          </a:xfrm>
          <a:prstGeom prst="rect">
            <a:avLst/>
          </a:prstGeom>
          <a:noFill/>
        </p:spPr>
        <p:txBody>
          <a:bodyPr wrap="square" rtlCol="0">
            <a:spAutoFit/>
          </a:bodyPr>
          <a:lstStyle/>
          <a:p>
            <a:r>
              <a:rPr lang="en-GB"/>
              <a:t>We are all leaders, teachers, learners</a:t>
            </a:r>
          </a:p>
        </p:txBody>
      </p:sp>
      <p:pic>
        <p:nvPicPr>
          <p:cNvPr id="10" name="Picture 9">
            <a:extLst>
              <a:ext uri="{FF2B5EF4-FFF2-40B4-BE49-F238E27FC236}">
                <a16:creationId xmlns:a16="http://schemas.microsoft.com/office/drawing/2014/main" id="{E58999F3-230E-48D2-9279-D07A8C1B0D55}"/>
              </a:ext>
            </a:extLst>
          </p:cNvPr>
          <p:cNvPicPr>
            <a:picLocks noChangeAspect="1"/>
          </p:cNvPicPr>
          <p:nvPr/>
        </p:nvPicPr>
        <p:blipFill>
          <a:blip r:embed="rId4"/>
          <a:stretch>
            <a:fillRect/>
          </a:stretch>
        </p:blipFill>
        <p:spPr>
          <a:xfrm>
            <a:off x="2759391" y="1811746"/>
            <a:ext cx="616352" cy="532436"/>
          </a:xfrm>
          <a:prstGeom prst="rect">
            <a:avLst/>
          </a:prstGeom>
        </p:spPr>
      </p:pic>
      <p:pic>
        <p:nvPicPr>
          <p:cNvPr id="15" name="Picture 14">
            <a:extLst>
              <a:ext uri="{FF2B5EF4-FFF2-40B4-BE49-F238E27FC236}">
                <a16:creationId xmlns:a16="http://schemas.microsoft.com/office/drawing/2014/main" id="{40162772-BCC1-4820-92D6-94183D541E6C}"/>
              </a:ext>
            </a:extLst>
          </p:cNvPr>
          <p:cNvPicPr>
            <a:picLocks noChangeAspect="1"/>
          </p:cNvPicPr>
          <p:nvPr/>
        </p:nvPicPr>
        <p:blipFill>
          <a:blip r:embed="rId4"/>
          <a:stretch>
            <a:fillRect/>
          </a:stretch>
        </p:blipFill>
        <p:spPr>
          <a:xfrm>
            <a:off x="913900" y="3202558"/>
            <a:ext cx="616352" cy="532436"/>
          </a:xfrm>
          <a:prstGeom prst="rect">
            <a:avLst/>
          </a:prstGeom>
        </p:spPr>
      </p:pic>
      <p:pic>
        <p:nvPicPr>
          <p:cNvPr id="16" name="Picture 15">
            <a:extLst>
              <a:ext uri="{FF2B5EF4-FFF2-40B4-BE49-F238E27FC236}">
                <a16:creationId xmlns:a16="http://schemas.microsoft.com/office/drawing/2014/main" id="{3237A5CB-D05E-430E-A066-84D04518D525}"/>
              </a:ext>
            </a:extLst>
          </p:cNvPr>
          <p:cNvPicPr>
            <a:picLocks noChangeAspect="1"/>
          </p:cNvPicPr>
          <p:nvPr/>
        </p:nvPicPr>
        <p:blipFill>
          <a:blip r:embed="rId5"/>
          <a:stretch>
            <a:fillRect/>
          </a:stretch>
        </p:blipFill>
        <p:spPr>
          <a:xfrm>
            <a:off x="4273756" y="2746539"/>
            <a:ext cx="616352" cy="546228"/>
          </a:xfrm>
          <a:prstGeom prst="rect">
            <a:avLst/>
          </a:prstGeom>
        </p:spPr>
      </p:pic>
      <p:pic>
        <p:nvPicPr>
          <p:cNvPr id="18" name="Picture 17">
            <a:extLst>
              <a:ext uri="{FF2B5EF4-FFF2-40B4-BE49-F238E27FC236}">
                <a16:creationId xmlns:a16="http://schemas.microsoft.com/office/drawing/2014/main" id="{D3EAD300-6F1F-451D-8FDB-9D8D7F4EDF12}"/>
              </a:ext>
            </a:extLst>
          </p:cNvPr>
          <p:cNvPicPr>
            <a:picLocks noChangeAspect="1"/>
          </p:cNvPicPr>
          <p:nvPr/>
        </p:nvPicPr>
        <p:blipFill>
          <a:blip r:embed="rId6"/>
          <a:stretch>
            <a:fillRect/>
          </a:stretch>
        </p:blipFill>
        <p:spPr>
          <a:xfrm>
            <a:off x="4284008" y="5213798"/>
            <a:ext cx="885775" cy="546228"/>
          </a:xfrm>
          <a:prstGeom prst="rect">
            <a:avLst/>
          </a:prstGeom>
        </p:spPr>
      </p:pic>
      <p:pic>
        <p:nvPicPr>
          <p:cNvPr id="22" name="Picture 21">
            <a:extLst>
              <a:ext uri="{FF2B5EF4-FFF2-40B4-BE49-F238E27FC236}">
                <a16:creationId xmlns:a16="http://schemas.microsoft.com/office/drawing/2014/main" id="{6EF853BB-7A55-4FB3-AC04-41E1AEFDCCAA}"/>
              </a:ext>
            </a:extLst>
          </p:cNvPr>
          <p:cNvPicPr>
            <a:picLocks noChangeAspect="1"/>
          </p:cNvPicPr>
          <p:nvPr/>
        </p:nvPicPr>
        <p:blipFill>
          <a:blip r:embed="rId5"/>
          <a:stretch>
            <a:fillRect/>
          </a:stretch>
        </p:blipFill>
        <p:spPr>
          <a:xfrm>
            <a:off x="4284008" y="3842710"/>
            <a:ext cx="616352" cy="546228"/>
          </a:xfrm>
          <a:prstGeom prst="rect">
            <a:avLst/>
          </a:prstGeom>
        </p:spPr>
      </p:pic>
      <p:sp>
        <p:nvSpPr>
          <p:cNvPr id="14" name="TextBox 13">
            <a:extLst>
              <a:ext uri="{FF2B5EF4-FFF2-40B4-BE49-F238E27FC236}">
                <a16:creationId xmlns:a16="http://schemas.microsoft.com/office/drawing/2014/main" id="{87E16773-1F5B-4AAF-9704-81D3393EB9A9}"/>
              </a:ext>
            </a:extLst>
          </p:cNvPr>
          <p:cNvSpPr txBox="1"/>
          <p:nvPr/>
        </p:nvSpPr>
        <p:spPr>
          <a:xfrm>
            <a:off x="3393050" y="1753028"/>
            <a:ext cx="4946043" cy="523220"/>
          </a:xfrm>
          <a:prstGeom prst="rect">
            <a:avLst/>
          </a:prstGeom>
          <a:noFill/>
        </p:spPr>
        <p:txBody>
          <a:bodyPr wrap="square">
            <a:spAutoFit/>
          </a:bodyPr>
          <a:lstStyle/>
          <a:p>
            <a:pPr marL="0" marR="0" rtl="0">
              <a:spcBef>
                <a:spcPts val="0"/>
              </a:spcBef>
              <a:spcAft>
                <a:spcPts val="0"/>
              </a:spcAft>
            </a:pPr>
            <a:r>
              <a:rPr lang="en-GB" sz="1400" b="1" dirty="0">
                <a:effectLst/>
                <a:latin typeface="Calibri" panose="020F0502020204030204" pitchFamily="34" charset="0"/>
              </a:rPr>
              <a:t>Volunteer Co-ordinator</a:t>
            </a:r>
            <a:endParaRPr lang="en-GB" sz="1400" dirty="0">
              <a:effectLst/>
              <a:latin typeface="Calibri" panose="020F0502020204030204" pitchFamily="34" charset="0"/>
            </a:endParaRPr>
          </a:p>
          <a:p>
            <a:pPr marL="0" marR="0" rtl="0">
              <a:spcBef>
                <a:spcPts val="0"/>
              </a:spcBef>
              <a:spcAft>
                <a:spcPts val="0"/>
              </a:spcAft>
            </a:pPr>
            <a:r>
              <a:rPr lang="en-GB" sz="1400" dirty="0">
                <a:effectLst/>
                <a:latin typeface="Calibri" panose="020F0502020204030204" pitchFamily="34" charset="0"/>
              </a:rPr>
              <a:t> Teacher, coach &amp; facilitator of expertise in the community</a:t>
            </a:r>
          </a:p>
        </p:txBody>
      </p:sp>
      <p:sp>
        <p:nvSpPr>
          <p:cNvPr id="19" name="TextBox 18">
            <a:extLst>
              <a:ext uri="{FF2B5EF4-FFF2-40B4-BE49-F238E27FC236}">
                <a16:creationId xmlns:a16="http://schemas.microsoft.com/office/drawing/2014/main" id="{9EC32055-2325-4FB8-A3E7-596DCDD4151D}"/>
              </a:ext>
            </a:extLst>
          </p:cNvPr>
          <p:cNvSpPr txBox="1"/>
          <p:nvPr/>
        </p:nvSpPr>
        <p:spPr>
          <a:xfrm>
            <a:off x="5460758" y="2464484"/>
            <a:ext cx="3568092" cy="1015663"/>
          </a:xfrm>
          <a:prstGeom prst="rect">
            <a:avLst/>
          </a:prstGeom>
          <a:noFill/>
        </p:spPr>
        <p:txBody>
          <a:bodyPr wrap="square">
            <a:spAutoFit/>
          </a:bodyPr>
          <a:lstStyle/>
          <a:p>
            <a:pPr marL="0" marR="0" rtl="0">
              <a:spcBef>
                <a:spcPts val="0"/>
              </a:spcBef>
              <a:spcAft>
                <a:spcPts val="0"/>
              </a:spcAft>
            </a:pPr>
            <a:r>
              <a:rPr lang="en-GB" sz="1200" b="1">
                <a:effectLst/>
                <a:latin typeface="Calibri" panose="020F0502020204030204" pitchFamily="34" charset="0"/>
              </a:rPr>
              <a:t>Advanced - Close to job ready - x2 volunteers</a:t>
            </a:r>
            <a:endParaRPr lang="en-GB" sz="1200">
              <a:effectLst/>
              <a:latin typeface="Calibri" panose="020F0502020204030204" pitchFamily="34" charset="0"/>
            </a:endParaRPr>
          </a:p>
          <a:p>
            <a:pPr marL="0" marR="0" rtl="0">
              <a:spcBef>
                <a:spcPts val="0"/>
              </a:spcBef>
              <a:spcAft>
                <a:spcPts val="0"/>
              </a:spcAft>
            </a:pPr>
            <a:r>
              <a:rPr lang="en-GB" sz="1200">
                <a:effectLst/>
                <a:latin typeface="Calibri" panose="020F0502020204030204" pitchFamily="34" charset="0"/>
              </a:rPr>
              <a:t> </a:t>
            </a:r>
          </a:p>
          <a:p>
            <a:pPr marL="0" marR="0" rtl="0">
              <a:spcBef>
                <a:spcPts val="0"/>
              </a:spcBef>
              <a:spcAft>
                <a:spcPts val="0"/>
              </a:spcAft>
            </a:pPr>
            <a:r>
              <a:rPr lang="en-GB" sz="1200">
                <a:effectLst/>
                <a:latin typeface="Calibri" panose="020F0502020204030204" pitchFamily="34" charset="0"/>
              </a:rPr>
              <a:t>Works largely independently, more responsibility</a:t>
            </a:r>
          </a:p>
          <a:p>
            <a:pPr marL="0" marR="0" rtl="0">
              <a:spcBef>
                <a:spcPts val="0"/>
              </a:spcBef>
              <a:spcAft>
                <a:spcPts val="0"/>
              </a:spcAft>
            </a:pPr>
            <a:r>
              <a:rPr lang="en-GB" sz="1200">
                <a:effectLst/>
                <a:latin typeface="Calibri" panose="020F0502020204030204" pitchFamily="34" charset="0"/>
              </a:rPr>
              <a:t>Supports training of intermediate level volunteers</a:t>
            </a:r>
          </a:p>
          <a:p>
            <a:pPr marL="0" marR="0" rtl="0">
              <a:spcBef>
                <a:spcPts val="0"/>
              </a:spcBef>
              <a:spcAft>
                <a:spcPts val="0"/>
              </a:spcAft>
            </a:pPr>
            <a:r>
              <a:rPr lang="en-GB" sz="1200">
                <a:effectLst/>
                <a:latin typeface="Calibri" panose="020F0502020204030204" pitchFamily="34" charset="0"/>
              </a:rPr>
              <a:t>Tasks mapped to person specification of a real job</a:t>
            </a:r>
            <a:endParaRPr lang="en-GB" sz="1200" dirty="0">
              <a:effectLst/>
              <a:latin typeface="Calibri" panose="020F0502020204030204" pitchFamily="34" charset="0"/>
            </a:endParaRPr>
          </a:p>
        </p:txBody>
      </p:sp>
      <p:sp>
        <p:nvSpPr>
          <p:cNvPr id="20" name="TextBox 19">
            <a:extLst>
              <a:ext uri="{FF2B5EF4-FFF2-40B4-BE49-F238E27FC236}">
                <a16:creationId xmlns:a16="http://schemas.microsoft.com/office/drawing/2014/main" id="{FEE57D16-4BC8-485E-8E8E-7CC9CF272200}"/>
              </a:ext>
            </a:extLst>
          </p:cNvPr>
          <p:cNvSpPr txBox="1"/>
          <p:nvPr/>
        </p:nvSpPr>
        <p:spPr>
          <a:xfrm>
            <a:off x="5508226" y="4959009"/>
            <a:ext cx="2830867" cy="830997"/>
          </a:xfrm>
          <a:prstGeom prst="rect">
            <a:avLst/>
          </a:prstGeom>
          <a:noFill/>
        </p:spPr>
        <p:txBody>
          <a:bodyPr wrap="square">
            <a:spAutoFit/>
          </a:bodyPr>
          <a:lstStyle/>
          <a:p>
            <a:pPr marL="0" marR="0" rtl="0">
              <a:spcBef>
                <a:spcPts val="0"/>
              </a:spcBef>
              <a:spcAft>
                <a:spcPts val="0"/>
              </a:spcAft>
            </a:pPr>
            <a:r>
              <a:rPr lang="en-GB" sz="1200" b="1" dirty="0">
                <a:effectLst/>
                <a:latin typeface="Calibri" panose="020F0502020204030204" pitchFamily="34" charset="0"/>
              </a:rPr>
              <a:t>Entry level / Ad hoc - x2 Volunteers</a:t>
            </a:r>
            <a:endParaRPr lang="en-GB" sz="1200" dirty="0">
              <a:effectLst/>
              <a:latin typeface="Calibri" panose="020F0502020204030204" pitchFamily="34" charset="0"/>
            </a:endParaRPr>
          </a:p>
          <a:p>
            <a:pPr marL="0" marR="0" rtl="0">
              <a:spcBef>
                <a:spcPts val="0"/>
              </a:spcBef>
              <a:spcAft>
                <a:spcPts val="0"/>
              </a:spcAft>
            </a:pPr>
            <a:r>
              <a:rPr lang="en-GB" sz="1200" dirty="0">
                <a:effectLst/>
                <a:latin typeface="Calibri" panose="020F0502020204030204" pitchFamily="34" charset="0"/>
              </a:rPr>
              <a:t> </a:t>
            </a:r>
          </a:p>
          <a:p>
            <a:pPr marL="0" marR="0" rtl="0">
              <a:spcBef>
                <a:spcPts val="0"/>
              </a:spcBef>
              <a:spcAft>
                <a:spcPts val="0"/>
              </a:spcAft>
            </a:pPr>
            <a:r>
              <a:rPr lang="en-GB" sz="1200" dirty="0">
                <a:effectLst/>
                <a:latin typeface="Calibri" panose="020F0502020204030204" pitchFamily="34" charset="0"/>
              </a:rPr>
              <a:t>Accessible roles to</a:t>
            </a:r>
            <a:r>
              <a:rPr lang="en-GB" sz="1200" dirty="0">
                <a:latin typeface="Calibri" panose="020F0502020204030204" pitchFamily="34" charset="0"/>
              </a:rPr>
              <a:t>, include people</a:t>
            </a:r>
          </a:p>
          <a:p>
            <a:r>
              <a:rPr lang="en-GB" sz="1200" dirty="0">
                <a:latin typeface="Calibri" panose="020F0502020204030204" pitchFamily="34" charset="0"/>
              </a:rPr>
              <a:t>Low skill, low responsibility </a:t>
            </a:r>
            <a:r>
              <a:rPr lang="en-GB" sz="1200" dirty="0">
                <a:effectLst/>
                <a:latin typeface="Calibri" panose="020F0502020204030204" pitchFamily="34" charset="0"/>
              </a:rPr>
              <a:t>low training </a:t>
            </a:r>
          </a:p>
        </p:txBody>
      </p:sp>
      <p:sp>
        <p:nvSpPr>
          <p:cNvPr id="23" name="TextBox 22">
            <a:extLst>
              <a:ext uri="{FF2B5EF4-FFF2-40B4-BE49-F238E27FC236}">
                <a16:creationId xmlns:a16="http://schemas.microsoft.com/office/drawing/2014/main" id="{1C1DAE30-F24C-440B-9C59-B404557BC880}"/>
              </a:ext>
            </a:extLst>
          </p:cNvPr>
          <p:cNvSpPr txBox="1"/>
          <p:nvPr/>
        </p:nvSpPr>
        <p:spPr>
          <a:xfrm>
            <a:off x="5487008" y="3734994"/>
            <a:ext cx="3402906" cy="830997"/>
          </a:xfrm>
          <a:prstGeom prst="rect">
            <a:avLst/>
          </a:prstGeom>
          <a:noFill/>
        </p:spPr>
        <p:txBody>
          <a:bodyPr wrap="square">
            <a:spAutoFit/>
          </a:bodyPr>
          <a:lstStyle/>
          <a:p>
            <a:pPr marL="0" marR="0" rtl="0">
              <a:spcBef>
                <a:spcPts val="0"/>
              </a:spcBef>
              <a:spcAft>
                <a:spcPts val="0"/>
              </a:spcAft>
            </a:pPr>
            <a:r>
              <a:rPr lang="en-GB" sz="1200" b="1" dirty="0">
                <a:effectLst/>
                <a:latin typeface="Calibri" panose="020F0502020204030204" pitchFamily="34" charset="0"/>
              </a:rPr>
              <a:t>Intermediate - x2 volunteers </a:t>
            </a:r>
            <a:endParaRPr lang="en-GB" sz="1200" dirty="0">
              <a:effectLst/>
              <a:latin typeface="Calibri" panose="020F0502020204030204" pitchFamily="34" charset="0"/>
            </a:endParaRPr>
          </a:p>
          <a:p>
            <a:pPr marL="0" marR="0" rtl="0">
              <a:spcBef>
                <a:spcPts val="0"/>
              </a:spcBef>
              <a:spcAft>
                <a:spcPts val="0"/>
              </a:spcAft>
            </a:pPr>
            <a:r>
              <a:rPr lang="en-GB" sz="1200" dirty="0">
                <a:effectLst/>
                <a:latin typeface="Calibri" panose="020F0502020204030204" pitchFamily="34" charset="0"/>
              </a:rPr>
              <a:t> </a:t>
            </a:r>
          </a:p>
          <a:p>
            <a:pPr marL="0" marR="0" rtl="0">
              <a:spcBef>
                <a:spcPts val="0"/>
              </a:spcBef>
              <a:spcAft>
                <a:spcPts val="0"/>
              </a:spcAft>
            </a:pPr>
            <a:r>
              <a:rPr lang="en-GB" sz="1200" dirty="0">
                <a:effectLst/>
                <a:latin typeface="Calibri" panose="020F0502020204030204" pitchFamily="34" charset="0"/>
              </a:rPr>
              <a:t>Supports training of entry level vols</a:t>
            </a:r>
          </a:p>
          <a:p>
            <a:pPr marL="0" marR="0" rtl="0">
              <a:spcBef>
                <a:spcPts val="0"/>
              </a:spcBef>
              <a:spcAft>
                <a:spcPts val="0"/>
              </a:spcAft>
            </a:pPr>
            <a:r>
              <a:rPr lang="en-GB" sz="1200" dirty="0">
                <a:effectLst/>
                <a:latin typeface="Calibri" panose="020F0502020204030204" pitchFamily="34" charset="0"/>
              </a:rPr>
              <a:t>Tasks mapped to person specification of a real job</a:t>
            </a:r>
          </a:p>
        </p:txBody>
      </p:sp>
      <p:sp>
        <p:nvSpPr>
          <p:cNvPr id="24" name="TextBox 23">
            <a:extLst>
              <a:ext uri="{FF2B5EF4-FFF2-40B4-BE49-F238E27FC236}">
                <a16:creationId xmlns:a16="http://schemas.microsoft.com/office/drawing/2014/main" id="{A282B23E-69FD-4185-B11F-C8FAD7C90C9D}"/>
              </a:ext>
            </a:extLst>
          </p:cNvPr>
          <p:cNvSpPr txBox="1"/>
          <p:nvPr/>
        </p:nvSpPr>
        <p:spPr>
          <a:xfrm>
            <a:off x="457200" y="3964770"/>
            <a:ext cx="2525744" cy="1200329"/>
          </a:xfrm>
          <a:prstGeom prst="rect">
            <a:avLst/>
          </a:prstGeom>
          <a:noFill/>
        </p:spPr>
        <p:txBody>
          <a:bodyPr wrap="square">
            <a:spAutoFit/>
          </a:bodyPr>
          <a:lstStyle/>
          <a:p>
            <a:pPr marL="0" marR="0" rtl="0">
              <a:spcBef>
                <a:spcPts val="0"/>
              </a:spcBef>
              <a:spcAft>
                <a:spcPts val="0"/>
              </a:spcAft>
            </a:pPr>
            <a:r>
              <a:rPr lang="en-GB" sz="1200" b="1" dirty="0">
                <a:effectLst/>
                <a:latin typeface="Calibri" panose="020F0502020204030204" pitchFamily="34" charset="0"/>
              </a:rPr>
              <a:t>Mentor / Project leader</a:t>
            </a:r>
            <a:endParaRPr lang="en-GB" sz="1200" dirty="0">
              <a:effectLst/>
              <a:latin typeface="Calibri" panose="020F0502020204030204" pitchFamily="34" charset="0"/>
            </a:endParaRPr>
          </a:p>
          <a:p>
            <a:pPr marL="0" marR="0" rtl="0">
              <a:spcBef>
                <a:spcPts val="0"/>
              </a:spcBef>
              <a:spcAft>
                <a:spcPts val="0"/>
              </a:spcAft>
            </a:pPr>
            <a:r>
              <a:rPr lang="en-GB" sz="1200" dirty="0">
                <a:effectLst/>
                <a:latin typeface="Calibri" panose="020F0502020204030204" pitchFamily="34" charset="0"/>
              </a:rPr>
              <a:t> </a:t>
            </a:r>
          </a:p>
          <a:p>
            <a:pPr marL="0" marR="0" rtl="0">
              <a:spcBef>
                <a:spcPts val="0"/>
              </a:spcBef>
              <a:spcAft>
                <a:spcPts val="0"/>
              </a:spcAft>
            </a:pPr>
            <a:r>
              <a:rPr lang="en-GB" sz="1200" dirty="0">
                <a:effectLst/>
                <a:latin typeface="Calibri" panose="020F0502020204030204" pitchFamily="34" charset="0"/>
              </a:rPr>
              <a:t>Support, teach, encourage</a:t>
            </a:r>
          </a:p>
          <a:p>
            <a:pPr marL="0" marR="0" rtl="0">
              <a:spcBef>
                <a:spcPts val="0"/>
              </a:spcBef>
              <a:spcAft>
                <a:spcPts val="0"/>
              </a:spcAft>
            </a:pPr>
            <a:r>
              <a:rPr lang="en-GB" sz="1200" dirty="0">
                <a:effectLst/>
                <a:latin typeface="Calibri" panose="020F0502020204030204" pitchFamily="34" charset="0"/>
              </a:rPr>
              <a:t>Leads volunteer teams</a:t>
            </a:r>
          </a:p>
          <a:p>
            <a:pPr marL="0" marR="0" rtl="0">
              <a:spcBef>
                <a:spcPts val="0"/>
              </a:spcBef>
              <a:spcAft>
                <a:spcPts val="0"/>
              </a:spcAft>
            </a:pPr>
            <a:r>
              <a:rPr lang="en-GB" sz="1200" dirty="0">
                <a:effectLst/>
                <a:latin typeface="Calibri" panose="020F0502020204030204" pitchFamily="34" charset="0"/>
              </a:rPr>
              <a:t>Supports training of new volunteers</a:t>
            </a:r>
          </a:p>
          <a:p>
            <a:pPr marL="0" marR="0" rtl="0">
              <a:spcBef>
                <a:spcPts val="0"/>
              </a:spcBef>
              <a:spcAft>
                <a:spcPts val="0"/>
              </a:spcAft>
            </a:pPr>
            <a:r>
              <a:rPr lang="en-GB" sz="1200" dirty="0">
                <a:effectLst/>
                <a:latin typeface="Calibri" panose="020F0502020204030204" pitchFamily="34" charset="0"/>
              </a:rPr>
              <a:t>Stable, longer term</a:t>
            </a:r>
          </a:p>
        </p:txBody>
      </p:sp>
      <p:cxnSp>
        <p:nvCxnSpPr>
          <p:cNvPr id="26" name="Connector: Curved 25">
            <a:extLst>
              <a:ext uri="{FF2B5EF4-FFF2-40B4-BE49-F238E27FC236}">
                <a16:creationId xmlns:a16="http://schemas.microsoft.com/office/drawing/2014/main" id="{D8ACBD81-AC68-4CC8-A758-84BA70491C61}"/>
              </a:ext>
            </a:extLst>
          </p:cNvPr>
          <p:cNvCxnSpPr>
            <a:cxnSpLocks/>
            <a:stCxn id="10" idx="2"/>
            <a:endCxn id="16" idx="0"/>
          </p:cNvCxnSpPr>
          <p:nvPr/>
        </p:nvCxnSpPr>
        <p:spPr>
          <a:xfrm rot="16200000" flipH="1">
            <a:off x="3623571" y="1788177"/>
            <a:ext cx="402357" cy="151436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Curved 28">
            <a:extLst>
              <a:ext uri="{FF2B5EF4-FFF2-40B4-BE49-F238E27FC236}">
                <a16:creationId xmlns:a16="http://schemas.microsoft.com/office/drawing/2014/main" id="{9C2D1F34-30B7-4FD1-AF83-7F49144BD56F}"/>
              </a:ext>
            </a:extLst>
          </p:cNvPr>
          <p:cNvCxnSpPr>
            <a:cxnSpLocks/>
            <a:stCxn id="10" idx="2"/>
            <a:endCxn id="15" idx="0"/>
          </p:cNvCxnSpPr>
          <p:nvPr/>
        </p:nvCxnSpPr>
        <p:spPr>
          <a:xfrm rot="5400000">
            <a:off x="1715634" y="1850625"/>
            <a:ext cx="858376" cy="1845491"/>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CF415633-6B27-4C0D-82FC-A8E08CAAC182}"/>
              </a:ext>
            </a:extLst>
          </p:cNvPr>
          <p:cNvCxnSpPr>
            <a:cxnSpLocks/>
            <a:endCxn id="22" idx="1"/>
          </p:cNvCxnSpPr>
          <p:nvPr/>
        </p:nvCxnSpPr>
        <p:spPr>
          <a:xfrm>
            <a:off x="1510297" y="3470614"/>
            <a:ext cx="2773711" cy="64521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or: Curved 41">
            <a:extLst>
              <a:ext uri="{FF2B5EF4-FFF2-40B4-BE49-F238E27FC236}">
                <a16:creationId xmlns:a16="http://schemas.microsoft.com/office/drawing/2014/main" id="{D916F794-25EF-4227-97A6-5FB234F3DDDE}"/>
              </a:ext>
            </a:extLst>
          </p:cNvPr>
          <p:cNvCxnSpPr>
            <a:cxnSpLocks/>
            <a:stCxn id="15" idx="3"/>
          </p:cNvCxnSpPr>
          <p:nvPr/>
        </p:nvCxnSpPr>
        <p:spPr>
          <a:xfrm>
            <a:off x="1530252" y="3468776"/>
            <a:ext cx="2725131" cy="199136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or: Curved 44">
            <a:extLst>
              <a:ext uri="{FF2B5EF4-FFF2-40B4-BE49-F238E27FC236}">
                <a16:creationId xmlns:a16="http://schemas.microsoft.com/office/drawing/2014/main" id="{F542805B-9AD3-4586-B8B0-9C85EAA701F9}"/>
              </a:ext>
            </a:extLst>
          </p:cNvPr>
          <p:cNvCxnSpPr>
            <a:cxnSpLocks/>
            <a:endCxn id="16" idx="1"/>
          </p:cNvCxnSpPr>
          <p:nvPr/>
        </p:nvCxnSpPr>
        <p:spPr>
          <a:xfrm flipV="1">
            <a:off x="1582162" y="3019653"/>
            <a:ext cx="2691594" cy="434236"/>
          </a:xfrm>
          <a:prstGeom prst="curvedConnector3">
            <a:avLst>
              <a:gd name="adj1" fmla="val 4961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A324302A-4E51-4040-B05D-E33983AB2FF1}"/>
              </a:ext>
            </a:extLst>
          </p:cNvPr>
          <p:cNvCxnSpPr>
            <a:cxnSpLocks/>
            <a:endCxn id="22" idx="0"/>
          </p:cNvCxnSpPr>
          <p:nvPr/>
        </p:nvCxnSpPr>
        <p:spPr>
          <a:xfrm>
            <a:off x="4572000" y="3363256"/>
            <a:ext cx="20184" cy="479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B12948B-00A6-4C00-8B5A-B292409CD3AD}"/>
              </a:ext>
            </a:extLst>
          </p:cNvPr>
          <p:cNvCxnSpPr>
            <a:cxnSpLocks/>
          </p:cNvCxnSpPr>
          <p:nvPr/>
        </p:nvCxnSpPr>
        <p:spPr>
          <a:xfrm>
            <a:off x="4651076" y="4445768"/>
            <a:ext cx="31025" cy="7193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38783" y="616026"/>
            <a:ext cx="8466434"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chemeClr val="tx1"/>
                </a:solidFill>
              </a:rPr>
              <a:t>Clear progression </a:t>
            </a:r>
            <a:r>
              <a:rPr lang="en-GB" dirty="0"/>
              <a:t>pathways are needed in Volunteering </a:t>
            </a:r>
            <a:endParaRPr lang="en-GB" dirty="0">
              <a:solidFill>
                <a:schemeClr val="tx1"/>
              </a:solidFill>
            </a:endParaRPr>
          </a:p>
        </p:txBody>
      </p:sp>
      <p:sp>
        <p:nvSpPr>
          <p:cNvPr id="6" name="Content Placeholder 2"/>
          <p:cNvSpPr txBox="1">
            <a:spLocks/>
          </p:cNvSpPr>
          <p:nvPr/>
        </p:nvSpPr>
        <p:spPr>
          <a:xfrm>
            <a:off x="395536" y="1802234"/>
            <a:ext cx="7992888" cy="4219053"/>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GB" dirty="0">
                <a:solidFill>
                  <a:schemeClr val="tx1"/>
                </a:solidFill>
              </a:rPr>
              <a:t>Education</a:t>
            </a:r>
          </a:p>
          <a:p>
            <a:pPr marL="457200" indent="-457200" algn="l">
              <a:buFont typeface="Arial" panose="020B0604020202020204" pitchFamily="34" charset="0"/>
              <a:buChar char="•"/>
            </a:pPr>
            <a:r>
              <a:rPr lang="en-GB" dirty="0">
                <a:solidFill>
                  <a:schemeClr val="tx1"/>
                </a:solidFill>
              </a:rPr>
              <a:t>Clear, transparent criteria from pre-entry to PHD</a:t>
            </a:r>
          </a:p>
          <a:p>
            <a:pPr algn="l"/>
            <a:endParaRPr lang="en-GB" dirty="0">
              <a:solidFill>
                <a:schemeClr val="tx1"/>
              </a:solidFill>
            </a:endParaRPr>
          </a:p>
          <a:p>
            <a:pPr algn="l"/>
            <a:r>
              <a:rPr lang="en-GB" dirty="0">
                <a:solidFill>
                  <a:schemeClr val="tx1"/>
                </a:solidFill>
              </a:rPr>
              <a:t>Employment</a:t>
            </a:r>
          </a:p>
          <a:p>
            <a:pPr marL="457200" indent="-457200" algn="l">
              <a:buFont typeface="Arial" panose="020B0604020202020204" pitchFamily="34" charset="0"/>
              <a:buChar char="•"/>
            </a:pPr>
            <a:r>
              <a:rPr lang="en-GB" dirty="0">
                <a:solidFill>
                  <a:schemeClr val="tx1"/>
                </a:solidFill>
              </a:rPr>
              <a:t>Clear, transparent criteria – NHS have bands 1-9 </a:t>
            </a:r>
          </a:p>
          <a:p>
            <a:pPr algn="l"/>
            <a:endParaRPr lang="en-GB" dirty="0">
              <a:solidFill>
                <a:schemeClr val="tx1"/>
              </a:solidFill>
            </a:endParaRPr>
          </a:p>
          <a:p>
            <a:pPr algn="l"/>
            <a:r>
              <a:rPr lang="en-GB" dirty="0">
                <a:solidFill>
                  <a:schemeClr val="tx1"/>
                </a:solidFill>
              </a:rPr>
              <a:t>Volunteering</a:t>
            </a:r>
          </a:p>
          <a:p>
            <a:pPr marL="457200" indent="-457200" algn="l">
              <a:buFont typeface="Arial" panose="020B0604020202020204" pitchFamily="34" charset="0"/>
              <a:buChar char="•"/>
            </a:pPr>
            <a:r>
              <a:rPr lang="en-GB" dirty="0">
                <a:solidFill>
                  <a:schemeClr val="tx1"/>
                </a:solidFill>
              </a:rPr>
              <a:t>No pathway. Two public levels, Volunteer &amp; Trustee</a:t>
            </a:r>
          </a:p>
          <a:p>
            <a:pPr marL="457200" indent="-457200" algn="l">
              <a:buFont typeface="Arial" panose="020B0604020202020204" pitchFamily="34" charset="0"/>
              <a:buChar char="•"/>
            </a:pPr>
            <a:r>
              <a:rPr lang="en-GB" dirty="0">
                <a:solidFill>
                  <a:schemeClr val="tx1"/>
                </a:solidFill>
              </a:rPr>
              <a:t>Nationally only 7% Volunteer for career progression </a:t>
            </a:r>
          </a:p>
        </p:txBody>
      </p:sp>
    </p:spTree>
    <p:extLst>
      <p:ext uri="{BB962C8B-B14F-4D97-AF65-F5344CB8AC3E}">
        <p14:creationId xmlns:p14="http://schemas.microsoft.com/office/powerpoint/2010/main" val="97341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38783" y="616026"/>
            <a:ext cx="846643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chemeClr val="tx1"/>
                </a:solidFill>
              </a:rPr>
              <a:t>Progression Pathway Structure</a:t>
            </a:r>
          </a:p>
        </p:txBody>
      </p:sp>
      <p:sp>
        <p:nvSpPr>
          <p:cNvPr id="6" name="Content Placeholder 2"/>
          <p:cNvSpPr txBox="1">
            <a:spLocks/>
          </p:cNvSpPr>
          <p:nvPr/>
        </p:nvSpPr>
        <p:spPr>
          <a:xfrm>
            <a:off x="395536" y="1802234"/>
            <a:ext cx="7992888" cy="421905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solidFill>
                <a:schemeClr val="tx1"/>
              </a:solidFill>
            </a:endParaRPr>
          </a:p>
        </p:txBody>
      </p:sp>
      <p:graphicFrame>
        <p:nvGraphicFramePr>
          <p:cNvPr id="7" name="Table 6">
            <a:extLst>
              <a:ext uri="{FF2B5EF4-FFF2-40B4-BE49-F238E27FC236}">
                <a16:creationId xmlns:a16="http://schemas.microsoft.com/office/drawing/2014/main" id="{12CAB63C-E2F6-4AA2-9ECA-63D4322EC7FF}"/>
              </a:ext>
            </a:extLst>
          </p:cNvPr>
          <p:cNvGraphicFramePr>
            <a:graphicFrameLocks noGrp="1"/>
          </p:cNvGraphicFramePr>
          <p:nvPr>
            <p:extLst>
              <p:ext uri="{D42A27DB-BD31-4B8C-83A1-F6EECF244321}">
                <p14:modId xmlns:p14="http://schemas.microsoft.com/office/powerpoint/2010/main" val="443368548"/>
              </p:ext>
            </p:extLst>
          </p:nvPr>
        </p:nvGraphicFramePr>
        <p:xfrm>
          <a:off x="457200" y="2044776"/>
          <a:ext cx="8229600" cy="3594024"/>
        </p:xfrm>
        <a:graphic>
          <a:graphicData uri="http://schemas.openxmlformats.org/drawingml/2006/table">
            <a:tbl>
              <a:tblPr firstRow="1" firstCol="1" bandRow="1"/>
              <a:tblGrid>
                <a:gridCol w="2743200">
                  <a:extLst>
                    <a:ext uri="{9D8B030D-6E8A-4147-A177-3AD203B41FA5}">
                      <a16:colId xmlns:a16="http://schemas.microsoft.com/office/drawing/2014/main" val="649164099"/>
                    </a:ext>
                  </a:extLst>
                </a:gridCol>
                <a:gridCol w="2743200">
                  <a:extLst>
                    <a:ext uri="{9D8B030D-6E8A-4147-A177-3AD203B41FA5}">
                      <a16:colId xmlns:a16="http://schemas.microsoft.com/office/drawing/2014/main" val="1532192648"/>
                    </a:ext>
                  </a:extLst>
                </a:gridCol>
                <a:gridCol w="2743200">
                  <a:extLst>
                    <a:ext uri="{9D8B030D-6E8A-4147-A177-3AD203B41FA5}">
                      <a16:colId xmlns:a16="http://schemas.microsoft.com/office/drawing/2014/main" val="3093632959"/>
                    </a:ext>
                  </a:extLst>
                </a:gridCol>
              </a:tblGrid>
              <a:tr h="1198008">
                <a:tc>
                  <a:txBody>
                    <a:bodyPr/>
                    <a:lstStyle/>
                    <a:p>
                      <a:pP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Entry-Level Roles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tc>
                  <a:txBody>
                    <a:bodyPr/>
                    <a:lstStyle/>
                    <a:p>
                      <a:pP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Skills-Building Roles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tc>
                  <a:txBody>
                    <a:bodyPr/>
                    <a:lstStyle/>
                    <a:p>
                      <a:pP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Progression Roles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1327206710"/>
                  </a:ext>
                </a:extLst>
              </a:tr>
              <a:tr h="1198008">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Admin, Reception, Meet/Greet</a:t>
                      </a:r>
                    </a:p>
                  </a:txBody>
                  <a:tcPr marL="9525" marR="9525" marT="9525" marB="9525" anchor="ctr">
                    <a:lnL>
                      <a:noFill/>
                    </a:lnL>
                    <a:lnR>
                      <a:noFill/>
                    </a:lnR>
                    <a:lnT>
                      <a:noFill/>
                    </a:lnT>
                    <a:lnB>
                      <a:noFill/>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Triage, Job Search, CV Writing</a:t>
                      </a:r>
                    </a:p>
                  </a:txBody>
                  <a:tcPr marL="9525" marR="9525" marT="9525" marB="9525" anchor="ctr">
                    <a:lnL>
                      <a:noFill/>
                    </a:lnL>
                    <a:lnR>
                      <a:noFill/>
                    </a:lnR>
                    <a:lnT>
                      <a:noFill/>
                    </a:lnT>
                    <a:lnB>
                      <a:noFill/>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1:1 Support, Outreach, Complex Forms</a:t>
                      </a:r>
                    </a:p>
                  </a:txBody>
                  <a:tcPr marL="9525" marR="9525" marT="9525" marB="9525" anchor="ctr">
                    <a:lnL>
                      <a:noFill/>
                    </a:lnL>
                    <a:lnR>
                      <a:noFill/>
                    </a:lnR>
                    <a:lnT>
                      <a:noFill/>
                    </a:lnT>
                    <a:lnB>
                      <a:noFill/>
                    </a:lnB>
                  </a:tcPr>
                </a:tc>
                <a:extLst>
                  <a:ext uri="{0D108BD9-81ED-4DB2-BD59-A6C34878D82A}">
                    <a16:rowId xmlns:a16="http://schemas.microsoft.com/office/drawing/2014/main" val="1053666212"/>
                  </a:ext>
                </a:extLst>
              </a:tr>
              <a:tr h="1198008">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Booking Appointments, Calls</a:t>
                      </a:r>
                    </a:p>
                  </a:txBody>
                  <a:tcPr marL="9525" marR="9525" marT="9525" marB="9525" anchor="ctr">
                    <a:lnL>
                      <a:noFill/>
                    </a:lnL>
                    <a:lnR>
                      <a:noFill/>
                    </a:lnR>
                    <a:lnT>
                      <a:noFill/>
                    </a:lnT>
                    <a:lnB>
                      <a:noFill/>
                    </a:lnB>
                  </a:tcPr>
                </a:tc>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Work Clubs, Interview Prep</a:t>
                      </a:r>
                    </a:p>
                  </a:txBody>
                  <a:tcPr marL="9525" marR="9525" marT="9525" marB="9525" anchor="ctr">
                    <a:lnL>
                      <a:noFill/>
                    </a:lnL>
                    <a:lnR>
                      <a:noFill/>
                    </a:lnR>
                    <a:lnT>
                      <a:noFill/>
                    </a:lnT>
                    <a:lnB>
                      <a:noFill/>
                    </a:lnB>
                  </a:tcPr>
                </a:tc>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Potential IAG Training (L1/L2)</a:t>
                      </a:r>
                    </a:p>
                  </a:txBody>
                  <a:tcPr marL="9525" marR="9525" marT="9525" marB="9525" anchor="ctr">
                    <a:lnL>
                      <a:noFill/>
                    </a:lnL>
                    <a:lnR>
                      <a:noFill/>
                    </a:lnR>
                    <a:lnT>
                      <a:noFill/>
                    </a:lnT>
                    <a:lnB>
                      <a:noFill/>
                    </a:lnB>
                  </a:tcPr>
                </a:tc>
                <a:extLst>
                  <a:ext uri="{0D108BD9-81ED-4DB2-BD59-A6C34878D82A}">
                    <a16:rowId xmlns:a16="http://schemas.microsoft.com/office/drawing/2014/main" val="2562527188"/>
                  </a:ext>
                </a:extLst>
              </a:tr>
            </a:tbl>
          </a:graphicData>
        </a:graphic>
      </p:graphicFrame>
    </p:spTree>
    <p:extLst>
      <p:ext uri="{BB962C8B-B14F-4D97-AF65-F5344CB8AC3E}">
        <p14:creationId xmlns:p14="http://schemas.microsoft.com/office/powerpoint/2010/main" val="318134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38783" y="616026"/>
            <a:ext cx="846643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Who is likely to volunteer?</a:t>
            </a:r>
            <a:endParaRPr lang="en-GB" dirty="0">
              <a:solidFill>
                <a:schemeClr val="tx1"/>
              </a:solidFill>
            </a:endParaRPr>
          </a:p>
        </p:txBody>
      </p:sp>
      <p:sp>
        <p:nvSpPr>
          <p:cNvPr id="6" name="Content Placeholder 2"/>
          <p:cNvSpPr txBox="1">
            <a:spLocks/>
          </p:cNvSpPr>
          <p:nvPr/>
        </p:nvSpPr>
        <p:spPr>
          <a:xfrm>
            <a:off x="395536" y="1802234"/>
            <a:ext cx="7992888" cy="421905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solidFill>
                <a:schemeClr val="tx1"/>
              </a:solidFill>
            </a:endParaRPr>
          </a:p>
        </p:txBody>
      </p:sp>
      <p:sp>
        <p:nvSpPr>
          <p:cNvPr id="8" name="TextBox 7">
            <a:extLst>
              <a:ext uri="{FF2B5EF4-FFF2-40B4-BE49-F238E27FC236}">
                <a16:creationId xmlns:a16="http://schemas.microsoft.com/office/drawing/2014/main" id="{FD8649B3-2096-40B6-B09F-021C0358A0EE}"/>
              </a:ext>
            </a:extLst>
          </p:cNvPr>
          <p:cNvSpPr txBox="1"/>
          <p:nvPr/>
        </p:nvSpPr>
        <p:spPr>
          <a:xfrm>
            <a:off x="755576" y="1802234"/>
            <a:ext cx="7632848" cy="4045916"/>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People with Limited Work Experience or Low-Confidence:</a:t>
            </a:r>
            <a:r>
              <a:rPr lang="en-GB" dirty="0">
                <a:effectLst/>
                <a:latin typeface="Calibri" panose="020F0502020204030204" pitchFamily="34" charset="0"/>
                <a:ea typeface="Calibri" panose="020F0502020204030204" pitchFamily="34" charset="0"/>
                <a:cs typeface="Times New Roman" panose="02020603050405020304" pitchFamily="18" charset="0"/>
              </a:rPr>
              <a:t> Longer journey, building confidence through structured volunteering and training.</a:t>
            </a:r>
          </a:p>
          <a:p>
            <a:pPr marL="342900" lvl="0" indent="-342900">
              <a:lnSpc>
                <a:spcPct val="107000"/>
              </a:lnSpc>
              <a:spcAft>
                <a:spcPts val="800"/>
              </a:spcAft>
              <a:buSzPts val="1000"/>
              <a:buFont typeface="Symbol" panose="05050102010706020507" pitchFamily="18" charset="2"/>
              <a:buChar char=""/>
              <a:tabLst>
                <a:tab pos="457200"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Applicants Who Just Miss Out on Job Offers:</a:t>
            </a:r>
            <a:r>
              <a:rPr lang="en-GB" dirty="0">
                <a:effectLst/>
                <a:latin typeface="Calibri" panose="020F0502020204030204" pitchFamily="34" charset="0"/>
                <a:ea typeface="Calibri" panose="020F0502020204030204" pitchFamily="34" charset="0"/>
                <a:cs typeface="Times New Roman" panose="02020603050405020304" pitchFamily="18" charset="0"/>
              </a:rPr>
              <a:t> Those getting interviews but failing to secure roles, needing practice and experience to succeed.</a:t>
            </a:r>
          </a:p>
          <a:p>
            <a:pPr marL="342900" lvl="0" indent="-342900">
              <a:lnSpc>
                <a:spcPct val="107000"/>
              </a:lnSpc>
              <a:spcAft>
                <a:spcPts val="800"/>
              </a:spcAft>
              <a:buSzPts val="1000"/>
              <a:buFont typeface="Symbol" panose="05050102010706020507" pitchFamily="18" charset="2"/>
              <a:buChar char=""/>
              <a:tabLst>
                <a:tab pos="457200"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People with a Longer Term View:</a:t>
            </a:r>
            <a:r>
              <a:rPr lang="en-GB" dirty="0">
                <a:effectLst/>
                <a:latin typeface="Calibri" panose="020F0502020204030204" pitchFamily="34" charset="0"/>
                <a:ea typeface="Calibri" panose="020F0502020204030204" pitchFamily="34" charset="0"/>
                <a:cs typeface="Times New Roman" panose="02020603050405020304" pitchFamily="18" charset="0"/>
              </a:rPr>
              <a:t> Those investing in developing themselves and their skills so they can get more secure, higher paid work.</a:t>
            </a:r>
          </a:p>
          <a:p>
            <a:pPr marL="342900" lvl="0" indent="-342900">
              <a:lnSpc>
                <a:spcPct val="107000"/>
              </a:lnSpc>
              <a:spcAft>
                <a:spcPts val="800"/>
              </a:spcAft>
              <a:buSzPts val="1000"/>
              <a:buFont typeface="Symbol" panose="05050102010706020507" pitchFamily="18" charset="2"/>
              <a:buChar char=""/>
              <a:tabLst>
                <a:tab pos="457200"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Single Parents / Carers:</a:t>
            </a:r>
            <a:r>
              <a:rPr lang="en-GB" dirty="0">
                <a:effectLst/>
                <a:latin typeface="Calibri" panose="020F0502020204030204" pitchFamily="34" charset="0"/>
                <a:ea typeface="Calibri" panose="020F0502020204030204" pitchFamily="34" charset="0"/>
                <a:cs typeface="Times New Roman" panose="02020603050405020304" pitchFamily="18" charset="0"/>
              </a:rPr>
              <a:t> May not be job-ready now but maintain workplace skills and confidence for future re-entry.</a:t>
            </a:r>
          </a:p>
          <a:p>
            <a:pPr marL="342900" lvl="0" indent="-342900">
              <a:lnSpc>
                <a:spcPct val="107000"/>
              </a:lnSpc>
              <a:spcAft>
                <a:spcPts val="800"/>
              </a:spcAft>
              <a:buSzPts val="1000"/>
              <a:buFont typeface="Symbol" panose="05050102010706020507" pitchFamily="18" charset="2"/>
              <a:buChar char=""/>
              <a:tabLst>
                <a:tab pos="457200"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Mentors Wanting to Give Back:</a:t>
            </a:r>
            <a:r>
              <a:rPr lang="en-GB" dirty="0">
                <a:effectLst/>
                <a:latin typeface="Calibri" panose="020F0502020204030204" pitchFamily="34" charset="0"/>
                <a:ea typeface="Calibri" panose="020F0502020204030204" pitchFamily="34" charset="0"/>
                <a:cs typeface="Times New Roman" panose="02020603050405020304" pitchFamily="18" charset="0"/>
              </a:rPr>
              <a:t> The progression pathway involves volunteers to support and mentor those on the programme. These are typically people in stable part time work, retirees, or those who have gone through the progression route and want to give back to the community.</a:t>
            </a:r>
          </a:p>
        </p:txBody>
      </p:sp>
    </p:spTree>
    <p:extLst>
      <p:ext uri="{BB962C8B-B14F-4D97-AF65-F5344CB8AC3E}">
        <p14:creationId xmlns:p14="http://schemas.microsoft.com/office/powerpoint/2010/main" val="285070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38783" y="616026"/>
            <a:ext cx="846643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schemeClr val="tx1"/>
              </a:solidFill>
            </a:endParaRPr>
          </a:p>
        </p:txBody>
      </p:sp>
      <p:sp>
        <p:nvSpPr>
          <p:cNvPr id="6" name="Content Placeholder 2"/>
          <p:cNvSpPr txBox="1">
            <a:spLocks/>
          </p:cNvSpPr>
          <p:nvPr/>
        </p:nvSpPr>
        <p:spPr>
          <a:xfrm>
            <a:off x="395536" y="1802234"/>
            <a:ext cx="7992888" cy="421905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solidFill>
                <a:schemeClr val="tx1"/>
              </a:solidFill>
            </a:endParaRPr>
          </a:p>
        </p:txBody>
      </p:sp>
      <p:sp>
        <p:nvSpPr>
          <p:cNvPr id="8" name="TextBox 7">
            <a:extLst>
              <a:ext uri="{FF2B5EF4-FFF2-40B4-BE49-F238E27FC236}">
                <a16:creationId xmlns:a16="http://schemas.microsoft.com/office/drawing/2014/main" id="{FD8649B3-2096-40B6-B09F-021C0358A0EE}"/>
              </a:ext>
            </a:extLst>
          </p:cNvPr>
          <p:cNvSpPr txBox="1"/>
          <p:nvPr/>
        </p:nvSpPr>
        <p:spPr>
          <a:xfrm>
            <a:off x="755576" y="887880"/>
            <a:ext cx="7632848" cy="5128776"/>
          </a:xfrm>
          <a:prstGeom prst="rect">
            <a:avLst/>
          </a:prstGeom>
          <a:noFill/>
        </p:spPr>
        <p:txBody>
          <a:bodyPr wrap="square">
            <a:spAutoFit/>
          </a:bodyPr>
          <a:lstStyle/>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 Sustainable Approach:</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sustainability of this model comes when intermediate and advanced volunteers support the training of new people. This reduces the burden on staff, creating a ‘giving economy’ where learning and leadership are shared across the team. </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Employment Outcomes:</a:t>
            </a:r>
            <a:r>
              <a:rPr lang="en-GB" sz="1800" dirty="0">
                <a:effectLst/>
                <a:latin typeface="Calibri" panose="020F0502020204030204" pitchFamily="34" charset="0"/>
                <a:ea typeface="Calibri" panose="020F0502020204030204" pitchFamily="34" charset="0"/>
                <a:cs typeface="Times New Roman" panose="02020603050405020304" pitchFamily="18" charset="0"/>
              </a:rPr>
              <a:t> This model supports people to progress at their own pace into work, often unpredictably. We embrace this movement as a positive outcome, not a failure. Each volunteer’s journey builds their confidence, skills, and CV while strengthening community capacity. Our structure ensures continuity despite natural turnover, providing a steady supply of people who are developing towards employment.</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Why this matters:</a:t>
            </a:r>
            <a:r>
              <a:rPr lang="en-GB" sz="1800" dirty="0">
                <a:effectLst/>
                <a:latin typeface="Calibri" panose="020F0502020204030204" pitchFamily="34" charset="0"/>
                <a:ea typeface="Calibri" panose="020F0502020204030204" pitchFamily="34" charset="0"/>
                <a:cs typeface="Times New Roman" panose="02020603050405020304" pitchFamily="18" charset="0"/>
              </a:rPr>
              <a:t> Inclusive volunteering isn’t just about inclusion for its own sake. It is a practical, values-led route to greater equality, skills development, and employment. The Volunteer to Career project will embed this model across Sheffield, supporting people to take meaningful steps towards work while making a difference in their communities.</a:t>
            </a:r>
          </a:p>
          <a:p>
            <a:pPr marL="342900" lvl="0" indent="-342900">
              <a:lnSpc>
                <a:spcPct val="107000"/>
              </a:lnSpc>
              <a:spcAft>
                <a:spcPts val="800"/>
              </a:spcAft>
              <a:buSzPts val="1000"/>
              <a:buFont typeface="Symbol" panose="05050102010706020507" pitchFamily="18" charset="2"/>
              <a:buChar char=""/>
              <a:tabLst>
                <a:tab pos="457200" algn="l"/>
              </a:tabLst>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206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descr="titlescreen.jpg"/>
          <p:cNvPicPr>
            <a:picLocks noChangeAspect="1"/>
          </p:cNvPicPr>
          <p:nvPr/>
        </p:nvPicPr>
        <p:blipFill>
          <a:blip r:embed="rId2" cstate="print"/>
          <a:stretch>
            <a:fillRect/>
          </a:stretch>
        </p:blipFill>
        <p:spPr>
          <a:xfrm>
            <a:off x="0" y="0"/>
            <a:ext cx="9144000" cy="6858000"/>
          </a:xfrm>
          <a:prstGeom prst="rect">
            <a:avLst/>
          </a:prstGeom>
        </p:spPr>
      </p:pic>
      <p:sp>
        <p:nvSpPr>
          <p:cNvPr id="5" name="Title 1"/>
          <p:cNvSpPr txBox="1">
            <a:spLocks/>
          </p:cNvSpPr>
          <p:nvPr/>
        </p:nvSpPr>
        <p:spPr>
          <a:xfrm>
            <a:off x="323528" y="1958975"/>
            <a:ext cx="8568952" cy="1470025"/>
          </a:xfrm>
          <a:prstGeom prst="rect">
            <a:avLst/>
          </a:prstGeom>
        </p:spPr>
        <p:txBody>
          <a:bodyPr vert="horz" lIns="91440" tIns="45720" rIns="91440" bIns="45720" rtlCol="0" anchor="ctr">
            <a:normAutofit fontScale="4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100" dirty="0">
                <a:solidFill>
                  <a:schemeClr val="tx1"/>
                </a:solidFill>
              </a:rPr>
              <a:t>Tammy</a:t>
            </a:r>
          </a:p>
          <a:p>
            <a:r>
              <a:rPr lang="en-GB" sz="5100" dirty="0">
                <a:hlinkClick r:id="rId3"/>
              </a:rPr>
              <a:t>t.grundman@vas.org.uk</a:t>
            </a:r>
            <a:endParaRPr lang="en-GB" sz="5100" dirty="0"/>
          </a:p>
          <a:p>
            <a:endParaRPr lang="en-GB" sz="5100" dirty="0">
              <a:solidFill>
                <a:schemeClr val="tx1"/>
              </a:solidFill>
            </a:endParaRPr>
          </a:p>
          <a:p>
            <a:r>
              <a:rPr lang="en-GB" sz="5100" dirty="0"/>
              <a:t>Michael</a:t>
            </a:r>
          </a:p>
          <a:p>
            <a:r>
              <a:rPr lang="en-GB" sz="5100" dirty="0">
                <a:solidFill>
                  <a:schemeClr val="tx1"/>
                </a:solidFill>
                <a:hlinkClick r:id="rId4"/>
              </a:rPr>
              <a:t>m.scarborough@vas.org.uk</a:t>
            </a:r>
            <a:endParaRPr lang="en-GB" sz="5100" dirty="0">
              <a:solidFill>
                <a:schemeClr val="tx1"/>
              </a:solidFill>
            </a:endParaRPr>
          </a:p>
          <a:p>
            <a:endParaRPr lang="en-GB" dirty="0">
              <a:solidFill>
                <a:schemeClr val="tx1"/>
              </a:solidFill>
            </a:endParaRPr>
          </a:p>
        </p:txBody>
      </p:sp>
    </p:spTree>
    <p:extLst>
      <p:ext uri="{BB962C8B-B14F-4D97-AF65-F5344CB8AC3E}">
        <p14:creationId xmlns:p14="http://schemas.microsoft.com/office/powerpoint/2010/main" val="851139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bf254c60717fa02517a02c929946d662">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8b770bc04b02e6d7fa61abd988b06df9"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ae618b1-0c2e-4c2b-a0b4-e3037c6012c9">
      <Terms xmlns="http://schemas.microsoft.com/office/infopath/2007/PartnerControls"/>
    </lcf76f155ced4ddcb4097134ff3c332f>
    <TaxCatchAll xmlns="7ee85a2a-d933-4483-8446-7f50a3662221" xsi:nil="true"/>
    <Approved xmlns="6ae618b1-0c2e-4c2b-a0b4-e3037c6012c9">true</Approve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221153-6DC6-4CAD-B02B-082F87432E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e618b1-0c2e-4c2b-a0b4-e3037c6012c9"/>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8994BF-6FFC-408B-BABC-4BBE5894C2D0}">
  <ds:schemaRefs>
    <ds:schemaRef ds:uri="http://schemas.microsoft.com/office/2006/documentManagement/types"/>
    <ds:schemaRef ds:uri="cf9dbb38-3d33-4b66-b815-c3c77b46fc4a"/>
    <ds:schemaRef ds:uri="http://purl.org/dc/terms/"/>
    <ds:schemaRef ds:uri="http://purl.org/dc/dcmitype/"/>
    <ds:schemaRef ds:uri="b387e1ac-85d9-4fcc-85ce-9bc7ba7d04b7"/>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www.w3.org/XML/1998/namespace"/>
    <ds:schemaRef ds:uri="6ae618b1-0c2e-4c2b-a0b4-e3037c6012c9"/>
    <ds:schemaRef ds:uri="7ee85a2a-d933-4483-8446-7f50a3662221"/>
  </ds:schemaRefs>
</ds:datastoreItem>
</file>

<file path=customXml/itemProps3.xml><?xml version="1.0" encoding="utf-8"?>
<ds:datastoreItem xmlns:ds="http://schemas.openxmlformats.org/officeDocument/2006/customXml" ds:itemID="{1FB7C7DF-B7BA-4828-A9D8-030B903551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5078</TotalTime>
  <Words>1256</Words>
  <Application>Microsoft Office PowerPoint</Application>
  <PresentationFormat>On-screen Show (4:3)</PresentationFormat>
  <Paragraphs>140</Paragraphs>
  <Slides>10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jdesforges</dc:creator>
  <cp:lastModifiedBy>Phoebe Seymour</cp:lastModifiedBy>
  <cp:revision>381</cp:revision>
  <dcterms:created xsi:type="dcterms:W3CDTF">2017-08-30T16:24:16Z</dcterms:created>
  <dcterms:modified xsi:type="dcterms:W3CDTF">2026-02-11T14:29:49Z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0x0101005035F5128AFFA34B957228EACBA33D74</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2026-02-11T14:29:45Z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7c0518c6-56e8-48fb-9cc6-0bb7a5387d6d</vt:lpwstr>
  </property>
  <property fmtid="{D5CDD505-2E9C-101B-9397-08002B2CF9AE}" pid="10" name="MSIP_Label_c8588358-c3f1-4695-a290-e2f70d15689d_ContentBits">
    <vt:lpwstr>0</vt:lpwstr>
  </property>
  <property fmtid="{D5CDD505-2E9C-101B-9397-08002B2CF9AE}" pid="11" name="MSIP_Label_c8588358-c3f1-4695-a290-e2f70d15689d_Tag">
    <vt:lpwstr>10, 0, 1, 1</vt:lpwstr>
  </property>
</Properties>
</file>