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media/image51.jpg" ContentType="image/jpg"/>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 id="2147483684" r:id="rId7"/>
    <p:sldMasterId id="2147483692" r:id="rId8"/>
    <p:sldMasterId id="2147483704" r:id="rId9"/>
    <p:sldMasterId id="2147483726" r:id="rId10"/>
  </p:sldMasterIdLst>
  <p:notesMasterIdLst>
    <p:notesMasterId r:id="rId73"/>
  </p:notesMasterIdLst>
  <p:sldIdLst>
    <p:sldId id="256" r:id="rId11"/>
    <p:sldId id="257" r:id="rId12"/>
    <p:sldId id="258" r:id="rId13"/>
    <p:sldId id="259" r:id="rId14"/>
    <p:sldId id="2147471690" r:id="rId15"/>
    <p:sldId id="2147471691" r:id="rId16"/>
    <p:sldId id="2147471692" r:id="rId17"/>
    <p:sldId id="2147471693" r:id="rId18"/>
    <p:sldId id="2147471694" r:id="rId19"/>
    <p:sldId id="2147471695" r:id="rId20"/>
    <p:sldId id="2147471696" r:id="rId21"/>
    <p:sldId id="2147471697" r:id="rId22"/>
    <p:sldId id="2147471698" r:id="rId23"/>
    <p:sldId id="260" r:id="rId24"/>
    <p:sldId id="2561" r:id="rId25"/>
    <p:sldId id="2563" r:id="rId26"/>
    <p:sldId id="2564" r:id="rId27"/>
    <p:sldId id="2565" r:id="rId28"/>
    <p:sldId id="2566" r:id="rId29"/>
    <p:sldId id="2567" r:id="rId30"/>
    <p:sldId id="2568" r:id="rId31"/>
    <p:sldId id="2569" r:id="rId32"/>
    <p:sldId id="2570" r:id="rId33"/>
    <p:sldId id="2571" r:id="rId34"/>
    <p:sldId id="265" r:id="rId35"/>
    <p:sldId id="1641" r:id="rId36"/>
    <p:sldId id="1642" r:id="rId37"/>
    <p:sldId id="2147471682" r:id="rId38"/>
    <p:sldId id="2147471684" r:id="rId39"/>
    <p:sldId id="2147471685" r:id="rId40"/>
    <p:sldId id="2147471688" r:id="rId41"/>
    <p:sldId id="2147471689" r:id="rId42"/>
    <p:sldId id="262" r:id="rId43"/>
    <p:sldId id="263" r:id="rId44"/>
    <p:sldId id="264" r:id="rId45"/>
    <p:sldId id="2147471699" r:id="rId46"/>
    <p:sldId id="2147471700" r:id="rId47"/>
    <p:sldId id="261" r:id="rId48"/>
    <p:sldId id="2147471701" r:id="rId49"/>
    <p:sldId id="2147471702" r:id="rId50"/>
    <p:sldId id="2147471703" r:id="rId51"/>
    <p:sldId id="2147471704" r:id="rId52"/>
    <p:sldId id="2147471705" r:id="rId53"/>
    <p:sldId id="266" r:id="rId54"/>
    <p:sldId id="270" r:id="rId55"/>
    <p:sldId id="271" r:id="rId56"/>
    <p:sldId id="272" r:id="rId57"/>
    <p:sldId id="273" r:id="rId58"/>
    <p:sldId id="274" r:id="rId59"/>
    <p:sldId id="1633" r:id="rId60"/>
    <p:sldId id="1634" r:id="rId61"/>
    <p:sldId id="1635" r:id="rId62"/>
    <p:sldId id="267" r:id="rId63"/>
    <p:sldId id="1636" r:id="rId64"/>
    <p:sldId id="281" r:id="rId65"/>
    <p:sldId id="1637" r:id="rId66"/>
    <p:sldId id="1638" r:id="rId67"/>
    <p:sldId id="1639" r:id="rId68"/>
    <p:sldId id="1640" r:id="rId69"/>
    <p:sldId id="282" r:id="rId70"/>
    <p:sldId id="280" r:id="rId71"/>
    <p:sldId id="269"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DED3D47-CDFB-46FF-AF45-519721411AE0}">
          <p14:sldIdLst>
            <p14:sldId id="256"/>
            <p14:sldId id="257"/>
            <p14:sldId id="258"/>
            <p14:sldId id="259"/>
            <p14:sldId id="2147471690"/>
            <p14:sldId id="2147471691"/>
            <p14:sldId id="2147471692"/>
            <p14:sldId id="2147471693"/>
            <p14:sldId id="2147471694"/>
            <p14:sldId id="2147471695"/>
            <p14:sldId id="2147471696"/>
            <p14:sldId id="2147471697"/>
            <p14:sldId id="2147471698"/>
            <p14:sldId id="260"/>
          </p14:sldIdLst>
        </p14:section>
        <p14:section name="Universal Credit Childcare Support – Partner Briefing" id="{87B2505F-746E-40D8-90C8-A192665B5FAE}">
          <p14:sldIdLst>
            <p14:sldId id="2561"/>
          </p14:sldIdLst>
        </p14:section>
        <p14:section name="Universal Credit Childcare Support Overview" id="{DB82CBC8-09F3-49EA-9005-6C5CB8154E45}">
          <p14:sldIdLst>
            <p14:sldId id="2563"/>
            <p14:sldId id="2564"/>
            <p14:sldId id="2565"/>
            <p14:sldId id="2566"/>
            <p14:sldId id="2567"/>
            <p14:sldId id="2568"/>
            <p14:sldId id="2569"/>
            <p14:sldId id="2570"/>
            <p14:sldId id="2571"/>
            <p14:sldId id="265"/>
            <p14:sldId id="1641"/>
            <p14:sldId id="1642"/>
            <p14:sldId id="2147471682"/>
            <p14:sldId id="2147471684"/>
            <p14:sldId id="2147471685"/>
            <p14:sldId id="2147471688"/>
            <p14:sldId id="2147471689"/>
            <p14:sldId id="262"/>
            <p14:sldId id="263"/>
            <p14:sldId id="264"/>
            <p14:sldId id="2147471699"/>
            <p14:sldId id="2147471700"/>
            <p14:sldId id="261"/>
            <p14:sldId id="2147471701"/>
            <p14:sldId id="2147471702"/>
            <p14:sldId id="2147471703"/>
            <p14:sldId id="2147471704"/>
            <p14:sldId id="2147471705"/>
            <p14:sldId id="266"/>
            <p14:sldId id="270"/>
            <p14:sldId id="271"/>
            <p14:sldId id="272"/>
            <p14:sldId id="273"/>
            <p14:sldId id="274"/>
            <p14:sldId id="1633"/>
            <p14:sldId id="1634"/>
            <p14:sldId id="1635"/>
            <p14:sldId id="267"/>
            <p14:sldId id="1636"/>
            <p14:sldId id="281"/>
            <p14:sldId id="1637"/>
            <p14:sldId id="1638"/>
            <p14:sldId id="1639"/>
            <p14:sldId id="1640"/>
            <p14:sldId id="282"/>
            <p14:sldId id="280"/>
            <p14:sldId id="26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9053E9-9C2F-01A8-4D31-4C3DC2472EAB}" v="19" dt="2026-05-26T14:47:07.9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slide" Target="slides/slide61.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61" Type="http://schemas.openxmlformats.org/officeDocument/2006/relationships/slide" Target="slides/slide5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notesMaster" Target="notesMasters/notesMaster1.xml"/><Relationship Id="rId78"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_rels/data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diagrams/_rels/data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ata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jpe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B5EAAC-33FA-44E7-8DCC-C3A721D959C0}" type="doc">
      <dgm:prSet loTypeId="urn:microsoft.com/office/officeart/2024/3/layout/verticalVisualTextBlock1" loCatId="Picture" qsTypeId="urn:microsoft.com/office/officeart/2005/8/quickstyle/simple4" qsCatId="simple" csTypeId="urn:microsoft.com/office/officeart/2005/8/colors/accent3_2" csCatId="accent3" phldr="1"/>
      <dgm:spPr/>
      <dgm:t>
        <a:bodyPr/>
        <a:lstStyle/>
        <a:p>
          <a:endParaRPr lang="en-US"/>
        </a:p>
      </dgm:t>
    </dgm:pt>
    <dgm:pt modelId="{2A2AF0E1-6810-4A00-8FE0-8499D1020C90}">
      <dgm:prSet/>
      <dgm:spPr/>
      <dgm:t>
        <a:bodyPr/>
        <a:lstStyle/>
        <a:p>
          <a:pPr>
            <a:defRPr b="1"/>
          </a:pPr>
          <a:r>
            <a:rPr lang="en-US"/>
            <a:t>Generous Childcare Reimbursement</a:t>
          </a:r>
        </a:p>
      </dgm:t>
    </dgm:pt>
    <dgm:pt modelId="{B71C4622-FAD2-4DCE-868C-F1D9AE556D05}" type="parTrans" cxnId="{D2B247FC-87AD-4993-932D-F42D8C1C8AA0}">
      <dgm:prSet/>
      <dgm:spPr/>
      <dgm:t>
        <a:bodyPr/>
        <a:lstStyle/>
        <a:p>
          <a:endParaRPr lang="en-US"/>
        </a:p>
      </dgm:t>
    </dgm:pt>
    <dgm:pt modelId="{DA3619AD-4003-45C4-A365-B61917B1B2FB}" type="sibTrans" cxnId="{D2B247FC-87AD-4993-932D-F42D8C1C8AA0}">
      <dgm:prSet/>
      <dgm:spPr/>
      <dgm:t>
        <a:bodyPr/>
        <a:lstStyle/>
        <a:p>
          <a:pPr>
            <a:defRPr b="1"/>
          </a:pPr>
          <a:endParaRPr lang="en-US"/>
        </a:p>
      </dgm:t>
    </dgm:pt>
    <dgm:pt modelId="{9F0DB286-FB4D-4A5C-B56D-28779475747A}">
      <dgm:prSet/>
      <dgm:spPr/>
      <dgm:t>
        <a:bodyPr/>
        <a:lstStyle/>
        <a:p>
          <a:r>
            <a:rPr lang="en-US"/>
            <a:t>Universal Credit reimburses up to 85% of eligible childcare costs to make work financially worthwhile for parents.</a:t>
          </a:r>
        </a:p>
      </dgm:t>
    </dgm:pt>
    <dgm:pt modelId="{1118D5F5-1F88-41D1-B6D0-3BE3BE041E16}" type="parTrans" cxnId="{C24E2808-2753-4306-83ED-72846B211ACE}">
      <dgm:prSet/>
      <dgm:spPr/>
      <dgm:t>
        <a:bodyPr/>
        <a:lstStyle/>
        <a:p>
          <a:endParaRPr lang="en-US"/>
        </a:p>
      </dgm:t>
    </dgm:pt>
    <dgm:pt modelId="{13FFEFE0-88A8-4451-B241-3246F0F4CB33}" type="sibTrans" cxnId="{C24E2808-2753-4306-83ED-72846B211ACE}">
      <dgm:prSet/>
      <dgm:spPr/>
      <dgm:t>
        <a:bodyPr/>
        <a:lstStyle/>
        <a:p>
          <a:endParaRPr lang="en-US"/>
        </a:p>
      </dgm:t>
    </dgm:pt>
    <dgm:pt modelId="{7CF42446-7343-4B48-92AA-3F95F7286472}">
      <dgm:prSet/>
      <dgm:spPr/>
      <dgm:t>
        <a:bodyPr/>
        <a:lstStyle/>
        <a:p>
          <a:pPr>
            <a:defRPr b="1"/>
          </a:pPr>
          <a:r>
            <a:rPr lang="en-US"/>
            <a:t>Monthly Maximum Limits</a:t>
          </a:r>
        </a:p>
      </dgm:t>
    </dgm:pt>
    <dgm:pt modelId="{B97DB3E5-2B92-4384-B053-63AEB123ED01}" type="parTrans" cxnId="{39ACB1E6-130E-476B-B985-84328F0174ED}">
      <dgm:prSet/>
      <dgm:spPr/>
      <dgm:t>
        <a:bodyPr/>
        <a:lstStyle/>
        <a:p>
          <a:endParaRPr lang="en-US"/>
        </a:p>
      </dgm:t>
    </dgm:pt>
    <dgm:pt modelId="{B9FBC957-3A9A-486A-8104-809FF190BFE4}" type="sibTrans" cxnId="{39ACB1E6-130E-476B-B985-84328F0174ED}">
      <dgm:prSet/>
      <dgm:spPr/>
      <dgm:t>
        <a:bodyPr/>
        <a:lstStyle/>
        <a:p>
          <a:pPr>
            <a:defRPr b="1"/>
          </a:pPr>
          <a:endParaRPr lang="en-US"/>
        </a:p>
      </dgm:t>
    </dgm:pt>
    <dgm:pt modelId="{A762FE46-E50A-448F-9232-A62F56A4CFD1}">
      <dgm:prSet/>
      <dgm:spPr/>
      <dgm:t>
        <a:bodyPr/>
        <a:lstStyle/>
        <a:p>
          <a:r>
            <a:rPr lang="en-US"/>
            <a:t>Support is capped at £1,071.09 for one child or £1,836.16 for two or more children per household monthly.</a:t>
          </a:r>
        </a:p>
      </dgm:t>
    </dgm:pt>
    <dgm:pt modelId="{AF897C1F-9170-4701-93DD-2E5B57082C8B}" type="parTrans" cxnId="{A650D103-4B1E-45E8-AA17-5AEE293FF9CF}">
      <dgm:prSet/>
      <dgm:spPr/>
      <dgm:t>
        <a:bodyPr/>
        <a:lstStyle/>
        <a:p>
          <a:endParaRPr lang="en-US"/>
        </a:p>
      </dgm:t>
    </dgm:pt>
    <dgm:pt modelId="{E12D579F-829F-43AB-99F2-D1A0990D8E33}" type="sibTrans" cxnId="{A650D103-4B1E-45E8-AA17-5AEE293FF9CF}">
      <dgm:prSet/>
      <dgm:spPr/>
      <dgm:t>
        <a:bodyPr/>
        <a:lstStyle/>
        <a:p>
          <a:endParaRPr lang="en-US"/>
        </a:p>
      </dgm:t>
    </dgm:pt>
    <dgm:pt modelId="{64A1B6DB-CB8C-43BE-B45C-1957183D2082}">
      <dgm:prSet/>
      <dgm:spPr/>
      <dgm:t>
        <a:bodyPr/>
        <a:lstStyle/>
        <a:p>
          <a:pPr>
            <a:defRPr b="1"/>
          </a:pPr>
          <a:r>
            <a:rPr lang="en-US"/>
            <a:t>Payment Fluctuations Explained</a:t>
          </a:r>
        </a:p>
      </dgm:t>
    </dgm:pt>
    <dgm:pt modelId="{6B9351E7-88E9-42EB-B2C4-88995C1B2B6B}" type="parTrans" cxnId="{B18689F1-6995-4281-8CD8-DBBB70F3225D}">
      <dgm:prSet/>
      <dgm:spPr/>
      <dgm:t>
        <a:bodyPr/>
        <a:lstStyle/>
        <a:p>
          <a:endParaRPr lang="en-US"/>
        </a:p>
      </dgm:t>
    </dgm:pt>
    <dgm:pt modelId="{444EEEBB-E3EE-4EBB-88CA-944B2ADA4027}" type="sibTrans" cxnId="{B18689F1-6995-4281-8CD8-DBBB70F3225D}">
      <dgm:prSet/>
      <dgm:spPr/>
      <dgm:t>
        <a:bodyPr/>
        <a:lstStyle/>
        <a:p>
          <a:endParaRPr lang="en-US"/>
        </a:p>
      </dgm:t>
    </dgm:pt>
    <dgm:pt modelId="{7EDE13EB-CCFF-4428-82AA-4EA3D0318CE5}">
      <dgm:prSet/>
      <dgm:spPr/>
      <dgm:t>
        <a:bodyPr/>
        <a:lstStyle/>
        <a:p>
          <a:r>
            <a:rPr lang="en-US"/>
            <a:t>Childcare payments vary monthly based on earnings and childcare costs, requiring accurate reporting from parents.</a:t>
          </a:r>
        </a:p>
      </dgm:t>
    </dgm:pt>
    <dgm:pt modelId="{B8E06341-6E20-49A3-930C-34443C47BDFF}" type="parTrans" cxnId="{44091014-CD1F-4284-B045-A964022B65E8}">
      <dgm:prSet/>
      <dgm:spPr/>
      <dgm:t>
        <a:bodyPr/>
        <a:lstStyle/>
        <a:p>
          <a:endParaRPr lang="en-US"/>
        </a:p>
      </dgm:t>
    </dgm:pt>
    <dgm:pt modelId="{FCB0A5B7-AE0B-480B-B0AB-9BF34459256F}" type="sibTrans" cxnId="{44091014-CD1F-4284-B045-A964022B65E8}">
      <dgm:prSet/>
      <dgm:spPr/>
      <dgm:t>
        <a:bodyPr/>
        <a:lstStyle/>
        <a:p>
          <a:endParaRPr lang="en-US"/>
        </a:p>
      </dgm:t>
    </dgm:pt>
    <dgm:pt modelId="{79CD374F-B3F3-44E8-8213-F32833DB05CE}" type="pres">
      <dgm:prSet presAssocID="{A2B5EAAC-33FA-44E7-8DCC-C3A721D959C0}" presName="Root" presStyleCnt="0">
        <dgm:presLayoutVars>
          <dgm:dir/>
          <dgm:resizeHandles val="exact"/>
        </dgm:presLayoutVars>
      </dgm:prSet>
      <dgm:spPr/>
    </dgm:pt>
    <dgm:pt modelId="{05351BBD-1385-4373-8961-61D19EE084ED}" type="pres">
      <dgm:prSet presAssocID="{2A2AF0E1-6810-4A00-8FE0-8499D1020C90}" presName="Composite" presStyleCnt="0"/>
      <dgm:spPr/>
    </dgm:pt>
    <dgm:pt modelId="{6D6D3820-3C98-43BA-8B74-D28987AF46D3}" type="pres">
      <dgm:prSet presAssocID="{2A2AF0E1-6810-4A00-8FE0-8499D1020C90}" presName="Picture" presStyleLbl="nod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r="-6" b="33246"/>
          <a:stretch>
            <a:fillRect t="-25000" b="-25000"/>
          </a:stretch>
        </a:blipFill>
      </dgm:spPr>
      <dgm:extLst>
        <a:ext uri="{E40237B7-FDA0-4F09-8148-C483321AD2D9}">
          <dgm14:cNvPr xmlns:dgm14="http://schemas.microsoft.com/office/drawing/2010/diagram" id="0" name="" descr="family savings"/>
        </a:ext>
      </dgm:extLst>
    </dgm:pt>
    <dgm:pt modelId="{171A330B-C167-4B29-AF51-2B45C1A771DF}" type="pres">
      <dgm:prSet presAssocID="{2A2AF0E1-6810-4A00-8FE0-8499D1020C90}" presName="Subtitle" presStyleLbl="revTx" presStyleIdx="0" presStyleCnt="6">
        <dgm:presLayoutVars>
          <dgm:chMax val="0"/>
          <dgm:bulletEnabled/>
        </dgm:presLayoutVars>
      </dgm:prSet>
      <dgm:spPr/>
    </dgm:pt>
    <dgm:pt modelId="{DE720524-BB17-415D-8197-E0235DAB402E}" type="pres">
      <dgm:prSet presAssocID="{2A2AF0E1-6810-4A00-8FE0-8499D1020C90}" presName="Description" presStyleLbl="revTx" presStyleIdx="1" presStyleCnt="6">
        <dgm:presLayoutVars>
          <dgm:bulletEnabled/>
        </dgm:presLayoutVars>
      </dgm:prSet>
      <dgm:spPr/>
    </dgm:pt>
    <dgm:pt modelId="{6FDA6D09-5655-496A-8C1A-6F8D611D2E05}" type="pres">
      <dgm:prSet presAssocID="{DA3619AD-4003-45C4-A365-B61917B1B2FB}" presName="sibTrans" presStyleLbl="sibTrans2D1" presStyleIdx="0" presStyleCnt="0"/>
      <dgm:spPr/>
    </dgm:pt>
    <dgm:pt modelId="{67E1377B-D34B-4995-82F9-32443A0F73BF}" type="pres">
      <dgm:prSet presAssocID="{7CF42446-7343-4B48-92AA-3F95F7286472}" presName="Composite" presStyleCnt="0"/>
      <dgm:spPr/>
    </dgm:pt>
    <dgm:pt modelId="{CE73DB4C-4043-4DA8-A63B-C2C9EF4310CC}" type="pres">
      <dgm:prSet presAssocID="{7CF42446-7343-4B48-92AA-3F95F7286472}" presName="Picture" presStyleLbl="nod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l="12907" r="18349" b="8"/>
          <a:stretch>
            <a:fillRect l="-23000" r="-23000"/>
          </a:stretch>
        </a:blipFill>
      </dgm:spPr>
      <dgm:extLst>
        <a:ext uri="{E40237B7-FDA0-4F09-8148-C483321AD2D9}">
          <dgm14:cNvPr xmlns:dgm14="http://schemas.microsoft.com/office/drawing/2010/diagram" id="0" name="" descr="September 2023 calendar on laptop"/>
        </a:ext>
      </dgm:extLst>
    </dgm:pt>
    <dgm:pt modelId="{C451626C-9E91-461B-8F5F-23192DC75357}" type="pres">
      <dgm:prSet presAssocID="{7CF42446-7343-4B48-92AA-3F95F7286472}" presName="Subtitle" presStyleLbl="revTx" presStyleIdx="2" presStyleCnt="6">
        <dgm:presLayoutVars>
          <dgm:chMax val="0"/>
          <dgm:bulletEnabled/>
        </dgm:presLayoutVars>
      </dgm:prSet>
      <dgm:spPr/>
    </dgm:pt>
    <dgm:pt modelId="{0BE0BCC5-BF85-403D-AD01-36F26CDB6EF4}" type="pres">
      <dgm:prSet presAssocID="{7CF42446-7343-4B48-92AA-3F95F7286472}" presName="Description" presStyleLbl="revTx" presStyleIdx="3" presStyleCnt="6">
        <dgm:presLayoutVars>
          <dgm:bulletEnabled/>
        </dgm:presLayoutVars>
      </dgm:prSet>
      <dgm:spPr/>
    </dgm:pt>
    <dgm:pt modelId="{1EA93079-EA05-4FF7-A5C8-753F54D1CD11}" type="pres">
      <dgm:prSet presAssocID="{B9FBC957-3A9A-486A-8104-809FF190BFE4}" presName="sibTrans" presStyleLbl="sibTrans2D1" presStyleIdx="0" presStyleCnt="0"/>
      <dgm:spPr/>
    </dgm:pt>
    <dgm:pt modelId="{EC9A52A6-75C8-482C-A1F2-AD868D2AF3FA}" type="pres">
      <dgm:prSet presAssocID="{64A1B6DB-CB8C-43BE-B45C-1957183D2082}" presName="Composite" presStyleCnt="0"/>
      <dgm:spPr/>
    </dgm:pt>
    <dgm:pt modelId="{95F8108F-E37B-46E0-82AA-75232C3FE36C}" type="pres">
      <dgm:prSet presAssocID="{64A1B6DB-CB8C-43BE-B45C-1957183D2082}" presName="Picture" presStyleLbl="nod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l="24886" r="18866" b="3"/>
          <a:stretch>
            <a:fillRect l="-39000" r="-39000"/>
          </a:stretch>
        </a:blipFill>
      </dgm:spPr>
      <dgm:extLst>
        <a:ext uri="{E40237B7-FDA0-4F09-8148-C483321AD2D9}">
          <dgm14:cNvPr xmlns:dgm14="http://schemas.microsoft.com/office/drawing/2010/diagram" id="0" name="" descr="Stressful moments at home. Very Shallow DOF. Developed from RAW; retouched with special care and attention; Small amount of grain added for best final impression. 16 bit RGB color profile."/>
        </a:ext>
      </dgm:extLst>
    </dgm:pt>
    <dgm:pt modelId="{7C5C68D4-A18C-4999-8391-882C17617760}" type="pres">
      <dgm:prSet presAssocID="{64A1B6DB-CB8C-43BE-B45C-1957183D2082}" presName="Subtitle" presStyleLbl="revTx" presStyleIdx="4" presStyleCnt="6">
        <dgm:presLayoutVars>
          <dgm:chMax val="0"/>
          <dgm:bulletEnabled/>
        </dgm:presLayoutVars>
      </dgm:prSet>
      <dgm:spPr/>
    </dgm:pt>
    <dgm:pt modelId="{2773812A-9A35-48EE-997F-4A99D0FDA520}" type="pres">
      <dgm:prSet presAssocID="{64A1B6DB-CB8C-43BE-B45C-1957183D2082}" presName="Description" presStyleLbl="revTx" presStyleIdx="5" presStyleCnt="6">
        <dgm:presLayoutVars>
          <dgm:bulletEnabled/>
        </dgm:presLayoutVars>
      </dgm:prSet>
      <dgm:spPr/>
    </dgm:pt>
  </dgm:ptLst>
  <dgm:cxnLst>
    <dgm:cxn modelId="{A650D103-4B1E-45E8-AA17-5AEE293FF9CF}" srcId="{7CF42446-7343-4B48-92AA-3F95F7286472}" destId="{A762FE46-E50A-448F-9232-A62F56A4CFD1}" srcOrd="0" destOrd="0" parTransId="{AF897C1F-9170-4701-93DD-2E5B57082C8B}" sibTransId="{E12D579F-829F-43AB-99F2-D1A0990D8E33}"/>
    <dgm:cxn modelId="{C24E2808-2753-4306-83ED-72846B211ACE}" srcId="{2A2AF0E1-6810-4A00-8FE0-8499D1020C90}" destId="{9F0DB286-FB4D-4A5C-B56D-28779475747A}" srcOrd="0" destOrd="0" parTransId="{1118D5F5-1F88-41D1-B6D0-3BE3BE041E16}" sibTransId="{13FFEFE0-88A8-4451-B241-3246F0F4CB33}"/>
    <dgm:cxn modelId="{44091014-CD1F-4284-B045-A964022B65E8}" srcId="{64A1B6DB-CB8C-43BE-B45C-1957183D2082}" destId="{7EDE13EB-CCFF-4428-82AA-4EA3D0318CE5}" srcOrd="0" destOrd="0" parTransId="{B8E06341-6E20-49A3-930C-34443C47BDFF}" sibTransId="{FCB0A5B7-AE0B-480B-B0AB-9BF34459256F}"/>
    <dgm:cxn modelId="{63B5F11C-2F97-425C-86E3-2D728C69F555}" type="presOf" srcId="{A2B5EAAC-33FA-44E7-8DCC-C3A721D959C0}" destId="{79CD374F-B3F3-44E8-8213-F32833DB05CE}" srcOrd="0" destOrd="0" presId="urn:microsoft.com/office/officeart/2024/3/layout/verticalVisualTextBlock1"/>
    <dgm:cxn modelId="{D47EA235-C887-4AAC-9EFD-FFF5946F65C7}" type="presOf" srcId="{B9FBC957-3A9A-486A-8104-809FF190BFE4}" destId="{1EA93079-EA05-4FF7-A5C8-753F54D1CD11}" srcOrd="0" destOrd="0" presId="urn:microsoft.com/office/officeart/2024/3/layout/verticalVisualTextBlock1"/>
    <dgm:cxn modelId="{118AA564-67C6-423C-A536-9C28553EC4C4}" type="presOf" srcId="{64A1B6DB-CB8C-43BE-B45C-1957183D2082}" destId="{7C5C68D4-A18C-4999-8391-882C17617760}" srcOrd="0" destOrd="0" presId="urn:microsoft.com/office/officeart/2024/3/layout/verticalVisualTextBlock1"/>
    <dgm:cxn modelId="{DB9AAB4C-45C2-47B8-8907-72E333735B87}" type="presOf" srcId="{9F0DB286-FB4D-4A5C-B56D-28779475747A}" destId="{DE720524-BB17-415D-8197-E0235DAB402E}" srcOrd="0" destOrd="0" presId="urn:microsoft.com/office/officeart/2024/3/layout/verticalVisualTextBlock1"/>
    <dgm:cxn modelId="{1916C481-617A-4E3F-8BEB-9517D118DEE6}" type="presOf" srcId="{A762FE46-E50A-448F-9232-A62F56A4CFD1}" destId="{0BE0BCC5-BF85-403D-AD01-36F26CDB6EF4}" srcOrd="0" destOrd="0" presId="urn:microsoft.com/office/officeart/2024/3/layout/verticalVisualTextBlock1"/>
    <dgm:cxn modelId="{1C089C82-9394-4E5B-89F6-D3803AE99FCD}" type="presOf" srcId="{DA3619AD-4003-45C4-A365-B61917B1B2FB}" destId="{6FDA6D09-5655-496A-8C1A-6F8D611D2E05}" srcOrd="0" destOrd="0" presId="urn:microsoft.com/office/officeart/2024/3/layout/verticalVisualTextBlock1"/>
    <dgm:cxn modelId="{649667A5-7EED-47B9-BCED-6654F809C74B}" type="presOf" srcId="{7CF42446-7343-4B48-92AA-3F95F7286472}" destId="{C451626C-9E91-461B-8F5F-23192DC75357}" srcOrd="0" destOrd="0" presId="urn:microsoft.com/office/officeart/2024/3/layout/verticalVisualTextBlock1"/>
    <dgm:cxn modelId="{26EB09E3-8E5D-4C10-9EB3-C4E97D35508F}" type="presOf" srcId="{7EDE13EB-CCFF-4428-82AA-4EA3D0318CE5}" destId="{2773812A-9A35-48EE-997F-4A99D0FDA520}" srcOrd="0" destOrd="0" presId="urn:microsoft.com/office/officeart/2024/3/layout/verticalVisualTextBlock1"/>
    <dgm:cxn modelId="{39ACB1E6-130E-476B-B985-84328F0174ED}" srcId="{A2B5EAAC-33FA-44E7-8DCC-C3A721D959C0}" destId="{7CF42446-7343-4B48-92AA-3F95F7286472}" srcOrd="1" destOrd="0" parTransId="{B97DB3E5-2B92-4384-B053-63AEB123ED01}" sibTransId="{B9FBC957-3A9A-486A-8104-809FF190BFE4}"/>
    <dgm:cxn modelId="{D63B93EE-C14E-4B30-88D7-A29CDD6C76CB}" type="presOf" srcId="{2A2AF0E1-6810-4A00-8FE0-8499D1020C90}" destId="{171A330B-C167-4B29-AF51-2B45C1A771DF}" srcOrd="0" destOrd="0" presId="urn:microsoft.com/office/officeart/2024/3/layout/verticalVisualTextBlock1"/>
    <dgm:cxn modelId="{B18689F1-6995-4281-8CD8-DBBB70F3225D}" srcId="{A2B5EAAC-33FA-44E7-8DCC-C3A721D959C0}" destId="{64A1B6DB-CB8C-43BE-B45C-1957183D2082}" srcOrd="2" destOrd="0" parTransId="{6B9351E7-88E9-42EB-B2C4-88995C1B2B6B}" sibTransId="{444EEEBB-E3EE-4EBB-88CA-944B2ADA4027}"/>
    <dgm:cxn modelId="{D2B247FC-87AD-4993-932D-F42D8C1C8AA0}" srcId="{A2B5EAAC-33FA-44E7-8DCC-C3A721D959C0}" destId="{2A2AF0E1-6810-4A00-8FE0-8499D1020C90}" srcOrd="0" destOrd="0" parTransId="{B71C4622-FAD2-4DCE-868C-F1D9AE556D05}" sibTransId="{DA3619AD-4003-45C4-A365-B61917B1B2FB}"/>
    <dgm:cxn modelId="{6A700FBA-1B21-4880-B87E-82FA9AA3CE29}" type="presParOf" srcId="{79CD374F-B3F3-44E8-8213-F32833DB05CE}" destId="{05351BBD-1385-4373-8961-61D19EE084ED}" srcOrd="0" destOrd="0" presId="urn:microsoft.com/office/officeart/2024/3/layout/verticalVisualTextBlock1"/>
    <dgm:cxn modelId="{EC320E6B-A715-4582-A192-87CA0A5F6AD2}" type="presParOf" srcId="{05351BBD-1385-4373-8961-61D19EE084ED}" destId="{6D6D3820-3C98-43BA-8B74-D28987AF46D3}" srcOrd="0" destOrd="0" presId="urn:microsoft.com/office/officeart/2024/3/layout/verticalVisualTextBlock1"/>
    <dgm:cxn modelId="{FF2A2DEB-F674-49AA-9BC2-E379AC25B479}" type="presParOf" srcId="{05351BBD-1385-4373-8961-61D19EE084ED}" destId="{171A330B-C167-4B29-AF51-2B45C1A771DF}" srcOrd="1" destOrd="0" presId="urn:microsoft.com/office/officeart/2024/3/layout/verticalVisualTextBlock1"/>
    <dgm:cxn modelId="{5EBD7FE1-7BE6-4897-85CC-D2AE3FC0463C}" type="presParOf" srcId="{05351BBD-1385-4373-8961-61D19EE084ED}" destId="{DE720524-BB17-415D-8197-E0235DAB402E}" srcOrd="2" destOrd="0" presId="urn:microsoft.com/office/officeart/2024/3/layout/verticalVisualTextBlock1"/>
    <dgm:cxn modelId="{B7043DF4-561E-497E-A34E-910A3FDD989A}" type="presParOf" srcId="{79CD374F-B3F3-44E8-8213-F32833DB05CE}" destId="{6FDA6D09-5655-496A-8C1A-6F8D611D2E05}" srcOrd="1" destOrd="0" presId="urn:microsoft.com/office/officeart/2024/3/layout/verticalVisualTextBlock1"/>
    <dgm:cxn modelId="{3492EBFD-EF07-458A-B955-65406D710AE0}" type="presParOf" srcId="{79CD374F-B3F3-44E8-8213-F32833DB05CE}" destId="{67E1377B-D34B-4995-82F9-32443A0F73BF}" srcOrd="2" destOrd="0" presId="urn:microsoft.com/office/officeart/2024/3/layout/verticalVisualTextBlock1"/>
    <dgm:cxn modelId="{69268F2F-BE29-450E-8E98-3FB3D6E8CC9A}" type="presParOf" srcId="{67E1377B-D34B-4995-82F9-32443A0F73BF}" destId="{CE73DB4C-4043-4DA8-A63B-C2C9EF4310CC}" srcOrd="0" destOrd="0" presId="urn:microsoft.com/office/officeart/2024/3/layout/verticalVisualTextBlock1"/>
    <dgm:cxn modelId="{C966231E-7CCD-4EA8-AED6-34293BDBF857}" type="presParOf" srcId="{67E1377B-D34B-4995-82F9-32443A0F73BF}" destId="{C451626C-9E91-461B-8F5F-23192DC75357}" srcOrd="1" destOrd="0" presId="urn:microsoft.com/office/officeart/2024/3/layout/verticalVisualTextBlock1"/>
    <dgm:cxn modelId="{336C4323-5A05-4548-8D17-EEFF608B17ED}" type="presParOf" srcId="{67E1377B-D34B-4995-82F9-32443A0F73BF}" destId="{0BE0BCC5-BF85-403D-AD01-36F26CDB6EF4}" srcOrd="2" destOrd="0" presId="urn:microsoft.com/office/officeart/2024/3/layout/verticalVisualTextBlock1"/>
    <dgm:cxn modelId="{22404380-57FB-4B28-AD9C-86DC10BE9B97}" type="presParOf" srcId="{79CD374F-B3F3-44E8-8213-F32833DB05CE}" destId="{1EA93079-EA05-4FF7-A5C8-753F54D1CD11}" srcOrd="3" destOrd="0" presId="urn:microsoft.com/office/officeart/2024/3/layout/verticalVisualTextBlock1"/>
    <dgm:cxn modelId="{F52192B9-D756-4873-92F6-B183D68F11C3}" type="presParOf" srcId="{79CD374F-B3F3-44E8-8213-F32833DB05CE}" destId="{EC9A52A6-75C8-482C-A1F2-AD868D2AF3FA}" srcOrd="4" destOrd="0" presId="urn:microsoft.com/office/officeart/2024/3/layout/verticalVisualTextBlock1"/>
    <dgm:cxn modelId="{F839525C-88A9-47D2-971E-FC22B57BE7BF}" type="presParOf" srcId="{EC9A52A6-75C8-482C-A1F2-AD868D2AF3FA}" destId="{95F8108F-E37B-46E0-82AA-75232C3FE36C}" srcOrd="0" destOrd="0" presId="urn:microsoft.com/office/officeart/2024/3/layout/verticalVisualTextBlock1"/>
    <dgm:cxn modelId="{2549EBE3-5674-4326-AC39-5ABCB6E4CF0F}" type="presParOf" srcId="{EC9A52A6-75C8-482C-A1F2-AD868D2AF3FA}" destId="{7C5C68D4-A18C-4999-8391-882C17617760}" srcOrd="1" destOrd="0" presId="urn:microsoft.com/office/officeart/2024/3/layout/verticalVisualTextBlock1"/>
    <dgm:cxn modelId="{15DB89EF-45C3-4BA9-AC74-F633CE30451B}" type="presParOf" srcId="{EC9A52A6-75C8-482C-A1F2-AD868D2AF3FA}" destId="{2773812A-9A35-48EE-997F-4A99D0FDA520}"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8DA08F-7C7B-4E78-9C83-F8EE6BFE311D}" type="doc">
      <dgm:prSet loTypeId="urn:microsoft.com/office/officeart/2024/3/layout/verticalVisualTextBlock1" loCatId="Picture" qsTypeId="urn:microsoft.com/office/officeart/2005/8/quickstyle/simple4" qsCatId="simple" csTypeId="urn:microsoft.com/office/officeart/2005/8/colors/colorful1" csCatId="colorful" phldr="1"/>
      <dgm:spPr/>
      <dgm:t>
        <a:bodyPr/>
        <a:lstStyle/>
        <a:p>
          <a:endParaRPr lang="en-US"/>
        </a:p>
      </dgm:t>
    </dgm:pt>
    <dgm:pt modelId="{7105B79F-C0FF-4C8D-B154-668B2E8A68D5}">
      <dgm:prSet/>
      <dgm:spPr/>
      <dgm:t>
        <a:bodyPr/>
        <a:lstStyle/>
        <a:p>
          <a:pPr>
            <a:defRPr b="1"/>
          </a:pPr>
          <a:r>
            <a:rPr lang="en-US"/>
            <a:t>Value of Early Engagement</a:t>
          </a:r>
        </a:p>
      </dgm:t>
    </dgm:pt>
    <dgm:pt modelId="{E69F3251-A5ED-407C-9B81-B69D69807D42}" type="parTrans" cxnId="{C6B9F65B-76F0-45FC-B2B4-DFB90A04A2CD}">
      <dgm:prSet/>
      <dgm:spPr/>
      <dgm:t>
        <a:bodyPr/>
        <a:lstStyle/>
        <a:p>
          <a:endParaRPr lang="en-US"/>
        </a:p>
      </dgm:t>
    </dgm:pt>
    <dgm:pt modelId="{624C25FA-FF58-4B61-AF96-7C2F8A6CD0C0}" type="sibTrans" cxnId="{C6B9F65B-76F0-45FC-B2B4-DFB90A04A2CD}">
      <dgm:prSet/>
      <dgm:spPr/>
      <dgm:t>
        <a:bodyPr/>
        <a:lstStyle/>
        <a:p>
          <a:pPr>
            <a:defRPr b="1"/>
          </a:pPr>
          <a:endParaRPr lang="en-US"/>
        </a:p>
      </dgm:t>
    </dgm:pt>
    <dgm:pt modelId="{9FD55141-5BC8-4C7A-A3FF-1657F21D3C5D}">
      <dgm:prSet/>
      <dgm:spPr/>
      <dgm:t>
        <a:bodyPr/>
        <a:lstStyle/>
        <a:p>
          <a:r>
            <a:rPr lang="en-US"/>
            <a:t>Early engagement ensures childcare support is accessed promptly when parents’ work plans change.</a:t>
          </a:r>
        </a:p>
      </dgm:t>
    </dgm:pt>
    <dgm:pt modelId="{C1DE6C22-B263-463F-BF5E-DB45DF83B607}" type="parTrans" cxnId="{98DFE4B1-E68C-4BF9-A631-C186C1D8D966}">
      <dgm:prSet/>
      <dgm:spPr/>
      <dgm:t>
        <a:bodyPr/>
        <a:lstStyle/>
        <a:p>
          <a:endParaRPr lang="en-US"/>
        </a:p>
      </dgm:t>
    </dgm:pt>
    <dgm:pt modelId="{7AB152BD-3D94-4A75-B0B8-45BBA1B848EF}" type="sibTrans" cxnId="{98DFE4B1-E68C-4BF9-A631-C186C1D8D966}">
      <dgm:prSet/>
      <dgm:spPr/>
      <dgm:t>
        <a:bodyPr/>
        <a:lstStyle/>
        <a:p>
          <a:endParaRPr lang="en-US"/>
        </a:p>
      </dgm:t>
    </dgm:pt>
    <dgm:pt modelId="{D7FF965F-7D5F-4EB5-834D-F0F35C8F00A4}">
      <dgm:prSet/>
      <dgm:spPr/>
      <dgm:t>
        <a:bodyPr/>
        <a:lstStyle/>
        <a:p>
          <a:pPr>
            <a:defRPr b="1"/>
          </a:pPr>
          <a:r>
            <a:rPr lang="en-US"/>
            <a:t>Role of External Partners</a:t>
          </a:r>
        </a:p>
      </dgm:t>
    </dgm:pt>
    <dgm:pt modelId="{46A6823D-81E9-42E2-8BEA-B506CB1728E6}" type="parTrans" cxnId="{EC896ED2-9742-4045-B362-61BF07FFDDB8}">
      <dgm:prSet/>
      <dgm:spPr/>
      <dgm:t>
        <a:bodyPr/>
        <a:lstStyle/>
        <a:p>
          <a:endParaRPr lang="en-US"/>
        </a:p>
      </dgm:t>
    </dgm:pt>
    <dgm:pt modelId="{A0DEA926-ECAB-4F7F-B3B7-5286EE9EF30C}" type="sibTrans" cxnId="{EC896ED2-9742-4045-B362-61BF07FFDDB8}">
      <dgm:prSet/>
      <dgm:spPr/>
      <dgm:t>
        <a:bodyPr/>
        <a:lstStyle/>
        <a:p>
          <a:pPr>
            <a:defRPr b="1"/>
          </a:pPr>
          <a:endParaRPr lang="en-US"/>
        </a:p>
      </dgm:t>
    </dgm:pt>
    <dgm:pt modelId="{92526D17-9E07-4993-B8B5-1E834BD1BE66}">
      <dgm:prSet/>
      <dgm:spPr/>
      <dgm:t>
        <a:bodyPr/>
        <a:lstStyle/>
        <a:p>
          <a:r>
            <a:rPr lang="en-US"/>
            <a:t>Local authorities and providers are key first contacts guiding parents towards needed support.</a:t>
          </a:r>
        </a:p>
      </dgm:t>
    </dgm:pt>
    <dgm:pt modelId="{2D36CEE5-5CE1-42CB-B7EB-26461C2ECE72}" type="parTrans" cxnId="{55F02136-96E5-4634-8C59-34B90AA9180E}">
      <dgm:prSet/>
      <dgm:spPr/>
      <dgm:t>
        <a:bodyPr/>
        <a:lstStyle/>
        <a:p>
          <a:endParaRPr lang="en-US"/>
        </a:p>
      </dgm:t>
    </dgm:pt>
    <dgm:pt modelId="{B7BF55A6-3FA7-4903-8BBC-A9B63C441CDC}" type="sibTrans" cxnId="{55F02136-96E5-4634-8C59-34B90AA9180E}">
      <dgm:prSet/>
      <dgm:spPr/>
      <dgm:t>
        <a:bodyPr/>
        <a:lstStyle/>
        <a:p>
          <a:endParaRPr lang="en-US"/>
        </a:p>
      </dgm:t>
    </dgm:pt>
    <dgm:pt modelId="{2DB9B84C-7593-4D60-AEF9-AF0CD4195D1D}">
      <dgm:prSet/>
      <dgm:spPr/>
      <dgm:t>
        <a:bodyPr/>
        <a:lstStyle/>
        <a:p>
          <a:pPr>
            <a:defRPr b="1"/>
          </a:pPr>
          <a:r>
            <a:rPr lang="en-US"/>
            <a:t>Benefits of Early Conversations</a:t>
          </a:r>
        </a:p>
      </dgm:t>
    </dgm:pt>
    <dgm:pt modelId="{922CDD90-BB8D-475D-A27A-BD4101CAC917}" type="parTrans" cxnId="{9E6C4F1A-36F9-4B87-98A8-0366C7725241}">
      <dgm:prSet/>
      <dgm:spPr/>
      <dgm:t>
        <a:bodyPr/>
        <a:lstStyle/>
        <a:p>
          <a:endParaRPr lang="en-US"/>
        </a:p>
      </dgm:t>
    </dgm:pt>
    <dgm:pt modelId="{2B3537B5-CA98-4040-BD4E-775EED754A4B}" type="sibTrans" cxnId="{9E6C4F1A-36F9-4B87-98A8-0366C7725241}">
      <dgm:prSet/>
      <dgm:spPr/>
      <dgm:t>
        <a:bodyPr/>
        <a:lstStyle/>
        <a:p>
          <a:endParaRPr lang="en-US"/>
        </a:p>
      </dgm:t>
    </dgm:pt>
    <dgm:pt modelId="{9C288B6F-E727-423A-B6F2-FBAE24F79398}">
      <dgm:prSet/>
      <dgm:spPr/>
      <dgm:t>
        <a:bodyPr/>
        <a:lstStyle/>
        <a:p>
          <a:r>
            <a:rPr lang="en-US"/>
            <a:t>Early discussions reduce financial gaps, lower stress, and improve employment outcomes for families.</a:t>
          </a:r>
        </a:p>
      </dgm:t>
    </dgm:pt>
    <dgm:pt modelId="{029C43DD-EA73-4BBC-B4DB-F65496AC678B}" type="parTrans" cxnId="{F5E1DB82-55D6-4A67-AD43-83314DDC8425}">
      <dgm:prSet/>
      <dgm:spPr/>
      <dgm:t>
        <a:bodyPr/>
        <a:lstStyle/>
        <a:p>
          <a:endParaRPr lang="en-US"/>
        </a:p>
      </dgm:t>
    </dgm:pt>
    <dgm:pt modelId="{7D6D7C30-E88A-4951-AFC0-6304E721DC70}" type="sibTrans" cxnId="{F5E1DB82-55D6-4A67-AD43-83314DDC8425}">
      <dgm:prSet/>
      <dgm:spPr/>
      <dgm:t>
        <a:bodyPr/>
        <a:lstStyle/>
        <a:p>
          <a:endParaRPr lang="en-US"/>
        </a:p>
      </dgm:t>
    </dgm:pt>
    <dgm:pt modelId="{A1FB3716-7082-4C5B-A565-1FB4283373FF}" type="pres">
      <dgm:prSet presAssocID="{938DA08F-7C7B-4E78-9C83-F8EE6BFE311D}" presName="Root" presStyleCnt="0">
        <dgm:presLayoutVars>
          <dgm:dir/>
          <dgm:resizeHandles val="exact"/>
        </dgm:presLayoutVars>
      </dgm:prSet>
      <dgm:spPr/>
    </dgm:pt>
    <dgm:pt modelId="{FC8167CD-69A5-429B-A1D8-7132418B3820}" type="pres">
      <dgm:prSet presAssocID="{7105B79F-C0FF-4C8D-B154-668B2E8A68D5}" presName="Composite" presStyleCnt="0"/>
      <dgm:spPr/>
    </dgm:pt>
    <dgm:pt modelId="{BEB566D6-9A7E-4B05-BCB3-05C112094D11}" type="pres">
      <dgm:prSet presAssocID="{7105B79F-C0FF-4C8D-B154-668B2E8A68D5}" presName="Picture" presStyleLbl="nod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l="23772" r="9725" b="-5"/>
          <a:stretch>
            <a:fillRect l="-25000" r="-25000"/>
          </a:stretch>
        </a:blipFill>
      </dgm:spPr>
      <dgm:extLst>
        <a:ext uri="{E40237B7-FDA0-4F09-8148-C483321AD2D9}">
          <dgm14:cNvPr xmlns:dgm14="http://schemas.microsoft.com/office/drawing/2010/diagram" id="0" name="" descr="Man taking part in housework"/>
        </a:ext>
      </dgm:extLst>
    </dgm:pt>
    <dgm:pt modelId="{0E7E9A93-4DE7-4525-A1AE-11A0AC17DD17}" type="pres">
      <dgm:prSet presAssocID="{7105B79F-C0FF-4C8D-B154-668B2E8A68D5}" presName="Subtitle" presStyleLbl="revTx" presStyleIdx="0" presStyleCnt="6">
        <dgm:presLayoutVars>
          <dgm:chMax val="0"/>
          <dgm:bulletEnabled/>
        </dgm:presLayoutVars>
      </dgm:prSet>
      <dgm:spPr/>
    </dgm:pt>
    <dgm:pt modelId="{6F9E41B4-83DE-41CB-8D27-DF3B117AC1DF}" type="pres">
      <dgm:prSet presAssocID="{7105B79F-C0FF-4C8D-B154-668B2E8A68D5}" presName="Description" presStyleLbl="revTx" presStyleIdx="1" presStyleCnt="6">
        <dgm:presLayoutVars>
          <dgm:bulletEnabled/>
        </dgm:presLayoutVars>
      </dgm:prSet>
      <dgm:spPr/>
    </dgm:pt>
    <dgm:pt modelId="{E5DB1F61-7474-4CE1-9321-E5FE3143E709}" type="pres">
      <dgm:prSet presAssocID="{624C25FA-FF58-4B61-AF96-7C2F8A6CD0C0}" presName="sibTrans" presStyleLbl="sibTrans2D1" presStyleIdx="0" presStyleCnt="0"/>
      <dgm:spPr/>
    </dgm:pt>
    <dgm:pt modelId="{F30B2B47-87DD-48C0-BDFD-6922781B2F28}" type="pres">
      <dgm:prSet presAssocID="{D7FF965F-7D5F-4EB5-834D-F0F35C8F00A4}" presName="Composite" presStyleCnt="0"/>
      <dgm:spPr/>
    </dgm:pt>
    <dgm:pt modelId="{C2E78EF6-1D85-4139-A897-FEEC25F39270}" type="pres">
      <dgm:prSet presAssocID="{D7FF965F-7D5F-4EB5-834D-F0F35C8F00A4}" presName="Picture" presStyleLbl="nod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l="13314" r="19932" b="-6"/>
          <a:stretch>
            <a:fillRect l="-25000" r="-25000"/>
          </a:stretch>
        </a:blipFill>
      </dgm:spPr>
      <dgm:extLst>
        <a:ext uri="{E40237B7-FDA0-4F09-8148-C483321AD2D9}">
          <dgm14:cNvPr xmlns:dgm14="http://schemas.microsoft.com/office/drawing/2010/diagram" id="0" name="" descr="Families holding wads of 1,000 Thai Baht banknotes"/>
        </a:ext>
      </dgm:extLst>
    </dgm:pt>
    <dgm:pt modelId="{5FA8C9EC-BE67-472A-9BBD-1341C4F23D13}" type="pres">
      <dgm:prSet presAssocID="{D7FF965F-7D5F-4EB5-834D-F0F35C8F00A4}" presName="Subtitle" presStyleLbl="revTx" presStyleIdx="2" presStyleCnt="6">
        <dgm:presLayoutVars>
          <dgm:chMax val="0"/>
          <dgm:bulletEnabled/>
        </dgm:presLayoutVars>
      </dgm:prSet>
      <dgm:spPr/>
    </dgm:pt>
    <dgm:pt modelId="{89436757-3857-43B5-B13D-A1DA07986D5C}" type="pres">
      <dgm:prSet presAssocID="{D7FF965F-7D5F-4EB5-834D-F0F35C8F00A4}" presName="Description" presStyleLbl="revTx" presStyleIdx="3" presStyleCnt="6">
        <dgm:presLayoutVars>
          <dgm:bulletEnabled/>
        </dgm:presLayoutVars>
      </dgm:prSet>
      <dgm:spPr/>
    </dgm:pt>
    <dgm:pt modelId="{222E2FAD-A536-42A4-A6D9-94406DCABB7B}" type="pres">
      <dgm:prSet presAssocID="{A0DEA926-ECAB-4F7F-B3B7-5286EE9EF30C}" presName="sibTrans" presStyleLbl="sibTrans2D1" presStyleIdx="0" presStyleCnt="0"/>
      <dgm:spPr/>
    </dgm:pt>
    <dgm:pt modelId="{7B052070-C638-4BB3-9CD9-EAB01B41E288}" type="pres">
      <dgm:prSet presAssocID="{2DB9B84C-7593-4D60-AEF9-AF0CD4195D1D}" presName="Composite" presStyleCnt="0"/>
      <dgm:spPr/>
    </dgm:pt>
    <dgm:pt modelId="{4E8E835A-1FCB-443D-856C-E9CD758899E4}" type="pres">
      <dgm:prSet presAssocID="{2DB9B84C-7593-4D60-AEF9-AF0CD4195D1D}" presName="Picture" presStyleLbl="nod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l="17221" r="16026" b="-6"/>
          <a:stretch>
            <a:fillRect l="-25000" r="-25000"/>
          </a:stretch>
        </a:blipFill>
      </dgm:spPr>
      <dgm:extLst>
        <a:ext uri="{E40237B7-FDA0-4F09-8148-C483321AD2D9}">
          <dgm14:cNvPr xmlns:dgm14="http://schemas.microsoft.com/office/drawing/2010/diagram" id="0" name="" descr="smiling, Adult, Parent, Single Father, Saving,"/>
        </a:ext>
      </dgm:extLst>
    </dgm:pt>
    <dgm:pt modelId="{784F842A-E4F9-4073-A96E-543D87F1200B}" type="pres">
      <dgm:prSet presAssocID="{2DB9B84C-7593-4D60-AEF9-AF0CD4195D1D}" presName="Subtitle" presStyleLbl="revTx" presStyleIdx="4" presStyleCnt="6">
        <dgm:presLayoutVars>
          <dgm:chMax val="0"/>
          <dgm:bulletEnabled/>
        </dgm:presLayoutVars>
      </dgm:prSet>
      <dgm:spPr/>
    </dgm:pt>
    <dgm:pt modelId="{6077A07D-76D5-40FA-93B1-00C05B9B8041}" type="pres">
      <dgm:prSet presAssocID="{2DB9B84C-7593-4D60-AEF9-AF0CD4195D1D}" presName="Description" presStyleLbl="revTx" presStyleIdx="5" presStyleCnt="6">
        <dgm:presLayoutVars>
          <dgm:bulletEnabled/>
        </dgm:presLayoutVars>
      </dgm:prSet>
      <dgm:spPr/>
    </dgm:pt>
  </dgm:ptLst>
  <dgm:cxnLst>
    <dgm:cxn modelId="{3DB99C04-4B18-4B9B-9E41-05B62B37F790}" type="presOf" srcId="{2DB9B84C-7593-4D60-AEF9-AF0CD4195D1D}" destId="{784F842A-E4F9-4073-A96E-543D87F1200B}" srcOrd="0" destOrd="0" presId="urn:microsoft.com/office/officeart/2024/3/layout/verticalVisualTextBlock1"/>
    <dgm:cxn modelId="{10034E11-465C-4630-A218-42F98BD7F7C9}" type="presOf" srcId="{7105B79F-C0FF-4C8D-B154-668B2E8A68D5}" destId="{0E7E9A93-4DE7-4525-A1AE-11A0AC17DD17}" srcOrd="0" destOrd="0" presId="urn:microsoft.com/office/officeart/2024/3/layout/verticalVisualTextBlock1"/>
    <dgm:cxn modelId="{91E04E14-BD47-4B73-A251-EBFF002462F6}" type="presOf" srcId="{938DA08F-7C7B-4E78-9C83-F8EE6BFE311D}" destId="{A1FB3716-7082-4C5B-A565-1FB4283373FF}" srcOrd="0" destOrd="0" presId="urn:microsoft.com/office/officeart/2024/3/layout/verticalVisualTextBlock1"/>
    <dgm:cxn modelId="{9E6C4F1A-36F9-4B87-98A8-0366C7725241}" srcId="{938DA08F-7C7B-4E78-9C83-F8EE6BFE311D}" destId="{2DB9B84C-7593-4D60-AEF9-AF0CD4195D1D}" srcOrd="2" destOrd="0" parTransId="{922CDD90-BB8D-475D-A27A-BD4101CAC917}" sibTransId="{2B3537B5-CA98-4040-BD4E-775EED754A4B}"/>
    <dgm:cxn modelId="{55F02136-96E5-4634-8C59-34B90AA9180E}" srcId="{D7FF965F-7D5F-4EB5-834D-F0F35C8F00A4}" destId="{92526D17-9E07-4993-B8B5-1E834BD1BE66}" srcOrd="0" destOrd="0" parTransId="{2D36CEE5-5CE1-42CB-B7EB-26461C2ECE72}" sibTransId="{B7BF55A6-3FA7-4903-8BBC-A9B63C441CDC}"/>
    <dgm:cxn modelId="{C6B9F65B-76F0-45FC-B2B4-DFB90A04A2CD}" srcId="{938DA08F-7C7B-4E78-9C83-F8EE6BFE311D}" destId="{7105B79F-C0FF-4C8D-B154-668B2E8A68D5}" srcOrd="0" destOrd="0" parTransId="{E69F3251-A5ED-407C-9B81-B69D69807D42}" sibTransId="{624C25FA-FF58-4B61-AF96-7C2F8A6CD0C0}"/>
    <dgm:cxn modelId="{040E5361-75A5-438B-8B06-1A3CB34685EE}" type="presOf" srcId="{D7FF965F-7D5F-4EB5-834D-F0F35C8F00A4}" destId="{5FA8C9EC-BE67-472A-9BBD-1341C4F23D13}" srcOrd="0" destOrd="0" presId="urn:microsoft.com/office/officeart/2024/3/layout/verticalVisualTextBlock1"/>
    <dgm:cxn modelId="{09ACD66A-0AD1-42E1-8BC7-CE1960A62ADC}" type="presOf" srcId="{92526D17-9E07-4993-B8B5-1E834BD1BE66}" destId="{89436757-3857-43B5-B13D-A1DA07986D5C}" srcOrd="0" destOrd="0" presId="urn:microsoft.com/office/officeart/2024/3/layout/verticalVisualTextBlock1"/>
    <dgm:cxn modelId="{F5E1DB82-55D6-4A67-AD43-83314DDC8425}" srcId="{2DB9B84C-7593-4D60-AEF9-AF0CD4195D1D}" destId="{9C288B6F-E727-423A-B6F2-FBAE24F79398}" srcOrd="0" destOrd="0" parTransId="{029C43DD-EA73-4BBC-B4DB-F65496AC678B}" sibTransId="{7D6D7C30-E88A-4951-AFC0-6304E721DC70}"/>
    <dgm:cxn modelId="{3A1F5AA4-D5BD-4D8B-B7DF-DB6DBB058BC9}" type="presOf" srcId="{624C25FA-FF58-4B61-AF96-7C2F8A6CD0C0}" destId="{E5DB1F61-7474-4CE1-9321-E5FE3143E709}" srcOrd="0" destOrd="0" presId="urn:microsoft.com/office/officeart/2024/3/layout/verticalVisualTextBlock1"/>
    <dgm:cxn modelId="{99D663AD-33B1-4924-99D7-F64A592935BC}" type="presOf" srcId="{A0DEA926-ECAB-4F7F-B3B7-5286EE9EF30C}" destId="{222E2FAD-A536-42A4-A6D9-94406DCABB7B}" srcOrd="0" destOrd="0" presId="urn:microsoft.com/office/officeart/2024/3/layout/verticalVisualTextBlock1"/>
    <dgm:cxn modelId="{98DFE4B1-E68C-4BF9-A631-C186C1D8D966}" srcId="{7105B79F-C0FF-4C8D-B154-668B2E8A68D5}" destId="{9FD55141-5BC8-4C7A-A3FF-1657F21D3C5D}" srcOrd="0" destOrd="0" parTransId="{C1DE6C22-B263-463F-BF5E-DB45DF83B607}" sibTransId="{7AB152BD-3D94-4A75-B0B8-45BBA1B848EF}"/>
    <dgm:cxn modelId="{EC896ED2-9742-4045-B362-61BF07FFDDB8}" srcId="{938DA08F-7C7B-4E78-9C83-F8EE6BFE311D}" destId="{D7FF965F-7D5F-4EB5-834D-F0F35C8F00A4}" srcOrd="1" destOrd="0" parTransId="{46A6823D-81E9-42E2-8BEA-B506CB1728E6}" sibTransId="{A0DEA926-ECAB-4F7F-B3B7-5286EE9EF30C}"/>
    <dgm:cxn modelId="{1D0329D7-AD63-4773-B296-E795F808047F}" type="presOf" srcId="{9FD55141-5BC8-4C7A-A3FF-1657F21D3C5D}" destId="{6F9E41B4-83DE-41CB-8D27-DF3B117AC1DF}" srcOrd="0" destOrd="0" presId="urn:microsoft.com/office/officeart/2024/3/layout/verticalVisualTextBlock1"/>
    <dgm:cxn modelId="{1D1F96F2-BDE4-4A65-A00C-EBC52761F779}" type="presOf" srcId="{9C288B6F-E727-423A-B6F2-FBAE24F79398}" destId="{6077A07D-76D5-40FA-93B1-00C05B9B8041}" srcOrd="0" destOrd="0" presId="urn:microsoft.com/office/officeart/2024/3/layout/verticalVisualTextBlock1"/>
    <dgm:cxn modelId="{27C2788F-25BB-4EA9-8DF8-3B56981DC91F}" type="presParOf" srcId="{A1FB3716-7082-4C5B-A565-1FB4283373FF}" destId="{FC8167CD-69A5-429B-A1D8-7132418B3820}" srcOrd="0" destOrd="0" presId="urn:microsoft.com/office/officeart/2024/3/layout/verticalVisualTextBlock1"/>
    <dgm:cxn modelId="{3BAD12A3-3D05-410A-9C93-594C4FE2D2F8}" type="presParOf" srcId="{FC8167CD-69A5-429B-A1D8-7132418B3820}" destId="{BEB566D6-9A7E-4B05-BCB3-05C112094D11}" srcOrd="0" destOrd="0" presId="urn:microsoft.com/office/officeart/2024/3/layout/verticalVisualTextBlock1"/>
    <dgm:cxn modelId="{0C8F8468-0FE8-4279-83C1-D4180D7D37E5}" type="presParOf" srcId="{FC8167CD-69A5-429B-A1D8-7132418B3820}" destId="{0E7E9A93-4DE7-4525-A1AE-11A0AC17DD17}" srcOrd="1" destOrd="0" presId="urn:microsoft.com/office/officeart/2024/3/layout/verticalVisualTextBlock1"/>
    <dgm:cxn modelId="{0000F62C-508B-437E-8DEC-335EA3EE96A8}" type="presParOf" srcId="{FC8167CD-69A5-429B-A1D8-7132418B3820}" destId="{6F9E41B4-83DE-41CB-8D27-DF3B117AC1DF}" srcOrd="2" destOrd="0" presId="urn:microsoft.com/office/officeart/2024/3/layout/verticalVisualTextBlock1"/>
    <dgm:cxn modelId="{D3E1FFFB-B85C-4C34-BE04-A47685C31673}" type="presParOf" srcId="{A1FB3716-7082-4C5B-A565-1FB4283373FF}" destId="{E5DB1F61-7474-4CE1-9321-E5FE3143E709}" srcOrd="1" destOrd="0" presId="urn:microsoft.com/office/officeart/2024/3/layout/verticalVisualTextBlock1"/>
    <dgm:cxn modelId="{860CAD6E-48D3-4FDC-826C-B4DA98FCC865}" type="presParOf" srcId="{A1FB3716-7082-4C5B-A565-1FB4283373FF}" destId="{F30B2B47-87DD-48C0-BDFD-6922781B2F28}" srcOrd="2" destOrd="0" presId="urn:microsoft.com/office/officeart/2024/3/layout/verticalVisualTextBlock1"/>
    <dgm:cxn modelId="{C4A9556F-7894-4855-B817-D758E2303D3B}" type="presParOf" srcId="{F30B2B47-87DD-48C0-BDFD-6922781B2F28}" destId="{C2E78EF6-1D85-4139-A897-FEEC25F39270}" srcOrd="0" destOrd="0" presId="urn:microsoft.com/office/officeart/2024/3/layout/verticalVisualTextBlock1"/>
    <dgm:cxn modelId="{2956F648-53D0-4BC1-9E86-B6EA9FA8EB82}" type="presParOf" srcId="{F30B2B47-87DD-48C0-BDFD-6922781B2F28}" destId="{5FA8C9EC-BE67-472A-9BBD-1341C4F23D13}" srcOrd="1" destOrd="0" presId="urn:microsoft.com/office/officeart/2024/3/layout/verticalVisualTextBlock1"/>
    <dgm:cxn modelId="{A89C3C78-9B5C-46F1-9CA8-98431F077008}" type="presParOf" srcId="{F30B2B47-87DD-48C0-BDFD-6922781B2F28}" destId="{89436757-3857-43B5-B13D-A1DA07986D5C}" srcOrd="2" destOrd="0" presId="urn:microsoft.com/office/officeart/2024/3/layout/verticalVisualTextBlock1"/>
    <dgm:cxn modelId="{D313900D-0F2C-4720-86E8-B7CC5587BC80}" type="presParOf" srcId="{A1FB3716-7082-4C5B-A565-1FB4283373FF}" destId="{222E2FAD-A536-42A4-A6D9-94406DCABB7B}" srcOrd="3" destOrd="0" presId="urn:microsoft.com/office/officeart/2024/3/layout/verticalVisualTextBlock1"/>
    <dgm:cxn modelId="{EAA349A2-4138-4E24-8F6D-C8D34DF7FD23}" type="presParOf" srcId="{A1FB3716-7082-4C5B-A565-1FB4283373FF}" destId="{7B052070-C638-4BB3-9CD9-EAB01B41E288}" srcOrd="4" destOrd="0" presId="urn:microsoft.com/office/officeart/2024/3/layout/verticalVisualTextBlock1"/>
    <dgm:cxn modelId="{4CA760CD-7107-42BD-A5E4-8784B7046203}" type="presParOf" srcId="{7B052070-C638-4BB3-9CD9-EAB01B41E288}" destId="{4E8E835A-1FCB-443D-856C-E9CD758899E4}" srcOrd="0" destOrd="0" presId="urn:microsoft.com/office/officeart/2024/3/layout/verticalVisualTextBlock1"/>
    <dgm:cxn modelId="{2A9726CA-5691-4F79-8EFF-A85A69351859}" type="presParOf" srcId="{7B052070-C638-4BB3-9CD9-EAB01B41E288}" destId="{784F842A-E4F9-4073-A96E-543D87F1200B}" srcOrd="1" destOrd="0" presId="urn:microsoft.com/office/officeart/2024/3/layout/verticalVisualTextBlock1"/>
    <dgm:cxn modelId="{60FEB0B3-628A-4F5F-8477-61E9B16D0B9A}" type="presParOf" srcId="{7B052070-C638-4BB3-9CD9-EAB01B41E288}" destId="{6077A07D-76D5-40FA-93B1-00C05B9B8041}"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F2CB7B-EC98-4E11-A5EB-9C71DAFAC664}" type="doc">
      <dgm:prSet loTypeId="urn:microsoft.com/office/officeart/2024/3/layout/verticalVisualTextBlock1" loCatId="Picture" qsTypeId="urn:microsoft.com/office/officeart/2005/8/quickstyle/simple4" qsCatId="simple" csTypeId="urn:microsoft.com/office/officeart/2005/8/colors/accent0_3" csCatId="mainScheme" phldr="1"/>
      <dgm:spPr/>
      <dgm:t>
        <a:bodyPr/>
        <a:lstStyle/>
        <a:p>
          <a:endParaRPr lang="en-US"/>
        </a:p>
      </dgm:t>
    </dgm:pt>
    <dgm:pt modelId="{A8A283EF-59AF-4CF0-813D-B7444181348D}">
      <dgm:prSet/>
      <dgm:spPr/>
      <dgm:t>
        <a:bodyPr/>
        <a:lstStyle/>
        <a:p>
          <a:pPr>
            <a:defRPr b="1"/>
          </a:pPr>
          <a:r>
            <a:rPr lang="en-US"/>
            <a:t>Reliable Online Resources</a:t>
          </a:r>
        </a:p>
      </dgm:t>
    </dgm:pt>
    <dgm:pt modelId="{47D08A6A-C497-47FE-BDED-6E72FEDE55BB}" type="parTrans" cxnId="{8BD56450-4BFE-4965-B2EA-F46B2BCEEFDA}">
      <dgm:prSet/>
      <dgm:spPr/>
      <dgm:t>
        <a:bodyPr/>
        <a:lstStyle/>
        <a:p>
          <a:endParaRPr lang="en-US"/>
        </a:p>
      </dgm:t>
    </dgm:pt>
    <dgm:pt modelId="{969CB485-702D-477D-BF99-E712D3C56061}" type="sibTrans" cxnId="{8BD56450-4BFE-4965-B2EA-F46B2BCEEFDA}">
      <dgm:prSet/>
      <dgm:spPr/>
      <dgm:t>
        <a:bodyPr/>
        <a:lstStyle/>
        <a:p>
          <a:pPr>
            <a:defRPr b="1"/>
          </a:pPr>
          <a:endParaRPr lang="en-US"/>
        </a:p>
      </dgm:t>
    </dgm:pt>
    <dgm:pt modelId="{4ED8E313-C874-4B0F-97BB-406207E3481D}">
      <dgm:prSet/>
      <dgm:spPr/>
      <dgm:t>
        <a:bodyPr/>
        <a:lstStyle/>
        <a:p>
          <a:r>
            <a:rPr lang="en-US"/>
            <a:t>Parents can find detailed, up-to-date guidance on Universal Credit childcare costs and government support online.</a:t>
          </a:r>
        </a:p>
      </dgm:t>
    </dgm:pt>
    <dgm:pt modelId="{0E378E0B-6907-4A45-BB0F-147DF1C005DB}" type="parTrans" cxnId="{3CC12B22-F7F9-4119-A1FC-3ABFCF607DBE}">
      <dgm:prSet/>
      <dgm:spPr/>
      <dgm:t>
        <a:bodyPr/>
        <a:lstStyle/>
        <a:p>
          <a:endParaRPr lang="en-US"/>
        </a:p>
      </dgm:t>
    </dgm:pt>
    <dgm:pt modelId="{453C92A2-2D6E-4CA2-A152-0FAA4EB1D4E3}" type="sibTrans" cxnId="{3CC12B22-F7F9-4119-A1FC-3ABFCF607DBE}">
      <dgm:prSet/>
      <dgm:spPr/>
      <dgm:t>
        <a:bodyPr/>
        <a:lstStyle/>
        <a:p>
          <a:endParaRPr lang="en-US"/>
        </a:p>
      </dgm:t>
    </dgm:pt>
    <dgm:pt modelId="{AD45E7EF-5793-4268-AA56-6E7C3A6041B2}">
      <dgm:prSet/>
      <dgm:spPr/>
      <dgm:t>
        <a:bodyPr/>
        <a:lstStyle/>
        <a:p>
          <a:pPr>
            <a:defRPr b="1"/>
          </a:pPr>
          <a:r>
            <a:rPr lang="en-US"/>
            <a:t>Partner Signposting Role</a:t>
          </a:r>
        </a:p>
      </dgm:t>
    </dgm:pt>
    <dgm:pt modelId="{F7BEA2B0-592E-4473-BDED-FA4BA6FF3050}" type="parTrans" cxnId="{35713D71-B567-4166-819E-0E1561593201}">
      <dgm:prSet/>
      <dgm:spPr/>
      <dgm:t>
        <a:bodyPr/>
        <a:lstStyle/>
        <a:p>
          <a:endParaRPr lang="en-US"/>
        </a:p>
      </dgm:t>
    </dgm:pt>
    <dgm:pt modelId="{D10EC674-9DD0-4CD4-9356-04E1AAC4E7EA}" type="sibTrans" cxnId="{35713D71-B567-4166-819E-0E1561593201}">
      <dgm:prSet/>
      <dgm:spPr/>
      <dgm:t>
        <a:bodyPr/>
        <a:lstStyle/>
        <a:p>
          <a:pPr>
            <a:defRPr b="1"/>
          </a:pPr>
          <a:endParaRPr lang="en-US"/>
        </a:p>
      </dgm:t>
    </dgm:pt>
    <dgm:pt modelId="{39ACD93C-1981-467C-9851-196F8082F515}">
      <dgm:prSet/>
      <dgm:spPr/>
      <dgm:t>
        <a:bodyPr/>
        <a:lstStyle/>
        <a:p>
          <a:r>
            <a:rPr lang="en-US"/>
            <a:t>External partners should confidently direct parents to official resources and Jobcentre Plus for personalised advice.</a:t>
          </a:r>
        </a:p>
      </dgm:t>
    </dgm:pt>
    <dgm:pt modelId="{EDA7FDC1-9299-43E9-889F-5100F94D36B8}" type="parTrans" cxnId="{86FF01D5-8C9A-4A0A-9361-7AA57619991A}">
      <dgm:prSet/>
      <dgm:spPr/>
      <dgm:t>
        <a:bodyPr/>
        <a:lstStyle/>
        <a:p>
          <a:endParaRPr lang="en-US"/>
        </a:p>
      </dgm:t>
    </dgm:pt>
    <dgm:pt modelId="{14B20F41-C3C6-4DB5-9B93-F986C0736EDD}" type="sibTrans" cxnId="{86FF01D5-8C9A-4A0A-9361-7AA57619991A}">
      <dgm:prSet/>
      <dgm:spPr/>
      <dgm:t>
        <a:bodyPr/>
        <a:lstStyle/>
        <a:p>
          <a:endParaRPr lang="en-US"/>
        </a:p>
      </dgm:t>
    </dgm:pt>
    <dgm:pt modelId="{72884A87-D616-477F-B4DE-F52533BF389E}">
      <dgm:prSet/>
      <dgm:spPr/>
      <dgm:t>
        <a:bodyPr/>
        <a:lstStyle/>
        <a:p>
          <a:pPr>
            <a:defRPr b="1"/>
          </a:pPr>
          <a:r>
            <a:rPr lang="en-US"/>
            <a:t>Building Trust Through Signposting</a:t>
          </a:r>
        </a:p>
      </dgm:t>
    </dgm:pt>
    <dgm:pt modelId="{5F20CCCE-8EE1-4FEA-80AA-56F9EB34D1B2}" type="parTrans" cxnId="{C599A541-E909-4ECC-A982-A25EA9707C78}">
      <dgm:prSet/>
      <dgm:spPr/>
      <dgm:t>
        <a:bodyPr/>
        <a:lstStyle/>
        <a:p>
          <a:endParaRPr lang="en-US"/>
        </a:p>
      </dgm:t>
    </dgm:pt>
    <dgm:pt modelId="{21CC38E8-2C4D-4B10-993D-F00F0CAF16C6}" type="sibTrans" cxnId="{C599A541-E909-4ECC-A982-A25EA9707C78}">
      <dgm:prSet/>
      <dgm:spPr/>
      <dgm:t>
        <a:bodyPr/>
        <a:lstStyle/>
        <a:p>
          <a:endParaRPr lang="en-US"/>
        </a:p>
      </dgm:t>
    </dgm:pt>
    <dgm:pt modelId="{458A1295-9552-4990-97C5-1A104F549292}">
      <dgm:prSet/>
      <dgm:spPr/>
      <dgm:t>
        <a:bodyPr/>
        <a:lstStyle/>
        <a:p>
          <a:r>
            <a:rPr lang="en-US" dirty="0"/>
            <a:t>Consistent and accurate information sharing builds trust and ensures parents receive entitled support.</a:t>
          </a:r>
        </a:p>
      </dgm:t>
    </dgm:pt>
    <dgm:pt modelId="{95C354B3-A9F6-467B-81B8-1D0B7EF68AE9}" type="parTrans" cxnId="{79C4B072-8156-452A-AD75-11A3C6E7FBAE}">
      <dgm:prSet/>
      <dgm:spPr/>
      <dgm:t>
        <a:bodyPr/>
        <a:lstStyle/>
        <a:p>
          <a:endParaRPr lang="en-US"/>
        </a:p>
      </dgm:t>
    </dgm:pt>
    <dgm:pt modelId="{BA63F37C-C431-4B55-8781-B210860256C9}" type="sibTrans" cxnId="{79C4B072-8156-452A-AD75-11A3C6E7FBAE}">
      <dgm:prSet/>
      <dgm:spPr/>
      <dgm:t>
        <a:bodyPr/>
        <a:lstStyle/>
        <a:p>
          <a:endParaRPr lang="en-US"/>
        </a:p>
      </dgm:t>
    </dgm:pt>
    <dgm:pt modelId="{49484892-F292-4710-88CB-2CAF617ECF83}" type="pres">
      <dgm:prSet presAssocID="{8EF2CB7B-EC98-4E11-A5EB-9C71DAFAC664}" presName="Root" presStyleCnt="0">
        <dgm:presLayoutVars>
          <dgm:dir/>
          <dgm:resizeHandles val="exact"/>
        </dgm:presLayoutVars>
      </dgm:prSet>
      <dgm:spPr/>
    </dgm:pt>
    <dgm:pt modelId="{5F0F6D8E-EBEE-4EC8-9500-A44EEDFCCBA9}" type="pres">
      <dgm:prSet presAssocID="{A8A283EF-59AF-4CF0-813D-B7444181348D}" presName="Composite" presStyleCnt="0"/>
      <dgm:spPr/>
    </dgm:pt>
    <dgm:pt modelId="{8D1C112C-E947-4239-9B96-BD6824ECC7B3}" type="pres">
      <dgm:prSet presAssocID="{A8A283EF-59AF-4CF0-813D-B7444181348D}" presName="Picture" presStyleLbl="nod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l="25539" r="7708" b="-6"/>
          <a:stretch>
            <a:fillRect l="-25000" r="-25000"/>
          </a:stretch>
        </a:blipFill>
      </dgm:spPr>
      <dgm:extLst>
        <a:ext uri="{E40237B7-FDA0-4F09-8148-C483321AD2D9}">
          <dgm14:cNvPr xmlns:dgm14="http://schemas.microsoft.com/office/drawing/2010/diagram" id="0" name="" descr="Senior couple use telecommunication tool to have social connection with family members at home during quarantine or city lockdown period preventing COVID-19 infection and keep social distancing"/>
        </a:ext>
      </dgm:extLst>
    </dgm:pt>
    <dgm:pt modelId="{5D566624-3B05-471C-A184-F9D9681ECE39}" type="pres">
      <dgm:prSet presAssocID="{A8A283EF-59AF-4CF0-813D-B7444181348D}" presName="Subtitle" presStyleLbl="revTx" presStyleIdx="0" presStyleCnt="6">
        <dgm:presLayoutVars>
          <dgm:chMax val="0"/>
          <dgm:bulletEnabled/>
        </dgm:presLayoutVars>
      </dgm:prSet>
      <dgm:spPr/>
    </dgm:pt>
    <dgm:pt modelId="{84719A90-16E7-45A9-87FD-BFEBF9E88A6F}" type="pres">
      <dgm:prSet presAssocID="{A8A283EF-59AF-4CF0-813D-B7444181348D}" presName="Description" presStyleLbl="revTx" presStyleIdx="1" presStyleCnt="6">
        <dgm:presLayoutVars>
          <dgm:bulletEnabled/>
        </dgm:presLayoutVars>
      </dgm:prSet>
      <dgm:spPr/>
    </dgm:pt>
    <dgm:pt modelId="{3AC9C5CB-9742-4446-A78F-9E2F2361A0E4}" type="pres">
      <dgm:prSet presAssocID="{969CB485-702D-477D-BF99-E712D3C56061}" presName="sibTrans" presStyleLbl="sibTrans2D1" presStyleIdx="0" presStyleCnt="0"/>
      <dgm:spPr/>
    </dgm:pt>
    <dgm:pt modelId="{4BD07D04-0A2D-4FC2-AE84-73CD8160D28D}" type="pres">
      <dgm:prSet presAssocID="{AD45E7EF-5793-4268-AA56-6E7C3A6041B2}" presName="Composite" presStyleCnt="0"/>
      <dgm:spPr/>
    </dgm:pt>
    <dgm:pt modelId="{2BF82BF1-3C9D-4B04-954C-6826FA0FBF06}" type="pres">
      <dgm:prSet presAssocID="{AD45E7EF-5793-4268-AA56-6E7C3A6041B2}" presName="Picture" presStyleLbl="nod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l="8814" r="24433" b="-6"/>
          <a:stretch>
            <a:fillRect l="-25000" r="-25000"/>
          </a:stretch>
        </a:blipFill>
      </dgm:spPr>
      <dgm:extLst>
        <a:ext uri="{E40237B7-FDA0-4F09-8148-C483321AD2D9}">
          <dgm14:cNvPr xmlns:dgm14="http://schemas.microsoft.com/office/drawing/2010/diagram" id="0" name="" descr="Female psychologist talking to patients."/>
        </a:ext>
      </dgm:extLst>
    </dgm:pt>
    <dgm:pt modelId="{78B145CC-C7F9-440C-B423-EB527E6AB59B}" type="pres">
      <dgm:prSet presAssocID="{AD45E7EF-5793-4268-AA56-6E7C3A6041B2}" presName="Subtitle" presStyleLbl="revTx" presStyleIdx="2" presStyleCnt="6">
        <dgm:presLayoutVars>
          <dgm:chMax val="0"/>
          <dgm:bulletEnabled/>
        </dgm:presLayoutVars>
      </dgm:prSet>
      <dgm:spPr/>
    </dgm:pt>
    <dgm:pt modelId="{47C11902-7C92-4AF5-A37D-57F24344949F}" type="pres">
      <dgm:prSet presAssocID="{AD45E7EF-5793-4268-AA56-6E7C3A6041B2}" presName="Description" presStyleLbl="revTx" presStyleIdx="3" presStyleCnt="6">
        <dgm:presLayoutVars>
          <dgm:bulletEnabled/>
        </dgm:presLayoutVars>
      </dgm:prSet>
      <dgm:spPr/>
    </dgm:pt>
    <dgm:pt modelId="{B261F853-7070-4987-A9D1-23B4E833E037}" type="pres">
      <dgm:prSet presAssocID="{D10EC674-9DD0-4CD4-9356-04E1AAC4E7EA}" presName="sibTrans" presStyleLbl="sibTrans2D1" presStyleIdx="0" presStyleCnt="0"/>
      <dgm:spPr/>
    </dgm:pt>
    <dgm:pt modelId="{874410FB-E6DE-47AB-9BA6-A8BE22CFFCAC}" type="pres">
      <dgm:prSet presAssocID="{72884A87-D616-477F-B4DE-F52533BF389E}" presName="Composite" presStyleCnt="0"/>
      <dgm:spPr/>
    </dgm:pt>
    <dgm:pt modelId="{17A29555-C757-4AB6-8450-EF63FEE24DA1}" type="pres">
      <dgm:prSet presAssocID="{72884A87-D616-477F-B4DE-F52533BF389E}" presName="Picture" presStyleLbl="nod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l="23226" r="10021" b="-6"/>
          <a:stretch>
            <a:fillRect l="-25000" r="-25000"/>
          </a:stretch>
        </a:blipFill>
      </dgm:spPr>
      <dgm:extLst>
        <a:ext uri="{E40237B7-FDA0-4F09-8148-C483321AD2D9}">
          <dgm14:cNvPr xmlns:dgm14="http://schemas.microsoft.com/office/drawing/2010/diagram" id="0" name="" descr="Senior couple's hands holding together"/>
        </a:ext>
      </dgm:extLst>
    </dgm:pt>
    <dgm:pt modelId="{088DBA77-185F-4898-A4CD-F02525BD3AAE}" type="pres">
      <dgm:prSet presAssocID="{72884A87-D616-477F-B4DE-F52533BF389E}" presName="Subtitle" presStyleLbl="revTx" presStyleIdx="4" presStyleCnt="6">
        <dgm:presLayoutVars>
          <dgm:chMax val="0"/>
          <dgm:bulletEnabled/>
        </dgm:presLayoutVars>
      </dgm:prSet>
      <dgm:spPr/>
    </dgm:pt>
    <dgm:pt modelId="{167497E5-A5B5-4F43-8004-FD110A9D1F5C}" type="pres">
      <dgm:prSet presAssocID="{72884A87-D616-477F-B4DE-F52533BF389E}" presName="Description" presStyleLbl="revTx" presStyleIdx="5" presStyleCnt="6">
        <dgm:presLayoutVars>
          <dgm:bulletEnabled/>
        </dgm:presLayoutVars>
      </dgm:prSet>
      <dgm:spPr/>
    </dgm:pt>
  </dgm:ptLst>
  <dgm:cxnLst>
    <dgm:cxn modelId="{746EEE0D-7402-4CC8-B8EE-58B076DAC599}" type="presOf" srcId="{39ACD93C-1981-467C-9851-196F8082F515}" destId="{47C11902-7C92-4AF5-A37D-57F24344949F}" srcOrd="0" destOrd="0" presId="urn:microsoft.com/office/officeart/2024/3/layout/verticalVisualTextBlock1"/>
    <dgm:cxn modelId="{4ACEA021-AE59-4DD0-8D0E-2E7EA95C32A4}" type="presOf" srcId="{72884A87-D616-477F-B4DE-F52533BF389E}" destId="{088DBA77-185F-4898-A4CD-F02525BD3AAE}" srcOrd="0" destOrd="0" presId="urn:microsoft.com/office/officeart/2024/3/layout/verticalVisualTextBlock1"/>
    <dgm:cxn modelId="{3CC12B22-F7F9-4119-A1FC-3ABFCF607DBE}" srcId="{A8A283EF-59AF-4CF0-813D-B7444181348D}" destId="{4ED8E313-C874-4B0F-97BB-406207E3481D}" srcOrd="0" destOrd="0" parTransId="{0E378E0B-6907-4A45-BB0F-147DF1C005DB}" sibTransId="{453C92A2-2D6E-4CA2-A152-0FAA4EB1D4E3}"/>
    <dgm:cxn modelId="{DFF63F2A-4E22-4596-B27E-42B76D23E5F6}" type="presOf" srcId="{969CB485-702D-477D-BF99-E712D3C56061}" destId="{3AC9C5CB-9742-4446-A78F-9E2F2361A0E4}" srcOrd="0" destOrd="0" presId="urn:microsoft.com/office/officeart/2024/3/layout/verticalVisualTextBlock1"/>
    <dgm:cxn modelId="{C599A541-E909-4ECC-A982-A25EA9707C78}" srcId="{8EF2CB7B-EC98-4E11-A5EB-9C71DAFAC664}" destId="{72884A87-D616-477F-B4DE-F52533BF389E}" srcOrd="2" destOrd="0" parTransId="{5F20CCCE-8EE1-4FEA-80AA-56F9EB34D1B2}" sibTransId="{21CC38E8-2C4D-4B10-993D-F00F0CAF16C6}"/>
    <dgm:cxn modelId="{8BD56450-4BFE-4965-B2EA-F46B2BCEEFDA}" srcId="{8EF2CB7B-EC98-4E11-A5EB-9C71DAFAC664}" destId="{A8A283EF-59AF-4CF0-813D-B7444181348D}" srcOrd="0" destOrd="0" parTransId="{47D08A6A-C497-47FE-BDED-6E72FEDE55BB}" sibTransId="{969CB485-702D-477D-BF99-E712D3C56061}"/>
    <dgm:cxn modelId="{35713D71-B567-4166-819E-0E1561593201}" srcId="{8EF2CB7B-EC98-4E11-A5EB-9C71DAFAC664}" destId="{AD45E7EF-5793-4268-AA56-6E7C3A6041B2}" srcOrd="1" destOrd="0" parTransId="{F7BEA2B0-592E-4473-BDED-FA4BA6FF3050}" sibTransId="{D10EC674-9DD0-4CD4-9356-04E1AAC4E7EA}"/>
    <dgm:cxn modelId="{FA66A271-FB7E-491B-AAEA-66A1716EB9E1}" type="presOf" srcId="{4ED8E313-C874-4B0F-97BB-406207E3481D}" destId="{84719A90-16E7-45A9-87FD-BFEBF9E88A6F}" srcOrd="0" destOrd="0" presId="urn:microsoft.com/office/officeart/2024/3/layout/verticalVisualTextBlock1"/>
    <dgm:cxn modelId="{79C4B072-8156-452A-AD75-11A3C6E7FBAE}" srcId="{72884A87-D616-477F-B4DE-F52533BF389E}" destId="{458A1295-9552-4990-97C5-1A104F549292}" srcOrd="0" destOrd="0" parTransId="{95C354B3-A9F6-467B-81B8-1D0B7EF68AE9}" sibTransId="{BA63F37C-C431-4B55-8781-B210860256C9}"/>
    <dgm:cxn modelId="{96A82F85-8669-4D57-9972-0DA50659FC39}" type="presOf" srcId="{D10EC674-9DD0-4CD4-9356-04E1AAC4E7EA}" destId="{B261F853-7070-4987-A9D1-23B4E833E037}" srcOrd="0" destOrd="0" presId="urn:microsoft.com/office/officeart/2024/3/layout/verticalVisualTextBlock1"/>
    <dgm:cxn modelId="{9CE49C87-BAE0-45B1-8108-09F1F842D694}" type="presOf" srcId="{458A1295-9552-4990-97C5-1A104F549292}" destId="{167497E5-A5B5-4F43-8004-FD110A9D1F5C}" srcOrd="0" destOrd="0" presId="urn:microsoft.com/office/officeart/2024/3/layout/verticalVisualTextBlock1"/>
    <dgm:cxn modelId="{4B09529D-C53B-4567-B1C2-886AA4A50A34}" type="presOf" srcId="{AD45E7EF-5793-4268-AA56-6E7C3A6041B2}" destId="{78B145CC-C7F9-440C-B423-EB527E6AB59B}" srcOrd="0" destOrd="0" presId="urn:microsoft.com/office/officeart/2024/3/layout/verticalVisualTextBlock1"/>
    <dgm:cxn modelId="{C8C82EBB-7A12-4614-A92A-699286698C01}" type="presOf" srcId="{A8A283EF-59AF-4CF0-813D-B7444181348D}" destId="{5D566624-3B05-471C-A184-F9D9681ECE39}" srcOrd="0" destOrd="0" presId="urn:microsoft.com/office/officeart/2024/3/layout/verticalVisualTextBlock1"/>
    <dgm:cxn modelId="{86FF01D5-8C9A-4A0A-9361-7AA57619991A}" srcId="{AD45E7EF-5793-4268-AA56-6E7C3A6041B2}" destId="{39ACD93C-1981-467C-9851-196F8082F515}" srcOrd="0" destOrd="0" parTransId="{EDA7FDC1-9299-43E9-889F-5100F94D36B8}" sibTransId="{14B20F41-C3C6-4DB5-9B93-F986C0736EDD}"/>
    <dgm:cxn modelId="{F61847F8-187D-4CBD-B8E6-F7C05DA7ECAF}" type="presOf" srcId="{8EF2CB7B-EC98-4E11-A5EB-9C71DAFAC664}" destId="{49484892-F292-4710-88CB-2CAF617ECF83}" srcOrd="0" destOrd="0" presId="urn:microsoft.com/office/officeart/2024/3/layout/verticalVisualTextBlock1"/>
    <dgm:cxn modelId="{EB72F478-1790-4111-9D5E-B26E1EDA96EE}" type="presParOf" srcId="{49484892-F292-4710-88CB-2CAF617ECF83}" destId="{5F0F6D8E-EBEE-4EC8-9500-A44EEDFCCBA9}" srcOrd="0" destOrd="0" presId="urn:microsoft.com/office/officeart/2024/3/layout/verticalVisualTextBlock1"/>
    <dgm:cxn modelId="{1643229F-D12B-4809-A054-8F4045DF0938}" type="presParOf" srcId="{5F0F6D8E-EBEE-4EC8-9500-A44EEDFCCBA9}" destId="{8D1C112C-E947-4239-9B96-BD6824ECC7B3}" srcOrd="0" destOrd="0" presId="urn:microsoft.com/office/officeart/2024/3/layout/verticalVisualTextBlock1"/>
    <dgm:cxn modelId="{007C7EFD-7D29-43B6-A531-8B8E21BDB9B7}" type="presParOf" srcId="{5F0F6D8E-EBEE-4EC8-9500-A44EEDFCCBA9}" destId="{5D566624-3B05-471C-A184-F9D9681ECE39}" srcOrd="1" destOrd="0" presId="urn:microsoft.com/office/officeart/2024/3/layout/verticalVisualTextBlock1"/>
    <dgm:cxn modelId="{3710094D-CDB6-4C9E-8AC5-EF5BEC4CE636}" type="presParOf" srcId="{5F0F6D8E-EBEE-4EC8-9500-A44EEDFCCBA9}" destId="{84719A90-16E7-45A9-87FD-BFEBF9E88A6F}" srcOrd="2" destOrd="0" presId="urn:microsoft.com/office/officeart/2024/3/layout/verticalVisualTextBlock1"/>
    <dgm:cxn modelId="{F2A58BBA-8E9F-4C7F-BDA7-F1FED5BB3DED}" type="presParOf" srcId="{49484892-F292-4710-88CB-2CAF617ECF83}" destId="{3AC9C5CB-9742-4446-A78F-9E2F2361A0E4}" srcOrd="1" destOrd="0" presId="urn:microsoft.com/office/officeart/2024/3/layout/verticalVisualTextBlock1"/>
    <dgm:cxn modelId="{F5191A17-E7F4-49CC-9736-6A61CC9EC419}" type="presParOf" srcId="{49484892-F292-4710-88CB-2CAF617ECF83}" destId="{4BD07D04-0A2D-4FC2-AE84-73CD8160D28D}" srcOrd="2" destOrd="0" presId="urn:microsoft.com/office/officeart/2024/3/layout/verticalVisualTextBlock1"/>
    <dgm:cxn modelId="{038D4224-D583-4481-83C1-A89A8E055FBF}" type="presParOf" srcId="{4BD07D04-0A2D-4FC2-AE84-73CD8160D28D}" destId="{2BF82BF1-3C9D-4B04-954C-6826FA0FBF06}" srcOrd="0" destOrd="0" presId="urn:microsoft.com/office/officeart/2024/3/layout/verticalVisualTextBlock1"/>
    <dgm:cxn modelId="{D8D22C8B-8A1A-4EEB-92FF-046ECC2250B2}" type="presParOf" srcId="{4BD07D04-0A2D-4FC2-AE84-73CD8160D28D}" destId="{78B145CC-C7F9-440C-B423-EB527E6AB59B}" srcOrd="1" destOrd="0" presId="urn:microsoft.com/office/officeart/2024/3/layout/verticalVisualTextBlock1"/>
    <dgm:cxn modelId="{4CD07F71-D69E-4D8F-AC85-7BC02F1B2B92}" type="presParOf" srcId="{4BD07D04-0A2D-4FC2-AE84-73CD8160D28D}" destId="{47C11902-7C92-4AF5-A37D-57F24344949F}" srcOrd="2" destOrd="0" presId="urn:microsoft.com/office/officeart/2024/3/layout/verticalVisualTextBlock1"/>
    <dgm:cxn modelId="{3B76CAC6-A8EC-477F-8F54-E19B20B6AFF8}" type="presParOf" srcId="{49484892-F292-4710-88CB-2CAF617ECF83}" destId="{B261F853-7070-4987-A9D1-23B4E833E037}" srcOrd="3" destOrd="0" presId="urn:microsoft.com/office/officeart/2024/3/layout/verticalVisualTextBlock1"/>
    <dgm:cxn modelId="{387EF2E5-0677-405F-9795-30A26ADA145F}" type="presParOf" srcId="{49484892-F292-4710-88CB-2CAF617ECF83}" destId="{874410FB-E6DE-47AB-9BA6-A8BE22CFFCAC}" srcOrd="4" destOrd="0" presId="urn:microsoft.com/office/officeart/2024/3/layout/verticalVisualTextBlock1"/>
    <dgm:cxn modelId="{1A49F8B5-85F8-4BB6-AE9C-2CF1E8DAC72D}" type="presParOf" srcId="{874410FB-E6DE-47AB-9BA6-A8BE22CFFCAC}" destId="{17A29555-C757-4AB6-8450-EF63FEE24DA1}" srcOrd="0" destOrd="0" presId="urn:microsoft.com/office/officeart/2024/3/layout/verticalVisualTextBlock1"/>
    <dgm:cxn modelId="{F2F3D8E7-524F-4140-884D-51EC89277497}" type="presParOf" srcId="{874410FB-E6DE-47AB-9BA6-A8BE22CFFCAC}" destId="{088DBA77-185F-4898-A4CD-F02525BD3AAE}" srcOrd="1" destOrd="0" presId="urn:microsoft.com/office/officeart/2024/3/layout/verticalVisualTextBlock1"/>
    <dgm:cxn modelId="{57960383-491B-4B26-9BA2-4F19D2E2B8CA}" type="presParOf" srcId="{874410FB-E6DE-47AB-9BA6-A8BE22CFFCAC}" destId="{167497E5-A5B5-4F43-8004-FD110A9D1F5C}"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6AFC3AA-F5AC-4B33-A77E-4C9332BBAF45}" type="doc">
      <dgm:prSet loTypeId="urn:microsoft.com/office/officeart/2005/8/layout/default" loCatId="list" qsTypeId="urn:microsoft.com/office/officeart/2005/8/quickstyle/simple2" qsCatId="simple" csTypeId="urn:microsoft.com/office/officeart/2005/8/colors/accent2_2" csCatId="accent2" phldr="1"/>
      <dgm:spPr/>
      <dgm:t>
        <a:bodyPr/>
        <a:lstStyle/>
        <a:p>
          <a:endParaRPr lang="en-US"/>
        </a:p>
      </dgm:t>
    </dgm:pt>
    <dgm:pt modelId="{40D05D9A-9817-4DAB-B4EF-2CC1D1CF1577}">
      <dgm:prSet/>
      <dgm:spPr/>
      <dgm:t>
        <a:bodyPr/>
        <a:lstStyle/>
        <a:p>
          <a:r>
            <a:rPr lang="en-GB" i="0" baseline="0"/>
            <a:t>Improves job readiness and employment outcomes </a:t>
          </a:r>
          <a:endParaRPr lang="en-US"/>
        </a:p>
      </dgm:t>
    </dgm:pt>
    <dgm:pt modelId="{5B176352-D3C1-4C26-A87D-B8C969359439}" type="parTrans" cxnId="{5CCB164B-B75A-4CD4-A4A2-60A094B10C48}">
      <dgm:prSet/>
      <dgm:spPr/>
      <dgm:t>
        <a:bodyPr/>
        <a:lstStyle/>
        <a:p>
          <a:endParaRPr lang="en-US"/>
        </a:p>
      </dgm:t>
    </dgm:pt>
    <dgm:pt modelId="{C72B8ABD-F85B-432F-B2A1-33CAB54C7C6F}" type="sibTrans" cxnId="{5CCB164B-B75A-4CD4-A4A2-60A094B10C48}">
      <dgm:prSet/>
      <dgm:spPr/>
      <dgm:t>
        <a:bodyPr/>
        <a:lstStyle/>
        <a:p>
          <a:endParaRPr lang="en-US"/>
        </a:p>
      </dgm:t>
    </dgm:pt>
    <dgm:pt modelId="{798DD241-ED44-423F-9E58-37D2AE68CA10}">
      <dgm:prSet/>
      <dgm:spPr/>
      <dgm:t>
        <a:bodyPr/>
        <a:lstStyle/>
        <a:p>
          <a:r>
            <a:rPr lang="en-GB" b="0" i="0" baseline="0" dirty="0"/>
            <a:t>Develops workplace behaviours employers' value</a:t>
          </a:r>
        </a:p>
        <a:p>
          <a:r>
            <a:rPr lang="en-GB" b="0" i="0" baseline="0" dirty="0"/>
            <a:t> reliability</a:t>
          </a:r>
        </a:p>
        <a:p>
          <a:r>
            <a:rPr lang="en-GB" b="0" i="0" baseline="0" dirty="0"/>
            <a:t>teamwork</a:t>
          </a:r>
        </a:p>
        <a:p>
          <a:r>
            <a:rPr lang="en-GB" b="0" i="0" baseline="0" dirty="0"/>
            <a:t>communication </a:t>
          </a:r>
        </a:p>
        <a:p>
          <a:r>
            <a:rPr lang="en-GB" b="0" i="0" baseline="0" dirty="0"/>
            <a:t>time-keeping </a:t>
          </a:r>
          <a:endParaRPr lang="en-US" dirty="0"/>
        </a:p>
      </dgm:t>
    </dgm:pt>
    <dgm:pt modelId="{B69BAE32-DCCA-4630-9889-0B01E9FA3E39}" type="parTrans" cxnId="{828E3B8C-D6E6-474E-AE47-17BFE8C4E53D}">
      <dgm:prSet/>
      <dgm:spPr/>
      <dgm:t>
        <a:bodyPr/>
        <a:lstStyle/>
        <a:p>
          <a:endParaRPr lang="en-US"/>
        </a:p>
      </dgm:t>
    </dgm:pt>
    <dgm:pt modelId="{C6FAB28F-5BE2-481A-BAB2-9A499827A794}" type="sibTrans" cxnId="{828E3B8C-D6E6-474E-AE47-17BFE8C4E53D}">
      <dgm:prSet/>
      <dgm:spPr/>
      <dgm:t>
        <a:bodyPr/>
        <a:lstStyle/>
        <a:p>
          <a:endParaRPr lang="en-US"/>
        </a:p>
      </dgm:t>
    </dgm:pt>
    <dgm:pt modelId="{B11C7302-C81C-4C13-B477-72A9D14606C9}">
      <dgm:prSet/>
      <dgm:spPr/>
      <dgm:t>
        <a:bodyPr/>
        <a:lstStyle/>
        <a:p>
          <a:r>
            <a:rPr lang="en-GB"/>
            <a:t>Strengthens CVs with recent experience </a:t>
          </a:r>
          <a:endParaRPr lang="en-US"/>
        </a:p>
      </dgm:t>
    </dgm:pt>
    <dgm:pt modelId="{D1F09F5F-4A3A-4B03-A56A-B13927665E44}" type="parTrans" cxnId="{171847DF-9DFA-487F-B111-4514407E5E2B}">
      <dgm:prSet/>
      <dgm:spPr/>
      <dgm:t>
        <a:bodyPr/>
        <a:lstStyle/>
        <a:p>
          <a:endParaRPr lang="en-US"/>
        </a:p>
      </dgm:t>
    </dgm:pt>
    <dgm:pt modelId="{5260AF78-B482-4A76-A02D-70DA615EA8C8}" type="sibTrans" cxnId="{171847DF-9DFA-487F-B111-4514407E5E2B}">
      <dgm:prSet/>
      <dgm:spPr/>
      <dgm:t>
        <a:bodyPr/>
        <a:lstStyle/>
        <a:p>
          <a:endParaRPr lang="en-US"/>
        </a:p>
      </dgm:t>
    </dgm:pt>
    <dgm:pt modelId="{6C739D64-2638-44A9-9F0A-4D14B9AB25D3}">
      <dgm:prSet/>
      <dgm:spPr/>
      <dgm:t>
        <a:bodyPr/>
        <a:lstStyle/>
        <a:p>
          <a:r>
            <a:rPr lang="en-GB"/>
            <a:t>Helps Young People test career options </a:t>
          </a:r>
          <a:endParaRPr lang="en-US"/>
        </a:p>
      </dgm:t>
    </dgm:pt>
    <dgm:pt modelId="{CE37F481-8E1B-406D-B47D-B73618931449}" type="parTrans" cxnId="{02733222-0D7B-49D0-89A8-6EA9462C0E3B}">
      <dgm:prSet/>
      <dgm:spPr/>
      <dgm:t>
        <a:bodyPr/>
        <a:lstStyle/>
        <a:p>
          <a:endParaRPr lang="en-US"/>
        </a:p>
      </dgm:t>
    </dgm:pt>
    <dgm:pt modelId="{7772CA7F-3003-4FDD-9F97-C766D539AD9A}" type="sibTrans" cxnId="{02733222-0D7B-49D0-89A8-6EA9462C0E3B}">
      <dgm:prSet/>
      <dgm:spPr/>
      <dgm:t>
        <a:bodyPr/>
        <a:lstStyle/>
        <a:p>
          <a:endParaRPr lang="en-US"/>
        </a:p>
      </dgm:t>
    </dgm:pt>
    <dgm:pt modelId="{E45DF77C-949B-4485-9B88-9F9DB869DA14}">
      <dgm:prSet/>
      <dgm:spPr/>
      <dgm:t>
        <a:bodyPr/>
        <a:lstStyle/>
        <a:p>
          <a:endParaRPr lang="en-GB" dirty="0"/>
        </a:p>
        <a:p>
          <a:r>
            <a:rPr lang="en-GB" dirty="0"/>
            <a:t>Strong performance can lead to:</a:t>
          </a:r>
        </a:p>
        <a:p>
          <a:r>
            <a:rPr lang="en-GB" dirty="0"/>
            <a:t>References</a:t>
          </a:r>
          <a:endParaRPr lang="en-US" dirty="0"/>
        </a:p>
        <a:p>
          <a:r>
            <a:rPr lang="en-GB" dirty="0"/>
            <a:t>Guaranteed interviews</a:t>
          </a:r>
          <a:endParaRPr lang="en-US" dirty="0"/>
        </a:p>
        <a:p>
          <a:r>
            <a:rPr lang="en-GB" dirty="0"/>
            <a:t>Apprenticeships or full‑time roles </a:t>
          </a:r>
          <a:endParaRPr lang="en-US" dirty="0"/>
        </a:p>
      </dgm:t>
    </dgm:pt>
    <dgm:pt modelId="{5133F8AC-1701-47D8-B269-3346DCAD9F31}" type="parTrans" cxnId="{7B2D4565-56AD-4309-9146-35311B2A3DFC}">
      <dgm:prSet/>
      <dgm:spPr/>
      <dgm:t>
        <a:bodyPr/>
        <a:lstStyle/>
        <a:p>
          <a:endParaRPr lang="en-US"/>
        </a:p>
      </dgm:t>
    </dgm:pt>
    <dgm:pt modelId="{C45BB09F-0A09-4EBC-91DE-97B8121A976D}" type="sibTrans" cxnId="{7B2D4565-56AD-4309-9146-35311B2A3DFC}">
      <dgm:prSet/>
      <dgm:spPr/>
      <dgm:t>
        <a:bodyPr/>
        <a:lstStyle/>
        <a:p>
          <a:endParaRPr lang="en-US"/>
        </a:p>
      </dgm:t>
    </dgm:pt>
    <dgm:pt modelId="{154384BD-3E3B-44E2-A83E-EA698B0360AB}">
      <dgm:prSet/>
      <dgm:spPr/>
      <dgm:t>
        <a:bodyPr/>
        <a:lstStyle/>
        <a:p>
          <a:endParaRPr lang="en-US" dirty="0"/>
        </a:p>
      </dgm:t>
    </dgm:pt>
    <dgm:pt modelId="{F99E3CB8-6873-4A6A-AB16-834A9DC7452D}" type="parTrans" cxnId="{611D62ED-6D29-474B-B716-AB8C4ABAD375}">
      <dgm:prSet/>
      <dgm:spPr/>
      <dgm:t>
        <a:bodyPr/>
        <a:lstStyle/>
        <a:p>
          <a:endParaRPr lang="en-US"/>
        </a:p>
      </dgm:t>
    </dgm:pt>
    <dgm:pt modelId="{4702C3B5-DD5F-4972-BE9A-046FB054947D}" type="sibTrans" cxnId="{611D62ED-6D29-474B-B716-AB8C4ABAD375}">
      <dgm:prSet/>
      <dgm:spPr/>
      <dgm:t>
        <a:bodyPr/>
        <a:lstStyle/>
        <a:p>
          <a:endParaRPr lang="en-US"/>
        </a:p>
      </dgm:t>
    </dgm:pt>
    <dgm:pt modelId="{35E3B804-D959-4452-950A-6217EA140697}" type="pres">
      <dgm:prSet presAssocID="{B6AFC3AA-F5AC-4B33-A77E-4C9332BBAF45}" presName="diagram" presStyleCnt="0">
        <dgm:presLayoutVars>
          <dgm:dir/>
          <dgm:resizeHandles val="exact"/>
        </dgm:presLayoutVars>
      </dgm:prSet>
      <dgm:spPr/>
    </dgm:pt>
    <dgm:pt modelId="{B79FDF26-231D-4A19-B168-3BF40FB0E964}" type="pres">
      <dgm:prSet presAssocID="{40D05D9A-9817-4DAB-B4EF-2CC1D1CF1577}" presName="node" presStyleLbl="node1" presStyleIdx="0" presStyleCnt="5">
        <dgm:presLayoutVars>
          <dgm:bulletEnabled val="1"/>
        </dgm:presLayoutVars>
      </dgm:prSet>
      <dgm:spPr/>
    </dgm:pt>
    <dgm:pt modelId="{151BACFF-18BE-485B-936A-525C38D908F9}" type="pres">
      <dgm:prSet presAssocID="{C72B8ABD-F85B-432F-B2A1-33CAB54C7C6F}" presName="sibTrans" presStyleCnt="0"/>
      <dgm:spPr/>
    </dgm:pt>
    <dgm:pt modelId="{3425B0F5-8AAB-42F0-8537-E28AA91E0D20}" type="pres">
      <dgm:prSet presAssocID="{798DD241-ED44-423F-9E58-37D2AE68CA10}" presName="node" presStyleLbl="node1" presStyleIdx="1" presStyleCnt="5">
        <dgm:presLayoutVars>
          <dgm:bulletEnabled val="1"/>
        </dgm:presLayoutVars>
      </dgm:prSet>
      <dgm:spPr/>
    </dgm:pt>
    <dgm:pt modelId="{07DAC783-7C4F-49DA-92A1-4B64E44D883E}" type="pres">
      <dgm:prSet presAssocID="{C6FAB28F-5BE2-481A-BAB2-9A499827A794}" presName="sibTrans" presStyleCnt="0"/>
      <dgm:spPr/>
    </dgm:pt>
    <dgm:pt modelId="{98C389FD-5E20-448C-9B3D-20531BA52606}" type="pres">
      <dgm:prSet presAssocID="{B11C7302-C81C-4C13-B477-72A9D14606C9}" presName="node" presStyleLbl="node1" presStyleIdx="2" presStyleCnt="5">
        <dgm:presLayoutVars>
          <dgm:bulletEnabled val="1"/>
        </dgm:presLayoutVars>
      </dgm:prSet>
      <dgm:spPr/>
    </dgm:pt>
    <dgm:pt modelId="{C8EBD851-2F5C-469E-BEBE-0EFF0A3D8FB5}" type="pres">
      <dgm:prSet presAssocID="{5260AF78-B482-4A76-A02D-70DA615EA8C8}" presName="sibTrans" presStyleCnt="0"/>
      <dgm:spPr/>
    </dgm:pt>
    <dgm:pt modelId="{647CCB70-D765-40F0-84E6-D2679A4DD94E}" type="pres">
      <dgm:prSet presAssocID="{6C739D64-2638-44A9-9F0A-4D14B9AB25D3}" presName="node" presStyleLbl="node1" presStyleIdx="3" presStyleCnt="5">
        <dgm:presLayoutVars>
          <dgm:bulletEnabled val="1"/>
        </dgm:presLayoutVars>
      </dgm:prSet>
      <dgm:spPr/>
    </dgm:pt>
    <dgm:pt modelId="{07C3EE54-B40F-4569-8F45-6CE1D0EDC036}" type="pres">
      <dgm:prSet presAssocID="{7772CA7F-3003-4FDD-9F97-C766D539AD9A}" presName="sibTrans" presStyleCnt="0"/>
      <dgm:spPr/>
    </dgm:pt>
    <dgm:pt modelId="{08DED790-7C6D-41F6-AC16-DE5B3566A780}" type="pres">
      <dgm:prSet presAssocID="{E45DF77C-949B-4485-9B88-9F9DB869DA14}" presName="node" presStyleLbl="node1" presStyleIdx="4" presStyleCnt="5">
        <dgm:presLayoutVars>
          <dgm:bulletEnabled val="1"/>
        </dgm:presLayoutVars>
      </dgm:prSet>
      <dgm:spPr/>
    </dgm:pt>
  </dgm:ptLst>
  <dgm:cxnLst>
    <dgm:cxn modelId="{02733222-0D7B-49D0-89A8-6EA9462C0E3B}" srcId="{B6AFC3AA-F5AC-4B33-A77E-4C9332BBAF45}" destId="{6C739D64-2638-44A9-9F0A-4D14B9AB25D3}" srcOrd="3" destOrd="0" parTransId="{CE37F481-8E1B-406D-B47D-B73618931449}" sibTransId="{7772CA7F-3003-4FDD-9F97-C766D539AD9A}"/>
    <dgm:cxn modelId="{0258D931-36B9-4B42-A841-1033DC7C38E6}" type="presOf" srcId="{B11C7302-C81C-4C13-B477-72A9D14606C9}" destId="{98C389FD-5E20-448C-9B3D-20531BA52606}" srcOrd="0" destOrd="0" presId="urn:microsoft.com/office/officeart/2005/8/layout/default"/>
    <dgm:cxn modelId="{7B2D4565-56AD-4309-9146-35311B2A3DFC}" srcId="{B6AFC3AA-F5AC-4B33-A77E-4C9332BBAF45}" destId="{E45DF77C-949B-4485-9B88-9F9DB869DA14}" srcOrd="4" destOrd="0" parTransId="{5133F8AC-1701-47D8-B269-3346DCAD9F31}" sibTransId="{C45BB09F-0A09-4EBC-91DE-97B8121A976D}"/>
    <dgm:cxn modelId="{4DF6DC45-CA60-44AF-8A92-E8F692A873C8}" type="presOf" srcId="{6C739D64-2638-44A9-9F0A-4D14B9AB25D3}" destId="{647CCB70-D765-40F0-84E6-D2679A4DD94E}" srcOrd="0" destOrd="0" presId="urn:microsoft.com/office/officeart/2005/8/layout/default"/>
    <dgm:cxn modelId="{5CCB164B-B75A-4CD4-A4A2-60A094B10C48}" srcId="{B6AFC3AA-F5AC-4B33-A77E-4C9332BBAF45}" destId="{40D05D9A-9817-4DAB-B4EF-2CC1D1CF1577}" srcOrd="0" destOrd="0" parTransId="{5B176352-D3C1-4C26-A87D-B8C969359439}" sibTransId="{C72B8ABD-F85B-432F-B2A1-33CAB54C7C6F}"/>
    <dgm:cxn modelId="{0AA67C86-0825-495C-A2D3-FBF9875FB0B2}" type="presOf" srcId="{40D05D9A-9817-4DAB-B4EF-2CC1D1CF1577}" destId="{B79FDF26-231D-4A19-B168-3BF40FB0E964}" srcOrd="0" destOrd="0" presId="urn:microsoft.com/office/officeart/2005/8/layout/default"/>
    <dgm:cxn modelId="{46942287-102D-4384-84AB-3E2405A0ADF2}" type="presOf" srcId="{E45DF77C-949B-4485-9B88-9F9DB869DA14}" destId="{08DED790-7C6D-41F6-AC16-DE5B3566A780}" srcOrd="0" destOrd="0" presId="urn:microsoft.com/office/officeart/2005/8/layout/default"/>
    <dgm:cxn modelId="{828E3B8C-D6E6-474E-AE47-17BFE8C4E53D}" srcId="{B6AFC3AA-F5AC-4B33-A77E-4C9332BBAF45}" destId="{798DD241-ED44-423F-9E58-37D2AE68CA10}" srcOrd="1" destOrd="0" parTransId="{B69BAE32-DCCA-4630-9889-0B01E9FA3E39}" sibTransId="{C6FAB28F-5BE2-481A-BAB2-9A499827A794}"/>
    <dgm:cxn modelId="{AFD22F92-0120-439C-B82A-2954B833BD11}" type="presOf" srcId="{798DD241-ED44-423F-9E58-37D2AE68CA10}" destId="{3425B0F5-8AAB-42F0-8537-E28AA91E0D20}" srcOrd="0" destOrd="0" presId="urn:microsoft.com/office/officeart/2005/8/layout/default"/>
    <dgm:cxn modelId="{2FCF4BC3-0CE1-4556-B9CE-3F92F900B6D3}" type="presOf" srcId="{154384BD-3E3B-44E2-A83E-EA698B0360AB}" destId="{08DED790-7C6D-41F6-AC16-DE5B3566A780}" srcOrd="0" destOrd="1" presId="urn:microsoft.com/office/officeart/2005/8/layout/default"/>
    <dgm:cxn modelId="{171847DF-9DFA-487F-B111-4514407E5E2B}" srcId="{B6AFC3AA-F5AC-4B33-A77E-4C9332BBAF45}" destId="{B11C7302-C81C-4C13-B477-72A9D14606C9}" srcOrd="2" destOrd="0" parTransId="{D1F09F5F-4A3A-4B03-A56A-B13927665E44}" sibTransId="{5260AF78-B482-4A76-A02D-70DA615EA8C8}"/>
    <dgm:cxn modelId="{611D62ED-6D29-474B-B716-AB8C4ABAD375}" srcId="{E45DF77C-949B-4485-9B88-9F9DB869DA14}" destId="{154384BD-3E3B-44E2-A83E-EA698B0360AB}" srcOrd="0" destOrd="0" parTransId="{F99E3CB8-6873-4A6A-AB16-834A9DC7452D}" sibTransId="{4702C3B5-DD5F-4972-BE9A-046FB054947D}"/>
    <dgm:cxn modelId="{216A93ED-6FA5-45F5-BB05-5A30A378B525}" type="presOf" srcId="{B6AFC3AA-F5AC-4B33-A77E-4C9332BBAF45}" destId="{35E3B804-D959-4452-950A-6217EA140697}" srcOrd="0" destOrd="0" presId="urn:microsoft.com/office/officeart/2005/8/layout/default"/>
    <dgm:cxn modelId="{07D18FAB-EE0B-469B-87D0-B16BE277EB7C}" type="presParOf" srcId="{35E3B804-D959-4452-950A-6217EA140697}" destId="{B79FDF26-231D-4A19-B168-3BF40FB0E964}" srcOrd="0" destOrd="0" presId="urn:microsoft.com/office/officeart/2005/8/layout/default"/>
    <dgm:cxn modelId="{2EC6E6AC-CE72-4E43-92AB-6355A0ADBE5C}" type="presParOf" srcId="{35E3B804-D959-4452-950A-6217EA140697}" destId="{151BACFF-18BE-485B-936A-525C38D908F9}" srcOrd="1" destOrd="0" presId="urn:microsoft.com/office/officeart/2005/8/layout/default"/>
    <dgm:cxn modelId="{347E61D0-7BF0-4A39-B585-0EBC02795195}" type="presParOf" srcId="{35E3B804-D959-4452-950A-6217EA140697}" destId="{3425B0F5-8AAB-42F0-8537-E28AA91E0D20}" srcOrd="2" destOrd="0" presId="urn:microsoft.com/office/officeart/2005/8/layout/default"/>
    <dgm:cxn modelId="{2C4000D2-9731-4B12-9F8D-5B142B2236FC}" type="presParOf" srcId="{35E3B804-D959-4452-950A-6217EA140697}" destId="{07DAC783-7C4F-49DA-92A1-4B64E44D883E}" srcOrd="3" destOrd="0" presId="urn:microsoft.com/office/officeart/2005/8/layout/default"/>
    <dgm:cxn modelId="{9896BFA0-95CE-4A69-B1E7-0776B71FAC6A}" type="presParOf" srcId="{35E3B804-D959-4452-950A-6217EA140697}" destId="{98C389FD-5E20-448C-9B3D-20531BA52606}" srcOrd="4" destOrd="0" presId="urn:microsoft.com/office/officeart/2005/8/layout/default"/>
    <dgm:cxn modelId="{74673EBB-AC8A-4A25-86AA-9F61ADB6E82A}" type="presParOf" srcId="{35E3B804-D959-4452-950A-6217EA140697}" destId="{C8EBD851-2F5C-469E-BEBE-0EFF0A3D8FB5}" srcOrd="5" destOrd="0" presId="urn:microsoft.com/office/officeart/2005/8/layout/default"/>
    <dgm:cxn modelId="{49D07244-EC77-4B57-9933-43F97244CA30}" type="presParOf" srcId="{35E3B804-D959-4452-950A-6217EA140697}" destId="{647CCB70-D765-40F0-84E6-D2679A4DD94E}" srcOrd="6" destOrd="0" presId="urn:microsoft.com/office/officeart/2005/8/layout/default"/>
    <dgm:cxn modelId="{03CAFC96-DCA8-4370-8885-68D503648612}" type="presParOf" srcId="{35E3B804-D959-4452-950A-6217EA140697}" destId="{07C3EE54-B40F-4569-8F45-6CE1D0EDC036}" srcOrd="7" destOrd="0" presId="urn:microsoft.com/office/officeart/2005/8/layout/default"/>
    <dgm:cxn modelId="{A2D70D73-75DB-4700-933D-579CE5B08BAC}" type="presParOf" srcId="{35E3B804-D959-4452-950A-6217EA140697}" destId="{08DED790-7C6D-41F6-AC16-DE5B3566A780}"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B5EA82D-4893-4733-B07B-92BB29D3251C}" type="doc">
      <dgm:prSet loTypeId="urn:microsoft.com/office/officeart/2005/8/layout/hierarchy1" loCatId="hierarchy" qsTypeId="urn:microsoft.com/office/officeart/2005/8/quickstyle/simple1" qsCatId="simple" csTypeId="urn:microsoft.com/office/officeart/2005/8/colors/accent2_2" csCatId="accent2" phldr="1"/>
      <dgm:spPr/>
      <dgm:t>
        <a:bodyPr/>
        <a:lstStyle/>
        <a:p>
          <a:endParaRPr lang="en-US"/>
        </a:p>
      </dgm:t>
    </dgm:pt>
    <dgm:pt modelId="{C22C32AC-6170-438F-A19C-78A7A1F80371}">
      <dgm:prSet/>
      <dgm:spPr/>
      <dgm:t>
        <a:bodyPr/>
        <a:lstStyle/>
        <a:p>
          <a:r>
            <a:rPr lang="en-GB" dirty="0"/>
            <a:t>The Range (Meadowhall and </a:t>
          </a:r>
          <a:r>
            <a:rPr lang="en-GB" dirty="0" err="1"/>
            <a:t>Drakehouse</a:t>
          </a:r>
          <a:r>
            <a:rPr lang="en-GB" dirty="0"/>
            <a:t> stores) run regular 8-week (25 hours per week) placements, taking up to 10 participants per cohort. These are in both the retail and warehouse areas of the store. They are both very positive about offering permanent or temp roles at the end of the co-</a:t>
          </a:r>
          <a:r>
            <a:rPr lang="en-GB" dirty="0" err="1"/>
            <a:t>hort</a:t>
          </a:r>
          <a:r>
            <a:rPr lang="en-GB" dirty="0"/>
            <a:t> to those who have performed well on their placement if they have vacancies. So far Meadowhall have taken on approx. 3 people, </a:t>
          </a:r>
          <a:r>
            <a:rPr lang="en-GB" dirty="0" err="1"/>
            <a:t>Drakehouse</a:t>
          </a:r>
          <a:r>
            <a:rPr lang="en-GB" dirty="0"/>
            <a:t> 4 and Fox Valley 1.</a:t>
          </a:r>
          <a:endParaRPr lang="en-US" dirty="0"/>
        </a:p>
      </dgm:t>
    </dgm:pt>
    <dgm:pt modelId="{4E85253A-4604-41CF-B19E-3FA6CB4B9660}" type="parTrans" cxnId="{00AB7D5F-710B-4312-ACBD-00913885D077}">
      <dgm:prSet/>
      <dgm:spPr/>
      <dgm:t>
        <a:bodyPr/>
        <a:lstStyle/>
        <a:p>
          <a:endParaRPr lang="en-US"/>
        </a:p>
      </dgm:t>
    </dgm:pt>
    <dgm:pt modelId="{6C9B8124-46EB-4496-BB63-59FC5ECE58DA}" type="sibTrans" cxnId="{00AB7D5F-710B-4312-ACBD-00913885D077}">
      <dgm:prSet/>
      <dgm:spPr/>
      <dgm:t>
        <a:bodyPr/>
        <a:lstStyle/>
        <a:p>
          <a:endParaRPr lang="en-US"/>
        </a:p>
      </dgm:t>
    </dgm:pt>
    <dgm:pt modelId="{B38C1D35-18ED-49AE-BF3E-28C479BF30C1}">
      <dgm:prSet/>
      <dgm:spPr/>
      <dgm:t>
        <a:bodyPr/>
        <a:lstStyle/>
        <a:p>
          <a:r>
            <a:rPr lang="en-GB"/>
            <a:t>Civil Service Work Experience Movement To Work a great way to see how operations work speaking to individuals from all areas of the District  understanding Success Profiles and seeing if the Civil Service is right for you 45% success rate into work from this excellent offer.</a:t>
          </a:r>
          <a:endParaRPr lang="en-US"/>
        </a:p>
      </dgm:t>
    </dgm:pt>
    <dgm:pt modelId="{D9D01E60-5E65-44E3-8310-738CBA31F4D0}" type="parTrans" cxnId="{9212A46D-D19C-4485-81FE-070B5EB06AD3}">
      <dgm:prSet/>
      <dgm:spPr/>
      <dgm:t>
        <a:bodyPr/>
        <a:lstStyle/>
        <a:p>
          <a:endParaRPr lang="en-US"/>
        </a:p>
      </dgm:t>
    </dgm:pt>
    <dgm:pt modelId="{B7119366-9927-4B11-A3FB-3DFA84152CF4}" type="sibTrans" cxnId="{9212A46D-D19C-4485-81FE-070B5EB06AD3}">
      <dgm:prSet/>
      <dgm:spPr/>
      <dgm:t>
        <a:bodyPr/>
        <a:lstStyle/>
        <a:p>
          <a:endParaRPr lang="en-US"/>
        </a:p>
      </dgm:t>
    </dgm:pt>
    <dgm:pt modelId="{DC5BC0FA-FC12-435C-B23A-3CC14DDEF517}" type="pres">
      <dgm:prSet presAssocID="{1B5EA82D-4893-4733-B07B-92BB29D3251C}" presName="hierChild1" presStyleCnt="0">
        <dgm:presLayoutVars>
          <dgm:chPref val="1"/>
          <dgm:dir/>
          <dgm:animOne val="branch"/>
          <dgm:animLvl val="lvl"/>
          <dgm:resizeHandles/>
        </dgm:presLayoutVars>
      </dgm:prSet>
      <dgm:spPr/>
    </dgm:pt>
    <dgm:pt modelId="{1F3CE3D3-EB39-45CA-B559-9E5DCC46DDB6}" type="pres">
      <dgm:prSet presAssocID="{C22C32AC-6170-438F-A19C-78A7A1F80371}" presName="hierRoot1" presStyleCnt="0"/>
      <dgm:spPr/>
    </dgm:pt>
    <dgm:pt modelId="{69D129BA-B347-4C28-A81F-C7AA348E92CB}" type="pres">
      <dgm:prSet presAssocID="{C22C32AC-6170-438F-A19C-78A7A1F80371}" presName="composite" presStyleCnt="0"/>
      <dgm:spPr/>
    </dgm:pt>
    <dgm:pt modelId="{6BF6EB2F-FEB9-4E18-8976-7E7DA4A620A5}" type="pres">
      <dgm:prSet presAssocID="{C22C32AC-6170-438F-A19C-78A7A1F80371}" presName="background" presStyleLbl="node0" presStyleIdx="0" presStyleCnt="2"/>
      <dgm:spPr/>
    </dgm:pt>
    <dgm:pt modelId="{B6552F02-8E96-4432-A411-8D87899BB71E}" type="pres">
      <dgm:prSet presAssocID="{C22C32AC-6170-438F-A19C-78A7A1F80371}" presName="text" presStyleLbl="fgAcc0" presStyleIdx="0" presStyleCnt="2">
        <dgm:presLayoutVars>
          <dgm:chPref val="3"/>
        </dgm:presLayoutVars>
      </dgm:prSet>
      <dgm:spPr/>
    </dgm:pt>
    <dgm:pt modelId="{DA938B8E-3190-49A4-AB24-84B4C0280C07}" type="pres">
      <dgm:prSet presAssocID="{C22C32AC-6170-438F-A19C-78A7A1F80371}" presName="hierChild2" presStyleCnt="0"/>
      <dgm:spPr/>
    </dgm:pt>
    <dgm:pt modelId="{E5DB1DF8-8AA9-44BC-A714-23ADF14513A6}" type="pres">
      <dgm:prSet presAssocID="{B38C1D35-18ED-49AE-BF3E-28C479BF30C1}" presName="hierRoot1" presStyleCnt="0"/>
      <dgm:spPr/>
    </dgm:pt>
    <dgm:pt modelId="{EEFCE61D-8A81-4D5C-B31D-ABBAB13D2B3C}" type="pres">
      <dgm:prSet presAssocID="{B38C1D35-18ED-49AE-BF3E-28C479BF30C1}" presName="composite" presStyleCnt="0"/>
      <dgm:spPr/>
    </dgm:pt>
    <dgm:pt modelId="{75063DE4-E864-4D8A-97D3-E6CEE5D369B3}" type="pres">
      <dgm:prSet presAssocID="{B38C1D35-18ED-49AE-BF3E-28C479BF30C1}" presName="background" presStyleLbl="node0" presStyleIdx="1" presStyleCnt="2"/>
      <dgm:spPr/>
    </dgm:pt>
    <dgm:pt modelId="{6E83334A-8E10-4749-9C92-D805B1FD6CFA}" type="pres">
      <dgm:prSet presAssocID="{B38C1D35-18ED-49AE-BF3E-28C479BF30C1}" presName="text" presStyleLbl="fgAcc0" presStyleIdx="1" presStyleCnt="2">
        <dgm:presLayoutVars>
          <dgm:chPref val="3"/>
        </dgm:presLayoutVars>
      </dgm:prSet>
      <dgm:spPr/>
    </dgm:pt>
    <dgm:pt modelId="{27ECEECD-71E1-47AC-926C-37C96EC13231}" type="pres">
      <dgm:prSet presAssocID="{B38C1D35-18ED-49AE-BF3E-28C479BF30C1}" presName="hierChild2" presStyleCnt="0"/>
      <dgm:spPr/>
    </dgm:pt>
  </dgm:ptLst>
  <dgm:cxnLst>
    <dgm:cxn modelId="{00AB7D5F-710B-4312-ACBD-00913885D077}" srcId="{1B5EA82D-4893-4733-B07B-92BB29D3251C}" destId="{C22C32AC-6170-438F-A19C-78A7A1F80371}" srcOrd="0" destOrd="0" parTransId="{4E85253A-4604-41CF-B19E-3FA6CB4B9660}" sibTransId="{6C9B8124-46EB-4496-BB63-59FC5ECE58DA}"/>
    <dgm:cxn modelId="{9212A46D-D19C-4485-81FE-070B5EB06AD3}" srcId="{1B5EA82D-4893-4733-B07B-92BB29D3251C}" destId="{B38C1D35-18ED-49AE-BF3E-28C479BF30C1}" srcOrd="1" destOrd="0" parTransId="{D9D01E60-5E65-44E3-8310-738CBA31F4D0}" sibTransId="{B7119366-9927-4B11-A3FB-3DFA84152CF4}"/>
    <dgm:cxn modelId="{10385882-30E4-4EE2-AA82-411D2DDF17C4}" type="presOf" srcId="{B38C1D35-18ED-49AE-BF3E-28C479BF30C1}" destId="{6E83334A-8E10-4749-9C92-D805B1FD6CFA}" srcOrd="0" destOrd="0" presId="urn:microsoft.com/office/officeart/2005/8/layout/hierarchy1"/>
    <dgm:cxn modelId="{A60E42D7-0862-4802-AE3E-7EAF7C3740D6}" type="presOf" srcId="{1B5EA82D-4893-4733-B07B-92BB29D3251C}" destId="{DC5BC0FA-FC12-435C-B23A-3CC14DDEF517}" srcOrd="0" destOrd="0" presId="urn:microsoft.com/office/officeart/2005/8/layout/hierarchy1"/>
    <dgm:cxn modelId="{3171D9F1-2CAB-4598-A881-B79F1B3E58CE}" type="presOf" srcId="{C22C32AC-6170-438F-A19C-78A7A1F80371}" destId="{B6552F02-8E96-4432-A411-8D87899BB71E}" srcOrd="0" destOrd="0" presId="urn:microsoft.com/office/officeart/2005/8/layout/hierarchy1"/>
    <dgm:cxn modelId="{D6EAD985-4DED-4CEC-BA83-AADB0552B1F4}" type="presParOf" srcId="{DC5BC0FA-FC12-435C-B23A-3CC14DDEF517}" destId="{1F3CE3D3-EB39-45CA-B559-9E5DCC46DDB6}" srcOrd="0" destOrd="0" presId="urn:microsoft.com/office/officeart/2005/8/layout/hierarchy1"/>
    <dgm:cxn modelId="{EEE36729-E9B9-4FFE-8ADE-ED483EAFD5AD}" type="presParOf" srcId="{1F3CE3D3-EB39-45CA-B559-9E5DCC46DDB6}" destId="{69D129BA-B347-4C28-A81F-C7AA348E92CB}" srcOrd="0" destOrd="0" presId="urn:microsoft.com/office/officeart/2005/8/layout/hierarchy1"/>
    <dgm:cxn modelId="{93628157-DAC2-48DA-9806-9BF4B2478D9A}" type="presParOf" srcId="{69D129BA-B347-4C28-A81F-C7AA348E92CB}" destId="{6BF6EB2F-FEB9-4E18-8976-7E7DA4A620A5}" srcOrd="0" destOrd="0" presId="urn:microsoft.com/office/officeart/2005/8/layout/hierarchy1"/>
    <dgm:cxn modelId="{AD60582D-2BC9-4A91-9A9D-6836B1B702B8}" type="presParOf" srcId="{69D129BA-B347-4C28-A81F-C7AA348E92CB}" destId="{B6552F02-8E96-4432-A411-8D87899BB71E}" srcOrd="1" destOrd="0" presId="urn:microsoft.com/office/officeart/2005/8/layout/hierarchy1"/>
    <dgm:cxn modelId="{B2866D85-0DA2-4028-A457-2E0FC3806FF5}" type="presParOf" srcId="{1F3CE3D3-EB39-45CA-B559-9E5DCC46DDB6}" destId="{DA938B8E-3190-49A4-AB24-84B4C0280C07}" srcOrd="1" destOrd="0" presId="urn:microsoft.com/office/officeart/2005/8/layout/hierarchy1"/>
    <dgm:cxn modelId="{13163F82-8DE9-409A-A928-A2E2E59F8059}" type="presParOf" srcId="{DC5BC0FA-FC12-435C-B23A-3CC14DDEF517}" destId="{E5DB1DF8-8AA9-44BC-A714-23ADF14513A6}" srcOrd="1" destOrd="0" presId="urn:microsoft.com/office/officeart/2005/8/layout/hierarchy1"/>
    <dgm:cxn modelId="{1C2F7FC3-74B8-4A72-9416-55618A9102C5}" type="presParOf" srcId="{E5DB1DF8-8AA9-44BC-A714-23ADF14513A6}" destId="{EEFCE61D-8A81-4D5C-B31D-ABBAB13D2B3C}" srcOrd="0" destOrd="0" presId="urn:microsoft.com/office/officeart/2005/8/layout/hierarchy1"/>
    <dgm:cxn modelId="{67E0E993-B4E2-4CD3-8B39-940B46B06647}" type="presParOf" srcId="{EEFCE61D-8A81-4D5C-B31D-ABBAB13D2B3C}" destId="{75063DE4-E864-4D8A-97D3-E6CEE5D369B3}" srcOrd="0" destOrd="0" presId="urn:microsoft.com/office/officeart/2005/8/layout/hierarchy1"/>
    <dgm:cxn modelId="{578BB268-2AD6-4F06-B14D-2BF10204BF7A}" type="presParOf" srcId="{EEFCE61D-8A81-4D5C-B31D-ABBAB13D2B3C}" destId="{6E83334A-8E10-4749-9C92-D805B1FD6CFA}" srcOrd="1" destOrd="0" presId="urn:microsoft.com/office/officeart/2005/8/layout/hierarchy1"/>
    <dgm:cxn modelId="{81D6687D-F4F4-4213-8A56-DCD71EAC8B56}" type="presParOf" srcId="{E5DB1DF8-8AA9-44BC-A714-23ADF14513A6}" destId="{27ECEECD-71E1-47AC-926C-37C96EC13231}"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6D3820-3C98-43BA-8B74-D28987AF46D3}">
      <dsp:nvSpPr>
        <dsp:cNvPr id="0" name=""/>
        <dsp:cNvSpPr/>
      </dsp:nvSpPr>
      <dsp:spPr>
        <a:xfrm>
          <a:off x="0" y="0"/>
          <a:ext cx="1227900" cy="122790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r="-6" b="33246"/>
          <a:stretch>
            <a:fillRect t="-25000" b="-25000"/>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71A330B-C167-4B29-AF51-2B45C1A771DF}">
      <dsp:nvSpPr>
        <dsp:cNvPr id="0" name=""/>
        <dsp:cNvSpPr/>
      </dsp:nvSpPr>
      <dsp:spPr>
        <a:xfrm>
          <a:off x="1407900" y="0"/>
          <a:ext cx="7188767" cy="294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90000"/>
            </a:lnSpc>
            <a:spcBef>
              <a:spcPct val="0"/>
            </a:spcBef>
            <a:spcAft>
              <a:spcPct val="35000"/>
            </a:spcAft>
            <a:buNone/>
            <a:defRPr b="1"/>
          </a:pPr>
          <a:r>
            <a:rPr lang="en-US" sz="1800" kern="1200"/>
            <a:t>Generous Childcare Reimbursement</a:t>
          </a:r>
        </a:p>
      </dsp:txBody>
      <dsp:txXfrm>
        <a:off x="1407900" y="0"/>
        <a:ext cx="7188767" cy="294834"/>
      </dsp:txXfrm>
    </dsp:sp>
    <dsp:sp modelId="{DE720524-BB17-415D-8197-E0235DAB402E}">
      <dsp:nvSpPr>
        <dsp:cNvPr id="0" name=""/>
        <dsp:cNvSpPr/>
      </dsp:nvSpPr>
      <dsp:spPr>
        <a:xfrm>
          <a:off x="1407900" y="294834"/>
          <a:ext cx="7188767" cy="933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90000"/>
            </a:lnSpc>
            <a:spcBef>
              <a:spcPct val="0"/>
            </a:spcBef>
            <a:spcAft>
              <a:spcPct val="35000"/>
            </a:spcAft>
            <a:buNone/>
          </a:pPr>
          <a:r>
            <a:rPr lang="en-US" sz="1400" kern="1200"/>
            <a:t>Universal Credit reimburses up to 85% of eligible childcare costs to make work financially worthwhile for parents.</a:t>
          </a:r>
        </a:p>
      </dsp:txBody>
      <dsp:txXfrm>
        <a:off x="1407900" y="294834"/>
        <a:ext cx="7188767" cy="933065"/>
      </dsp:txXfrm>
    </dsp:sp>
    <dsp:sp modelId="{CE73DB4C-4043-4DA8-A63B-C2C9EF4310CC}">
      <dsp:nvSpPr>
        <dsp:cNvPr id="0" name=""/>
        <dsp:cNvSpPr/>
      </dsp:nvSpPr>
      <dsp:spPr>
        <a:xfrm>
          <a:off x="0" y="1326132"/>
          <a:ext cx="1227900" cy="1227900"/>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l="12907" r="18349" b="8"/>
          <a:stretch>
            <a:fillRect l="-23000" r="-23000"/>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451626C-9E91-461B-8F5F-23192DC75357}">
      <dsp:nvSpPr>
        <dsp:cNvPr id="0" name=""/>
        <dsp:cNvSpPr/>
      </dsp:nvSpPr>
      <dsp:spPr>
        <a:xfrm>
          <a:off x="1407900" y="1326132"/>
          <a:ext cx="7188767" cy="294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90000"/>
            </a:lnSpc>
            <a:spcBef>
              <a:spcPct val="0"/>
            </a:spcBef>
            <a:spcAft>
              <a:spcPct val="35000"/>
            </a:spcAft>
            <a:buNone/>
            <a:defRPr b="1"/>
          </a:pPr>
          <a:r>
            <a:rPr lang="en-US" sz="1800" kern="1200"/>
            <a:t>Monthly Maximum Limits</a:t>
          </a:r>
        </a:p>
      </dsp:txBody>
      <dsp:txXfrm>
        <a:off x="1407900" y="1326132"/>
        <a:ext cx="7188767" cy="294834"/>
      </dsp:txXfrm>
    </dsp:sp>
    <dsp:sp modelId="{0BE0BCC5-BF85-403D-AD01-36F26CDB6EF4}">
      <dsp:nvSpPr>
        <dsp:cNvPr id="0" name=""/>
        <dsp:cNvSpPr/>
      </dsp:nvSpPr>
      <dsp:spPr>
        <a:xfrm>
          <a:off x="1407900" y="1620967"/>
          <a:ext cx="7188767" cy="933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90000"/>
            </a:lnSpc>
            <a:spcBef>
              <a:spcPct val="0"/>
            </a:spcBef>
            <a:spcAft>
              <a:spcPct val="35000"/>
            </a:spcAft>
            <a:buNone/>
          </a:pPr>
          <a:r>
            <a:rPr lang="en-US" sz="1400" kern="1200"/>
            <a:t>Support is capped at £1,071.09 for one child or £1,836.16 for two or more children per household monthly.</a:t>
          </a:r>
        </a:p>
      </dsp:txBody>
      <dsp:txXfrm>
        <a:off x="1407900" y="1620967"/>
        <a:ext cx="7188767" cy="933065"/>
      </dsp:txXfrm>
    </dsp:sp>
    <dsp:sp modelId="{95F8108F-E37B-46E0-82AA-75232C3FE36C}">
      <dsp:nvSpPr>
        <dsp:cNvPr id="0" name=""/>
        <dsp:cNvSpPr/>
      </dsp:nvSpPr>
      <dsp:spPr>
        <a:xfrm>
          <a:off x="0" y="2652265"/>
          <a:ext cx="1227900" cy="1227900"/>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l="24886" r="18866" b="3"/>
          <a:stretch>
            <a:fillRect l="-39000" r="-39000"/>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C5C68D4-A18C-4999-8391-882C17617760}">
      <dsp:nvSpPr>
        <dsp:cNvPr id="0" name=""/>
        <dsp:cNvSpPr/>
      </dsp:nvSpPr>
      <dsp:spPr>
        <a:xfrm>
          <a:off x="1407900" y="2652265"/>
          <a:ext cx="7188767" cy="294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90000"/>
            </a:lnSpc>
            <a:spcBef>
              <a:spcPct val="0"/>
            </a:spcBef>
            <a:spcAft>
              <a:spcPct val="35000"/>
            </a:spcAft>
            <a:buNone/>
            <a:defRPr b="1"/>
          </a:pPr>
          <a:r>
            <a:rPr lang="en-US" sz="1800" kern="1200"/>
            <a:t>Payment Fluctuations Explained</a:t>
          </a:r>
        </a:p>
      </dsp:txBody>
      <dsp:txXfrm>
        <a:off x="1407900" y="2652265"/>
        <a:ext cx="7188767" cy="294834"/>
      </dsp:txXfrm>
    </dsp:sp>
    <dsp:sp modelId="{2773812A-9A35-48EE-997F-4A99D0FDA520}">
      <dsp:nvSpPr>
        <dsp:cNvPr id="0" name=""/>
        <dsp:cNvSpPr/>
      </dsp:nvSpPr>
      <dsp:spPr>
        <a:xfrm>
          <a:off x="1407900" y="2947100"/>
          <a:ext cx="7188767" cy="933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90000"/>
            </a:lnSpc>
            <a:spcBef>
              <a:spcPct val="0"/>
            </a:spcBef>
            <a:spcAft>
              <a:spcPct val="35000"/>
            </a:spcAft>
            <a:buNone/>
          </a:pPr>
          <a:r>
            <a:rPr lang="en-US" sz="1400" kern="1200"/>
            <a:t>Childcare payments vary monthly based on earnings and childcare costs, requiring accurate reporting from parents.</a:t>
          </a:r>
        </a:p>
      </dsp:txBody>
      <dsp:txXfrm>
        <a:off x="1407900" y="2947100"/>
        <a:ext cx="7188767" cy="9330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B566D6-9A7E-4B05-BCB3-05C112094D11}">
      <dsp:nvSpPr>
        <dsp:cNvPr id="0" name=""/>
        <dsp:cNvSpPr/>
      </dsp:nvSpPr>
      <dsp:spPr>
        <a:xfrm>
          <a:off x="0" y="0"/>
          <a:ext cx="1227900" cy="122790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l="23772" r="9725" b="-5"/>
          <a:stretch>
            <a:fillRect l="-25000" r="-25000"/>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E7E9A93-4DE7-4525-A1AE-11A0AC17DD17}">
      <dsp:nvSpPr>
        <dsp:cNvPr id="0" name=""/>
        <dsp:cNvSpPr/>
      </dsp:nvSpPr>
      <dsp:spPr>
        <a:xfrm>
          <a:off x="1407900" y="0"/>
          <a:ext cx="7188767" cy="294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90000"/>
            </a:lnSpc>
            <a:spcBef>
              <a:spcPct val="0"/>
            </a:spcBef>
            <a:spcAft>
              <a:spcPct val="35000"/>
            </a:spcAft>
            <a:buNone/>
            <a:defRPr b="1"/>
          </a:pPr>
          <a:r>
            <a:rPr lang="en-US" sz="1800" kern="1200"/>
            <a:t>Value of Early Engagement</a:t>
          </a:r>
        </a:p>
      </dsp:txBody>
      <dsp:txXfrm>
        <a:off x="1407900" y="0"/>
        <a:ext cx="7188767" cy="294834"/>
      </dsp:txXfrm>
    </dsp:sp>
    <dsp:sp modelId="{6F9E41B4-83DE-41CB-8D27-DF3B117AC1DF}">
      <dsp:nvSpPr>
        <dsp:cNvPr id="0" name=""/>
        <dsp:cNvSpPr/>
      </dsp:nvSpPr>
      <dsp:spPr>
        <a:xfrm>
          <a:off x="1407900" y="294834"/>
          <a:ext cx="7188767" cy="933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90000"/>
            </a:lnSpc>
            <a:spcBef>
              <a:spcPct val="0"/>
            </a:spcBef>
            <a:spcAft>
              <a:spcPct val="35000"/>
            </a:spcAft>
            <a:buNone/>
          </a:pPr>
          <a:r>
            <a:rPr lang="en-US" sz="1400" kern="1200"/>
            <a:t>Early engagement ensures childcare support is accessed promptly when parents’ work plans change.</a:t>
          </a:r>
        </a:p>
      </dsp:txBody>
      <dsp:txXfrm>
        <a:off x="1407900" y="294834"/>
        <a:ext cx="7188767" cy="933065"/>
      </dsp:txXfrm>
    </dsp:sp>
    <dsp:sp modelId="{C2E78EF6-1D85-4139-A897-FEEC25F39270}">
      <dsp:nvSpPr>
        <dsp:cNvPr id="0" name=""/>
        <dsp:cNvSpPr/>
      </dsp:nvSpPr>
      <dsp:spPr>
        <a:xfrm>
          <a:off x="0" y="1326132"/>
          <a:ext cx="1227900" cy="1227900"/>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l="13314" r="19932" b="-6"/>
          <a:stretch>
            <a:fillRect l="-25000" r="-25000"/>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FA8C9EC-BE67-472A-9BBD-1341C4F23D13}">
      <dsp:nvSpPr>
        <dsp:cNvPr id="0" name=""/>
        <dsp:cNvSpPr/>
      </dsp:nvSpPr>
      <dsp:spPr>
        <a:xfrm>
          <a:off x="1407900" y="1326132"/>
          <a:ext cx="7188767" cy="294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90000"/>
            </a:lnSpc>
            <a:spcBef>
              <a:spcPct val="0"/>
            </a:spcBef>
            <a:spcAft>
              <a:spcPct val="35000"/>
            </a:spcAft>
            <a:buNone/>
            <a:defRPr b="1"/>
          </a:pPr>
          <a:r>
            <a:rPr lang="en-US" sz="1800" kern="1200"/>
            <a:t>Role of External Partners</a:t>
          </a:r>
        </a:p>
      </dsp:txBody>
      <dsp:txXfrm>
        <a:off x="1407900" y="1326132"/>
        <a:ext cx="7188767" cy="294834"/>
      </dsp:txXfrm>
    </dsp:sp>
    <dsp:sp modelId="{89436757-3857-43B5-B13D-A1DA07986D5C}">
      <dsp:nvSpPr>
        <dsp:cNvPr id="0" name=""/>
        <dsp:cNvSpPr/>
      </dsp:nvSpPr>
      <dsp:spPr>
        <a:xfrm>
          <a:off x="1407900" y="1620967"/>
          <a:ext cx="7188767" cy="933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90000"/>
            </a:lnSpc>
            <a:spcBef>
              <a:spcPct val="0"/>
            </a:spcBef>
            <a:spcAft>
              <a:spcPct val="35000"/>
            </a:spcAft>
            <a:buNone/>
          </a:pPr>
          <a:r>
            <a:rPr lang="en-US" sz="1400" kern="1200"/>
            <a:t>Local authorities and providers are key first contacts guiding parents towards needed support.</a:t>
          </a:r>
        </a:p>
      </dsp:txBody>
      <dsp:txXfrm>
        <a:off x="1407900" y="1620967"/>
        <a:ext cx="7188767" cy="933065"/>
      </dsp:txXfrm>
    </dsp:sp>
    <dsp:sp modelId="{4E8E835A-1FCB-443D-856C-E9CD758899E4}">
      <dsp:nvSpPr>
        <dsp:cNvPr id="0" name=""/>
        <dsp:cNvSpPr/>
      </dsp:nvSpPr>
      <dsp:spPr>
        <a:xfrm>
          <a:off x="0" y="2652265"/>
          <a:ext cx="1227900" cy="1227900"/>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l="17221" r="16026" b="-6"/>
          <a:stretch>
            <a:fillRect l="-25000" r="-25000"/>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84F842A-E4F9-4073-A96E-543D87F1200B}">
      <dsp:nvSpPr>
        <dsp:cNvPr id="0" name=""/>
        <dsp:cNvSpPr/>
      </dsp:nvSpPr>
      <dsp:spPr>
        <a:xfrm>
          <a:off x="1407900" y="2652265"/>
          <a:ext cx="7188767" cy="294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90000"/>
            </a:lnSpc>
            <a:spcBef>
              <a:spcPct val="0"/>
            </a:spcBef>
            <a:spcAft>
              <a:spcPct val="35000"/>
            </a:spcAft>
            <a:buNone/>
            <a:defRPr b="1"/>
          </a:pPr>
          <a:r>
            <a:rPr lang="en-US" sz="1800" kern="1200"/>
            <a:t>Benefits of Early Conversations</a:t>
          </a:r>
        </a:p>
      </dsp:txBody>
      <dsp:txXfrm>
        <a:off x="1407900" y="2652265"/>
        <a:ext cx="7188767" cy="294834"/>
      </dsp:txXfrm>
    </dsp:sp>
    <dsp:sp modelId="{6077A07D-76D5-40FA-93B1-00C05B9B8041}">
      <dsp:nvSpPr>
        <dsp:cNvPr id="0" name=""/>
        <dsp:cNvSpPr/>
      </dsp:nvSpPr>
      <dsp:spPr>
        <a:xfrm>
          <a:off x="1407900" y="2947100"/>
          <a:ext cx="7188767" cy="933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90000"/>
            </a:lnSpc>
            <a:spcBef>
              <a:spcPct val="0"/>
            </a:spcBef>
            <a:spcAft>
              <a:spcPct val="35000"/>
            </a:spcAft>
            <a:buNone/>
          </a:pPr>
          <a:r>
            <a:rPr lang="en-US" sz="1400" kern="1200"/>
            <a:t>Early discussions reduce financial gaps, lower stress, and improve employment outcomes for families.</a:t>
          </a:r>
        </a:p>
      </dsp:txBody>
      <dsp:txXfrm>
        <a:off x="1407900" y="2947100"/>
        <a:ext cx="7188767" cy="9330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1C112C-E947-4239-9B96-BD6824ECC7B3}">
      <dsp:nvSpPr>
        <dsp:cNvPr id="0" name=""/>
        <dsp:cNvSpPr/>
      </dsp:nvSpPr>
      <dsp:spPr>
        <a:xfrm>
          <a:off x="0" y="0"/>
          <a:ext cx="1227900" cy="122790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l="25539" r="7708" b="-6"/>
          <a:stretch>
            <a:fillRect l="-25000" r="-25000"/>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D566624-3B05-471C-A184-F9D9681ECE39}">
      <dsp:nvSpPr>
        <dsp:cNvPr id="0" name=""/>
        <dsp:cNvSpPr/>
      </dsp:nvSpPr>
      <dsp:spPr>
        <a:xfrm>
          <a:off x="1407900" y="0"/>
          <a:ext cx="7188767" cy="294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90000"/>
            </a:lnSpc>
            <a:spcBef>
              <a:spcPct val="0"/>
            </a:spcBef>
            <a:spcAft>
              <a:spcPct val="35000"/>
            </a:spcAft>
            <a:buNone/>
            <a:defRPr b="1"/>
          </a:pPr>
          <a:r>
            <a:rPr lang="en-US" sz="1800" kern="1200"/>
            <a:t>Reliable Online Resources</a:t>
          </a:r>
        </a:p>
      </dsp:txBody>
      <dsp:txXfrm>
        <a:off x="1407900" y="0"/>
        <a:ext cx="7188767" cy="294834"/>
      </dsp:txXfrm>
    </dsp:sp>
    <dsp:sp modelId="{84719A90-16E7-45A9-87FD-BFEBF9E88A6F}">
      <dsp:nvSpPr>
        <dsp:cNvPr id="0" name=""/>
        <dsp:cNvSpPr/>
      </dsp:nvSpPr>
      <dsp:spPr>
        <a:xfrm>
          <a:off x="1407900" y="294834"/>
          <a:ext cx="7188767" cy="933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90000"/>
            </a:lnSpc>
            <a:spcBef>
              <a:spcPct val="0"/>
            </a:spcBef>
            <a:spcAft>
              <a:spcPct val="35000"/>
            </a:spcAft>
            <a:buNone/>
          </a:pPr>
          <a:r>
            <a:rPr lang="en-US" sz="1400" kern="1200"/>
            <a:t>Parents can find detailed, up-to-date guidance on Universal Credit childcare costs and government support online.</a:t>
          </a:r>
        </a:p>
      </dsp:txBody>
      <dsp:txXfrm>
        <a:off x="1407900" y="294834"/>
        <a:ext cx="7188767" cy="933065"/>
      </dsp:txXfrm>
    </dsp:sp>
    <dsp:sp modelId="{2BF82BF1-3C9D-4B04-954C-6826FA0FBF06}">
      <dsp:nvSpPr>
        <dsp:cNvPr id="0" name=""/>
        <dsp:cNvSpPr/>
      </dsp:nvSpPr>
      <dsp:spPr>
        <a:xfrm>
          <a:off x="0" y="1326132"/>
          <a:ext cx="1227900" cy="1227900"/>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l="8814" r="24433" b="-6"/>
          <a:stretch>
            <a:fillRect l="-25000" r="-25000"/>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8B145CC-C7F9-440C-B423-EB527E6AB59B}">
      <dsp:nvSpPr>
        <dsp:cNvPr id="0" name=""/>
        <dsp:cNvSpPr/>
      </dsp:nvSpPr>
      <dsp:spPr>
        <a:xfrm>
          <a:off x="1407900" y="1326132"/>
          <a:ext cx="7188767" cy="294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90000"/>
            </a:lnSpc>
            <a:spcBef>
              <a:spcPct val="0"/>
            </a:spcBef>
            <a:spcAft>
              <a:spcPct val="35000"/>
            </a:spcAft>
            <a:buNone/>
            <a:defRPr b="1"/>
          </a:pPr>
          <a:r>
            <a:rPr lang="en-US" sz="1800" kern="1200"/>
            <a:t>Partner Signposting Role</a:t>
          </a:r>
        </a:p>
      </dsp:txBody>
      <dsp:txXfrm>
        <a:off x="1407900" y="1326132"/>
        <a:ext cx="7188767" cy="294834"/>
      </dsp:txXfrm>
    </dsp:sp>
    <dsp:sp modelId="{47C11902-7C92-4AF5-A37D-57F24344949F}">
      <dsp:nvSpPr>
        <dsp:cNvPr id="0" name=""/>
        <dsp:cNvSpPr/>
      </dsp:nvSpPr>
      <dsp:spPr>
        <a:xfrm>
          <a:off x="1407900" y="1620967"/>
          <a:ext cx="7188767" cy="933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90000"/>
            </a:lnSpc>
            <a:spcBef>
              <a:spcPct val="0"/>
            </a:spcBef>
            <a:spcAft>
              <a:spcPct val="35000"/>
            </a:spcAft>
            <a:buNone/>
          </a:pPr>
          <a:r>
            <a:rPr lang="en-US" sz="1400" kern="1200"/>
            <a:t>External partners should confidently direct parents to official resources and Jobcentre Plus for personalised advice.</a:t>
          </a:r>
        </a:p>
      </dsp:txBody>
      <dsp:txXfrm>
        <a:off x="1407900" y="1620967"/>
        <a:ext cx="7188767" cy="933065"/>
      </dsp:txXfrm>
    </dsp:sp>
    <dsp:sp modelId="{17A29555-C757-4AB6-8450-EF63FEE24DA1}">
      <dsp:nvSpPr>
        <dsp:cNvPr id="0" name=""/>
        <dsp:cNvSpPr/>
      </dsp:nvSpPr>
      <dsp:spPr>
        <a:xfrm>
          <a:off x="0" y="2652265"/>
          <a:ext cx="1227900" cy="1227900"/>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l="23226" r="10021" b="-6"/>
          <a:stretch>
            <a:fillRect l="-25000" r="-25000"/>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88DBA77-185F-4898-A4CD-F02525BD3AAE}">
      <dsp:nvSpPr>
        <dsp:cNvPr id="0" name=""/>
        <dsp:cNvSpPr/>
      </dsp:nvSpPr>
      <dsp:spPr>
        <a:xfrm>
          <a:off x="1407900" y="2652265"/>
          <a:ext cx="7188767" cy="294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90000"/>
            </a:lnSpc>
            <a:spcBef>
              <a:spcPct val="0"/>
            </a:spcBef>
            <a:spcAft>
              <a:spcPct val="35000"/>
            </a:spcAft>
            <a:buNone/>
            <a:defRPr b="1"/>
          </a:pPr>
          <a:r>
            <a:rPr lang="en-US" sz="1800" kern="1200"/>
            <a:t>Building Trust Through Signposting</a:t>
          </a:r>
        </a:p>
      </dsp:txBody>
      <dsp:txXfrm>
        <a:off x="1407900" y="2652265"/>
        <a:ext cx="7188767" cy="294834"/>
      </dsp:txXfrm>
    </dsp:sp>
    <dsp:sp modelId="{167497E5-A5B5-4F43-8004-FD110A9D1F5C}">
      <dsp:nvSpPr>
        <dsp:cNvPr id="0" name=""/>
        <dsp:cNvSpPr/>
      </dsp:nvSpPr>
      <dsp:spPr>
        <a:xfrm>
          <a:off x="1407900" y="2947100"/>
          <a:ext cx="7188767" cy="933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90000"/>
            </a:lnSpc>
            <a:spcBef>
              <a:spcPct val="0"/>
            </a:spcBef>
            <a:spcAft>
              <a:spcPct val="35000"/>
            </a:spcAft>
            <a:buNone/>
          </a:pPr>
          <a:r>
            <a:rPr lang="en-US" sz="1400" kern="1200" dirty="0"/>
            <a:t>Consistent and accurate information sharing builds trust and ensures parents receive entitled support.</a:t>
          </a:r>
        </a:p>
      </dsp:txBody>
      <dsp:txXfrm>
        <a:off x="1407900" y="2947100"/>
        <a:ext cx="7188767" cy="93306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9FDF26-231D-4A19-B168-3BF40FB0E964}">
      <dsp:nvSpPr>
        <dsp:cNvPr id="0" name=""/>
        <dsp:cNvSpPr/>
      </dsp:nvSpPr>
      <dsp:spPr>
        <a:xfrm>
          <a:off x="0" y="259935"/>
          <a:ext cx="3290316" cy="197418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i="0" kern="1200" baseline="0"/>
            <a:t>Improves job readiness and employment outcomes </a:t>
          </a:r>
          <a:endParaRPr lang="en-US" sz="1700" kern="1200"/>
        </a:p>
      </dsp:txBody>
      <dsp:txXfrm>
        <a:off x="0" y="259935"/>
        <a:ext cx="3290316" cy="1974189"/>
      </dsp:txXfrm>
    </dsp:sp>
    <dsp:sp modelId="{3425B0F5-8AAB-42F0-8537-E28AA91E0D20}">
      <dsp:nvSpPr>
        <dsp:cNvPr id="0" name=""/>
        <dsp:cNvSpPr/>
      </dsp:nvSpPr>
      <dsp:spPr>
        <a:xfrm>
          <a:off x="3619348" y="259935"/>
          <a:ext cx="3290316" cy="197418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0" i="0" kern="1200" baseline="0" dirty="0"/>
            <a:t>Develops workplace behaviours employers' value</a:t>
          </a:r>
        </a:p>
        <a:p>
          <a:pPr marL="0" lvl="0" indent="0" algn="ctr" defTabSz="755650">
            <a:lnSpc>
              <a:spcPct val="90000"/>
            </a:lnSpc>
            <a:spcBef>
              <a:spcPct val="0"/>
            </a:spcBef>
            <a:spcAft>
              <a:spcPct val="35000"/>
            </a:spcAft>
            <a:buNone/>
          </a:pPr>
          <a:r>
            <a:rPr lang="en-GB" sz="1700" b="0" i="0" kern="1200" baseline="0" dirty="0"/>
            <a:t> reliability</a:t>
          </a:r>
        </a:p>
        <a:p>
          <a:pPr marL="0" lvl="0" indent="0" algn="ctr" defTabSz="755650">
            <a:lnSpc>
              <a:spcPct val="90000"/>
            </a:lnSpc>
            <a:spcBef>
              <a:spcPct val="0"/>
            </a:spcBef>
            <a:spcAft>
              <a:spcPct val="35000"/>
            </a:spcAft>
            <a:buNone/>
          </a:pPr>
          <a:r>
            <a:rPr lang="en-GB" sz="1700" b="0" i="0" kern="1200" baseline="0" dirty="0"/>
            <a:t>teamwork</a:t>
          </a:r>
        </a:p>
        <a:p>
          <a:pPr marL="0" lvl="0" indent="0" algn="ctr" defTabSz="755650">
            <a:lnSpc>
              <a:spcPct val="90000"/>
            </a:lnSpc>
            <a:spcBef>
              <a:spcPct val="0"/>
            </a:spcBef>
            <a:spcAft>
              <a:spcPct val="35000"/>
            </a:spcAft>
            <a:buNone/>
          </a:pPr>
          <a:r>
            <a:rPr lang="en-GB" sz="1700" b="0" i="0" kern="1200" baseline="0" dirty="0"/>
            <a:t>communication </a:t>
          </a:r>
        </a:p>
        <a:p>
          <a:pPr marL="0" lvl="0" indent="0" algn="ctr" defTabSz="755650">
            <a:lnSpc>
              <a:spcPct val="90000"/>
            </a:lnSpc>
            <a:spcBef>
              <a:spcPct val="0"/>
            </a:spcBef>
            <a:spcAft>
              <a:spcPct val="35000"/>
            </a:spcAft>
            <a:buNone/>
          </a:pPr>
          <a:r>
            <a:rPr lang="en-GB" sz="1700" b="0" i="0" kern="1200" baseline="0" dirty="0"/>
            <a:t>time-keeping </a:t>
          </a:r>
          <a:endParaRPr lang="en-US" sz="1700" kern="1200" dirty="0"/>
        </a:p>
      </dsp:txBody>
      <dsp:txXfrm>
        <a:off x="3619348" y="259935"/>
        <a:ext cx="3290316" cy="1974189"/>
      </dsp:txXfrm>
    </dsp:sp>
    <dsp:sp modelId="{98C389FD-5E20-448C-9B3D-20531BA52606}">
      <dsp:nvSpPr>
        <dsp:cNvPr id="0" name=""/>
        <dsp:cNvSpPr/>
      </dsp:nvSpPr>
      <dsp:spPr>
        <a:xfrm>
          <a:off x="7238696" y="259935"/>
          <a:ext cx="3290316" cy="197418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Strengthens CVs with recent experience </a:t>
          </a:r>
          <a:endParaRPr lang="en-US" sz="1700" kern="1200"/>
        </a:p>
      </dsp:txBody>
      <dsp:txXfrm>
        <a:off x="7238696" y="259935"/>
        <a:ext cx="3290316" cy="1974189"/>
      </dsp:txXfrm>
    </dsp:sp>
    <dsp:sp modelId="{647CCB70-D765-40F0-84E6-D2679A4DD94E}">
      <dsp:nvSpPr>
        <dsp:cNvPr id="0" name=""/>
        <dsp:cNvSpPr/>
      </dsp:nvSpPr>
      <dsp:spPr>
        <a:xfrm>
          <a:off x="1809674" y="2563156"/>
          <a:ext cx="3290316" cy="197418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Helps Young People test career options </a:t>
          </a:r>
          <a:endParaRPr lang="en-US" sz="1700" kern="1200"/>
        </a:p>
      </dsp:txBody>
      <dsp:txXfrm>
        <a:off x="1809674" y="2563156"/>
        <a:ext cx="3290316" cy="1974189"/>
      </dsp:txXfrm>
    </dsp:sp>
    <dsp:sp modelId="{08DED790-7C6D-41F6-AC16-DE5B3566A780}">
      <dsp:nvSpPr>
        <dsp:cNvPr id="0" name=""/>
        <dsp:cNvSpPr/>
      </dsp:nvSpPr>
      <dsp:spPr>
        <a:xfrm>
          <a:off x="5429022" y="2563156"/>
          <a:ext cx="3290316" cy="197418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endParaRPr lang="en-GB" sz="1700" kern="1200" dirty="0"/>
        </a:p>
        <a:p>
          <a:pPr marL="0" lvl="0" indent="0" algn="l" defTabSz="755650">
            <a:lnSpc>
              <a:spcPct val="90000"/>
            </a:lnSpc>
            <a:spcBef>
              <a:spcPct val="0"/>
            </a:spcBef>
            <a:spcAft>
              <a:spcPct val="35000"/>
            </a:spcAft>
            <a:buNone/>
          </a:pPr>
          <a:r>
            <a:rPr lang="en-GB" sz="1700" kern="1200" dirty="0"/>
            <a:t>Strong performance can lead to:</a:t>
          </a:r>
        </a:p>
        <a:p>
          <a:pPr marL="0" lvl="0" indent="0" algn="l" defTabSz="755650">
            <a:lnSpc>
              <a:spcPct val="90000"/>
            </a:lnSpc>
            <a:spcBef>
              <a:spcPct val="0"/>
            </a:spcBef>
            <a:spcAft>
              <a:spcPct val="35000"/>
            </a:spcAft>
            <a:buNone/>
          </a:pPr>
          <a:r>
            <a:rPr lang="en-GB" sz="1700" kern="1200" dirty="0"/>
            <a:t>References</a:t>
          </a:r>
          <a:endParaRPr lang="en-US" sz="1700" kern="1200" dirty="0"/>
        </a:p>
        <a:p>
          <a:pPr marL="0" lvl="0" indent="0" algn="l" defTabSz="755650">
            <a:lnSpc>
              <a:spcPct val="90000"/>
            </a:lnSpc>
            <a:spcBef>
              <a:spcPct val="0"/>
            </a:spcBef>
            <a:spcAft>
              <a:spcPct val="35000"/>
            </a:spcAft>
            <a:buNone/>
          </a:pPr>
          <a:r>
            <a:rPr lang="en-GB" sz="1700" kern="1200" dirty="0"/>
            <a:t>Guaranteed interviews</a:t>
          </a:r>
          <a:endParaRPr lang="en-US" sz="1700" kern="1200" dirty="0"/>
        </a:p>
        <a:p>
          <a:pPr marL="0" lvl="0" indent="0" algn="l" defTabSz="755650">
            <a:lnSpc>
              <a:spcPct val="90000"/>
            </a:lnSpc>
            <a:spcBef>
              <a:spcPct val="0"/>
            </a:spcBef>
            <a:spcAft>
              <a:spcPct val="35000"/>
            </a:spcAft>
            <a:buNone/>
          </a:pPr>
          <a:r>
            <a:rPr lang="en-GB" sz="1700" kern="1200" dirty="0"/>
            <a:t>Apprenticeships or full‑time roles </a:t>
          </a:r>
          <a:endParaRPr lang="en-US" sz="1700" kern="1200" dirty="0"/>
        </a:p>
        <a:p>
          <a:pPr marL="114300" lvl="1" indent="-114300" algn="l" defTabSz="577850">
            <a:lnSpc>
              <a:spcPct val="90000"/>
            </a:lnSpc>
            <a:spcBef>
              <a:spcPct val="0"/>
            </a:spcBef>
            <a:spcAft>
              <a:spcPct val="15000"/>
            </a:spcAft>
            <a:buChar char="•"/>
          </a:pPr>
          <a:endParaRPr lang="en-US" sz="1300" kern="1200" dirty="0"/>
        </a:p>
      </dsp:txBody>
      <dsp:txXfrm>
        <a:off x="5429022" y="2563156"/>
        <a:ext cx="3290316" cy="197418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6EB2F-FEB9-4E18-8976-7E7DA4A620A5}">
      <dsp:nvSpPr>
        <dsp:cNvPr id="0" name=""/>
        <dsp:cNvSpPr/>
      </dsp:nvSpPr>
      <dsp:spPr>
        <a:xfrm>
          <a:off x="1283" y="507953"/>
          <a:ext cx="4505585" cy="286104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552F02-8E96-4432-A411-8D87899BB71E}">
      <dsp:nvSpPr>
        <dsp:cNvPr id="0" name=""/>
        <dsp:cNvSpPr/>
      </dsp:nvSpPr>
      <dsp:spPr>
        <a:xfrm>
          <a:off x="501904" y="983543"/>
          <a:ext cx="4505585" cy="2861046"/>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The Range (Meadowhall and </a:t>
          </a:r>
          <a:r>
            <a:rPr lang="en-GB" sz="1600" kern="1200" dirty="0" err="1"/>
            <a:t>Drakehouse</a:t>
          </a:r>
          <a:r>
            <a:rPr lang="en-GB" sz="1600" kern="1200" dirty="0"/>
            <a:t> stores) run regular 8-week (25 hours per week) placements, taking up to 10 participants per cohort. These are in both the retail and warehouse areas of the store. They are both very positive about offering permanent or temp roles at the end of the co-</a:t>
          </a:r>
          <a:r>
            <a:rPr lang="en-GB" sz="1600" kern="1200" dirty="0" err="1"/>
            <a:t>hort</a:t>
          </a:r>
          <a:r>
            <a:rPr lang="en-GB" sz="1600" kern="1200" dirty="0"/>
            <a:t> to those who have performed well on their placement if they have vacancies. So far Meadowhall have taken on approx. 3 people, </a:t>
          </a:r>
          <a:r>
            <a:rPr lang="en-GB" sz="1600" kern="1200" dirty="0" err="1"/>
            <a:t>Drakehouse</a:t>
          </a:r>
          <a:r>
            <a:rPr lang="en-GB" sz="1600" kern="1200" dirty="0"/>
            <a:t> 4 and Fox Valley 1.</a:t>
          </a:r>
          <a:endParaRPr lang="en-US" sz="1600" kern="1200" dirty="0"/>
        </a:p>
      </dsp:txBody>
      <dsp:txXfrm>
        <a:off x="585701" y="1067340"/>
        <a:ext cx="4337991" cy="2693452"/>
      </dsp:txXfrm>
    </dsp:sp>
    <dsp:sp modelId="{75063DE4-E864-4D8A-97D3-E6CEE5D369B3}">
      <dsp:nvSpPr>
        <dsp:cNvPr id="0" name=""/>
        <dsp:cNvSpPr/>
      </dsp:nvSpPr>
      <dsp:spPr>
        <a:xfrm>
          <a:off x="5508110" y="507953"/>
          <a:ext cx="4505585" cy="286104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83334A-8E10-4749-9C92-D805B1FD6CFA}">
      <dsp:nvSpPr>
        <dsp:cNvPr id="0" name=""/>
        <dsp:cNvSpPr/>
      </dsp:nvSpPr>
      <dsp:spPr>
        <a:xfrm>
          <a:off x="6008730" y="983543"/>
          <a:ext cx="4505585" cy="2861046"/>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Civil Service Work Experience Movement To Work a great way to see how operations work speaking to individuals from all areas of the District  understanding Success Profiles and seeing if the Civil Service is right for you 45% success rate into work from this excellent offer.</a:t>
          </a:r>
          <a:endParaRPr lang="en-US" sz="1600" kern="1200"/>
        </a:p>
      </dsp:txBody>
      <dsp:txXfrm>
        <a:off x="6092527" y="1067340"/>
        <a:ext cx="4337991" cy="2693452"/>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915805-1757-4D37-9590-7A263B4D6284}" type="datetimeFigureOut">
              <a:rPr lang="en-GB" smtClean="0"/>
              <a:t>27/05/2026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B3CD3C-DE4D-416B-8885-AD79FB205F86}" type="slidenum">
              <a:rPr lang="en-GB" smtClean="0"/>
              <a:t>‹#›</a:t>
            </a:fld>
            <a:endParaRPr lang="en-GB"/>
          </a:p>
        </p:txBody>
      </p:sp>
    </p:spTree>
    <p:extLst>
      <p:ext uri="{BB962C8B-B14F-4D97-AF65-F5344CB8AC3E}">
        <p14:creationId xmlns:p14="http://schemas.microsoft.com/office/powerpoint/2010/main" val="2090848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34AFE3-5A89-4273-BCE6-BFF85289E07A}"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3025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This presentation is designed to support external partners in understanding and communicating Universal Credit (UC) childcare support to working parents. UC childcare support plays a critical role in helping parents enter work, remain in employment, and increase their working hours by reducing the financial burden of registered childcare costs. Childcare affordability is a well‑evidenced barrier to employment, particularly for lone parents and second earners, and this support is intended to remove or reduce that barrier.
Universal Credit offers two main types of childcare help: reimbursement of ongoing childcare costs and support with upfront childcare costs when a parent is starting work or increasing their hours. Together, these measures aim to ensure that childcare costs do not prevent parents from taking up employment opportunities or progressing in work. Payments are integrated into the monthly UC award, making childcare support part of a wider, holistic approach to in‑work support.
This briefing is structured for a short, 10‑minute delivery, focusing on clear, practical messages that partners can pass on to parents quickly and accurately. The emphasis is on eligibility, the level of support available, and the importance of early engagement with Jobcentre Plus work coaches. External partners are well placed to identify parents who may benefit from UC childcare support and to encourage timely conversations that can make a real difference to employment outcomes.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34AFE3-5A89-4273-BCE6-BFF85289E07A}"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5622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Universal Credit childcare support is designed to help eligible working parents manage the cost of registered childcare. It supports both ongoing childcare costs for parents already in work and upfront costs for those moving into work or increasing their hours. This dual approach recognises that childcare costs can be a barrier both at the point of entering employment and when attempting to progress.
Ongoing childcare support allows parents to claim back a proportion of their regular childcare costs each month. This can include nursery fees, childminder costs, and certain types of wraparound care, provided the childcare is registered and meets UC requirements. By reimbursing a significant proportion of these costs, UC helps make work financially viable for parents.
In addition, UC can help with upfront childcare costs in specific circumstances. When a parent is starting work or increasing their hours and cannot afford the first childcare payment, UC may be able to cover these initial costs. This ensures that parents are not prevented from taking up work due to a lack of savings or access to short‑term funds. Together, these elements reinforce the message that work should always pay and that support is available when parents need it most.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34AFE3-5A89-4273-BCE6-BFF85289E07A}"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4290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Eligibility for Universal Credit childcare support is broad and flexible, reflecting the varied circumstances of working families. Parents may be eligible if they are already in paid work or are due to start paid work within the next month. There is no minimum number of working hours required, which is particularly important for parents moving into part‑time or flexible roles.
For couples, both partners are usually required to be in paid work to receive childcare support. However, important exceptions apply. Where one partner cannot provide childcare due to illness, disability, caring responsibilities, or a temporary absence, the household may still be eligible. These flexibilities are designed to ensure that families with additional challenges are not unfairly excluded from support.
Childcare support through UC can be claimed up to 31 August following a child’s 16th birthday, providing reassurance that support continues throughout compulsory education. External partners should be aware of these criteria so they can confidently signpost parents who may assume they are not eligible. Encouraging parents to discuss their individual circumstances with a work coach is key, as eligibility decisions are based on the full household situation.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34AFE3-5A89-4273-BCE6-BFF85289E07A}"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1337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Universal Credit can reimburse up to 85% of eligible registered childcare costs, making it one of the most generous forms of childcare support available. This high reimbursement rate is intended to ensure that work remains worthwhile once childcare expenses are taken into account.
There are monthly maximum amounts that apply. Parents can receive up to £1,071.09 per month for one child, or up to £1,836.16 per month for two or more children. These limits are applied per household, not per parent, and are designed to balance meaningful support with affordability within the welfare system.
Childcare payments are made as part of the monthly Universal Credit award and may fluctuate depending on changes in earnings or reported childcare costs. It is important for parents to understand that variations in pay or childcare usage can affect their monthly UC payment. External partners should reinforce that this is normal within UC and that accurate and timely reporting helps ensure parents receive the correct amount of support.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34AFE3-5A89-4273-BCE6-BFF85289E07A}"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9788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Upfront childcare costs are a significant barrier for many parents who want to start work or increase their hours. Universal Credit recognises this and offers targeted support to help overcome this challenge. Where a parent cannot afford the first month of childcare costs, UC may be able to cover up to 100% of those eligible costs.
This support is specifically aimed at parents who are starting a new job or increasing their working hours and need childcare in place before they receive their first wage. Importantly, this upfront childcare support does not need to be repaid, reducing anxiety and financial risk for parents making changes to their work situation.
The purpose of this provision is to remove immediate financial barriers to employment and progression. External partners should highlight this option early, as it is time‑sensitive and linked to changes in work. Prompt conversations with work coaches allow the correct support to be considered and put in place before childcare arrangements begin.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34AFE3-5A89-4273-BCE6-BFF85289E07A}"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6457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Accurate and timely reporting of childcare costs is essential for parents to receive the support they are entitled to. Childcare costs must be reported within Universal Credit in the assessment period in which they are paid, or in the following assessment period. Costs reported later than this may not be paid, which can result in financial difficulties for families.
Parents are required to provide evidence of their childcare costs, such as invoices, receipts, or statements from registered childcare providers. This evidence confirms that the childcare is eligible and that the amounts reported are correct.
External partners play an important role in reinforcing these requirements. Many issues with missed payments arise simply because parents are unaware of reporting deadlines. Encouraging parents to keep records and report costs promptly can help prevent avoidable problems and ensure continuity of support.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34AFE3-5A89-4273-BCE6-BFF85289E07A}"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30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Universal Credit childcare support can be used alongside other government childcare schemes, offering flexibility for families. In particular, UC can be combined with the government’s 15 or 30 hours of funded childcare for eligible children. UC childcare support can then help with remaining eligible costs, such as additional hours, wraparound care, or childcare outside funded hours.
This combined approach allows parents to maximise the help available to them and tailor childcare arrangements to their working patterns. However, it is important to note that parents cannot receive Universal Credit childcare support at the same time as Tax‑Free Childcare. Families must choose the scheme that is most appropriate for their circumstances.
External partners should be prepared to explain this distinction and signpost parents to further guidance, such as Childcare Choices, to help them make informed decisions. Understanding how schemes interact reduces confusion and supports better take‑up of the most suitable support.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34AFE3-5A89-4273-BCE6-BFF85289E07A}"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8312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 most important message for external partners is the value of early engagement. Childcare support under Universal Credit is most effective when parents raise childcare needs as soon as their work plans change. This includes starting a new job, increasing hours, or changing childcare arrangements.
Partners such as local authorities, childcare providers, employment support organisations, and voluntary groups are often the first point of contact for parents. By encouraging early conversations with Jobcentre Plus work coaches, partners can help ensure that the right support is considered at the right time.
Early engagement helps prevent financial gaps, reduces stress for families, and supports positive employment outcomes. Reinforcing this message consistently can make a significant difference to parents’ confidence in taking up or progressing in work.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34AFE3-5A89-4273-BCE6-BFF85289E07A}"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3025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For parents and partners seeking further information, clear and reliable guidance is available online. The GOV.UK pages on Universal Credit childcare costs provide detailed and up‑to‑date information on eligibility, reporting requirements, and payment limits. The Childcare Choices website offers a broader overview of government childcare support and helps parents compare different schemes.
External partners should feel confident signposting parents to these resources, as well as encouraging direct contact with Jobcentre Plus for personalised advice. Work coaches can consider individual circumstances, explain options in more detail, and ensure that claims are made correctly.
Consistent and accurate signposting helps build trust and ensures parents receive the support they are entitled to. By reinforcing these messages, partners play a vital role in supporting working families and promoting sustained employment.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34AFE3-5A89-4273-BCE6-BFF85289E07A}"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2759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80449-1B4B-4534-9D1E-69609CF3B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39842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rtl="0" eaLnBrk="1" fontAlgn="t" latinLnBrk="0" hangingPunct="1">
              <a:spcBef>
                <a:spcPts val="0"/>
              </a:spcBef>
              <a:spcAft>
                <a:spcPts val="0"/>
              </a:spcAft>
              <a:buClrTx/>
              <a:buSzTx/>
              <a:buFontTx/>
              <a:buNone/>
              <a:tabLst/>
              <a:defRPr/>
            </a:pPr>
            <a:r>
              <a:rPr kumimoji="0" lang="en-GB" sz="1200" b="1" i="0" u="none" strike="noStrike" kern="1200" cap="none" spc="0" normalizeH="0" baseline="0" noProof="0" dirty="0">
                <a:ln>
                  <a:noFill/>
                </a:ln>
                <a:solidFill>
                  <a:schemeClr val="tx2"/>
                </a:solidFill>
                <a:effectLst/>
                <a:uLnTx/>
                <a:uFillTx/>
                <a:latin typeface="Segoe UI" panose="020B0502040204020203" pitchFamily="34" charset="0"/>
                <a:ea typeface="+mn-ea"/>
                <a:cs typeface="+mn-cs"/>
              </a:rPr>
              <a:t>Improves Job Readiness</a:t>
            </a:r>
          </a:p>
          <a:p>
            <a:pPr marL="0" marR="0" lvl="0" indent="0" defTabSz="914400" rtl="0" eaLnBrk="1" fontAlgn="t" latinLnBrk="0" hangingPunct="1">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Segoe UI" panose="020B0502040204020203" pitchFamily="34" charset="0"/>
                <a:ea typeface="+mn-ea"/>
                <a:cs typeface="+mn-cs"/>
              </a:rPr>
              <a:t>Provides real experience with workplace expectations.</a:t>
            </a:r>
          </a:p>
          <a:p>
            <a:pPr marL="0" marR="0" lvl="0" indent="0" defTabSz="914400" rtl="0" eaLnBrk="1" fontAlgn="t" latinLnBrk="0" hangingPunct="1">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Segoe UI" panose="020B0502040204020203" pitchFamily="34" charset="0"/>
                <a:ea typeface="+mn-ea"/>
                <a:cs typeface="+mn-cs"/>
              </a:rPr>
              <a:t>Gives insight into employer standards and behaviours.</a:t>
            </a:r>
          </a:p>
          <a:p>
            <a:pPr marL="0" marR="0" lvl="0" indent="0" defTabSz="914400" rtl="0" eaLnBrk="1" fontAlgn="t" latinLnBrk="0" hangingPunct="1">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Segoe UI" panose="020B0502040204020203" pitchFamily="34" charset="0"/>
                <a:ea typeface="+mn-ea"/>
                <a:cs typeface="+mn-cs"/>
              </a:rPr>
              <a:t>Helps them understand the pace and demands of the job market.</a:t>
            </a:r>
          </a:p>
          <a:p>
            <a:pPr fontAlgn="t">
              <a:buNone/>
            </a:pPr>
            <a:endParaRPr lang="en-GB" sz="1200" b="1" dirty="0">
              <a:solidFill>
                <a:schemeClr val="tx2"/>
              </a:solidFill>
              <a:latin typeface="Arial" panose="020B0604020202020204" pitchFamily="34" charset="0"/>
              <a:cs typeface="Arial" panose="020B0604020202020204" pitchFamily="34" charset="0"/>
            </a:endParaRPr>
          </a:p>
          <a:p>
            <a:pPr fontAlgn="t">
              <a:buNone/>
            </a:pPr>
            <a:r>
              <a:rPr lang="en-GB" sz="1200" b="1" dirty="0">
                <a:solidFill>
                  <a:schemeClr val="tx2"/>
                </a:solidFill>
                <a:latin typeface="Arial" panose="020B0604020202020204" pitchFamily="34" charset="0"/>
                <a:cs typeface="Arial" panose="020B0604020202020204" pitchFamily="34" charset="0"/>
              </a:rPr>
              <a:t>Enhances Their CV</a:t>
            </a:r>
          </a:p>
          <a:p>
            <a:pPr fontAlgn="t"/>
            <a:r>
              <a:rPr lang="en-GB" sz="1200" dirty="0">
                <a:solidFill>
                  <a:schemeClr val="tx2"/>
                </a:solidFill>
                <a:latin typeface="Arial" panose="020B0604020202020204" pitchFamily="34" charset="0"/>
                <a:cs typeface="Arial" panose="020B0604020202020204" pitchFamily="34" charset="0"/>
              </a:rPr>
              <a:t>Adds recent and relevant work history.</a:t>
            </a:r>
          </a:p>
          <a:p>
            <a:pPr fontAlgn="t"/>
            <a:r>
              <a:rPr lang="en-GB" sz="1200" dirty="0">
                <a:solidFill>
                  <a:schemeClr val="tx2"/>
                </a:solidFill>
                <a:latin typeface="Arial" panose="020B0604020202020204" pitchFamily="34" charset="0"/>
                <a:cs typeface="Arial" panose="020B0604020202020204" pitchFamily="34" charset="0"/>
              </a:rPr>
              <a:t>Shows motivation and initiative to potential employers.</a:t>
            </a:r>
          </a:p>
          <a:p>
            <a:pPr fontAlgn="t"/>
            <a:r>
              <a:rPr lang="en-GB" sz="1200" dirty="0">
                <a:solidFill>
                  <a:schemeClr val="tx2"/>
                </a:solidFill>
                <a:latin typeface="Arial" panose="020B0604020202020204" pitchFamily="34" charset="0"/>
                <a:cs typeface="Arial" panose="020B0604020202020204" pitchFamily="34" charset="0"/>
              </a:rPr>
              <a:t>Helps fill gaps on the CV that may otherwise create barriers.</a:t>
            </a:r>
          </a:p>
          <a:p>
            <a:pPr fontAlgn="t">
              <a:buNone/>
            </a:pPr>
            <a:r>
              <a:rPr lang="en-GB" sz="1200" b="1" dirty="0">
                <a:solidFill>
                  <a:schemeClr val="tx2"/>
                </a:solidFill>
                <a:latin typeface="Arial" panose="020B0604020202020204" pitchFamily="34" charset="0"/>
                <a:cs typeface="Arial" panose="020B0604020202020204" pitchFamily="34" charset="0"/>
              </a:rPr>
              <a:t>Helps Customers Explore Careers</a:t>
            </a:r>
          </a:p>
          <a:p>
            <a:pPr fontAlgn="t"/>
            <a:r>
              <a:rPr lang="en-GB" sz="1200" dirty="0">
                <a:solidFill>
                  <a:schemeClr val="tx2"/>
                </a:solidFill>
                <a:latin typeface="Arial" panose="020B0604020202020204" pitchFamily="34" charset="0"/>
                <a:cs typeface="Arial" panose="020B0604020202020204" pitchFamily="34" charset="0"/>
              </a:rPr>
              <a:t>Allows them to "test‑drive" a role or sector before committing.</a:t>
            </a:r>
          </a:p>
          <a:p>
            <a:pPr fontAlgn="t"/>
            <a:r>
              <a:rPr lang="en-GB" sz="1200" dirty="0">
                <a:solidFill>
                  <a:schemeClr val="tx2"/>
                </a:solidFill>
                <a:latin typeface="Arial" panose="020B0604020202020204" pitchFamily="34" charset="0"/>
                <a:cs typeface="Arial" panose="020B0604020202020204" pitchFamily="34" charset="0"/>
              </a:rPr>
              <a:t>Helps them understand what jobs suit their strengths and interests.</a:t>
            </a:r>
          </a:p>
          <a:p>
            <a:pPr fontAlgn="t"/>
            <a:r>
              <a:rPr lang="en-GB" sz="1200" dirty="0">
                <a:solidFill>
                  <a:schemeClr val="tx2"/>
                </a:solidFill>
                <a:latin typeface="Arial" panose="020B0604020202020204" pitchFamily="34" charset="0"/>
                <a:cs typeface="Arial" panose="020B0604020202020204" pitchFamily="34" charset="0"/>
              </a:rPr>
              <a:t>Can inspire new career ideas or clarify what isn’t the right fit.</a:t>
            </a:r>
            <a:endParaRPr kumimoji="0" lang="en-GB" sz="1500" b="0" i="0" u="none" strike="noStrike" kern="1200" cap="none" spc="0" normalizeH="0" baseline="0" noProof="0" dirty="0">
              <a:ln>
                <a:noFill/>
              </a:ln>
              <a:solidFill>
                <a:schemeClr val="tx2"/>
              </a:solidFill>
              <a:effectLst/>
              <a:uLnTx/>
              <a:uFillTx/>
              <a:latin typeface="Segoe UI" panose="020B0502040204020203" pitchFamily="34" charset="0"/>
              <a:ea typeface="+mn-ea"/>
              <a:cs typeface="+mn-cs"/>
            </a:endParaRPr>
          </a:p>
          <a:p>
            <a:pPr marL="0" marR="0" lvl="0" indent="0" defTabSz="914400" rtl="0" eaLnBrk="1" fontAlgn="t" latinLnBrk="0" hangingPunct="1">
              <a:spcBef>
                <a:spcPts val="0"/>
              </a:spcBef>
              <a:spcAft>
                <a:spcPts val="0"/>
              </a:spcAft>
              <a:buClrTx/>
              <a:buSzTx/>
              <a:buFont typeface="Arial" panose="020B0604020202020204" pitchFamily="34" charset="0"/>
              <a:buChar char="•"/>
              <a:tabLst/>
              <a:defRPr/>
            </a:pPr>
            <a:endParaRPr kumimoji="0" lang="en-GB" sz="1500" b="0" i="0" u="none" strike="noStrike" kern="1200" cap="none" spc="0" normalizeH="0" baseline="0" noProof="0" dirty="0">
              <a:ln>
                <a:noFill/>
              </a:ln>
              <a:solidFill>
                <a:schemeClr val="tx2"/>
              </a:solidFill>
              <a:effectLst/>
              <a:uLnTx/>
              <a:uFillTx/>
              <a:latin typeface="Segoe UI" panose="020B0502040204020203" pitchFamily="34" charset="0"/>
              <a:ea typeface="+mn-ea"/>
              <a:cs typeface="+mn-cs"/>
            </a:endParaRPr>
          </a:p>
          <a:p>
            <a:pPr marL="0" marR="0" lvl="0" indent="0" defTabSz="914400" rtl="0" eaLnBrk="1" fontAlgn="t" latinLnBrk="0" hangingPunct="1">
              <a:spcBef>
                <a:spcPts val="0"/>
              </a:spcBef>
              <a:spcAft>
                <a:spcPts val="0"/>
              </a:spcAft>
              <a:buClrTx/>
              <a:buSzTx/>
              <a:buFontTx/>
              <a:buNone/>
              <a:tabLst/>
              <a:defRPr/>
            </a:pPr>
            <a:r>
              <a:rPr kumimoji="0" lang="en-GB" sz="1500" b="1"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Increases Chances of Employment</a:t>
            </a:r>
          </a:p>
          <a:p>
            <a:pPr marL="0" marR="0" lvl="0" indent="0" defTabSz="914400" rtl="0" eaLnBrk="1" fontAlgn="t" latinLnBrk="0" hangingPunct="1">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Many employers use work experience as a route into paid roles.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80449-1B4B-4534-9D1E-69609CF3B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84886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80449-1B4B-4534-9D1E-69609CF3B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373779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80449-1B4B-4534-9D1E-69609CF3B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24243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121F4E-2755-4205-B420-43DB287CB2C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33530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ffectLst/>
              </a:rPr>
              <a:t>RE:GEN Group employ over 450 people and work with 1,000s of others through the supply chain.</a:t>
            </a:r>
            <a:endParaRPr lang="en-GB"/>
          </a:p>
          <a:p>
            <a:r>
              <a:rPr lang="en-GB"/>
              <a:t> </a:t>
            </a:r>
          </a:p>
          <a:p>
            <a:r>
              <a:rPr lang="en-GB">
                <a:effectLst/>
              </a:rPr>
              <a:t>RE:GEN NE - main contractor, est 2021 - made up of 100's SME supply chain</a:t>
            </a:r>
            <a:endParaRPr lang="en-GB"/>
          </a:p>
          <a:p>
            <a:r>
              <a:rPr lang="en-GB">
                <a:effectLst/>
              </a:rPr>
              <a:t>Similar businesses in early stages NW, Yorkshire and Midlands,</a:t>
            </a:r>
            <a:endParaRPr lang="en-GB"/>
          </a:p>
          <a:p>
            <a:r>
              <a:rPr lang="en-GB">
                <a:effectLst/>
              </a:rPr>
              <a:t>Solutions - Asbestos removal and insulation methods</a:t>
            </a:r>
            <a:endParaRPr lang="en-GB"/>
          </a:p>
          <a:p>
            <a:r>
              <a:rPr lang="en-GB">
                <a:effectLst/>
              </a:rPr>
              <a:t>Green - Renewables such as solar PV</a:t>
            </a:r>
            <a:endParaRPr lang="en-GB"/>
          </a:p>
          <a:p>
            <a:r>
              <a:rPr lang="en-GB">
                <a:effectLst/>
              </a:rPr>
              <a:t>Academy - Creating sustainable employment opportunities for those living in and connected to the communities that RE:GEN, regenerate</a:t>
            </a:r>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6D55DA-F55E-4883-B32D-0819AE2FE3F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970581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ffectLst/>
              </a:rPr>
              <a:t>Insight into potential employers and roles in industry – Employer Led</a:t>
            </a:r>
            <a:endParaRPr lang="en-GB"/>
          </a:p>
          <a:p>
            <a:r>
              <a:rPr lang="en-GB">
                <a:effectLst/>
              </a:rPr>
              <a:t>Mindset, Limiting Beliefs &amp; Confidence</a:t>
            </a:r>
            <a:endParaRPr lang="en-GB"/>
          </a:p>
          <a:p>
            <a:r>
              <a:rPr lang="en-GB">
                <a:effectLst/>
              </a:rPr>
              <a:t>Digital Skills &amp; Confidence Online (job searching, CV, NHS app, email set up)</a:t>
            </a:r>
            <a:endParaRPr lang="en-GB"/>
          </a:p>
          <a:p>
            <a:r>
              <a:rPr lang="en-GB">
                <a:effectLst/>
              </a:rPr>
              <a:t>Team Building &amp; Interpersonal Skills (Martin Seligman's Strengths questionnaire)</a:t>
            </a:r>
            <a:endParaRPr lang="en-GB"/>
          </a:p>
          <a:p>
            <a:r>
              <a:rPr lang="en-GB">
                <a:effectLst/>
              </a:rPr>
              <a:t>Industry foundations and practical introduction – Employer Led</a:t>
            </a:r>
            <a:endParaRPr lang="en-GB"/>
          </a:p>
          <a:p>
            <a:r>
              <a:rPr lang="en-GB">
                <a:effectLst/>
              </a:rPr>
              <a:t>Advanced practical skills &amp; assessment – Employer Led</a:t>
            </a:r>
            <a:endParaRPr lang="en-GB"/>
          </a:p>
          <a:p>
            <a:r>
              <a:rPr lang="en-GB">
                <a:effectLst/>
              </a:rPr>
              <a:t>Transitioning into work and life management (budgeting, benefits calculator, childcare mapping)</a:t>
            </a:r>
            <a:endParaRPr lang="en-GB"/>
          </a:p>
          <a:p>
            <a:r>
              <a:rPr lang="en-GB">
                <a:effectLst/>
              </a:rPr>
              <a:t>Interview preparation and CV building</a:t>
            </a:r>
            <a:endParaRPr lang="en-GB"/>
          </a:p>
          <a:p>
            <a:r>
              <a:rPr lang="en-GB">
                <a:effectLst/>
              </a:rPr>
              <a:t>Coaching and Action Planning for long term success (vision board - 90 days)</a:t>
            </a:r>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6D55DA-F55E-4883-B32D-0819AE2FE3F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78771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ffectLst/>
              </a:rPr>
              <a:t>Focusing on addressing some of the barrier they face</a:t>
            </a:r>
            <a:endParaRPr lang="en-GB"/>
          </a:p>
          <a:p>
            <a:r>
              <a:rPr lang="en-GB">
                <a:effectLst/>
              </a:rPr>
              <a:t>Delivered in a community space to be more accessible.</a:t>
            </a:r>
            <a:endParaRPr lang="en-GB"/>
          </a:p>
          <a:p>
            <a:r>
              <a:rPr lang="en-GB">
                <a:effectLst/>
              </a:rPr>
              <a:t>(</a:t>
            </a:r>
            <a:r>
              <a:rPr lang="en-GB" err="1">
                <a:effectLst/>
              </a:rPr>
              <a:t>Potenitally</a:t>
            </a:r>
            <a:r>
              <a:rPr lang="en-GB">
                <a:effectLst/>
              </a:rPr>
              <a:t> where there is childcare facilities if required)</a:t>
            </a:r>
            <a:endParaRPr lang="en-GB"/>
          </a:p>
          <a:p>
            <a:r>
              <a:rPr lang="en-GB">
                <a:effectLst/>
              </a:rPr>
              <a:t>During school hours</a:t>
            </a:r>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6D55DA-F55E-4883-B32D-0819AE2FE3F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60041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D7619-8AE8-12A1-A139-325253E212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6CA70E-D39B-1A8B-3AC1-BE7BC0D704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142F12-E645-D026-841A-B7F562B28EEC}"/>
              </a:ext>
            </a:extLst>
          </p:cNvPr>
          <p:cNvSpPr>
            <a:spLocks noGrp="1"/>
          </p:cNvSpPr>
          <p:nvPr>
            <p:ph type="body" idx="1"/>
          </p:nvPr>
        </p:nvSpPr>
        <p:spPr/>
        <p:txBody>
          <a:bodyPr/>
          <a:lstStyle/>
          <a:p>
            <a:r>
              <a:rPr lang="en-GB">
                <a:effectLst/>
              </a:rPr>
              <a:t>In scope for Ofsted</a:t>
            </a:r>
            <a:endParaRPr lang="en-GB"/>
          </a:p>
          <a:p>
            <a:r>
              <a:rPr lang="en-GB">
                <a:effectLst/>
              </a:rPr>
              <a:t>Direct contracts with NECA</a:t>
            </a:r>
            <a:endParaRPr lang="en-GB"/>
          </a:p>
          <a:p>
            <a:r>
              <a:rPr lang="en-GB">
                <a:effectLst/>
              </a:rPr>
              <a:t>74% progression</a:t>
            </a:r>
            <a:endParaRPr lang="en-GB"/>
          </a:p>
          <a:p>
            <a:r>
              <a:rPr lang="en-GB"/>
              <a:t> </a:t>
            </a:r>
          </a:p>
          <a:p>
            <a:endParaRPr lang="en-GB"/>
          </a:p>
        </p:txBody>
      </p:sp>
      <p:sp>
        <p:nvSpPr>
          <p:cNvPr id="4" name="Slide Number Placeholder 3">
            <a:extLst>
              <a:ext uri="{FF2B5EF4-FFF2-40B4-BE49-F238E27FC236}">
                <a16:creationId xmlns:a16="http://schemas.microsoft.com/office/drawing/2014/main" id="{BFAD4544-E5A8-0E92-ED19-01453186983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2B7ADA-AAAD-CE4B-B306-01D501CB1B3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198287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en-GB"/>
          </a:p>
        </p:txBody>
      </p:sp>
      <p:sp>
        <p:nvSpPr>
          <p:cNvPr id="3" name="Notes Placeholder 2"/>
          <p:cNvSpPr>
            <a:spLocks noGrp="1"/>
          </p:cNvSpPr>
          <p:nvPr>
            <p:ph type="body" idx="1"/>
          </p:nvPr>
        </p:nvSpPr>
        <p:spPr/>
        <p:txBody>
          <a:bodyPr/>
          <a:lstStyle/>
          <a:p>
            <a:r>
              <a:rPr lang="en-US"/>
              <a:t>UK Youth exist to help young people live happier, healthier &amp; wealthier lives. </a:t>
            </a:r>
          </a:p>
          <a:p>
            <a:r>
              <a:rPr lang="en-US"/>
              <a:t>And the summer jobs programme is a fundamental part of that (trifecta), by aiming to </a:t>
            </a:r>
            <a:r>
              <a:rPr lang="en-US" sz="1200">
                <a:latin typeface="Aptos" panose="020B0004020202020204" pitchFamily="34" charset="0"/>
              </a:rPr>
              <a:t>remove</a:t>
            </a:r>
            <a:r>
              <a:rPr lang="en-US" sz="1200" spc="-20">
                <a:latin typeface="Aptos" panose="020B0004020202020204" pitchFamily="34" charset="0"/>
              </a:rPr>
              <a:t> </a:t>
            </a:r>
            <a:r>
              <a:rPr lang="en-US" sz="1200">
                <a:latin typeface="Aptos" panose="020B0004020202020204" pitchFamily="34" charset="0"/>
              </a:rPr>
              <a:t>barriers</a:t>
            </a:r>
            <a:r>
              <a:rPr lang="en-US" sz="1200" spc="-20">
                <a:latin typeface="Aptos" panose="020B0004020202020204" pitchFamily="34" charset="0"/>
              </a:rPr>
              <a:t> </a:t>
            </a:r>
            <a:r>
              <a:rPr lang="en-US" sz="1200" spc="-25">
                <a:latin typeface="Aptos" panose="020B0004020202020204" pitchFamily="34" charset="0"/>
              </a:rPr>
              <a:t>to </a:t>
            </a:r>
            <a:r>
              <a:rPr lang="en-US" sz="1200">
                <a:latin typeface="Aptos" panose="020B0004020202020204" pitchFamily="34" charset="0"/>
              </a:rPr>
              <a:t>youth</a:t>
            </a:r>
            <a:r>
              <a:rPr lang="en-US" sz="1200" spc="-25">
                <a:latin typeface="Aptos" panose="020B0004020202020204" pitchFamily="34" charset="0"/>
              </a:rPr>
              <a:t> </a:t>
            </a:r>
            <a:r>
              <a:rPr lang="en-US" sz="1200">
                <a:latin typeface="Aptos" panose="020B0004020202020204" pitchFamily="34" charset="0"/>
              </a:rPr>
              <a:t>employment</a:t>
            </a:r>
            <a:r>
              <a:rPr lang="en-US" sz="1200" spc="-25">
                <a:latin typeface="Aptos" panose="020B0004020202020204" pitchFamily="34" charset="0"/>
              </a:rPr>
              <a:t> </a:t>
            </a:r>
            <a:r>
              <a:rPr lang="en-US" sz="1200">
                <a:latin typeface="Aptos" panose="020B0004020202020204" pitchFamily="34" charset="0"/>
              </a:rPr>
              <a:t>by</a:t>
            </a:r>
            <a:r>
              <a:rPr lang="en-US" sz="1200" spc="-25">
                <a:latin typeface="Aptos" panose="020B0004020202020204" pitchFamily="34" charset="0"/>
              </a:rPr>
              <a:t> </a:t>
            </a:r>
            <a:r>
              <a:rPr lang="en-US" sz="1200">
                <a:latin typeface="Aptos" panose="020B0004020202020204" pitchFamily="34" charset="0"/>
              </a:rPr>
              <a:t>providing</a:t>
            </a:r>
            <a:r>
              <a:rPr lang="en-US" sz="1200" spc="-25">
                <a:latin typeface="Aptos" panose="020B0004020202020204" pitchFamily="34" charset="0"/>
              </a:rPr>
              <a:t> </a:t>
            </a:r>
            <a:r>
              <a:rPr lang="en-US" sz="1200">
                <a:latin typeface="Aptos" panose="020B0004020202020204" pitchFamily="34" charset="0"/>
              </a:rPr>
              <a:t>key</a:t>
            </a:r>
            <a:r>
              <a:rPr lang="en-US" sz="1200" spc="-25">
                <a:latin typeface="Aptos" panose="020B0004020202020204" pitchFamily="34" charset="0"/>
              </a:rPr>
              <a:t> </a:t>
            </a:r>
            <a:r>
              <a:rPr lang="en-US" sz="1200">
                <a:latin typeface="Aptos" panose="020B0004020202020204" pitchFamily="34" charset="0"/>
              </a:rPr>
              <a:t>skills</a:t>
            </a:r>
            <a:r>
              <a:rPr lang="en-US" sz="1200" spc="-25">
                <a:latin typeface="Aptos" panose="020B0004020202020204" pitchFamily="34" charset="0"/>
              </a:rPr>
              <a:t> </a:t>
            </a:r>
            <a:r>
              <a:rPr lang="en-US" sz="1200">
                <a:latin typeface="Aptos" panose="020B0004020202020204" pitchFamily="34" charset="0"/>
              </a:rPr>
              <a:t>needed</a:t>
            </a:r>
            <a:r>
              <a:rPr lang="en-US" sz="1200" spc="-25">
                <a:latin typeface="Aptos" panose="020B0004020202020204" pitchFamily="34" charset="0"/>
              </a:rPr>
              <a:t> </a:t>
            </a:r>
            <a:r>
              <a:rPr lang="en-US" sz="1200">
                <a:latin typeface="Aptos" panose="020B0004020202020204" pitchFamily="34" charset="0"/>
              </a:rPr>
              <a:t>for</a:t>
            </a:r>
            <a:r>
              <a:rPr lang="en-US" sz="1200" spc="-25">
                <a:latin typeface="Aptos" panose="020B0004020202020204" pitchFamily="34" charset="0"/>
              </a:rPr>
              <a:t> </a:t>
            </a:r>
            <a:r>
              <a:rPr lang="en-US" sz="1200">
                <a:latin typeface="Aptos" panose="020B0004020202020204" pitchFamily="34" charset="0"/>
              </a:rPr>
              <a:t>future</a:t>
            </a:r>
            <a:r>
              <a:rPr lang="en-US" sz="1200" spc="-25">
                <a:latin typeface="Aptos" panose="020B0004020202020204" pitchFamily="34" charset="0"/>
              </a:rPr>
              <a:t> </a:t>
            </a:r>
            <a:r>
              <a:rPr lang="en-US" sz="1200">
                <a:latin typeface="Aptos" panose="020B0004020202020204" pitchFamily="34" charset="0"/>
              </a:rPr>
              <a:t>jobs,</a:t>
            </a:r>
            <a:r>
              <a:rPr lang="en-US" sz="1200" spc="-25">
                <a:latin typeface="Aptos" panose="020B0004020202020204" pitchFamily="34" charset="0"/>
              </a:rPr>
              <a:t> </a:t>
            </a:r>
            <a:r>
              <a:rPr lang="en-US" sz="1200">
                <a:latin typeface="Aptos" panose="020B0004020202020204" pitchFamily="34" charset="0"/>
              </a:rPr>
              <a:t>personal</a:t>
            </a:r>
            <a:r>
              <a:rPr lang="en-US" sz="1200" spc="-25">
                <a:latin typeface="Aptos" panose="020B0004020202020204" pitchFamily="34" charset="0"/>
              </a:rPr>
              <a:t> </a:t>
            </a:r>
            <a:r>
              <a:rPr lang="en-US" sz="1200">
                <a:latin typeface="Aptos" panose="020B0004020202020204" pitchFamily="34" charset="0"/>
              </a:rPr>
              <a:t>growth,</a:t>
            </a:r>
            <a:r>
              <a:rPr lang="en-US" sz="1200" spc="-25">
                <a:latin typeface="Aptos" panose="020B0004020202020204" pitchFamily="34" charset="0"/>
              </a:rPr>
              <a:t> </a:t>
            </a:r>
            <a:r>
              <a:rPr lang="en-US" sz="1200">
                <a:latin typeface="Aptos" panose="020B0004020202020204" pitchFamily="34" charset="0"/>
              </a:rPr>
              <a:t>and</a:t>
            </a:r>
            <a:r>
              <a:rPr lang="en-US" sz="1200" spc="-25">
                <a:latin typeface="Aptos" panose="020B0004020202020204" pitchFamily="34" charset="0"/>
              </a:rPr>
              <a:t> </a:t>
            </a:r>
            <a:r>
              <a:rPr lang="en-US" sz="1200">
                <a:latin typeface="Aptos" panose="020B0004020202020204" pitchFamily="34" charset="0"/>
              </a:rPr>
              <a:t>positive</a:t>
            </a:r>
            <a:r>
              <a:rPr lang="en-US" sz="1200" spc="-25">
                <a:latin typeface="Aptos" panose="020B0004020202020204" pitchFamily="34" charset="0"/>
              </a:rPr>
              <a:t> </a:t>
            </a:r>
            <a:r>
              <a:rPr lang="en-US" sz="1200">
                <a:latin typeface="Aptos" panose="020B0004020202020204" pitchFamily="34" charset="0"/>
              </a:rPr>
              <a:t>engagement.</a:t>
            </a:r>
            <a:r>
              <a:rPr lang="en-US" sz="1200" spc="-25">
                <a:latin typeface="Aptos" panose="020B0004020202020204" pitchFamily="34" charset="0"/>
              </a:rPr>
              <a:t> </a:t>
            </a:r>
            <a:r>
              <a:rPr lang="en-US"/>
              <a:t> </a:t>
            </a:r>
          </a:p>
          <a:p>
            <a:endParaRPr lang="en-GB"/>
          </a:p>
        </p:txBody>
      </p:sp>
      <p:sp>
        <p:nvSpPr>
          <p:cNvPr id="4" name="Slide Number Placeholder 3"/>
          <p:cNvSpPr>
            <a:spLocks noGrp="1"/>
          </p:cNvSpPr>
          <p:nvPr>
            <p:ph type="sldNum" sz="quarter" idx="5"/>
          </p:nvPr>
        </p:nvSpPr>
        <p:spPr/>
        <p:txBody>
          <a:bodyPr/>
          <a:lstStyle/>
          <a:p>
            <a:fld id="{871B2431-D351-4C6E-A3CF-9DFAC0E3E050}" type="slidenum">
              <a:rPr lang="cs-CZ" smtClean="0"/>
              <a:t>54</a:t>
            </a:fld>
            <a:endParaRPr lang="cs-CZ"/>
          </a:p>
        </p:txBody>
      </p:sp>
    </p:spTree>
    <p:extLst>
      <p:ext uri="{BB962C8B-B14F-4D97-AF65-F5344CB8AC3E}">
        <p14:creationId xmlns:p14="http://schemas.microsoft.com/office/powerpoint/2010/main" val="12172693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en-GB"/>
          </a:p>
        </p:txBody>
      </p:sp>
      <p:sp>
        <p:nvSpPr>
          <p:cNvPr id="3" name="Notes Placeholder 2"/>
          <p:cNvSpPr>
            <a:spLocks noGrp="1"/>
          </p:cNvSpPr>
          <p:nvPr>
            <p:ph type="body" idx="1"/>
          </p:nvPr>
        </p:nvSpPr>
        <p:spPr/>
        <p:txBody>
          <a:bodyPr/>
          <a:lstStyle/>
          <a:p>
            <a:r>
              <a:rPr lang="en-US" b="1"/>
              <a:t>PAID</a:t>
            </a:r>
            <a:r>
              <a:rPr lang="en-US"/>
              <a:t>:</a:t>
            </a:r>
          </a:p>
          <a:p>
            <a:r>
              <a:rPr lang="en-US"/>
              <a:t>Pay is in line with the National Living Wage, plus national insurance and pension. </a:t>
            </a:r>
          </a:p>
          <a:p>
            <a:r>
              <a:rPr lang="en-US"/>
              <a:t>Young people will be paid weekly in arrears.</a:t>
            </a:r>
          </a:p>
          <a:p>
            <a:r>
              <a:rPr lang="en-US"/>
              <a:t>Young people will be paid for all 6 weeks of the programme - the placement weeks and the preparation week</a:t>
            </a: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fld id="{F0AC2150-FABA-A546-B95F-6988EA4F4A1B}" type="slidenum">
              <a:rPr lang="en-US" smtClean="0"/>
              <a:t>55</a:t>
            </a:fld>
            <a:endParaRPr lang="en-US"/>
          </a:p>
        </p:txBody>
      </p:sp>
    </p:spTree>
    <p:extLst>
      <p:ext uri="{BB962C8B-B14F-4D97-AF65-F5344CB8AC3E}">
        <p14:creationId xmlns:p14="http://schemas.microsoft.com/office/powerpoint/2010/main" val="23197639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en-GB"/>
          </a:p>
        </p:txBody>
      </p:sp>
      <p:sp>
        <p:nvSpPr>
          <p:cNvPr id="3" name="Notes Placeholder 2"/>
          <p:cNvSpPr>
            <a:spLocks noGrp="1"/>
          </p:cNvSpPr>
          <p:nvPr>
            <p:ph type="body" idx="1"/>
          </p:nvPr>
        </p:nvSpPr>
        <p:spPr/>
        <p:txBody>
          <a:bodyPr/>
          <a:lstStyle/>
          <a:p>
            <a:r>
              <a:rPr lang="en-US" b="1"/>
              <a:t>UK Youth and the Summer Jobs Programme exist to address statistics like this.</a:t>
            </a:r>
          </a:p>
          <a:p>
            <a:endParaRPr lang="en-US" b="1"/>
          </a:p>
          <a:p>
            <a:r>
              <a:rPr lang="en-US" sz="1200">
                <a:effectLst/>
                <a:latin typeface="Arial" panose="020B0604020202020204" pitchFamily="34" charset="0"/>
                <a:ea typeface="Calibri" panose="020F0502020204030204" pitchFamily="34" charset="0"/>
                <a:cs typeface="Arial" panose="020B0604020202020204" pitchFamily="34" charset="0"/>
              </a:rPr>
              <a:t>We work to help young people lead</a:t>
            </a:r>
            <a:r>
              <a:rPr lang="en-US" sz="1200" b="1">
                <a:effectLst/>
                <a:latin typeface="Arial" panose="020B0604020202020204" pitchFamily="34" charset="0"/>
                <a:ea typeface="Calibri" panose="020F0502020204030204" pitchFamily="34" charset="0"/>
                <a:cs typeface="Arial" panose="020B0604020202020204" pitchFamily="34" charset="0"/>
              </a:rPr>
              <a:t> happier, healthier &amp; wealthier lives. </a:t>
            </a:r>
          </a:p>
          <a:p>
            <a:endParaRPr lang="en-US" sz="1200">
              <a:effectLst/>
              <a:latin typeface="Arial" panose="020B0604020202020204" pitchFamily="34" charset="0"/>
              <a:ea typeface="Calibri" panose="020F0502020204030204" pitchFamily="34" charset="0"/>
              <a:cs typeface="Arial" panose="020B0604020202020204" pitchFamily="34" charset="0"/>
            </a:endParaRPr>
          </a:p>
          <a:p>
            <a:pPr marL="0" lvl="0" indent="0">
              <a:buFont typeface="Arial" panose="020B0604020202020204" pitchFamily="34" charset="0"/>
              <a:buNone/>
            </a:pPr>
            <a:r>
              <a:rPr lang="en-US" sz="1200">
                <a:effectLst/>
                <a:latin typeface="Arial" panose="020B0604020202020204" pitchFamily="34" charset="0"/>
                <a:ea typeface="Calibri" panose="020F0502020204030204" pitchFamily="34" charset="0"/>
                <a:cs typeface="Arial" panose="020B0604020202020204" pitchFamily="34" charset="0"/>
              </a:rPr>
              <a:t>Youth work saves the taxpayer £3.2b annually – improved employment &amp; education outcomes, improved mental health and reduced antisocial behavior </a:t>
            </a:r>
          </a:p>
          <a:p>
            <a:endParaRPr lang="en-GB"/>
          </a:p>
        </p:txBody>
      </p:sp>
      <p:sp>
        <p:nvSpPr>
          <p:cNvPr id="4" name="Slide Number Placeholder 3"/>
          <p:cNvSpPr>
            <a:spLocks noGrp="1"/>
          </p:cNvSpPr>
          <p:nvPr>
            <p:ph type="sldNum" sz="quarter" idx="5"/>
          </p:nvPr>
        </p:nvSpPr>
        <p:spPr/>
        <p:txBody>
          <a:bodyPr/>
          <a:lstStyle/>
          <a:p>
            <a:fld id="{871B2431-D351-4C6E-A3CF-9DFAC0E3E050}" type="slidenum">
              <a:rPr lang="cs-CZ" smtClean="0"/>
              <a:t>56</a:t>
            </a:fld>
            <a:endParaRPr lang="cs-CZ"/>
          </a:p>
        </p:txBody>
      </p:sp>
    </p:spTree>
    <p:extLst>
      <p:ext uri="{BB962C8B-B14F-4D97-AF65-F5344CB8AC3E}">
        <p14:creationId xmlns:p14="http://schemas.microsoft.com/office/powerpoint/2010/main" val="38630602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en-GB"/>
          </a:p>
        </p:txBody>
      </p:sp>
      <p:sp>
        <p:nvSpPr>
          <p:cNvPr id="3" name="Notes Placeholder 2"/>
          <p:cNvSpPr>
            <a:spLocks noGrp="1"/>
          </p:cNvSpPr>
          <p:nvPr>
            <p:ph type="body" idx="1"/>
          </p:nvPr>
        </p:nvSpPr>
        <p:spPr/>
        <p:txBody>
          <a:bodyPr/>
          <a:lstStyle/>
          <a:p>
            <a:r>
              <a:rPr lang="en-US"/>
              <a:t>Now in Year 3</a:t>
            </a:r>
          </a:p>
          <a:p>
            <a:r>
              <a:rPr lang="en-US"/>
              <a:t>Co funded in year 1 by DCMS, YEF and YFF to get the </a:t>
            </a:r>
            <a:r>
              <a:rPr lang="en-US" err="1"/>
              <a:t>programme</a:t>
            </a:r>
            <a:r>
              <a:rPr lang="en-US"/>
              <a:t> up and running in 2024</a:t>
            </a:r>
          </a:p>
          <a:p>
            <a:r>
              <a:rPr lang="en-US"/>
              <a:t>Now our principal funder is YEF funder </a:t>
            </a:r>
          </a:p>
          <a:p>
            <a:endParaRPr lang="en-US"/>
          </a:p>
          <a:p>
            <a:r>
              <a:rPr lang="en-US"/>
              <a:t>The Programme is specifically designed to reduce the risk of youth violence by providing structured opportunities that empower young people and build brighter futures as well as improving employability and supporting communities. </a:t>
            </a:r>
          </a:p>
          <a:p>
            <a:endParaRPr lang="en-US"/>
          </a:p>
          <a:p>
            <a:r>
              <a:rPr lang="en-US"/>
              <a:t>The SJP is a large scale research project to evaluate if YP accessing paid work can improve these outcomes. IFF conducting the RCT – Explain RTC! </a:t>
            </a:r>
          </a:p>
          <a:p>
            <a:endParaRPr lang="en-US"/>
          </a:p>
          <a:p>
            <a:r>
              <a:rPr lang="en-US"/>
              <a:t>= An employer with existing built-in early-career talent pipeline with has a strong track record of employing and investing in young people</a:t>
            </a:r>
          </a:p>
          <a:p>
            <a:r>
              <a:rPr lang="en-US"/>
              <a:t>= CSR focus on opportunity, development and community </a:t>
            </a:r>
          </a:p>
          <a:p>
            <a:r>
              <a:rPr lang="en-US"/>
              <a:t>= Rapid growth across UK – consistent need for entry level talent </a:t>
            </a:r>
          </a:p>
        </p:txBody>
      </p:sp>
      <p:sp>
        <p:nvSpPr>
          <p:cNvPr id="4" name="Slide Number Placeholder 3"/>
          <p:cNvSpPr>
            <a:spLocks noGrp="1"/>
          </p:cNvSpPr>
          <p:nvPr>
            <p:ph type="sldNum" sz="quarter" idx="5"/>
          </p:nvPr>
        </p:nvSpPr>
        <p:spPr/>
        <p:txBody>
          <a:bodyPr/>
          <a:lstStyle/>
          <a:p>
            <a:fld id="{871B2431-D351-4C6E-A3CF-9DFAC0E3E050}" type="slidenum">
              <a:rPr lang="cs-CZ" smtClean="0"/>
              <a:t>57</a:t>
            </a:fld>
            <a:endParaRPr lang="cs-CZ"/>
          </a:p>
        </p:txBody>
      </p:sp>
    </p:spTree>
    <p:extLst>
      <p:ext uri="{BB962C8B-B14F-4D97-AF65-F5344CB8AC3E}">
        <p14:creationId xmlns:p14="http://schemas.microsoft.com/office/powerpoint/2010/main" val="9720210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en-GB"/>
          </a:p>
        </p:txBody>
      </p:sp>
      <p:sp>
        <p:nvSpPr>
          <p:cNvPr id="3" name="Notes Placeholder 2"/>
          <p:cNvSpPr>
            <a:spLocks noGrp="1"/>
          </p:cNvSpPr>
          <p:nvPr>
            <p:ph type="body" idx="1"/>
          </p:nvPr>
        </p:nvSpPr>
        <p:spPr/>
        <p:txBody>
          <a:bodyPr/>
          <a:lstStyle/>
          <a:p>
            <a:r>
              <a:rPr lang="en-US"/>
              <a:t>Once you have become a SJP partner employer these are some requirements.</a:t>
            </a:r>
          </a:p>
          <a:p>
            <a:r>
              <a:rPr lang="en-GB"/>
              <a:t>And we provide support, guidance and support every step of the way.</a:t>
            </a:r>
          </a:p>
          <a:p>
            <a:endParaRPr lang="en-GB"/>
          </a:p>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58</a:t>
            </a:fld>
            <a:endParaRPr lang="cs-CZ"/>
          </a:p>
        </p:txBody>
      </p:sp>
    </p:spTree>
    <p:extLst>
      <p:ext uri="{BB962C8B-B14F-4D97-AF65-F5344CB8AC3E}">
        <p14:creationId xmlns:p14="http://schemas.microsoft.com/office/powerpoint/2010/main" val="8717098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en-GB"/>
          </a:p>
        </p:txBody>
      </p:sp>
      <p:sp>
        <p:nvSpPr>
          <p:cNvPr id="3" name="Notes Placeholder 2"/>
          <p:cNvSpPr>
            <a:spLocks noGrp="1"/>
          </p:cNvSpPr>
          <p:nvPr>
            <p:ph type="body" idx="1"/>
          </p:nvPr>
        </p:nvSpPr>
        <p:spPr/>
        <p:txBody>
          <a:bodyPr/>
          <a:lstStyle/>
          <a:p>
            <a:r>
              <a:rPr lang="en-US"/>
              <a:t>Hear from some of SJP young people and employers </a:t>
            </a:r>
          </a:p>
          <a:p>
            <a:endParaRPr lang="en-US"/>
          </a:p>
          <a:p>
            <a:r>
              <a:rPr lang="en-US"/>
              <a:t>BK successes (hired 11 in Y1 and 5 in yr 2) </a:t>
            </a:r>
          </a:p>
          <a:p>
            <a:endParaRPr lang="en-US"/>
          </a:p>
          <a:p>
            <a:r>
              <a:rPr lang="en-US"/>
              <a:t>So invested at a recent meeting BK offered to be part of a co-design model for new employers joining the programme to help them get the most of the it.</a:t>
            </a:r>
          </a:p>
          <a:p>
            <a:endParaRPr lang="en-US"/>
          </a:p>
          <a:p>
            <a:endParaRPr lang="en-GB"/>
          </a:p>
        </p:txBody>
      </p:sp>
      <p:sp>
        <p:nvSpPr>
          <p:cNvPr id="4" name="Slide Number Placeholder 3"/>
          <p:cNvSpPr>
            <a:spLocks noGrp="1"/>
          </p:cNvSpPr>
          <p:nvPr>
            <p:ph type="sldNum" sz="quarter" idx="5"/>
          </p:nvPr>
        </p:nvSpPr>
        <p:spPr/>
        <p:txBody>
          <a:bodyPr/>
          <a:lstStyle/>
          <a:p>
            <a:fld id="{871B2431-D351-4C6E-A3CF-9DFAC0E3E050}" type="slidenum">
              <a:rPr lang="cs-CZ" smtClean="0"/>
              <a:t>60</a:t>
            </a:fld>
            <a:endParaRPr lang="cs-CZ"/>
          </a:p>
        </p:txBody>
      </p:sp>
    </p:spTree>
    <p:extLst>
      <p:ext uri="{BB962C8B-B14F-4D97-AF65-F5344CB8AC3E}">
        <p14:creationId xmlns:p14="http://schemas.microsoft.com/office/powerpoint/2010/main" val="5757144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1822B-5F2D-293B-DF2F-28ED50D9819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BA6E5DF-DF53-36F9-304A-45D51DAC31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4B0879BD-05C7-FD04-A82B-65E332538D11}"/>
              </a:ext>
            </a:extLst>
          </p:cNvPr>
          <p:cNvSpPr>
            <a:spLocks noGrp="1"/>
          </p:cNvSpPr>
          <p:nvPr>
            <p:ph type="dt" sz="half" idx="10"/>
          </p:nvPr>
        </p:nvSpPr>
        <p:spPr/>
        <p:txBody>
          <a:bodyPr/>
          <a:lstStyle/>
          <a:p>
            <a:fld id="{894C4DDC-7941-4F1A-B178-D340A8973FD7}" type="datetimeFigureOut">
              <a:rPr lang="en-GB" smtClean="0"/>
              <a:t>27/05/2026</a:t>
            </a:fld>
            <a:endParaRPr lang="en-GB"/>
          </a:p>
        </p:txBody>
      </p:sp>
      <p:sp>
        <p:nvSpPr>
          <p:cNvPr id="5" name="Footer Placeholder 4">
            <a:extLst>
              <a:ext uri="{FF2B5EF4-FFF2-40B4-BE49-F238E27FC236}">
                <a16:creationId xmlns:a16="http://schemas.microsoft.com/office/drawing/2014/main" id="{B6E7D60C-93B5-5D37-F5CA-B791D9AC9F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CF9BB7-8DD5-DF86-D22C-21E1476748B5}"/>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361616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1A225-7092-6B26-BEC8-AE8C674997C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44076DD-EF2A-5CD4-0100-31EC9C5FE74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AC82BA4-DAA8-D879-D7D3-0BA0CDA8D731}"/>
              </a:ext>
            </a:extLst>
          </p:cNvPr>
          <p:cNvSpPr>
            <a:spLocks noGrp="1"/>
          </p:cNvSpPr>
          <p:nvPr>
            <p:ph type="dt" sz="half" idx="10"/>
          </p:nvPr>
        </p:nvSpPr>
        <p:spPr/>
        <p:txBody>
          <a:bodyPr/>
          <a:lstStyle/>
          <a:p>
            <a:fld id="{894C4DDC-7941-4F1A-B178-D340A8973FD7}" type="datetimeFigureOut">
              <a:rPr lang="en-GB" smtClean="0"/>
              <a:t>27/05/2026</a:t>
            </a:fld>
            <a:endParaRPr lang="en-GB"/>
          </a:p>
        </p:txBody>
      </p:sp>
      <p:sp>
        <p:nvSpPr>
          <p:cNvPr id="5" name="Footer Placeholder 4">
            <a:extLst>
              <a:ext uri="{FF2B5EF4-FFF2-40B4-BE49-F238E27FC236}">
                <a16:creationId xmlns:a16="http://schemas.microsoft.com/office/drawing/2014/main" id="{8F92C742-C6FA-76A4-53C5-93C1A43317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9DA323-B496-70BF-E379-21A4937BE665}"/>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1572908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48C06-858D-12CF-8E94-5C9A6F89FCE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D5B409BD-75E6-4330-9AD2-A497BF41FD7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577588E-5FE5-87DE-73A8-24BA44934CFF}"/>
              </a:ext>
            </a:extLst>
          </p:cNvPr>
          <p:cNvSpPr>
            <a:spLocks noGrp="1"/>
          </p:cNvSpPr>
          <p:nvPr>
            <p:ph type="dt" sz="half" idx="10"/>
          </p:nvPr>
        </p:nvSpPr>
        <p:spPr/>
        <p:txBody>
          <a:bodyPr/>
          <a:lstStyle/>
          <a:p>
            <a:fld id="{894C4DDC-7941-4F1A-B178-D340A8973FD7}" type="datetimeFigureOut">
              <a:rPr lang="en-GB" smtClean="0"/>
              <a:t>27/05/2026</a:t>
            </a:fld>
            <a:endParaRPr lang="en-GB"/>
          </a:p>
        </p:txBody>
      </p:sp>
      <p:sp>
        <p:nvSpPr>
          <p:cNvPr id="5" name="Footer Placeholder 4">
            <a:extLst>
              <a:ext uri="{FF2B5EF4-FFF2-40B4-BE49-F238E27FC236}">
                <a16:creationId xmlns:a16="http://schemas.microsoft.com/office/drawing/2014/main" id="{A157EBF2-8FF2-C637-C55D-D0709A918F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F9A2CB-4E98-5CD1-0572-AA3FDDE376A8}"/>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3079995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D27C0-0702-BD17-A145-B438692051F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7FA739D-353A-0EFE-7E7B-6DF314E2FC1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2387CB57-54FA-77C5-54B2-0B05F99E0E4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F76930D2-5D97-6F1F-2B2C-3F451B7CE695}"/>
              </a:ext>
            </a:extLst>
          </p:cNvPr>
          <p:cNvSpPr>
            <a:spLocks noGrp="1"/>
          </p:cNvSpPr>
          <p:nvPr>
            <p:ph type="dt" sz="half" idx="10"/>
          </p:nvPr>
        </p:nvSpPr>
        <p:spPr/>
        <p:txBody>
          <a:bodyPr/>
          <a:lstStyle/>
          <a:p>
            <a:fld id="{894C4DDC-7941-4F1A-B178-D340A8973FD7}" type="datetimeFigureOut">
              <a:rPr lang="en-GB" smtClean="0"/>
              <a:t>27/05/2026</a:t>
            </a:fld>
            <a:endParaRPr lang="en-GB"/>
          </a:p>
        </p:txBody>
      </p:sp>
      <p:sp>
        <p:nvSpPr>
          <p:cNvPr id="6" name="Footer Placeholder 5">
            <a:extLst>
              <a:ext uri="{FF2B5EF4-FFF2-40B4-BE49-F238E27FC236}">
                <a16:creationId xmlns:a16="http://schemas.microsoft.com/office/drawing/2014/main" id="{6205DCC5-3A28-4502-F11B-087A4DC09CE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BFAB01B-244A-16B7-C679-0C158FC0BE04}"/>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3975468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9D68E-4D1D-3351-8527-2370DF0B3394}"/>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8184A509-219C-678B-2B3E-022D07B39D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372469A-9823-41F0-15DE-B6A7FED0CD8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6CE690F6-47B9-8890-097C-ECCF72C58D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9DAAB69-861F-3DEA-1649-3CE31E14FC1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AEC4EC07-CF60-1347-14A1-CCF66625A353}"/>
              </a:ext>
            </a:extLst>
          </p:cNvPr>
          <p:cNvSpPr>
            <a:spLocks noGrp="1"/>
          </p:cNvSpPr>
          <p:nvPr>
            <p:ph type="dt" sz="half" idx="10"/>
          </p:nvPr>
        </p:nvSpPr>
        <p:spPr/>
        <p:txBody>
          <a:bodyPr/>
          <a:lstStyle/>
          <a:p>
            <a:fld id="{894C4DDC-7941-4F1A-B178-D340A8973FD7}" type="datetimeFigureOut">
              <a:rPr lang="en-GB" smtClean="0"/>
              <a:t>27/05/2026</a:t>
            </a:fld>
            <a:endParaRPr lang="en-GB"/>
          </a:p>
        </p:txBody>
      </p:sp>
      <p:sp>
        <p:nvSpPr>
          <p:cNvPr id="8" name="Footer Placeholder 7">
            <a:extLst>
              <a:ext uri="{FF2B5EF4-FFF2-40B4-BE49-F238E27FC236}">
                <a16:creationId xmlns:a16="http://schemas.microsoft.com/office/drawing/2014/main" id="{0CB9643C-07FA-D729-D130-1F36403C697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7A1F198-6F2E-66C7-1992-656250F06202}"/>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4174856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5356B-2E05-530D-920D-29C9D219D0C1}"/>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A4C90793-C936-3B4C-6494-C0590B86E75D}"/>
              </a:ext>
            </a:extLst>
          </p:cNvPr>
          <p:cNvSpPr>
            <a:spLocks noGrp="1"/>
          </p:cNvSpPr>
          <p:nvPr>
            <p:ph type="dt" sz="half" idx="10"/>
          </p:nvPr>
        </p:nvSpPr>
        <p:spPr/>
        <p:txBody>
          <a:bodyPr/>
          <a:lstStyle/>
          <a:p>
            <a:fld id="{894C4DDC-7941-4F1A-B178-D340A8973FD7}" type="datetimeFigureOut">
              <a:rPr lang="en-GB" smtClean="0"/>
              <a:t>27/05/2026</a:t>
            </a:fld>
            <a:endParaRPr lang="en-GB"/>
          </a:p>
        </p:txBody>
      </p:sp>
      <p:sp>
        <p:nvSpPr>
          <p:cNvPr id="4" name="Footer Placeholder 3">
            <a:extLst>
              <a:ext uri="{FF2B5EF4-FFF2-40B4-BE49-F238E27FC236}">
                <a16:creationId xmlns:a16="http://schemas.microsoft.com/office/drawing/2014/main" id="{5B359711-FE69-817F-C05E-BEA2315870D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3175E43-1C53-90CE-BAC2-FDCB5184DF55}"/>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4059172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88EC44-A480-37AE-DAF0-0EFD69B23A69}"/>
              </a:ext>
            </a:extLst>
          </p:cNvPr>
          <p:cNvSpPr>
            <a:spLocks noGrp="1"/>
          </p:cNvSpPr>
          <p:nvPr>
            <p:ph type="dt" sz="half" idx="10"/>
          </p:nvPr>
        </p:nvSpPr>
        <p:spPr/>
        <p:txBody>
          <a:bodyPr/>
          <a:lstStyle/>
          <a:p>
            <a:fld id="{894C4DDC-7941-4F1A-B178-D340A8973FD7}" type="datetimeFigureOut">
              <a:rPr lang="en-GB" smtClean="0"/>
              <a:t>27/05/2026</a:t>
            </a:fld>
            <a:endParaRPr lang="en-GB"/>
          </a:p>
        </p:txBody>
      </p:sp>
      <p:sp>
        <p:nvSpPr>
          <p:cNvPr id="3" name="Footer Placeholder 2">
            <a:extLst>
              <a:ext uri="{FF2B5EF4-FFF2-40B4-BE49-F238E27FC236}">
                <a16:creationId xmlns:a16="http://schemas.microsoft.com/office/drawing/2014/main" id="{3A30D677-43BF-AEF2-9E90-05C9D044640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F86C690-1816-005F-82B5-ED3C9AEB153B}"/>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1687546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C0F01-B335-29D1-0FC0-8C0F51AADB7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7BC0B357-89C8-8190-083F-11B5C6C50A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F8850DAE-70CF-70CA-898B-515B767609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09A3E69-AB1A-D98F-04A5-7F6734C4452D}"/>
              </a:ext>
            </a:extLst>
          </p:cNvPr>
          <p:cNvSpPr>
            <a:spLocks noGrp="1"/>
          </p:cNvSpPr>
          <p:nvPr>
            <p:ph type="dt" sz="half" idx="10"/>
          </p:nvPr>
        </p:nvSpPr>
        <p:spPr/>
        <p:txBody>
          <a:bodyPr/>
          <a:lstStyle/>
          <a:p>
            <a:fld id="{894C4DDC-7941-4F1A-B178-D340A8973FD7}" type="datetimeFigureOut">
              <a:rPr lang="en-GB" smtClean="0"/>
              <a:t>27/05/2026</a:t>
            </a:fld>
            <a:endParaRPr lang="en-GB"/>
          </a:p>
        </p:txBody>
      </p:sp>
      <p:sp>
        <p:nvSpPr>
          <p:cNvPr id="6" name="Footer Placeholder 5">
            <a:extLst>
              <a:ext uri="{FF2B5EF4-FFF2-40B4-BE49-F238E27FC236}">
                <a16:creationId xmlns:a16="http://schemas.microsoft.com/office/drawing/2014/main" id="{361E9BD9-DA47-42AE-DC91-C3CDAFBFFB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276DB16-4738-7635-4424-441EE2AE7EB4}"/>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2250768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BC47C-CF78-21F4-31A3-B6E83D8861D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D9AC4D02-9838-CC05-3A23-B672AF96E5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E3DAD11-17F6-37F6-A7D2-F94C1B3B40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C1012EA-9197-DFEF-7CD2-72179F4FFAE5}"/>
              </a:ext>
            </a:extLst>
          </p:cNvPr>
          <p:cNvSpPr>
            <a:spLocks noGrp="1"/>
          </p:cNvSpPr>
          <p:nvPr>
            <p:ph type="dt" sz="half" idx="10"/>
          </p:nvPr>
        </p:nvSpPr>
        <p:spPr/>
        <p:txBody>
          <a:bodyPr/>
          <a:lstStyle/>
          <a:p>
            <a:fld id="{894C4DDC-7941-4F1A-B178-D340A8973FD7}" type="datetimeFigureOut">
              <a:rPr lang="en-GB" smtClean="0"/>
              <a:t>27/05/2026</a:t>
            </a:fld>
            <a:endParaRPr lang="en-GB"/>
          </a:p>
        </p:txBody>
      </p:sp>
      <p:sp>
        <p:nvSpPr>
          <p:cNvPr id="6" name="Footer Placeholder 5">
            <a:extLst>
              <a:ext uri="{FF2B5EF4-FFF2-40B4-BE49-F238E27FC236}">
                <a16:creationId xmlns:a16="http://schemas.microsoft.com/office/drawing/2014/main" id="{9EEA30D8-8874-B16E-29A0-B36C3159DAD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B37EB94-2ED1-3DE2-AED9-14697C23D7C1}"/>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628518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E43DC-58E8-84A8-2665-BB3B8369AFFD}"/>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7468356C-AFE8-633B-9306-909A09FE5C5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F5C2618-FB47-0BCF-F7BF-395CEC190166}"/>
              </a:ext>
            </a:extLst>
          </p:cNvPr>
          <p:cNvSpPr>
            <a:spLocks noGrp="1"/>
          </p:cNvSpPr>
          <p:nvPr>
            <p:ph type="dt" sz="half" idx="10"/>
          </p:nvPr>
        </p:nvSpPr>
        <p:spPr/>
        <p:txBody>
          <a:bodyPr/>
          <a:lstStyle/>
          <a:p>
            <a:fld id="{894C4DDC-7941-4F1A-B178-D340A8973FD7}" type="datetimeFigureOut">
              <a:rPr lang="en-GB" smtClean="0"/>
              <a:t>27/05/2026</a:t>
            </a:fld>
            <a:endParaRPr lang="en-GB"/>
          </a:p>
        </p:txBody>
      </p:sp>
      <p:sp>
        <p:nvSpPr>
          <p:cNvPr id="5" name="Footer Placeholder 4">
            <a:extLst>
              <a:ext uri="{FF2B5EF4-FFF2-40B4-BE49-F238E27FC236}">
                <a16:creationId xmlns:a16="http://schemas.microsoft.com/office/drawing/2014/main" id="{87CF6D90-403D-449A-849E-8BB0B99ADE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02724D-1053-212B-6A08-39464F1B2E04}"/>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1184835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D703D2-0EDA-CA05-C1AB-3C516E7A9606}"/>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C9B7A0D-6618-A2C0-82E8-19161652A60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A684D62-0D18-94D6-1775-E6E081652D08}"/>
              </a:ext>
            </a:extLst>
          </p:cNvPr>
          <p:cNvSpPr>
            <a:spLocks noGrp="1"/>
          </p:cNvSpPr>
          <p:nvPr>
            <p:ph type="dt" sz="half" idx="10"/>
          </p:nvPr>
        </p:nvSpPr>
        <p:spPr/>
        <p:txBody>
          <a:bodyPr/>
          <a:lstStyle/>
          <a:p>
            <a:fld id="{894C4DDC-7941-4F1A-B178-D340A8973FD7}" type="datetimeFigureOut">
              <a:rPr lang="en-GB" smtClean="0"/>
              <a:t>27/05/2026</a:t>
            </a:fld>
            <a:endParaRPr lang="en-GB"/>
          </a:p>
        </p:txBody>
      </p:sp>
      <p:sp>
        <p:nvSpPr>
          <p:cNvPr id="5" name="Footer Placeholder 4">
            <a:extLst>
              <a:ext uri="{FF2B5EF4-FFF2-40B4-BE49-F238E27FC236}">
                <a16:creationId xmlns:a16="http://schemas.microsoft.com/office/drawing/2014/main" id="{7489638A-323C-7DA9-E95F-B0E9599A29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7D193A-30BB-3032-B094-418F4C2A9AF3}"/>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2148122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0FE10-9EB1-A3FB-3B56-7757237F8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45D60E7-2DD2-E03B-B9CC-6401943499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14060AB-E55F-AFED-1CE8-43ADBC1621F3}"/>
              </a:ext>
            </a:extLst>
          </p:cNvPr>
          <p:cNvSpPr>
            <a:spLocks noGrp="1"/>
          </p:cNvSpPr>
          <p:nvPr>
            <p:ph type="dt" sz="half" idx="10"/>
          </p:nvPr>
        </p:nvSpPr>
        <p:spPr/>
        <p:txBody>
          <a:bodyPr/>
          <a:lstStyle/>
          <a:p>
            <a:fld id="{2EC45207-8DE1-404D-A9E2-B7269A707E9F}" type="datetimeFigureOut">
              <a:rPr lang="en-GB" smtClean="0"/>
              <a:t>27/05/2026</a:t>
            </a:fld>
            <a:endParaRPr lang="en-GB"/>
          </a:p>
        </p:txBody>
      </p:sp>
      <p:sp>
        <p:nvSpPr>
          <p:cNvPr id="5" name="Footer Placeholder 4">
            <a:extLst>
              <a:ext uri="{FF2B5EF4-FFF2-40B4-BE49-F238E27FC236}">
                <a16:creationId xmlns:a16="http://schemas.microsoft.com/office/drawing/2014/main" id="{D20B391E-E0AC-1F6E-C8B4-83DA2454E66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B88789-8919-B089-7C68-50507307AF6A}"/>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1288455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D64D6-2E46-51CC-D0B3-ED6566168F2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5E209E5-A04E-6C39-0667-CDA811E1BF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77BC53-FD9E-486F-F93B-AEE6CB9FAAD6}"/>
              </a:ext>
            </a:extLst>
          </p:cNvPr>
          <p:cNvSpPr>
            <a:spLocks noGrp="1"/>
          </p:cNvSpPr>
          <p:nvPr>
            <p:ph type="dt" sz="half" idx="10"/>
          </p:nvPr>
        </p:nvSpPr>
        <p:spPr/>
        <p:txBody>
          <a:bodyPr/>
          <a:lstStyle/>
          <a:p>
            <a:fld id="{2EC45207-8DE1-404D-A9E2-B7269A707E9F}" type="datetimeFigureOut">
              <a:rPr lang="en-GB" smtClean="0"/>
              <a:t>27/05/2026</a:t>
            </a:fld>
            <a:endParaRPr lang="en-GB"/>
          </a:p>
        </p:txBody>
      </p:sp>
      <p:sp>
        <p:nvSpPr>
          <p:cNvPr id="5" name="Footer Placeholder 4">
            <a:extLst>
              <a:ext uri="{FF2B5EF4-FFF2-40B4-BE49-F238E27FC236}">
                <a16:creationId xmlns:a16="http://schemas.microsoft.com/office/drawing/2014/main" id="{87A89EBC-02CB-13E4-55AB-709E142525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BD76A7-B03D-4FE8-64CA-08F1C08501E9}"/>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494284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435C6-DC5C-8545-122B-F3848BAA6D7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7B69685-572E-0F79-F2C9-7D279297AC2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BF8002-90B8-9411-6526-6BF15508D9FE}"/>
              </a:ext>
            </a:extLst>
          </p:cNvPr>
          <p:cNvSpPr>
            <a:spLocks noGrp="1"/>
          </p:cNvSpPr>
          <p:nvPr>
            <p:ph type="dt" sz="half" idx="10"/>
          </p:nvPr>
        </p:nvSpPr>
        <p:spPr/>
        <p:txBody>
          <a:bodyPr/>
          <a:lstStyle/>
          <a:p>
            <a:fld id="{2EC45207-8DE1-404D-A9E2-B7269A707E9F}" type="datetimeFigureOut">
              <a:rPr lang="en-GB" smtClean="0"/>
              <a:t>27/05/2026</a:t>
            </a:fld>
            <a:endParaRPr lang="en-GB"/>
          </a:p>
        </p:txBody>
      </p:sp>
      <p:sp>
        <p:nvSpPr>
          <p:cNvPr id="5" name="Footer Placeholder 4">
            <a:extLst>
              <a:ext uri="{FF2B5EF4-FFF2-40B4-BE49-F238E27FC236}">
                <a16:creationId xmlns:a16="http://schemas.microsoft.com/office/drawing/2014/main" id="{8DD7FC84-8BF3-20FD-64D4-2476840A1C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91F0D4-11E6-DE1F-8769-DA0FC854A0EC}"/>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2849392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ABE16-458B-219B-8E1C-909D45ECDB8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1A5BB9A-E86C-5C3D-292F-9BB67D1E361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1B4BD87-71D7-604E-F88C-DC2FE46B12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B50357D-EC3C-FEC4-3BA2-5570018915C0}"/>
              </a:ext>
            </a:extLst>
          </p:cNvPr>
          <p:cNvSpPr>
            <a:spLocks noGrp="1"/>
          </p:cNvSpPr>
          <p:nvPr>
            <p:ph type="dt" sz="half" idx="10"/>
          </p:nvPr>
        </p:nvSpPr>
        <p:spPr/>
        <p:txBody>
          <a:bodyPr/>
          <a:lstStyle/>
          <a:p>
            <a:fld id="{2EC45207-8DE1-404D-A9E2-B7269A707E9F}" type="datetimeFigureOut">
              <a:rPr lang="en-GB" smtClean="0"/>
              <a:t>27/05/2026</a:t>
            </a:fld>
            <a:endParaRPr lang="en-GB"/>
          </a:p>
        </p:txBody>
      </p:sp>
      <p:sp>
        <p:nvSpPr>
          <p:cNvPr id="6" name="Footer Placeholder 5">
            <a:extLst>
              <a:ext uri="{FF2B5EF4-FFF2-40B4-BE49-F238E27FC236}">
                <a16:creationId xmlns:a16="http://schemas.microsoft.com/office/drawing/2014/main" id="{DCBCEC02-AB54-B095-28AC-74735351722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0625DAB-6F41-B930-6810-E37D96DE05F0}"/>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39582587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781B3-B647-5701-DEE2-160951A32EE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E93E84D-411C-95DD-D3FD-A2D6CB8B67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82DC10-0C71-970B-7D38-1870821F14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6ECBBF8-B91D-50F9-760A-72A017A8BA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071842-3BFA-82B7-6D8B-59C67F13CE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8447026-9049-8B24-B9DA-A4D00582C8AF}"/>
              </a:ext>
            </a:extLst>
          </p:cNvPr>
          <p:cNvSpPr>
            <a:spLocks noGrp="1"/>
          </p:cNvSpPr>
          <p:nvPr>
            <p:ph type="dt" sz="half" idx="10"/>
          </p:nvPr>
        </p:nvSpPr>
        <p:spPr/>
        <p:txBody>
          <a:bodyPr/>
          <a:lstStyle/>
          <a:p>
            <a:fld id="{2EC45207-8DE1-404D-A9E2-B7269A707E9F}" type="datetimeFigureOut">
              <a:rPr lang="en-GB" smtClean="0"/>
              <a:t>27/05/2026</a:t>
            </a:fld>
            <a:endParaRPr lang="en-GB"/>
          </a:p>
        </p:txBody>
      </p:sp>
      <p:sp>
        <p:nvSpPr>
          <p:cNvPr id="8" name="Footer Placeholder 7">
            <a:extLst>
              <a:ext uri="{FF2B5EF4-FFF2-40B4-BE49-F238E27FC236}">
                <a16:creationId xmlns:a16="http://schemas.microsoft.com/office/drawing/2014/main" id="{46600659-1771-3CCE-6E48-63753CDF96E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B0B17DD-A36A-9E41-CE6F-B70857E13B91}"/>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16743161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B64AC-8231-0BC7-2CB0-0D061B525A5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1E05E9E-C6F2-DDC2-9699-939ECD338BB9}"/>
              </a:ext>
            </a:extLst>
          </p:cNvPr>
          <p:cNvSpPr>
            <a:spLocks noGrp="1"/>
          </p:cNvSpPr>
          <p:nvPr>
            <p:ph type="dt" sz="half" idx="10"/>
          </p:nvPr>
        </p:nvSpPr>
        <p:spPr/>
        <p:txBody>
          <a:bodyPr/>
          <a:lstStyle/>
          <a:p>
            <a:fld id="{2EC45207-8DE1-404D-A9E2-B7269A707E9F}" type="datetimeFigureOut">
              <a:rPr lang="en-GB" smtClean="0"/>
              <a:t>27/05/2026</a:t>
            </a:fld>
            <a:endParaRPr lang="en-GB"/>
          </a:p>
        </p:txBody>
      </p:sp>
      <p:sp>
        <p:nvSpPr>
          <p:cNvPr id="4" name="Footer Placeholder 3">
            <a:extLst>
              <a:ext uri="{FF2B5EF4-FFF2-40B4-BE49-F238E27FC236}">
                <a16:creationId xmlns:a16="http://schemas.microsoft.com/office/drawing/2014/main" id="{46E0D0C0-62F2-54F8-2223-4B36B45FBAF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FC1815B-8906-CA48-C6BC-93257F996AED}"/>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8282494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E4C9BD-1943-EDD8-40FE-121E0C99A2A4}"/>
              </a:ext>
            </a:extLst>
          </p:cNvPr>
          <p:cNvSpPr>
            <a:spLocks noGrp="1"/>
          </p:cNvSpPr>
          <p:nvPr>
            <p:ph type="dt" sz="half" idx="10"/>
          </p:nvPr>
        </p:nvSpPr>
        <p:spPr/>
        <p:txBody>
          <a:bodyPr/>
          <a:lstStyle/>
          <a:p>
            <a:fld id="{2EC45207-8DE1-404D-A9E2-B7269A707E9F}" type="datetimeFigureOut">
              <a:rPr lang="en-GB" smtClean="0"/>
              <a:t>27/05/2026</a:t>
            </a:fld>
            <a:endParaRPr lang="en-GB"/>
          </a:p>
        </p:txBody>
      </p:sp>
      <p:sp>
        <p:nvSpPr>
          <p:cNvPr id="3" name="Footer Placeholder 2">
            <a:extLst>
              <a:ext uri="{FF2B5EF4-FFF2-40B4-BE49-F238E27FC236}">
                <a16:creationId xmlns:a16="http://schemas.microsoft.com/office/drawing/2014/main" id="{B4E5AF30-EF3A-BF81-74C6-32DA144E67C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BF9072A-FF32-1AB6-AAD9-8137A469657D}"/>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17409243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9AB97-B469-684E-A273-7A5097B405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9AA4B7B-8327-B4CF-7DED-50F703571C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8B0E233-80AC-7F06-239E-CBF021CA8C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2D1E89-610F-E02F-4991-E47F768A055E}"/>
              </a:ext>
            </a:extLst>
          </p:cNvPr>
          <p:cNvSpPr>
            <a:spLocks noGrp="1"/>
          </p:cNvSpPr>
          <p:nvPr>
            <p:ph type="dt" sz="half" idx="10"/>
          </p:nvPr>
        </p:nvSpPr>
        <p:spPr/>
        <p:txBody>
          <a:bodyPr/>
          <a:lstStyle/>
          <a:p>
            <a:fld id="{2EC45207-8DE1-404D-A9E2-B7269A707E9F}" type="datetimeFigureOut">
              <a:rPr lang="en-GB" smtClean="0"/>
              <a:t>27/05/2026</a:t>
            </a:fld>
            <a:endParaRPr lang="en-GB"/>
          </a:p>
        </p:txBody>
      </p:sp>
      <p:sp>
        <p:nvSpPr>
          <p:cNvPr id="6" name="Footer Placeholder 5">
            <a:extLst>
              <a:ext uri="{FF2B5EF4-FFF2-40B4-BE49-F238E27FC236}">
                <a16:creationId xmlns:a16="http://schemas.microsoft.com/office/drawing/2014/main" id="{403B8676-5895-50EF-BF61-CC2D540449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E25BBC5-7CD8-2D65-014C-D90BA1360BA8}"/>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10458078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45555-E42B-8790-DB7B-B1A80FDE8B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11BB522-8722-491C-F649-4E4EACA037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26FE2C8-4273-B2DD-3447-4BF4784CAB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8CECB4-0937-E1D6-B57F-B9001CD5E12E}"/>
              </a:ext>
            </a:extLst>
          </p:cNvPr>
          <p:cNvSpPr>
            <a:spLocks noGrp="1"/>
          </p:cNvSpPr>
          <p:nvPr>
            <p:ph type="dt" sz="half" idx="10"/>
          </p:nvPr>
        </p:nvSpPr>
        <p:spPr/>
        <p:txBody>
          <a:bodyPr/>
          <a:lstStyle/>
          <a:p>
            <a:fld id="{2EC45207-8DE1-404D-A9E2-B7269A707E9F}" type="datetimeFigureOut">
              <a:rPr lang="en-GB" smtClean="0"/>
              <a:t>27/05/2026</a:t>
            </a:fld>
            <a:endParaRPr lang="en-GB"/>
          </a:p>
        </p:txBody>
      </p:sp>
      <p:sp>
        <p:nvSpPr>
          <p:cNvPr id="6" name="Footer Placeholder 5">
            <a:extLst>
              <a:ext uri="{FF2B5EF4-FFF2-40B4-BE49-F238E27FC236}">
                <a16:creationId xmlns:a16="http://schemas.microsoft.com/office/drawing/2014/main" id="{4EB8F5D8-D201-56CE-031E-8E9CAF48CEB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DB7928B-5B0D-6CD1-307E-3D4A2810BB84}"/>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565471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C95B3-E4F9-E99D-96D8-7D1F8A3853C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0BA266A-DD5C-2254-2DC3-FBA0EA7068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9DA433-C271-5EA4-3B28-1AEC7A4524AE}"/>
              </a:ext>
            </a:extLst>
          </p:cNvPr>
          <p:cNvSpPr>
            <a:spLocks noGrp="1"/>
          </p:cNvSpPr>
          <p:nvPr>
            <p:ph type="dt" sz="half" idx="10"/>
          </p:nvPr>
        </p:nvSpPr>
        <p:spPr/>
        <p:txBody>
          <a:bodyPr/>
          <a:lstStyle/>
          <a:p>
            <a:fld id="{2EC45207-8DE1-404D-A9E2-B7269A707E9F}" type="datetimeFigureOut">
              <a:rPr lang="en-GB" smtClean="0"/>
              <a:t>27/05/2026</a:t>
            </a:fld>
            <a:endParaRPr lang="en-GB"/>
          </a:p>
        </p:txBody>
      </p:sp>
      <p:sp>
        <p:nvSpPr>
          <p:cNvPr id="5" name="Footer Placeholder 4">
            <a:extLst>
              <a:ext uri="{FF2B5EF4-FFF2-40B4-BE49-F238E27FC236}">
                <a16:creationId xmlns:a16="http://schemas.microsoft.com/office/drawing/2014/main" id="{103E5E9D-637C-202A-6DE5-3D39AAF74B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7A1BC5-87D6-0C12-21B1-E63304A5C08B}"/>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20894759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4997F1-D8A0-BFC0-A99E-06267E55C2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A56404F-08BA-E5AE-344D-FF1F616AC54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89E234A-45CE-01D3-1C3F-9DCCA7739D04}"/>
              </a:ext>
            </a:extLst>
          </p:cNvPr>
          <p:cNvSpPr>
            <a:spLocks noGrp="1"/>
          </p:cNvSpPr>
          <p:nvPr>
            <p:ph type="dt" sz="half" idx="10"/>
          </p:nvPr>
        </p:nvSpPr>
        <p:spPr/>
        <p:txBody>
          <a:bodyPr/>
          <a:lstStyle/>
          <a:p>
            <a:fld id="{2EC45207-8DE1-404D-A9E2-B7269A707E9F}" type="datetimeFigureOut">
              <a:rPr lang="en-GB" smtClean="0"/>
              <a:t>27/05/2026</a:t>
            </a:fld>
            <a:endParaRPr lang="en-GB"/>
          </a:p>
        </p:txBody>
      </p:sp>
      <p:sp>
        <p:nvSpPr>
          <p:cNvPr id="5" name="Footer Placeholder 4">
            <a:extLst>
              <a:ext uri="{FF2B5EF4-FFF2-40B4-BE49-F238E27FC236}">
                <a16:creationId xmlns:a16="http://schemas.microsoft.com/office/drawing/2014/main" id="{5873B33C-AEBE-0904-140F-C6E7B1A231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150C18F-335D-21D8-910A-AF2D672B2005}"/>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31505374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0A099-C33A-DA4A-B772-E28D016B31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602CC38-F606-CA59-68D8-D967E7DB01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641148F-16CF-C800-0D33-14832A3E4124}"/>
              </a:ext>
            </a:extLst>
          </p:cNvPr>
          <p:cNvSpPr>
            <a:spLocks noGrp="1"/>
          </p:cNvSpPr>
          <p:nvPr>
            <p:ph type="dt" sz="half" idx="10"/>
          </p:nvPr>
        </p:nvSpPr>
        <p:spPr/>
        <p:txBody>
          <a:bodyPr/>
          <a:lstStyle/>
          <a:p>
            <a:fld id="{E1748793-05A3-4B44-9E10-97B12E0216A0}" type="datetimeFigureOut">
              <a:rPr lang="en-GB" smtClean="0"/>
              <a:t>27/05/2026</a:t>
            </a:fld>
            <a:endParaRPr lang="en-GB"/>
          </a:p>
        </p:txBody>
      </p:sp>
      <p:sp>
        <p:nvSpPr>
          <p:cNvPr id="5" name="Footer Placeholder 4">
            <a:extLst>
              <a:ext uri="{FF2B5EF4-FFF2-40B4-BE49-F238E27FC236}">
                <a16:creationId xmlns:a16="http://schemas.microsoft.com/office/drawing/2014/main" id="{65ABACAC-6367-86EF-6B63-B07F9F8332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16CF0E-AB45-3248-BF6A-C06227EB4312}"/>
              </a:ext>
            </a:extLst>
          </p:cNvPr>
          <p:cNvSpPr>
            <a:spLocks noGrp="1"/>
          </p:cNvSpPr>
          <p:nvPr>
            <p:ph type="sldNum" sz="quarter" idx="12"/>
          </p:nvPr>
        </p:nvSpPr>
        <p:spPr/>
        <p:txBody>
          <a:bodyPr/>
          <a:lstStyle/>
          <a:p>
            <a:fld id="{3623C9DC-DD1B-4427-B6D0-E629EDA80372}" type="slidenum">
              <a:rPr lang="en-GB" smtClean="0"/>
              <a:t>‹#›</a:t>
            </a:fld>
            <a:endParaRPr lang="en-GB"/>
          </a:p>
        </p:txBody>
      </p:sp>
    </p:spTree>
    <p:extLst>
      <p:ext uri="{BB962C8B-B14F-4D97-AF65-F5344CB8AC3E}">
        <p14:creationId xmlns:p14="http://schemas.microsoft.com/office/powerpoint/2010/main" val="1525777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2D279-8247-3DF2-AA21-4C34D0B7211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FA9460F-9946-DD48-82DF-9F57F0402E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79A051-1F01-6BA2-79DA-247298BB8DD9}"/>
              </a:ext>
            </a:extLst>
          </p:cNvPr>
          <p:cNvSpPr>
            <a:spLocks noGrp="1"/>
          </p:cNvSpPr>
          <p:nvPr>
            <p:ph type="dt" sz="half" idx="10"/>
          </p:nvPr>
        </p:nvSpPr>
        <p:spPr/>
        <p:txBody>
          <a:bodyPr/>
          <a:lstStyle/>
          <a:p>
            <a:fld id="{E1748793-05A3-4B44-9E10-97B12E0216A0}" type="datetimeFigureOut">
              <a:rPr lang="en-GB" smtClean="0"/>
              <a:t>27/05/2026</a:t>
            </a:fld>
            <a:endParaRPr lang="en-GB"/>
          </a:p>
        </p:txBody>
      </p:sp>
      <p:sp>
        <p:nvSpPr>
          <p:cNvPr id="5" name="Footer Placeholder 4">
            <a:extLst>
              <a:ext uri="{FF2B5EF4-FFF2-40B4-BE49-F238E27FC236}">
                <a16:creationId xmlns:a16="http://schemas.microsoft.com/office/drawing/2014/main" id="{3E1A5FCD-AC27-B435-89D7-276A8B27EC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9F25E6-8E28-0C7D-F3D1-7C46BBBBF28D}"/>
              </a:ext>
            </a:extLst>
          </p:cNvPr>
          <p:cNvSpPr>
            <a:spLocks noGrp="1"/>
          </p:cNvSpPr>
          <p:nvPr>
            <p:ph type="sldNum" sz="quarter" idx="12"/>
          </p:nvPr>
        </p:nvSpPr>
        <p:spPr/>
        <p:txBody>
          <a:bodyPr/>
          <a:lstStyle/>
          <a:p>
            <a:fld id="{3623C9DC-DD1B-4427-B6D0-E629EDA80372}" type="slidenum">
              <a:rPr lang="en-GB" smtClean="0"/>
              <a:t>‹#›</a:t>
            </a:fld>
            <a:endParaRPr lang="en-GB"/>
          </a:p>
        </p:txBody>
      </p:sp>
    </p:spTree>
    <p:extLst>
      <p:ext uri="{BB962C8B-B14F-4D97-AF65-F5344CB8AC3E}">
        <p14:creationId xmlns:p14="http://schemas.microsoft.com/office/powerpoint/2010/main" val="23506231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284EF-9245-271A-DBBF-E807861701C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AEF31D0-896F-C1F7-B612-6AFB71A216C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C1B995-9237-9801-EB37-22A2DF85759D}"/>
              </a:ext>
            </a:extLst>
          </p:cNvPr>
          <p:cNvSpPr>
            <a:spLocks noGrp="1"/>
          </p:cNvSpPr>
          <p:nvPr>
            <p:ph type="dt" sz="half" idx="10"/>
          </p:nvPr>
        </p:nvSpPr>
        <p:spPr/>
        <p:txBody>
          <a:bodyPr/>
          <a:lstStyle/>
          <a:p>
            <a:fld id="{E1748793-05A3-4B44-9E10-97B12E0216A0}" type="datetimeFigureOut">
              <a:rPr lang="en-GB" smtClean="0"/>
              <a:t>27/05/2026</a:t>
            </a:fld>
            <a:endParaRPr lang="en-GB"/>
          </a:p>
        </p:txBody>
      </p:sp>
      <p:sp>
        <p:nvSpPr>
          <p:cNvPr id="5" name="Footer Placeholder 4">
            <a:extLst>
              <a:ext uri="{FF2B5EF4-FFF2-40B4-BE49-F238E27FC236}">
                <a16:creationId xmlns:a16="http://schemas.microsoft.com/office/drawing/2014/main" id="{41D369BA-6497-1471-A140-5DB3355547C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D24CC48-5DC9-0397-125E-2CF22AE34969}"/>
              </a:ext>
            </a:extLst>
          </p:cNvPr>
          <p:cNvSpPr>
            <a:spLocks noGrp="1"/>
          </p:cNvSpPr>
          <p:nvPr>
            <p:ph type="sldNum" sz="quarter" idx="12"/>
          </p:nvPr>
        </p:nvSpPr>
        <p:spPr/>
        <p:txBody>
          <a:bodyPr/>
          <a:lstStyle/>
          <a:p>
            <a:fld id="{3623C9DC-DD1B-4427-B6D0-E629EDA80372}" type="slidenum">
              <a:rPr lang="en-GB" smtClean="0"/>
              <a:t>‹#›</a:t>
            </a:fld>
            <a:endParaRPr lang="en-GB"/>
          </a:p>
        </p:txBody>
      </p:sp>
    </p:spTree>
    <p:extLst>
      <p:ext uri="{BB962C8B-B14F-4D97-AF65-F5344CB8AC3E}">
        <p14:creationId xmlns:p14="http://schemas.microsoft.com/office/powerpoint/2010/main" val="34039020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F3E48-A79A-8F70-8200-F7507A2D9D5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05B74F-2718-5BC4-C872-7E94A5CE4E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9638B03-5DCD-1437-68C9-C8A41A1889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7ADE33D-0851-8061-A035-780D95B6FAEA}"/>
              </a:ext>
            </a:extLst>
          </p:cNvPr>
          <p:cNvSpPr>
            <a:spLocks noGrp="1"/>
          </p:cNvSpPr>
          <p:nvPr>
            <p:ph type="dt" sz="half" idx="10"/>
          </p:nvPr>
        </p:nvSpPr>
        <p:spPr/>
        <p:txBody>
          <a:bodyPr/>
          <a:lstStyle/>
          <a:p>
            <a:fld id="{E1748793-05A3-4B44-9E10-97B12E0216A0}" type="datetimeFigureOut">
              <a:rPr lang="en-GB" smtClean="0"/>
              <a:t>27/05/2026</a:t>
            </a:fld>
            <a:endParaRPr lang="en-GB"/>
          </a:p>
        </p:txBody>
      </p:sp>
      <p:sp>
        <p:nvSpPr>
          <p:cNvPr id="6" name="Footer Placeholder 5">
            <a:extLst>
              <a:ext uri="{FF2B5EF4-FFF2-40B4-BE49-F238E27FC236}">
                <a16:creationId xmlns:a16="http://schemas.microsoft.com/office/drawing/2014/main" id="{E9E0914D-F6E3-B28E-8D9E-4C55294F935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480E20-1A32-FDE2-1960-2889EC97C33B}"/>
              </a:ext>
            </a:extLst>
          </p:cNvPr>
          <p:cNvSpPr>
            <a:spLocks noGrp="1"/>
          </p:cNvSpPr>
          <p:nvPr>
            <p:ph type="sldNum" sz="quarter" idx="12"/>
          </p:nvPr>
        </p:nvSpPr>
        <p:spPr/>
        <p:txBody>
          <a:bodyPr/>
          <a:lstStyle/>
          <a:p>
            <a:fld id="{3623C9DC-DD1B-4427-B6D0-E629EDA80372}" type="slidenum">
              <a:rPr lang="en-GB" smtClean="0"/>
              <a:t>‹#›</a:t>
            </a:fld>
            <a:endParaRPr lang="en-GB"/>
          </a:p>
        </p:txBody>
      </p:sp>
    </p:spTree>
    <p:extLst>
      <p:ext uri="{BB962C8B-B14F-4D97-AF65-F5344CB8AC3E}">
        <p14:creationId xmlns:p14="http://schemas.microsoft.com/office/powerpoint/2010/main" val="25314813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F708E-C88A-1874-377B-9D0500FF4E8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F1A682A-ECAB-83AC-43B2-8B637498B9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58C2C5-77ED-22A7-31F8-7DC00F1BB3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DC0D08A-9091-8429-8566-C5FCCC19D7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0500EF-3B63-1141-1231-3DF9E33AB2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3A3CB96-79CB-B60C-63ED-69A98ADF2D47}"/>
              </a:ext>
            </a:extLst>
          </p:cNvPr>
          <p:cNvSpPr>
            <a:spLocks noGrp="1"/>
          </p:cNvSpPr>
          <p:nvPr>
            <p:ph type="dt" sz="half" idx="10"/>
          </p:nvPr>
        </p:nvSpPr>
        <p:spPr/>
        <p:txBody>
          <a:bodyPr/>
          <a:lstStyle/>
          <a:p>
            <a:fld id="{E1748793-05A3-4B44-9E10-97B12E0216A0}" type="datetimeFigureOut">
              <a:rPr lang="en-GB" smtClean="0"/>
              <a:t>27/05/2026</a:t>
            </a:fld>
            <a:endParaRPr lang="en-GB"/>
          </a:p>
        </p:txBody>
      </p:sp>
      <p:sp>
        <p:nvSpPr>
          <p:cNvPr id="8" name="Footer Placeholder 7">
            <a:extLst>
              <a:ext uri="{FF2B5EF4-FFF2-40B4-BE49-F238E27FC236}">
                <a16:creationId xmlns:a16="http://schemas.microsoft.com/office/drawing/2014/main" id="{C5B59D6E-D9EF-C9DE-E0EC-FD46EDB8380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A9E09A6-E9B5-3A7B-1DC9-667C1216A4FE}"/>
              </a:ext>
            </a:extLst>
          </p:cNvPr>
          <p:cNvSpPr>
            <a:spLocks noGrp="1"/>
          </p:cNvSpPr>
          <p:nvPr>
            <p:ph type="sldNum" sz="quarter" idx="12"/>
          </p:nvPr>
        </p:nvSpPr>
        <p:spPr/>
        <p:txBody>
          <a:bodyPr/>
          <a:lstStyle/>
          <a:p>
            <a:fld id="{3623C9DC-DD1B-4427-B6D0-E629EDA80372}" type="slidenum">
              <a:rPr lang="en-GB" smtClean="0"/>
              <a:t>‹#›</a:t>
            </a:fld>
            <a:endParaRPr lang="en-GB"/>
          </a:p>
        </p:txBody>
      </p:sp>
    </p:spTree>
    <p:extLst>
      <p:ext uri="{BB962C8B-B14F-4D97-AF65-F5344CB8AC3E}">
        <p14:creationId xmlns:p14="http://schemas.microsoft.com/office/powerpoint/2010/main" val="30043445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B6381-4A13-2D88-B513-39CE3CA6AD8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59329BF-E511-E4BB-726C-D4F1D451033D}"/>
              </a:ext>
            </a:extLst>
          </p:cNvPr>
          <p:cNvSpPr>
            <a:spLocks noGrp="1"/>
          </p:cNvSpPr>
          <p:nvPr>
            <p:ph type="dt" sz="half" idx="10"/>
          </p:nvPr>
        </p:nvSpPr>
        <p:spPr/>
        <p:txBody>
          <a:bodyPr/>
          <a:lstStyle/>
          <a:p>
            <a:fld id="{E1748793-05A3-4B44-9E10-97B12E0216A0}" type="datetimeFigureOut">
              <a:rPr lang="en-GB" smtClean="0"/>
              <a:t>27/05/2026</a:t>
            </a:fld>
            <a:endParaRPr lang="en-GB"/>
          </a:p>
        </p:txBody>
      </p:sp>
      <p:sp>
        <p:nvSpPr>
          <p:cNvPr id="4" name="Footer Placeholder 3">
            <a:extLst>
              <a:ext uri="{FF2B5EF4-FFF2-40B4-BE49-F238E27FC236}">
                <a16:creationId xmlns:a16="http://schemas.microsoft.com/office/drawing/2014/main" id="{81BC2165-4907-8E86-32A6-9E31DF88196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4285A1F-9E02-F3C2-44ED-0C6C25518FA8}"/>
              </a:ext>
            </a:extLst>
          </p:cNvPr>
          <p:cNvSpPr>
            <a:spLocks noGrp="1"/>
          </p:cNvSpPr>
          <p:nvPr>
            <p:ph type="sldNum" sz="quarter" idx="12"/>
          </p:nvPr>
        </p:nvSpPr>
        <p:spPr/>
        <p:txBody>
          <a:bodyPr/>
          <a:lstStyle/>
          <a:p>
            <a:fld id="{3623C9DC-DD1B-4427-B6D0-E629EDA80372}" type="slidenum">
              <a:rPr lang="en-GB" smtClean="0"/>
              <a:t>‹#›</a:t>
            </a:fld>
            <a:endParaRPr lang="en-GB"/>
          </a:p>
        </p:txBody>
      </p:sp>
    </p:spTree>
    <p:extLst>
      <p:ext uri="{BB962C8B-B14F-4D97-AF65-F5344CB8AC3E}">
        <p14:creationId xmlns:p14="http://schemas.microsoft.com/office/powerpoint/2010/main" val="35960094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456B35-93B4-9261-F582-63296B11C14F}"/>
              </a:ext>
            </a:extLst>
          </p:cNvPr>
          <p:cNvSpPr>
            <a:spLocks noGrp="1"/>
          </p:cNvSpPr>
          <p:nvPr>
            <p:ph type="dt" sz="half" idx="10"/>
          </p:nvPr>
        </p:nvSpPr>
        <p:spPr/>
        <p:txBody>
          <a:bodyPr/>
          <a:lstStyle/>
          <a:p>
            <a:fld id="{E1748793-05A3-4B44-9E10-97B12E0216A0}" type="datetimeFigureOut">
              <a:rPr lang="en-GB" smtClean="0"/>
              <a:t>27/05/2026</a:t>
            </a:fld>
            <a:endParaRPr lang="en-GB"/>
          </a:p>
        </p:txBody>
      </p:sp>
      <p:sp>
        <p:nvSpPr>
          <p:cNvPr id="3" name="Footer Placeholder 2">
            <a:extLst>
              <a:ext uri="{FF2B5EF4-FFF2-40B4-BE49-F238E27FC236}">
                <a16:creationId xmlns:a16="http://schemas.microsoft.com/office/drawing/2014/main" id="{BB907F6E-849E-ACC4-AB3A-00DC0D2B528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7C9E10D-2F1C-2B44-DDF0-CD4A5E287470}"/>
              </a:ext>
            </a:extLst>
          </p:cNvPr>
          <p:cNvSpPr>
            <a:spLocks noGrp="1"/>
          </p:cNvSpPr>
          <p:nvPr>
            <p:ph type="sldNum" sz="quarter" idx="12"/>
          </p:nvPr>
        </p:nvSpPr>
        <p:spPr/>
        <p:txBody>
          <a:bodyPr/>
          <a:lstStyle/>
          <a:p>
            <a:fld id="{3623C9DC-DD1B-4427-B6D0-E629EDA80372}" type="slidenum">
              <a:rPr lang="en-GB" smtClean="0"/>
              <a:t>‹#›</a:t>
            </a:fld>
            <a:endParaRPr lang="en-GB"/>
          </a:p>
        </p:txBody>
      </p:sp>
    </p:spTree>
    <p:extLst>
      <p:ext uri="{BB962C8B-B14F-4D97-AF65-F5344CB8AC3E}">
        <p14:creationId xmlns:p14="http://schemas.microsoft.com/office/powerpoint/2010/main" val="33281292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7C27F-55EE-8E49-C1BA-472A620A28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226160C-28F9-D283-6E92-85A660B9A6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137DBBA-02DB-0492-9B18-33C36BD614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AC0E5-EF14-BF9F-40CB-BD4AD20900DA}"/>
              </a:ext>
            </a:extLst>
          </p:cNvPr>
          <p:cNvSpPr>
            <a:spLocks noGrp="1"/>
          </p:cNvSpPr>
          <p:nvPr>
            <p:ph type="dt" sz="half" idx="10"/>
          </p:nvPr>
        </p:nvSpPr>
        <p:spPr/>
        <p:txBody>
          <a:bodyPr/>
          <a:lstStyle/>
          <a:p>
            <a:fld id="{E1748793-05A3-4B44-9E10-97B12E0216A0}" type="datetimeFigureOut">
              <a:rPr lang="en-GB" smtClean="0"/>
              <a:t>27/05/2026</a:t>
            </a:fld>
            <a:endParaRPr lang="en-GB"/>
          </a:p>
        </p:txBody>
      </p:sp>
      <p:sp>
        <p:nvSpPr>
          <p:cNvPr id="6" name="Footer Placeholder 5">
            <a:extLst>
              <a:ext uri="{FF2B5EF4-FFF2-40B4-BE49-F238E27FC236}">
                <a16:creationId xmlns:a16="http://schemas.microsoft.com/office/drawing/2014/main" id="{B9586B34-E7CE-B3BD-5DE5-08E440DA56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36F9910-02DF-CEE0-39E8-99EDA617E861}"/>
              </a:ext>
            </a:extLst>
          </p:cNvPr>
          <p:cNvSpPr>
            <a:spLocks noGrp="1"/>
          </p:cNvSpPr>
          <p:nvPr>
            <p:ph type="sldNum" sz="quarter" idx="12"/>
          </p:nvPr>
        </p:nvSpPr>
        <p:spPr/>
        <p:txBody>
          <a:bodyPr/>
          <a:lstStyle/>
          <a:p>
            <a:fld id="{3623C9DC-DD1B-4427-B6D0-E629EDA80372}" type="slidenum">
              <a:rPr lang="en-GB" smtClean="0"/>
              <a:t>‹#›</a:t>
            </a:fld>
            <a:endParaRPr lang="en-GB"/>
          </a:p>
        </p:txBody>
      </p:sp>
    </p:spTree>
    <p:extLst>
      <p:ext uri="{BB962C8B-B14F-4D97-AF65-F5344CB8AC3E}">
        <p14:creationId xmlns:p14="http://schemas.microsoft.com/office/powerpoint/2010/main" val="15458315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B8B0E-556A-777A-9A11-1ADD286D60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3B82631-964A-08A3-FA3E-F767951C38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8B49D14-D3AF-FC5D-E832-E66C4C3567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7F84A8-185A-8F55-E649-7AA99AA27F09}"/>
              </a:ext>
            </a:extLst>
          </p:cNvPr>
          <p:cNvSpPr>
            <a:spLocks noGrp="1"/>
          </p:cNvSpPr>
          <p:nvPr>
            <p:ph type="dt" sz="half" idx="10"/>
          </p:nvPr>
        </p:nvSpPr>
        <p:spPr/>
        <p:txBody>
          <a:bodyPr/>
          <a:lstStyle/>
          <a:p>
            <a:fld id="{E1748793-05A3-4B44-9E10-97B12E0216A0}" type="datetimeFigureOut">
              <a:rPr lang="en-GB" smtClean="0"/>
              <a:t>27/05/2026</a:t>
            </a:fld>
            <a:endParaRPr lang="en-GB"/>
          </a:p>
        </p:txBody>
      </p:sp>
      <p:sp>
        <p:nvSpPr>
          <p:cNvPr id="6" name="Footer Placeholder 5">
            <a:extLst>
              <a:ext uri="{FF2B5EF4-FFF2-40B4-BE49-F238E27FC236}">
                <a16:creationId xmlns:a16="http://schemas.microsoft.com/office/drawing/2014/main" id="{DB51AC89-DB16-49C9-7912-F14C87CA68C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ACC01F-A3B5-5AED-F5A5-4B5D132F03B4}"/>
              </a:ext>
            </a:extLst>
          </p:cNvPr>
          <p:cNvSpPr>
            <a:spLocks noGrp="1"/>
          </p:cNvSpPr>
          <p:nvPr>
            <p:ph type="sldNum" sz="quarter" idx="12"/>
          </p:nvPr>
        </p:nvSpPr>
        <p:spPr/>
        <p:txBody>
          <a:bodyPr/>
          <a:lstStyle/>
          <a:p>
            <a:fld id="{3623C9DC-DD1B-4427-B6D0-E629EDA80372}" type="slidenum">
              <a:rPr lang="en-GB" smtClean="0"/>
              <a:t>‹#›</a:t>
            </a:fld>
            <a:endParaRPr lang="en-GB"/>
          </a:p>
        </p:txBody>
      </p:sp>
    </p:spTree>
    <p:extLst>
      <p:ext uri="{BB962C8B-B14F-4D97-AF65-F5344CB8AC3E}">
        <p14:creationId xmlns:p14="http://schemas.microsoft.com/office/powerpoint/2010/main" val="16185736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6C5E5-F49A-3D3A-F059-EAB344E70D1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EDF2923-CEB4-983A-197D-50B9AEFE1F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19BBA3-BFED-EB4B-B0BC-1AD7F7E72D94}"/>
              </a:ext>
            </a:extLst>
          </p:cNvPr>
          <p:cNvSpPr>
            <a:spLocks noGrp="1"/>
          </p:cNvSpPr>
          <p:nvPr>
            <p:ph type="dt" sz="half" idx="10"/>
          </p:nvPr>
        </p:nvSpPr>
        <p:spPr/>
        <p:txBody>
          <a:bodyPr/>
          <a:lstStyle/>
          <a:p>
            <a:fld id="{E1748793-05A3-4B44-9E10-97B12E0216A0}" type="datetimeFigureOut">
              <a:rPr lang="en-GB" smtClean="0"/>
              <a:t>27/05/2026</a:t>
            </a:fld>
            <a:endParaRPr lang="en-GB"/>
          </a:p>
        </p:txBody>
      </p:sp>
      <p:sp>
        <p:nvSpPr>
          <p:cNvPr id="5" name="Footer Placeholder 4">
            <a:extLst>
              <a:ext uri="{FF2B5EF4-FFF2-40B4-BE49-F238E27FC236}">
                <a16:creationId xmlns:a16="http://schemas.microsoft.com/office/drawing/2014/main" id="{2D2807AE-0BA6-E8B1-68A0-F71C0F92AC5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F0EEDD-F2A3-EF6C-BF25-3CFDA48D578C}"/>
              </a:ext>
            </a:extLst>
          </p:cNvPr>
          <p:cNvSpPr>
            <a:spLocks noGrp="1"/>
          </p:cNvSpPr>
          <p:nvPr>
            <p:ph type="sldNum" sz="quarter" idx="12"/>
          </p:nvPr>
        </p:nvSpPr>
        <p:spPr/>
        <p:txBody>
          <a:bodyPr/>
          <a:lstStyle/>
          <a:p>
            <a:fld id="{3623C9DC-DD1B-4427-B6D0-E629EDA80372}" type="slidenum">
              <a:rPr lang="en-GB" smtClean="0"/>
              <a:t>‹#›</a:t>
            </a:fld>
            <a:endParaRPr lang="en-GB"/>
          </a:p>
        </p:txBody>
      </p:sp>
    </p:spTree>
    <p:extLst>
      <p:ext uri="{BB962C8B-B14F-4D97-AF65-F5344CB8AC3E}">
        <p14:creationId xmlns:p14="http://schemas.microsoft.com/office/powerpoint/2010/main" val="20155587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151423-7028-A613-029A-832659C509C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55E73B1-4B9A-04A7-B554-2F1E3010DF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F37983-2314-7F79-EEC1-89A05E1DBF0A}"/>
              </a:ext>
            </a:extLst>
          </p:cNvPr>
          <p:cNvSpPr>
            <a:spLocks noGrp="1"/>
          </p:cNvSpPr>
          <p:nvPr>
            <p:ph type="dt" sz="half" idx="10"/>
          </p:nvPr>
        </p:nvSpPr>
        <p:spPr/>
        <p:txBody>
          <a:bodyPr/>
          <a:lstStyle/>
          <a:p>
            <a:fld id="{E1748793-05A3-4B44-9E10-97B12E0216A0}" type="datetimeFigureOut">
              <a:rPr lang="en-GB" smtClean="0"/>
              <a:t>27/05/2026</a:t>
            </a:fld>
            <a:endParaRPr lang="en-GB"/>
          </a:p>
        </p:txBody>
      </p:sp>
      <p:sp>
        <p:nvSpPr>
          <p:cNvPr id="5" name="Footer Placeholder 4">
            <a:extLst>
              <a:ext uri="{FF2B5EF4-FFF2-40B4-BE49-F238E27FC236}">
                <a16:creationId xmlns:a16="http://schemas.microsoft.com/office/drawing/2014/main" id="{50434DA6-4791-B9BD-1497-594B482888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3E63A7-FBA5-3534-F199-78BF0F0CCB5A}"/>
              </a:ext>
            </a:extLst>
          </p:cNvPr>
          <p:cNvSpPr>
            <a:spLocks noGrp="1"/>
          </p:cNvSpPr>
          <p:nvPr>
            <p:ph type="sldNum" sz="quarter" idx="12"/>
          </p:nvPr>
        </p:nvSpPr>
        <p:spPr/>
        <p:txBody>
          <a:bodyPr/>
          <a:lstStyle/>
          <a:p>
            <a:fld id="{3623C9DC-DD1B-4427-B6D0-E629EDA80372}" type="slidenum">
              <a:rPr lang="en-GB" smtClean="0"/>
              <a:t>‹#›</a:t>
            </a:fld>
            <a:endParaRPr lang="en-GB"/>
          </a:p>
        </p:txBody>
      </p:sp>
    </p:spTree>
    <p:extLst>
      <p:ext uri="{BB962C8B-B14F-4D97-AF65-F5344CB8AC3E}">
        <p14:creationId xmlns:p14="http://schemas.microsoft.com/office/powerpoint/2010/main" val="40474248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o not use">
    <p:spTree>
      <p:nvGrpSpPr>
        <p:cNvPr id="1" name=""/>
        <p:cNvGrpSpPr/>
        <p:nvPr/>
      </p:nvGrpSpPr>
      <p:grpSpPr>
        <a:xfrm>
          <a:off x="0" y="0"/>
          <a:ext cx="0" cy="0"/>
          <a:chOff x="0" y="0"/>
          <a:chExt cx="0" cy="0"/>
        </a:xfrm>
      </p:grpSpPr>
      <p:sp>
        <p:nvSpPr>
          <p:cNvPr id="72707" name="Title Placeholder 1"/>
          <p:cNvSpPr>
            <a:spLocks noGrp="1"/>
          </p:cNvSpPr>
          <p:nvPr>
            <p:ph type="ctrTitle"/>
          </p:nvPr>
        </p:nvSpPr>
        <p:spPr>
          <a:xfrm>
            <a:off x="609606" y="3438524"/>
            <a:ext cx="9700003" cy="1400175"/>
          </a:xfrm>
        </p:spPr>
        <p:txBody>
          <a:bodyPr lIns="0" tIns="0" rIns="0" bIns="0"/>
          <a:lstStyle>
            <a:lvl1pPr>
              <a:defRPr sz="3600" smtClean="0">
                <a:solidFill>
                  <a:schemeClr val="tx1"/>
                </a:solidFill>
                <a:latin typeface="Arial" charset="0"/>
              </a:defRPr>
            </a:lvl1pPr>
          </a:lstStyle>
          <a:p>
            <a:pPr lvl="0"/>
            <a:r>
              <a:rPr lang="en-GB" noProof="0"/>
              <a:t>Click to edit Master title style</a:t>
            </a:r>
          </a:p>
        </p:txBody>
      </p:sp>
      <p:sp>
        <p:nvSpPr>
          <p:cNvPr id="72708" name="Text Placeholder 2"/>
          <p:cNvSpPr>
            <a:spLocks noGrp="1"/>
          </p:cNvSpPr>
          <p:nvPr>
            <p:ph type="subTitle" idx="1"/>
          </p:nvPr>
        </p:nvSpPr>
        <p:spPr>
          <a:xfrm>
            <a:off x="609605" y="4848049"/>
            <a:ext cx="9700003" cy="854808"/>
          </a:xfrm>
        </p:spPr>
        <p:txBody>
          <a:bodyPr lIns="0" tIns="0" rIns="0" bIns="0"/>
          <a:lstStyle>
            <a:lvl1pPr marL="0" indent="0">
              <a:buFont typeface="Arial" charset="0"/>
              <a:buNone/>
              <a:defRPr sz="1600" smtClean="0">
                <a:solidFill>
                  <a:srgbClr val="4B4B4B"/>
                </a:solidFill>
                <a:latin typeface="Arial" charset="0"/>
              </a:defRPr>
            </a:lvl1pPr>
          </a:lstStyle>
          <a:p>
            <a:pPr lvl="0"/>
            <a:r>
              <a:rPr lang="en-GB" noProof="0"/>
              <a:t>Click to edit Master subtitle style</a:t>
            </a:r>
          </a:p>
        </p:txBody>
      </p:sp>
    </p:spTree>
    <p:extLst>
      <p:ext uri="{BB962C8B-B14F-4D97-AF65-F5344CB8AC3E}">
        <p14:creationId xmlns:p14="http://schemas.microsoft.com/office/powerpoint/2010/main" val="3768220461"/>
      </p:ext>
    </p:extLst>
  </p:cSld>
  <p:clrMapOvr>
    <a:masterClrMapping/>
  </p:clrMapOvr>
  <p:transition spd="slow"/>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A84A0-3939-48EC-8980-D2643D89F470}"/>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3245529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mp;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marL="0" indent="0">
              <a:buNone/>
              <a:defRPr/>
            </a:lvl1pPr>
            <a:lvl2pPr marL="180975" indent="-180975">
              <a:buFont typeface="Arial" panose="020B0604020202020204" pitchFamily="34" charset="0"/>
              <a:buChar char="•"/>
              <a:tabLst>
                <a:tab pos="180975" algn="l"/>
              </a:tabLst>
              <a:defRPr/>
            </a:lvl2pPr>
            <a:lvl3pPr marL="361950" indent="-180975">
              <a:buFont typeface="Arial" panose="020B0604020202020204" pitchFamily="34" charset="0"/>
              <a:buChar char="-"/>
              <a:tabLst>
                <a:tab pos="361950" algn="l"/>
              </a:tabLst>
              <a:defRPr/>
            </a:lvl3pPr>
            <a:lvl4pPr marL="542925" indent="-180975">
              <a:buFont typeface="Arial" panose="020B0604020202020204" pitchFamily="34" charset="0"/>
              <a:buChar char="•"/>
              <a:tabLst>
                <a:tab pos="542925" algn="l"/>
              </a:tabLst>
              <a:defRPr/>
            </a:lvl4pPr>
            <a:lvl5pPr marL="712788" indent="-169863">
              <a:buFont typeface="Arial" panose="020B0604020202020204" pitchFamily="34" charset="0"/>
              <a:buChar char="-"/>
              <a:tabLst>
                <a:tab pos="712788" algn="l"/>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400048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ITLE &amp; DUAL BULLETS">
    <p:spTree>
      <p:nvGrpSpPr>
        <p:cNvPr id="1" name=""/>
        <p:cNvGrpSpPr/>
        <p:nvPr/>
      </p:nvGrpSpPr>
      <p:grpSpPr>
        <a:xfrm>
          <a:off x="0" y="0"/>
          <a:ext cx="0" cy="0"/>
          <a:chOff x="0" y="0"/>
          <a:chExt cx="0" cy="0"/>
        </a:xfrm>
      </p:grpSpPr>
      <p:sp>
        <p:nvSpPr>
          <p:cNvPr id="2" name="Title 1"/>
          <p:cNvSpPr>
            <a:spLocks noGrp="1"/>
          </p:cNvSpPr>
          <p:nvPr>
            <p:ph type="title"/>
          </p:nvPr>
        </p:nvSpPr>
        <p:spPr>
          <a:xfrm>
            <a:off x="587506" y="414338"/>
            <a:ext cx="10972800" cy="1003300"/>
          </a:xfrm>
        </p:spPr>
        <p:txBody>
          <a:bodyPr/>
          <a:lstStyle/>
          <a:p>
            <a:r>
              <a:rPr lang="en-US"/>
              <a:t>Click to edit Master title style</a:t>
            </a:r>
            <a:endParaRPr lang="en-GB"/>
          </a:p>
        </p:txBody>
      </p:sp>
      <p:sp>
        <p:nvSpPr>
          <p:cNvPr id="3" name="Content Placeholder 2"/>
          <p:cNvSpPr>
            <a:spLocks noGrp="1"/>
          </p:cNvSpPr>
          <p:nvPr>
            <p:ph sz="half" idx="1"/>
          </p:nvPr>
        </p:nvSpPr>
        <p:spPr>
          <a:xfrm>
            <a:off x="587506" y="1600201"/>
            <a:ext cx="5384800" cy="4525963"/>
          </a:xfrm>
        </p:spPr>
        <p:txBody>
          <a:bodyPr/>
          <a:lstStyle>
            <a:lvl1pPr marL="0" indent="0">
              <a:buNone/>
              <a:defRPr sz="2800"/>
            </a:lvl1pPr>
            <a:lvl2pPr marL="180975" indent="-180975">
              <a:buFont typeface="Arial" panose="020B0604020202020204" pitchFamily="34" charset="0"/>
              <a:buChar char="•"/>
              <a:tabLst>
                <a:tab pos="180975" algn="l"/>
              </a:tabLst>
              <a:defRPr sz="2400"/>
            </a:lvl2pPr>
            <a:lvl3pPr marL="361950" indent="-180975">
              <a:buFont typeface="Arial" panose="020B0604020202020204" pitchFamily="34" charset="0"/>
              <a:buChar char="-"/>
              <a:tabLst>
                <a:tab pos="361950" algn="l"/>
              </a:tabLst>
              <a:defRPr sz="2000"/>
            </a:lvl3pPr>
            <a:lvl4pPr marL="542925" indent="-180975">
              <a:buFont typeface="Arial" panose="020B0604020202020204" pitchFamily="34" charset="0"/>
              <a:buChar char="•"/>
              <a:tabLst>
                <a:tab pos="542925" algn="l"/>
              </a:tabLst>
              <a:defRPr sz="1800"/>
            </a:lvl4pPr>
            <a:lvl5pPr marL="712788" indent="-169863">
              <a:buFont typeface="Arial" panose="020B0604020202020204" pitchFamily="34" charset="0"/>
              <a:buChar char="-"/>
              <a:tabLst>
                <a:tab pos="712788" algn="l"/>
              </a:tabLst>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5506" y="1600201"/>
            <a:ext cx="5384800" cy="4525963"/>
          </a:xfrm>
        </p:spPr>
        <p:txBody>
          <a:bodyPr/>
          <a:lstStyle>
            <a:lvl1pPr marL="0" indent="0">
              <a:buNone/>
              <a:defRPr sz="2800"/>
            </a:lvl1pPr>
            <a:lvl2pPr marL="180975" indent="-180975">
              <a:buFont typeface="Arial" panose="020B0604020202020204" pitchFamily="34" charset="0"/>
              <a:buChar char="•"/>
              <a:tabLst>
                <a:tab pos="180975" algn="l"/>
              </a:tabLst>
              <a:defRPr sz="2400"/>
            </a:lvl2pPr>
            <a:lvl3pPr marL="361950" indent="-180975">
              <a:buFont typeface="Arial" panose="020B0604020202020204" pitchFamily="34" charset="0"/>
              <a:buChar char="-"/>
              <a:tabLst>
                <a:tab pos="361950" algn="l"/>
              </a:tabLst>
              <a:defRPr sz="2000"/>
            </a:lvl3pPr>
            <a:lvl4pPr marL="542925" indent="-180975">
              <a:buFont typeface="Arial" panose="020B0604020202020204" pitchFamily="34" charset="0"/>
              <a:buChar char="•"/>
              <a:tabLst>
                <a:tab pos="542925" algn="l"/>
              </a:tabLst>
              <a:defRPr sz="1800"/>
            </a:lvl4pPr>
            <a:lvl5pPr marL="712788" indent="-169863">
              <a:buFont typeface="Arial" panose="020B0604020202020204" pitchFamily="34" charset="0"/>
              <a:buChar char="-"/>
              <a:tabLst>
                <a:tab pos="712788" algn="l"/>
              </a:tabLst>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572945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lank slide">
  <p:cSld name="Blank slide">
    <p:spTree>
      <p:nvGrpSpPr>
        <p:cNvPr id="1" name="Shape 19"/>
        <p:cNvGrpSpPr/>
        <p:nvPr/>
      </p:nvGrpSpPr>
      <p:grpSpPr>
        <a:xfrm>
          <a:off x="0" y="0"/>
          <a:ext cx="0" cy="0"/>
          <a:chOff x="0" y="0"/>
          <a:chExt cx="0" cy="0"/>
        </a:xfrm>
      </p:grpSpPr>
      <p:sp>
        <p:nvSpPr>
          <p:cNvPr id="20" name="Google Shape;20;p59"/>
          <p:cNvSpPr txBox="1">
            <a:spLocks noGrp="1"/>
          </p:cNvSpPr>
          <p:nvPr>
            <p:ph type="sldNum" idx="12"/>
          </p:nvPr>
        </p:nvSpPr>
        <p:spPr>
          <a:xfrm>
            <a:off x="11514670" y="6566446"/>
            <a:ext cx="478367" cy="155496"/>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900" b="0" i="0" u="none" strike="noStrike" cap="none">
                <a:solidFill>
                  <a:schemeClr val="dk1"/>
                </a:solidFill>
                <a:latin typeface="Calibri"/>
                <a:ea typeface="Calibri"/>
                <a:cs typeface="Calibri"/>
                <a:sym typeface="Calibri"/>
              </a:defRPr>
            </a:lvl1pPr>
            <a:lvl2pPr marL="0" lvl="1" indent="0" algn="ctr">
              <a:spcBef>
                <a:spcPts val="0"/>
              </a:spcBef>
              <a:buNone/>
              <a:defRPr sz="900" b="0" i="0" u="none" strike="noStrike" cap="none">
                <a:solidFill>
                  <a:schemeClr val="dk1"/>
                </a:solidFill>
                <a:latin typeface="Calibri"/>
                <a:ea typeface="Calibri"/>
                <a:cs typeface="Calibri"/>
                <a:sym typeface="Calibri"/>
              </a:defRPr>
            </a:lvl2pPr>
            <a:lvl3pPr marL="0" lvl="2" indent="0" algn="ctr">
              <a:spcBef>
                <a:spcPts val="0"/>
              </a:spcBef>
              <a:buNone/>
              <a:defRPr sz="900" b="0" i="0" u="none" strike="noStrike" cap="none">
                <a:solidFill>
                  <a:schemeClr val="dk1"/>
                </a:solidFill>
                <a:latin typeface="Calibri"/>
                <a:ea typeface="Calibri"/>
                <a:cs typeface="Calibri"/>
                <a:sym typeface="Calibri"/>
              </a:defRPr>
            </a:lvl3pPr>
            <a:lvl4pPr marL="0" lvl="3" indent="0" algn="ctr">
              <a:spcBef>
                <a:spcPts val="0"/>
              </a:spcBef>
              <a:buNone/>
              <a:defRPr sz="900" b="0" i="0" u="none" strike="noStrike" cap="none">
                <a:solidFill>
                  <a:schemeClr val="dk1"/>
                </a:solidFill>
                <a:latin typeface="Calibri"/>
                <a:ea typeface="Calibri"/>
                <a:cs typeface="Calibri"/>
                <a:sym typeface="Calibri"/>
              </a:defRPr>
            </a:lvl4pPr>
            <a:lvl5pPr marL="0" lvl="4" indent="0" algn="ctr">
              <a:spcBef>
                <a:spcPts val="0"/>
              </a:spcBef>
              <a:buNone/>
              <a:defRPr sz="900" b="0" i="0" u="none" strike="noStrike" cap="none">
                <a:solidFill>
                  <a:schemeClr val="dk1"/>
                </a:solidFill>
                <a:latin typeface="Calibri"/>
                <a:ea typeface="Calibri"/>
                <a:cs typeface="Calibri"/>
                <a:sym typeface="Calibri"/>
              </a:defRPr>
            </a:lvl5pPr>
            <a:lvl6pPr marL="0" lvl="5" indent="0" algn="ctr">
              <a:spcBef>
                <a:spcPts val="0"/>
              </a:spcBef>
              <a:buNone/>
              <a:defRPr sz="900" b="0" i="0" u="none" strike="noStrike" cap="none">
                <a:solidFill>
                  <a:schemeClr val="dk1"/>
                </a:solidFill>
                <a:latin typeface="Calibri"/>
                <a:ea typeface="Calibri"/>
                <a:cs typeface="Calibri"/>
                <a:sym typeface="Calibri"/>
              </a:defRPr>
            </a:lvl6pPr>
            <a:lvl7pPr marL="0" lvl="6" indent="0" algn="ctr">
              <a:spcBef>
                <a:spcPts val="0"/>
              </a:spcBef>
              <a:buNone/>
              <a:defRPr sz="900" b="0" i="0" u="none" strike="noStrike" cap="none">
                <a:solidFill>
                  <a:schemeClr val="dk1"/>
                </a:solidFill>
                <a:latin typeface="Calibri"/>
                <a:ea typeface="Calibri"/>
                <a:cs typeface="Calibri"/>
                <a:sym typeface="Calibri"/>
              </a:defRPr>
            </a:lvl7pPr>
            <a:lvl8pPr marL="0" lvl="7" indent="0" algn="ctr">
              <a:spcBef>
                <a:spcPts val="0"/>
              </a:spcBef>
              <a:buNone/>
              <a:defRPr sz="900" b="0" i="0" u="none" strike="noStrike" cap="none">
                <a:solidFill>
                  <a:schemeClr val="dk1"/>
                </a:solidFill>
                <a:latin typeface="Calibri"/>
                <a:ea typeface="Calibri"/>
                <a:cs typeface="Calibri"/>
                <a:sym typeface="Calibri"/>
              </a:defRPr>
            </a:lvl8pPr>
            <a:lvl9pPr marL="0" lvl="8" indent="0" algn="ctr">
              <a:spcBef>
                <a:spcPts val="0"/>
              </a:spcBef>
              <a:buNone/>
              <a:defRPr sz="900" b="0" i="0" u="none" strike="noStrike" cap="none">
                <a:solidFill>
                  <a:schemeClr val="dk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GB"/>
              <a:t>‹#›</a:t>
            </a:fld>
            <a:endParaRPr/>
          </a:p>
        </p:txBody>
      </p:sp>
      <p:sp>
        <p:nvSpPr>
          <p:cNvPr id="21" name="Google Shape;21;p59"/>
          <p:cNvSpPr txBox="1">
            <a:spLocks noGrp="1"/>
          </p:cNvSpPr>
          <p:nvPr>
            <p:ph type="title"/>
          </p:nvPr>
        </p:nvSpPr>
        <p:spPr>
          <a:xfrm>
            <a:off x="522493" y="303439"/>
            <a:ext cx="11162649" cy="656173"/>
          </a:xfrm>
          <a:prstGeom prst="rect">
            <a:avLst/>
          </a:prstGeom>
          <a:noFill/>
          <a:ln>
            <a:noFill/>
          </a:ln>
        </p:spPr>
        <p:txBody>
          <a:bodyPr spcFirstLastPara="1" wrap="square" lIns="36000" tIns="45700" rIns="36000" bIns="0" anchor="b" anchorCtr="0">
            <a:noAutofit/>
          </a:bodyPr>
          <a:lstStyle>
            <a:lvl1pPr lvl="0" algn="l">
              <a:spcBef>
                <a:spcPts val="0"/>
              </a:spcBef>
              <a:spcAft>
                <a:spcPts val="0"/>
              </a:spcAft>
              <a:buSzPts val="1400"/>
              <a:buNone/>
              <a:defRPr sz="2400" b="0">
                <a:solidFill>
                  <a:schemeClr val="dk2"/>
                </a:solidFill>
                <a:latin typeface="Trebuchet MS"/>
                <a:ea typeface="Trebuchet MS"/>
                <a:cs typeface="Trebuchet MS"/>
                <a:sym typeface="Trebuchet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1176632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itle 9"/>
          <p:cNvSpPr>
            <a:spLocks noGrp="1"/>
          </p:cNvSpPr>
          <p:nvPr>
            <p:ph type="title"/>
          </p:nvPr>
        </p:nvSpPr>
        <p:spPr/>
        <p:txBody>
          <a:bodyPr/>
          <a:lstStyle/>
          <a:p>
            <a:r>
              <a:rPr lang="en-US"/>
              <a:t>Click to edit Master title style</a:t>
            </a:r>
            <a:endParaRPr lang="en-GB"/>
          </a:p>
        </p:txBody>
      </p:sp>
      <p:sp>
        <p:nvSpPr>
          <p:cNvPr id="4" name="Rectangle 7"/>
          <p:cNvSpPr>
            <a:spLocks noGrp="1" noChangeArrowheads="1"/>
          </p:cNvSpPr>
          <p:nvPr>
            <p:ph type="sldNum" sz="quarter" idx="10"/>
          </p:nvPr>
        </p:nvSpPr>
        <p:spPr>
          <a:ln/>
        </p:spPr>
        <p:txBody>
          <a:bodyPr/>
          <a:lstStyle>
            <a:lvl1pPr>
              <a:defRPr/>
            </a:lvl1pPr>
          </a:lstStyle>
          <a:p>
            <a:pPr>
              <a:defRPr/>
            </a:pPr>
            <a:fld id="{C5FBB679-47EF-4D1E-A599-29FC5CADA5B2}" type="slidenum">
              <a:rPr lang="en-US"/>
              <a:pPr>
                <a:defRPr/>
              </a:pPr>
              <a:t>‹#›</a:t>
            </a:fld>
            <a:endParaRPr lang="en-US"/>
          </a:p>
        </p:txBody>
      </p:sp>
    </p:spTree>
    <p:extLst>
      <p:ext uri="{BB962C8B-B14F-4D97-AF65-F5344CB8AC3E}">
        <p14:creationId xmlns:p14="http://schemas.microsoft.com/office/powerpoint/2010/main" val="1444250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36219"/>
          <a:stretch/>
        </p:blipFill>
        <p:spPr>
          <a:xfrm>
            <a:off x="321733" y="402169"/>
            <a:ext cx="1486046" cy="1217850"/>
          </a:xfrm>
          <a:prstGeom prst="rect">
            <a:avLst/>
          </a:prstGeom>
        </p:spPr>
      </p:pic>
      <p:sp>
        <p:nvSpPr>
          <p:cNvPr id="2" name="Title 1">
            <a:extLst>
              <a:ext uri="{FF2B5EF4-FFF2-40B4-BE49-F238E27FC236}">
                <a16:creationId xmlns:a16="http://schemas.microsoft.com/office/drawing/2014/main" id="{379E049A-9CCE-38EE-3CA9-041D5F6E67E1}"/>
              </a:ext>
            </a:extLst>
          </p:cNvPr>
          <p:cNvSpPr>
            <a:spLocks noGrp="1"/>
          </p:cNvSpPr>
          <p:nvPr>
            <p:ph type="title" hasCustomPrompt="1"/>
          </p:nvPr>
        </p:nvSpPr>
        <p:spPr>
          <a:xfrm>
            <a:off x="3295137" y="2710250"/>
            <a:ext cx="5552303" cy="2446637"/>
          </a:xfrm>
          <a:prstGeom prst="rect">
            <a:avLst/>
          </a:prstGeom>
        </p:spPr>
        <p:txBody>
          <a:bodyPr>
            <a:normAutofit/>
          </a:bodyPr>
          <a:lstStyle>
            <a:lvl1pPr marL="0" marR="0" indent="0" algn="ctr" defTabSz="810158" rtl="0" eaLnBrk="1" fontAlgn="auto" latinLnBrk="0" hangingPunct="1">
              <a:lnSpc>
                <a:spcPct val="90000"/>
              </a:lnSpc>
              <a:spcBef>
                <a:spcPct val="0"/>
              </a:spcBef>
              <a:spcAft>
                <a:spcPts val="0"/>
              </a:spcAft>
              <a:buClrTx/>
              <a:buSzTx/>
              <a:buFontTx/>
              <a:buNone/>
              <a:tabLst/>
              <a:defRPr sz="4430" b="0">
                <a:solidFill>
                  <a:schemeClr val="tx1"/>
                </a:solidFill>
              </a:defRPr>
            </a:lvl1pPr>
          </a:lstStyle>
          <a:p>
            <a:r>
              <a:rPr lang="en-US"/>
              <a:t>[Title]</a:t>
            </a:r>
            <a:br>
              <a:rPr lang="en-US"/>
            </a:br>
            <a:br>
              <a:rPr lang="en-US"/>
            </a:br>
            <a:r>
              <a:rPr lang="en-US"/>
              <a:t>[Date]</a:t>
            </a:r>
            <a:endParaRPr lang="en-GB"/>
          </a:p>
        </p:txBody>
      </p:sp>
    </p:spTree>
    <p:extLst>
      <p:ext uri="{BB962C8B-B14F-4D97-AF65-F5344CB8AC3E}">
        <p14:creationId xmlns:p14="http://schemas.microsoft.com/office/powerpoint/2010/main" val="615916805"/>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407512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605095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847950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965405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853395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169348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166119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269782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076639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3121490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511710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FA43F5B-065E-43CE-B3FD-98C48A6F94D7}" type="datetime1">
              <a:rPr lang="en-US" smtClean="0"/>
              <a:pPr/>
              <a:t>5/27/2026</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2955558183"/>
      </p:ext>
    </p:extLst>
  </p:cSld>
  <p:clrMapOvr>
    <a:masterClrMapping/>
  </p:clrMapOvr>
  <p:hf hdr="0"/>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A43F5B-065E-43CE-B3FD-98C48A6F94D7}" type="datetime1">
              <a:rPr lang="en-US" smtClean="0"/>
              <a:pPr/>
              <a:t>5/27/2026</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3520001572"/>
      </p:ext>
    </p:extLst>
  </p:cSld>
  <p:clrMapOvr>
    <a:masterClrMapping/>
  </p:clrMapOvr>
  <p:hf hdr="0"/>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A43F5B-065E-43CE-B3FD-98C48A6F94D7}" type="datetime1">
              <a:rPr lang="en-US" smtClean="0"/>
              <a:pPr/>
              <a:t>5/27/2026</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1202306627"/>
      </p:ext>
    </p:extLst>
  </p:cSld>
  <p:clrMapOvr>
    <a:masterClrMapping/>
  </p:clrMapOvr>
  <p:hf hdr="0"/>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A43F5B-065E-43CE-B3FD-98C48A6F94D7}" type="datetime1">
              <a:rPr lang="en-US" smtClean="0"/>
              <a:pPr/>
              <a:t>5/27/2026</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2656589130"/>
      </p:ext>
    </p:extLst>
  </p:cSld>
  <p:clrMapOvr>
    <a:masterClrMapping/>
  </p:clrMapOvr>
  <p:hf hdr="0"/>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A43F5B-065E-43CE-B3FD-98C48A6F94D7}" type="datetime1">
              <a:rPr lang="en-US" smtClean="0"/>
              <a:pPr/>
              <a:t>5/27/2026</a:t>
            </a:fld>
            <a:endParaRPr lang="en-US"/>
          </a:p>
        </p:txBody>
      </p:sp>
      <p:sp>
        <p:nvSpPr>
          <p:cNvPr id="8" name="Footer Placeholder 7"/>
          <p:cNvSpPr>
            <a:spLocks noGrp="1"/>
          </p:cNvSpPr>
          <p:nvPr>
            <p:ph type="ftr" sz="quarter" idx="11"/>
          </p:nvPr>
        </p:nvSpPr>
        <p:spPr/>
        <p:txBody>
          <a:bodyPr/>
          <a:lstStyle/>
          <a:p>
            <a:r>
              <a:rPr lang="en-US"/>
              <a:t>Sample Footer Text</a:t>
            </a:r>
          </a:p>
        </p:txBody>
      </p:sp>
      <p:sp>
        <p:nvSpPr>
          <p:cNvPr id="9" name="Slide Number Placeholder 8"/>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2807042486"/>
      </p:ext>
    </p:extLst>
  </p:cSld>
  <p:clrMapOvr>
    <a:masterClrMapping/>
  </p:clrMapOvr>
  <p:hf hdr="0"/>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A43F5B-065E-43CE-B3FD-98C48A6F94D7}" type="datetime1">
              <a:rPr lang="en-US" smtClean="0"/>
              <a:pPr/>
              <a:t>5/27/2026</a:t>
            </a:fld>
            <a:endParaRPr lang="en-US"/>
          </a:p>
        </p:txBody>
      </p:sp>
      <p:sp>
        <p:nvSpPr>
          <p:cNvPr id="4" name="Footer Placeholder 3"/>
          <p:cNvSpPr>
            <a:spLocks noGrp="1"/>
          </p:cNvSpPr>
          <p:nvPr>
            <p:ph type="ftr" sz="quarter" idx="11"/>
          </p:nvPr>
        </p:nvSpPr>
        <p:spPr/>
        <p:txBody>
          <a:bodyPr/>
          <a:lstStyle/>
          <a:p>
            <a:r>
              <a:rPr lang="en-US"/>
              <a:t>Sample Footer Text</a:t>
            </a:r>
          </a:p>
        </p:txBody>
      </p:sp>
      <p:sp>
        <p:nvSpPr>
          <p:cNvPr id="5" name="Slide Number Placeholder 4"/>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157515864"/>
      </p:ext>
    </p:extLst>
  </p:cSld>
  <p:clrMapOvr>
    <a:masterClrMapping/>
  </p:clrMapOvr>
  <p:hf hdr="0"/>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A43F5B-065E-43CE-B3FD-98C48A6F94D7}" type="datetime1">
              <a:rPr lang="en-US" smtClean="0"/>
              <a:pPr/>
              <a:t>5/27/2026</a:t>
            </a:fld>
            <a:endParaRPr lang="en-US"/>
          </a:p>
        </p:txBody>
      </p:sp>
      <p:sp>
        <p:nvSpPr>
          <p:cNvPr id="3" name="Footer Placeholder 2"/>
          <p:cNvSpPr>
            <a:spLocks noGrp="1"/>
          </p:cNvSpPr>
          <p:nvPr>
            <p:ph type="ftr" sz="quarter" idx="11"/>
          </p:nvPr>
        </p:nvSpPr>
        <p:spPr/>
        <p:txBody>
          <a:bodyPr/>
          <a:lstStyle/>
          <a:p>
            <a:r>
              <a:rPr lang="en-US"/>
              <a:t>Sample Footer Text</a:t>
            </a:r>
          </a:p>
        </p:txBody>
      </p:sp>
      <p:sp>
        <p:nvSpPr>
          <p:cNvPr id="4" name="Slide Number Placeholder 3"/>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1252008086"/>
      </p:ext>
    </p:extLst>
  </p:cSld>
  <p:clrMapOvr>
    <a:masterClrMapping/>
  </p:clrMapOvr>
  <p:hf hdr="0"/>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DB3EA1-DD0C-4B8D-8364-52024B4530F1}" type="datetime1">
              <a:rPr lang="en-US" smtClean="0"/>
              <a:pPr/>
              <a:t>5/27/2026</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37989181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A43F5B-065E-43CE-B3FD-98C48A6F94D7}" type="datetime1">
              <a:rPr lang="en-US" smtClean="0"/>
              <a:pPr/>
              <a:t>5/27/2026</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3619876893"/>
      </p:ext>
    </p:extLst>
  </p:cSld>
  <p:clrMapOvr>
    <a:masterClrMapping/>
  </p:clrMapOvr>
  <p:hf hdr="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A43F5B-065E-43CE-B3FD-98C48A6F94D7}" type="datetime1">
              <a:rPr lang="en-US" smtClean="0"/>
              <a:pPr/>
              <a:t>5/27/2026</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1890241226"/>
      </p:ext>
    </p:extLst>
  </p:cSld>
  <p:clrMapOvr>
    <a:masterClrMapping/>
  </p:clrMapOvr>
  <p:hf hdr="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A43F5B-065E-43CE-B3FD-98C48A6F94D7}" type="datetime1">
              <a:rPr lang="en-US" smtClean="0"/>
              <a:pPr/>
              <a:t>5/27/2026</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2DE90F28-AFBB-4AB2-AA79-6D3F72ED131B}"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28858468"/>
      </p:ext>
    </p:extLst>
  </p:cSld>
  <p:clrMapOvr>
    <a:masterClrMapping/>
  </p:clrMapOvr>
  <p:hf hdr="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A43F5B-065E-43CE-B3FD-98C48A6F94D7}" type="datetime1">
              <a:rPr lang="en-US" smtClean="0"/>
              <a:pPr/>
              <a:t>5/27/2026</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3681671844"/>
      </p:ext>
    </p:extLst>
  </p:cSld>
  <p:clrMapOvr>
    <a:masterClrMapping/>
  </p:clrMapOvr>
  <p:hf hd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A43F5B-065E-43CE-B3FD-98C48A6F94D7}" type="datetime1">
              <a:rPr lang="en-US" smtClean="0"/>
              <a:pPr/>
              <a:t>5/27/2026</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2DE90F28-AFBB-4AB2-AA79-6D3F72ED131B}"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4484443"/>
      </p:ext>
    </p:extLst>
  </p:cSld>
  <p:clrMapOvr>
    <a:masterClrMapping/>
  </p:clrMapOvr>
  <p:hf hdr="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A43F5B-065E-43CE-B3FD-98C48A6F94D7}" type="datetime1">
              <a:rPr lang="en-US" smtClean="0"/>
              <a:pPr/>
              <a:t>5/27/2026</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2057249783"/>
      </p:ext>
    </p:extLst>
  </p:cSld>
  <p:clrMapOvr>
    <a:masterClrMapping/>
  </p:clrMapOvr>
  <p:hf hdr="0"/>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A43F5B-065E-43CE-B3FD-98C48A6F94D7}" type="datetime1">
              <a:rPr lang="en-US" smtClean="0"/>
              <a:pPr/>
              <a:t>5/27/2026</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2572154254"/>
      </p:ext>
    </p:extLst>
  </p:cSld>
  <p:clrMapOvr>
    <a:masterClrMapping/>
  </p:clrMapOvr>
  <p:hf hdr="0"/>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A43F5B-065E-43CE-B3FD-98C48A6F94D7}" type="datetime1">
              <a:rPr lang="en-US" smtClean="0"/>
              <a:pPr/>
              <a:t>5/27/2026</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1873751577"/>
      </p:ext>
    </p:extLst>
  </p:cSld>
  <p:clrMapOvr>
    <a:masterClrMapping/>
  </p:clrMapOvr>
  <p:hf hdr="0"/>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80560" y="320040"/>
            <a:ext cx="6858000" cy="932688"/>
          </a:xfrm>
        </p:spPr>
        <p:txBody>
          <a:bodyPr anchor="b">
            <a:no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480560" y="1380744"/>
            <a:ext cx="6858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466BBA9B-B728-DC67-AD0E-8B0CD6B2553B}"/>
              </a:ext>
              <a:ext uri="{C183D7F6-B498-43B3-948B-1728B52AA6E4}">
                <adec:decorative xmlns:adec="http://schemas.microsoft.com/office/drawing/2017/decorative" val="1"/>
              </a:ext>
            </a:extLst>
          </p:cNvPr>
          <p:cNvCxnSpPr>
            <a:cxnSpLocks/>
          </p:cNvCxnSpPr>
          <p:nvPr userDrawn="1"/>
        </p:nvCxnSpPr>
        <p:spPr>
          <a:xfrm>
            <a:off x="401402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Date Placeholder 5">
            <a:extLst>
              <a:ext uri="{FF2B5EF4-FFF2-40B4-BE49-F238E27FC236}">
                <a16:creationId xmlns:a16="http://schemas.microsoft.com/office/drawing/2014/main" id="{9CD3AF4A-6CE8-D602-8B43-2DBEE16BF05E}"/>
              </a:ext>
            </a:extLst>
          </p:cNvPr>
          <p:cNvSpPr>
            <a:spLocks noGrp="1"/>
          </p:cNvSpPr>
          <p:nvPr>
            <p:ph type="dt" sz="half" idx="15"/>
          </p:nvPr>
        </p:nvSpPr>
        <p:spPr>
          <a:xfrm rot="5400000">
            <a:off x="10425981" y="4687095"/>
            <a:ext cx="2706690" cy="365125"/>
          </a:xfrm>
        </p:spPr>
        <p:txBody>
          <a:bodyPr/>
          <a:lstStyle/>
          <a:p>
            <a:fld id="{7FA43F5B-065E-43CE-B3FD-98C48A6F94D7}" type="datetime1">
              <a:rPr lang="en-US" smtClean="0"/>
              <a:pPr/>
              <a:t>5/27/2026</a:t>
            </a:fld>
            <a:endParaRPr lang="en-US"/>
          </a:p>
        </p:txBody>
      </p:sp>
      <p:sp>
        <p:nvSpPr>
          <p:cNvPr id="9" name="Footer Placeholder 8">
            <a:extLst>
              <a:ext uri="{FF2B5EF4-FFF2-40B4-BE49-F238E27FC236}">
                <a16:creationId xmlns:a16="http://schemas.microsoft.com/office/drawing/2014/main" id="{767E8268-A223-BA56-F272-53477C7091D7}"/>
              </a:ext>
            </a:extLst>
          </p:cNvPr>
          <p:cNvSpPr>
            <a:spLocks noGrp="1"/>
          </p:cNvSpPr>
          <p:nvPr>
            <p:ph type="ftr" sz="quarter" idx="16"/>
          </p:nvPr>
        </p:nvSpPr>
        <p:spPr>
          <a:xfrm rot="16200000" flipH="1">
            <a:off x="10292565" y="1592957"/>
            <a:ext cx="2973522" cy="365125"/>
          </a:xfrm>
        </p:spPr>
        <p:txBody>
          <a:bodyPr/>
          <a:lstStyle/>
          <a:p>
            <a:r>
              <a:rPr lang="en-US"/>
              <a:t>Sample Footer Text</a:t>
            </a:r>
          </a:p>
        </p:txBody>
      </p:sp>
      <p:sp>
        <p:nvSpPr>
          <p:cNvPr id="10" name="Slide Number Placeholder 9">
            <a:extLst>
              <a:ext uri="{FF2B5EF4-FFF2-40B4-BE49-F238E27FC236}">
                <a16:creationId xmlns:a16="http://schemas.microsoft.com/office/drawing/2014/main" id="{94F7843C-45BC-E180-EC40-8C80397FBC9E}"/>
              </a:ext>
            </a:extLst>
          </p:cNvPr>
          <p:cNvSpPr>
            <a:spLocks noGrp="1"/>
          </p:cNvSpPr>
          <p:nvPr>
            <p:ph type="sldNum" sz="quarter" idx="17"/>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105143597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Content Placeholder 3">
            <a:extLst>
              <a:ext uri="{FF2B5EF4-FFF2-40B4-BE49-F238E27FC236}">
                <a16:creationId xmlns:a16="http://schemas.microsoft.com/office/drawing/2014/main" id="{2172FE6B-A4D8-8ED7-89D7-5E7F2C5B8F5F}"/>
              </a:ext>
            </a:extLst>
          </p:cNvPr>
          <p:cNvSpPr>
            <a:spLocks noGrp="1"/>
          </p:cNvSpPr>
          <p:nvPr>
            <p:ph sz="quarter" idx="15"/>
          </p:nvPr>
        </p:nvSpPr>
        <p:spPr>
          <a:xfrm>
            <a:off x="731838" y="2103438"/>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686405AE-ED31-677D-86D8-01EAD583735E}"/>
              </a:ext>
            </a:extLst>
          </p:cNvPr>
          <p:cNvSpPr>
            <a:spLocks noGrp="1"/>
          </p:cNvSpPr>
          <p:nvPr>
            <p:ph sz="quarter" idx="16"/>
          </p:nvPr>
        </p:nvSpPr>
        <p:spPr>
          <a:xfrm>
            <a:off x="6284947" y="2103121"/>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9E765B10-D26A-480A-9509-A9831C5E60D8}" type="datetime1">
              <a:rPr lang="en-US" smtClean="0"/>
              <a:pPr/>
              <a:t>5/27/2026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97198187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32320" y="584339"/>
            <a:ext cx="4361688" cy="1261714"/>
          </a:xfrm>
        </p:spPr>
        <p:txBody>
          <a:bodyPr anchor="b">
            <a:no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6611509"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lang="en-US"/>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32320" y="1979463"/>
            <a:ext cx="4362450" cy="43292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FFBFE376-D742-D564-3921-9EE06C25A99D}"/>
              </a:ext>
              <a:ext uri="{C183D7F6-B498-43B3-948B-1728B52AA6E4}">
                <adec:decorative xmlns:adec="http://schemas.microsoft.com/office/drawing/2017/decorative" val="1"/>
              </a:ext>
            </a:extLst>
          </p:cNvPr>
          <p:cNvCxnSpPr>
            <a:cxnSpLocks/>
          </p:cNvCxnSpPr>
          <p:nvPr userDrawn="1"/>
        </p:nvCxnSpPr>
        <p:spPr>
          <a:xfrm>
            <a:off x="6616017"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Date Placeholder 5">
            <a:extLst>
              <a:ext uri="{FF2B5EF4-FFF2-40B4-BE49-F238E27FC236}">
                <a16:creationId xmlns:a16="http://schemas.microsoft.com/office/drawing/2014/main" id="{95BE6B84-4C67-D49C-27F8-C862E16A8FF8}"/>
              </a:ext>
            </a:extLst>
          </p:cNvPr>
          <p:cNvSpPr>
            <a:spLocks noGrp="1"/>
          </p:cNvSpPr>
          <p:nvPr>
            <p:ph type="dt" sz="half" idx="15"/>
          </p:nvPr>
        </p:nvSpPr>
        <p:spPr>
          <a:xfrm rot="5400000">
            <a:off x="10425981" y="4687095"/>
            <a:ext cx="2706690" cy="365125"/>
          </a:xfrm>
        </p:spPr>
        <p:txBody>
          <a:bodyPr/>
          <a:lstStyle/>
          <a:p>
            <a:fld id="{7FA43F5B-065E-43CE-B3FD-98C48A6F94D7}" type="datetime1">
              <a:rPr lang="en-US" smtClean="0"/>
              <a:pPr/>
              <a:t>5/27/2026</a:t>
            </a:fld>
            <a:endParaRPr lang="en-US"/>
          </a:p>
        </p:txBody>
      </p:sp>
      <p:sp>
        <p:nvSpPr>
          <p:cNvPr id="7" name="Footer Placeholder 6">
            <a:extLst>
              <a:ext uri="{FF2B5EF4-FFF2-40B4-BE49-F238E27FC236}">
                <a16:creationId xmlns:a16="http://schemas.microsoft.com/office/drawing/2014/main" id="{38CDB1B9-EC53-82AC-9108-F0D1BBC43917}"/>
              </a:ext>
            </a:extLst>
          </p:cNvPr>
          <p:cNvSpPr>
            <a:spLocks noGrp="1"/>
          </p:cNvSpPr>
          <p:nvPr>
            <p:ph type="ftr" sz="quarter" idx="16"/>
          </p:nvPr>
        </p:nvSpPr>
        <p:spPr>
          <a:xfrm rot="16200000" flipH="1">
            <a:off x="10292565" y="1592957"/>
            <a:ext cx="2973522" cy="365125"/>
          </a:xfrm>
        </p:spPr>
        <p:txBody>
          <a:bodyPr/>
          <a:lstStyle/>
          <a:p>
            <a:r>
              <a:rPr lang="en-US"/>
              <a:t>Sample Footer Text</a:t>
            </a:r>
          </a:p>
        </p:txBody>
      </p:sp>
      <p:sp>
        <p:nvSpPr>
          <p:cNvPr id="9" name="Slide Number Placeholder 8">
            <a:extLst>
              <a:ext uri="{FF2B5EF4-FFF2-40B4-BE49-F238E27FC236}">
                <a16:creationId xmlns:a16="http://schemas.microsoft.com/office/drawing/2014/main" id="{E60BD4C5-5651-77FA-20CA-3D813654A922}"/>
              </a:ext>
            </a:extLst>
          </p:cNvPr>
          <p:cNvSpPr>
            <a:spLocks noGrp="1"/>
          </p:cNvSpPr>
          <p:nvPr>
            <p:ph type="sldNum" sz="quarter" idx="17"/>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212277089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userDrawn="1">
  <p:cSld name="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6C4595-90D4-94E6-CEBA-82807457D2BE}"/>
              </a:ext>
            </a:extLst>
          </p:cNvPr>
          <p:cNvSpPr>
            <a:spLocks noGrp="1"/>
          </p:cNvSpPr>
          <p:nvPr>
            <p:ph type="title"/>
          </p:nvPr>
        </p:nvSpPr>
        <p:spPr>
          <a:xfrm>
            <a:off x="731520" y="365760"/>
            <a:ext cx="10741152" cy="1132258"/>
          </a:xfrm>
        </p:spPr>
        <p:txBody>
          <a:bodyPr/>
          <a:lstStyle/>
          <a:p>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731520" y="1658679"/>
            <a:ext cx="10780776" cy="4925000"/>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EEE6A364-A39C-470E-B89A-9BD899585684}" type="datetime1">
              <a:rPr lang="en-US" smtClean="0"/>
              <a:pPr/>
              <a:t>5/27/2026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31716210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6858000" cy="932688"/>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380744"/>
            <a:ext cx="6858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4" name="Straight Connector 3">
            <a:extLst>
              <a:ext uri="{FF2B5EF4-FFF2-40B4-BE49-F238E27FC236}">
                <a16:creationId xmlns:a16="http://schemas.microsoft.com/office/drawing/2014/main" id="{3C626C00-7A36-46A2-880D-F484910B3412}"/>
              </a:ext>
              <a:ext uri="{C183D7F6-B498-43B3-948B-1728B52AA6E4}">
                <adec:decorative xmlns:adec="http://schemas.microsoft.com/office/drawing/2017/decorative" val="1"/>
              </a:ext>
            </a:extLst>
          </p:cNvPr>
          <p:cNvCxnSpPr>
            <a:cxnSpLocks/>
          </p:cNvCxnSpPr>
          <p:nvPr userDrawn="1"/>
        </p:nvCxnSpPr>
        <p:spPr>
          <a:xfrm>
            <a:off x="8077761"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68FF6D8B-36A2-DF79-CDB9-885694DCA71D}"/>
              </a:ext>
            </a:extLst>
          </p:cNvPr>
          <p:cNvSpPr>
            <a:spLocks noGrp="1"/>
          </p:cNvSpPr>
          <p:nvPr>
            <p:ph type="dt" sz="half" idx="15"/>
          </p:nvPr>
        </p:nvSpPr>
        <p:spPr>
          <a:xfrm rot="5400000">
            <a:off x="-997745" y="4687095"/>
            <a:ext cx="2706690" cy="365125"/>
          </a:xfrm>
        </p:spPr>
        <p:txBody>
          <a:bodyPr/>
          <a:lstStyle/>
          <a:p>
            <a:fld id="{7FA43F5B-065E-43CE-B3FD-98C48A6F94D7}" type="datetime1">
              <a:rPr lang="en-US" smtClean="0"/>
              <a:pPr/>
              <a:t>5/27/2026</a:t>
            </a:fld>
            <a:endParaRPr lang="en-US"/>
          </a:p>
        </p:txBody>
      </p:sp>
      <p:sp>
        <p:nvSpPr>
          <p:cNvPr id="5" name="Footer Placeholder 4">
            <a:extLst>
              <a:ext uri="{FF2B5EF4-FFF2-40B4-BE49-F238E27FC236}">
                <a16:creationId xmlns:a16="http://schemas.microsoft.com/office/drawing/2014/main" id="{63A2396A-E38F-CC9C-7303-71F99D082082}"/>
              </a:ext>
            </a:extLst>
          </p:cNvPr>
          <p:cNvSpPr>
            <a:spLocks noGrp="1"/>
          </p:cNvSpPr>
          <p:nvPr>
            <p:ph type="ftr" sz="quarter" idx="16"/>
          </p:nvPr>
        </p:nvSpPr>
        <p:spPr>
          <a:xfrm rot="16200000" flipH="1">
            <a:off x="-1131161" y="1592957"/>
            <a:ext cx="2973522" cy="365125"/>
          </a:xfrm>
        </p:spPr>
        <p:txBody>
          <a:bodyPr/>
          <a:lstStyle/>
          <a:p>
            <a:r>
              <a:rPr lang="en-US"/>
              <a:t>Sample Footer Text</a:t>
            </a:r>
          </a:p>
        </p:txBody>
      </p:sp>
      <p:sp>
        <p:nvSpPr>
          <p:cNvPr id="6" name="Slide Number Placeholder 5">
            <a:extLst>
              <a:ext uri="{FF2B5EF4-FFF2-40B4-BE49-F238E27FC236}">
                <a16:creationId xmlns:a16="http://schemas.microsoft.com/office/drawing/2014/main" id="{483B0E4B-031C-4F2A-1993-D824DD71F7DE}"/>
              </a:ext>
            </a:extLst>
          </p:cNvPr>
          <p:cNvSpPr>
            <a:spLocks noGrp="1"/>
          </p:cNvSpPr>
          <p:nvPr>
            <p:ph type="sldNum" sz="quarter" idx="17"/>
          </p:nvPr>
        </p:nvSpPr>
        <p:spPr>
          <a:xfrm>
            <a:off x="51117" y="6356350"/>
            <a:ext cx="574620" cy="365125"/>
          </a:xfrm>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3677821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C6823-1E35-BA8A-0179-C96AF0AA22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AE811E3-18A3-1643-43B4-0DBF7DC9B4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48BB770-C4CC-786F-4391-400C6CCFB3FF}"/>
              </a:ext>
            </a:extLst>
          </p:cNvPr>
          <p:cNvSpPr>
            <a:spLocks noGrp="1"/>
          </p:cNvSpPr>
          <p:nvPr>
            <p:ph type="dt" sz="half" idx="10"/>
          </p:nvPr>
        </p:nvSpPr>
        <p:spPr/>
        <p:txBody>
          <a:bodyPr/>
          <a:lstStyle/>
          <a:p>
            <a:fld id="{0B928C95-07BE-42CE-B3E2-785B13ACC908}" type="datetimeFigureOut">
              <a:rPr lang="en-GB" smtClean="0"/>
              <a:t>27/05/2026</a:t>
            </a:fld>
            <a:endParaRPr lang="en-GB"/>
          </a:p>
        </p:txBody>
      </p:sp>
      <p:sp>
        <p:nvSpPr>
          <p:cNvPr id="5" name="Footer Placeholder 4">
            <a:extLst>
              <a:ext uri="{FF2B5EF4-FFF2-40B4-BE49-F238E27FC236}">
                <a16:creationId xmlns:a16="http://schemas.microsoft.com/office/drawing/2014/main" id="{8DCB7CB2-A8AF-711B-C7DA-E22EDE401E6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E74D8D1-5BFA-459B-F9D8-8B3DC7D4751A}"/>
              </a:ext>
            </a:extLst>
          </p:cNvPr>
          <p:cNvSpPr>
            <a:spLocks noGrp="1"/>
          </p:cNvSpPr>
          <p:nvPr>
            <p:ph type="sldNum" sz="quarter" idx="12"/>
          </p:nvPr>
        </p:nvSpPr>
        <p:spPr/>
        <p:txBody>
          <a:bodyPr/>
          <a:lstStyle/>
          <a:p>
            <a:fld id="{0DDEBC8F-79E3-4ECA-891F-57F081A6E0D3}" type="slidenum">
              <a:rPr lang="en-GB" smtClean="0"/>
              <a:t>‹#›</a:t>
            </a:fld>
            <a:endParaRPr lang="en-GB"/>
          </a:p>
        </p:txBody>
      </p:sp>
    </p:spTree>
    <p:extLst>
      <p:ext uri="{BB962C8B-B14F-4D97-AF65-F5344CB8AC3E}">
        <p14:creationId xmlns:p14="http://schemas.microsoft.com/office/powerpoint/2010/main" val="22174162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A7A77-8E53-D9EF-C6A7-7F29D2C8E30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D1E441B-35E6-F7AC-BF50-4BCFC11BD1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BCA0832-E816-9F81-3947-F4B683D54D1D}"/>
              </a:ext>
            </a:extLst>
          </p:cNvPr>
          <p:cNvSpPr>
            <a:spLocks noGrp="1"/>
          </p:cNvSpPr>
          <p:nvPr>
            <p:ph type="dt" sz="half" idx="10"/>
          </p:nvPr>
        </p:nvSpPr>
        <p:spPr/>
        <p:txBody>
          <a:bodyPr/>
          <a:lstStyle/>
          <a:p>
            <a:fld id="{0B928C95-07BE-42CE-B3E2-785B13ACC908}" type="datetimeFigureOut">
              <a:rPr lang="en-GB" smtClean="0"/>
              <a:t>27/05/2026</a:t>
            </a:fld>
            <a:endParaRPr lang="en-GB"/>
          </a:p>
        </p:txBody>
      </p:sp>
      <p:sp>
        <p:nvSpPr>
          <p:cNvPr id="5" name="Footer Placeholder 4">
            <a:extLst>
              <a:ext uri="{FF2B5EF4-FFF2-40B4-BE49-F238E27FC236}">
                <a16:creationId xmlns:a16="http://schemas.microsoft.com/office/drawing/2014/main" id="{B305954B-EBDA-EA2E-42D3-DAB6851302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66F9AB1-6924-B159-D451-9F05E3A87566}"/>
              </a:ext>
            </a:extLst>
          </p:cNvPr>
          <p:cNvSpPr>
            <a:spLocks noGrp="1"/>
          </p:cNvSpPr>
          <p:nvPr>
            <p:ph type="sldNum" sz="quarter" idx="12"/>
          </p:nvPr>
        </p:nvSpPr>
        <p:spPr/>
        <p:txBody>
          <a:bodyPr/>
          <a:lstStyle/>
          <a:p>
            <a:fld id="{0DDEBC8F-79E3-4ECA-891F-57F081A6E0D3}" type="slidenum">
              <a:rPr lang="en-GB" smtClean="0"/>
              <a:t>‹#›</a:t>
            </a:fld>
            <a:endParaRPr lang="en-GB"/>
          </a:p>
        </p:txBody>
      </p:sp>
    </p:spTree>
    <p:extLst>
      <p:ext uri="{BB962C8B-B14F-4D97-AF65-F5344CB8AC3E}">
        <p14:creationId xmlns:p14="http://schemas.microsoft.com/office/powerpoint/2010/main" val="58373662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39CB2-24AE-70A8-DC97-5F1CF0C6B5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1C10AAB-D41F-10CB-68DA-80923EFDA2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480DFF-2D7D-2149-18FB-1D7D841F07B9}"/>
              </a:ext>
            </a:extLst>
          </p:cNvPr>
          <p:cNvSpPr>
            <a:spLocks noGrp="1"/>
          </p:cNvSpPr>
          <p:nvPr>
            <p:ph type="dt" sz="half" idx="10"/>
          </p:nvPr>
        </p:nvSpPr>
        <p:spPr/>
        <p:txBody>
          <a:bodyPr/>
          <a:lstStyle/>
          <a:p>
            <a:fld id="{0B928C95-07BE-42CE-B3E2-785B13ACC908}" type="datetimeFigureOut">
              <a:rPr lang="en-GB" smtClean="0"/>
              <a:t>27/05/2026</a:t>
            </a:fld>
            <a:endParaRPr lang="en-GB"/>
          </a:p>
        </p:txBody>
      </p:sp>
      <p:sp>
        <p:nvSpPr>
          <p:cNvPr id="5" name="Footer Placeholder 4">
            <a:extLst>
              <a:ext uri="{FF2B5EF4-FFF2-40B4-BE49-F238E27FC236}">
                <a16:creationId xmlns:a16="http://schemas.microsoft.com/office/drawing/2014/main" id="{E08BFF18-4611-8D2C-2909-16BAF97CE2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F9C8ED-43BB-B7CA-D87A-5E5F23E30651}"/>
              </a:ext>
            </a:extLst>
          </p:cNvPr>
          <p:cNvSpPr>
            <a:spLocks noGrp="1"/>
          </p:cNvSpPr>
          <p:nvPr>
            <p:ph type="sldNum" sz="quarter" idx="12"/>
          </p:nvPr>
        </p:nvSpPr>
        <p:spPr/>
        <p:txBody>
          <a:bodyPr/>
          <a:lstStyle/>
          <a:p>
            <a:fld id="{0DDEBC8F-79E3-4ECA-891F-57F081A6E0D3}" type="slidenum">
              <a:rPr lang="en-GB" smtClean="0"/>
              <a:t>‹#›</a:t>
            </a:fld>
            <a:endParaRPr lang="en-GB"/>
          </a:p>
        </p:txBody>
      </p:sp>
    </p:spTree>
    <p:extLst>
      <p:ext uri="{BB962C8B-B14F-4D97-AF65-F5344CB8AC3E}">
        <p14:creationId xmlns:p14="http://schemas.microsoft.com/office/powerpoint/2010/main" val="2485807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EC990-5C9E-8C51-B87D-7789B787E49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C3E95DD-29D2-A39A-D557-213C8844CC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EC19591-C4EF-4029-0963-4FF62AAA5C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A7D0E4A-5B68-863C-2C13-10C6122145CE}"/>
              </a:ext>
            </a:extLst>
          </p:cNvPr>
          <p:cNvSpPr>
            <a:spLocks noGrp="1"/>
          </p:cNvSpPr>
          <p:nvPr>
            <p:ph type="dt" sz="half" idx="10"/>
          </p:nvPr>
        </p:nvSpPr>
        <p:spPr/>
        <p:txBody>
          <a:bodyPr/>
          <a:lstStyle/>
          <a:p>
            <a:fld id="{0B928C95-07BE-42CE-B3E2-785B13ACC908}" type="datetimeFigureOut">
              <a:rPr lang="en-GB" smtClean="0"/>
              <a:t>27/05/2026</a:t>
            </a:fld>
            <a:endParaRPr lang="en-GB"/>
          </a:p>
        </p:txBody>
      </p:sp>
      <p:sp>
        <p:nvSpPr>
          <p:cNvPr id="6" name="Footer Placeholder 5">
            <a:extLst>
              <a:ext uri="{FF2B5EF4-FFF2-40B4-BE49-F238E27FC236}">
                <a16:creationId xmlns:a16="http://schemas.microsoft.com/office/drawing/2014/main" id="{FF000431-AB86-C6F1-9269-23DAAEBC881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341797-F250-9BAA-C352-0E55A7D1A7CE}"/>
              </a:ext>
            </a:extLst>
          </p:cNvPr>
          <p:cNvSpPr>
            <a:spLocks noGrp="1"/>
          </p:cNvSpPr>
          <p:nvPr>
            <p:ph type="sldNum" sz="quarter" idx="12"/>
          </p:nvPr>
        </p:nvSpPr>
        <p:spPr/>
        <p:txBody>
          <a:bodyPr/>
          <a:lstStyle/>
          <a:p>
            <a:fld id="{0DDEBC8F-79E3-4ECA-891F-57F081A6E0D3}" type="slidenum">
              <a:rPr lang="en-GB" smtClean="0"/>
              <a:t>‹#›</a:t>
            </a:fld>
            <a:endParaRPr lang="en-GB"/>
          </a:p>
        </p:txBody>
      </p:sp>
    </p:spTree>
    <p:extLst>
      <p:ext uri="{BB962C8B-B14F-4D97-AF65-F5344CB8AC3E}">
        <p14:creationId xmlns:p14="http://schemas.microsoft.com/office/powerpoint/2010/main" val="134760049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FF51A-4260-C416-BF55-040B42762C8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C050898-F5E8-5C9C-1FFF-AA9D772759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E8FF97-2C3B-F194-E894-178297CD83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54A86A0-D586-6C42-6577-57A33CCF54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1CE201A-121B-1ED1-B32A-C11017EEBD8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EBA3637-3D28-EB30-784E-A693D9BE3724}"/>
              </a:ext>
            </a:extLst>
          </p:cNvPr>
          <p:cNvSpPr>
            <a:spLocks noGrp="1"/>
          </p:cNvSpPr>
          <p:nvPr>
            <p:ph type="dt" sz="half" idx="10"/>
          </p:nvPr>
        </p:nvSpPr>
        <p:spPr/>
        <p:txBody>
          <a:bodyPr/>
          <a:lstStyle/>
          <a:p>
            <a:fld id="{0B928C95-07BE-42CE-B3E2-785B13ACC908}" type="datetimeFigureOut">
              <a:rPr lang="en-GB" smtClean="0"/>
              <a:t>27/05/2026</a:t>
            </a:fld>
            <a:endParaRPr lang="en-GB"/>
          </a:p>
        </p:txBody>
      </p:sp>
      <p:sp>
        <p:nvSpPr>
          <p:cNvPr id="8" name="Footer Placeholder 7">
            <a:extLst>
              <a:ext uri="{FF2B5EF4-FFF2-40B4-BE49-F238E27FC236}">
                <a16:creationId xmlns:a16="http://schemas.microsoft.com/office/drawing/2014/main" id="{A086A99F-A169-24AB-D1DF-57C887F57FD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CBEDCED-529E-0A87-6D4D-8D94BA4E6506}"/>
              </a:ext>
            </a:extLst>
          </p:cNvPr>
          <p:cNvSpPr>
            <a:spLocks noGrp="1"/>
          </p:cNvSpPr>
          <p:nvPr>
            <p:ph type="sldNum" sz="quarter" idx="12"/>
          </p:nvPr>
        </p:nvSpPr>
        <p:spPr/>
        <p:txBody>
          <a:bodyPr/>
          <a:lstStyle/>
          <a:p>
            <a:fld id="{0DDEBC8F-79E3-4ECA-891F-57F081A6E0D3}" type="slidenum">
              <a:rPr lang="en-GB" smtClean="0"/>
              <a:t>‹#›</a:t>
            </a:fld>
            <a:endParaRPr lang="en-GB"/>
          </a:p>
        </p:txBody>
      </p:sp>
    </p:spTree>
    <p:extLst>
      <p:ext uri="{BB962C8B-B14F-4D97-AF65-F5344CB8AC3E}">
        <p14:creationId xmlns:p14="http://schemas.microsoft.com/office/powerpoint/2010/main" val="409278304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0E31A-FA97-AC39-F23E-D357548B30E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2B1BC33-7012-4CE9-8305-3CAFD67ADD25}"/>
              </a:ext>
            </a:extLst>
          </p:cNvPr>
          <p:cNvSpPr>
            <a:spLocks noGrp="1"/>
          </p:cNvSpPr>
          <p:nvPr>
            <p:ph type="dt" sz="half" idx="10"/>
          </p:nvPr>
        </p:nvSpPr>
        <p:spPr/>
        <p:txBody>
          <a:bodyPr/>
          <a:lstStyle/>
          <a:p>
            <a:fld id="{0B928C95-07BE-42CE-B3E2-785B13ACC908}" type="datetimeFigureOut">
              <a:rPr lang="en-GB" smtClean="0"/>
              <a:t>27/05/2026</a:t>
            </a:fld>
            <a:endParaRPr lang="en-GB"/>
          </a:p>
        </p:txBody>
      </p:sp>
      <p:sp>
        <p:nvSpPr>
          <p:cNvPr id="4" name="Footer Placeholder 3">
            <a:extLst>
              <a:ext uri="{FF2B5EF4-FFF2-40B4-BE49-F238E27FC236}">
                <a16:creationId xmlns:a16="http://schemas.microsoft.com/office/drawing/2014/main" id="{51C89383-46D1-BA19-77B5-3A6E74CDA1F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9758EB9-D7BB-0CA0-8630-53EDB3A98604}"/>
              </a:ext>
            </a:extLst>
          </p:cNvPr>
          <p:cNvSpPr>
            <a:spLocks noGrp="1"/>
          </p:cNvSpPr>
          <p:nvPr>
            <p:ph type="sldNum" sz="quarter" idx="12"/>
          </p:nvPr>
        </p:nvSpPr>
        <p:spPr/>
        <p:txBody>
          <a:bodyPr/>
          <a:lstStyle/>
          <a:p>
            <a:fld id="{0DDEBC8F-79E3-4ECA-891F-57F081A6E0D3}" type="slidenum">
              <a:rPr lang="en-GB" smtClean="0"/>
              <a:t>‹#›</a:t>
            </a:fld>
            <a:endParaRPr lang="en-GB"/>
          </a:p>
        </p:txBody>
      </p:sp>
    </p:spTree>
    <p:extLst>
      <p:ext uri="{BB962C8B-B14F-4D97-AF65-F5344CB8AC3E}">
        <p14:creationId xmlns:p14="http://schemas.microsoft.com/office/powerpoint/2010/main" val="209765556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85FFCA-B24E-7B54-8224-15DD4CCD9084}"/>
              </a:ext>
            </a:extLst>
          </p:cNvPr>
          <p:cNvSpPr>
            <a:spLocks noGrp="1"/>
          </p:cNvSpPr>
          <p:nvPr>
            <p:ph type="dt" sz="half" idx="10"/>
          </p:nvPr>
        </p:nvSpPr>
        <p:spPr/>
        <p:txBody>
          <a:bodyPr/>
          <a:lstStyle/>
          <a:p>
            <a:fld id="{0B928C95-07BE-42CE-B3E2-785B13ACC908}" type="datetimeFigureOut">
              <a:rPr lang="en-GB" smtClean="0"/>
              <a:t>27/05/2026</a:t>
            </a:fld>
            <a:endParaRPr lang="en-GB"/>
          </a:p>
        </p:txBody>
      </p:sp>
      <p:sp>
        <p:nvSpPr>
          <p:cNvPr id="3" name="Footer Placeholder 2">
            <a:extLst>
              <a:ext uri="{FF2B5EF4-FFF2-40B4-BE49-F238E27FC236}">
                <a16:creationId xmlns:a16="http://schemas.microsoft.com/office/drawing/2014/main" id="{65B66D23-390C-CB35-187E-41EE288E14D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C1C9D30-098C-984D-DE40-8709904B4D51}"/>
              </a:ext>
            </a:extLst>
          </p:cNvPr>
          <p:cNvSpPr>
            <a:spLocks noGrp="1"/>
          </p:cNvSpPr>
          <p:nvPr>
            <p:ph type="sldNum" sz="quarter" idx="12"/>
          </p:nvPr>
        </p:nvSpPr>
        <p:spPr/>
        <p:txBody>
          <a:bodyPr/>
          <a:lstStyle/>
          <a:p>
            <a:fld id="{0DDEBC8F-79E3-4ECA-891F-57F081A6E0D3}" type="slidenum">
              <a:rPr lang="en-GB" smtClean="0"/>
              <a:t>‹#›</a:t>
            </a:fld>
            <a:endParaRPr lang="en-GB"/>
          </a:p>
        </p:txBody>
      </p:sp>
    </p:spTree>
    <p:extLst>
      <p:ext uri="{BB962C8B-B14F-4D97-AF65-F5344CB8AC3E}">
        <p14:creationId xmlns:p14="http://schemas.microsoft.com/office/powerpoint/2010/main" val="48705283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D0277-D237-A2CF-62C4-1098B4B6B0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27F6387-9AE0-4A39-43AE-90EEAFE1F5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6196DF9-29A8-04A5-6385-D986E9CCAC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A2BC0-E698-90A3-BFB1-85BEB45D600F}"/>
              </a:ext>
            </a:extLst>
          </p:cNvPr>
          <p:cNvSpPr>
            <a:spLocks noGrp="1"/>
          </p:cNvSpPr>
          <p:nvPr>
            <p:ph type="dt" sz="half" idx="10"/>
          </p:nvPr>
        </p:nvSpPr>
        <p:spPr/>
        <p:txBody>
          <a:bodyPr/>
          <a:lstStyle/>
          <a:p>
            <a:fld id="{0B928C95-07BE-42CE-B3E2-785B13ACC908}" type="datetimeFigureOut">
              <a:rPr lang="en-GB" smtClean="0"/>
              <a:t>27/05/2026</a:t>
            </a:fld>
            <a:endParaRPr lang="en-GB"/>
          </a:p>
        </p:txBody>
      </p:sp>
      <p:sp>
        <p:nvSpPr>
          <p:cNvPr id="6" name="Footer Placeholder 5">
            <a:extLst>
              <a:ext uri="{FF2B5EF4-FFF2-40B4-BE49-F238E27FC236}">
                <a16:creationId xmlns:a16="http://schemas.microsoft.com/office/drawing/2014/main" id="{D8A93D17-45B1-6CFA-3B72-CF10E1E8EE5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E5B5986-200F-0D1A-D441-B30C6022617B}"/>
              </a:ext>
            </a:extLst>
          </p:cNvPr>
          <p:cNvSpPr>
            <a:spLocks noGrp="1"/>
          </p:cNvSpPr>
          <p:nvPr>
            <p:ph type="sldNum" sz="quarter" idx="12"/>
          </p:nvPr>
        </p:nvSpPr>
        <p:spPr/>
        <p:txBody>
          <a:bodyPr/>
          <a:lstStyle/>
          <a:p>
            <a:fld id="{0DDEBC8F-79E3-4ECA-891F-57F081A6E0D3}" type="slidenum">
              <a:rPr lang="en-GB" smtClean="0"/>
              <a:t>‹#›</a:t>
            </a:fld>
            <a:endParaRPr lang="en-GB"/>
          </a:p>
        </p:txBody>
      </p:sp>
    </p:spTree>
    <p:extLst>
      <p:ext uri="{BB962C8B-B14F-4D97-AF65-F5344CB8AC3E}">
        <p14:creationId xmlns:p14="http://schemas.microsoft.com/office/powerpoint/2010/main" val="19373704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742B3-1CDB-9424-2D1C-518264F63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86C75F7-9405-A0A9-C859-5C9A17F7DC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7556200-AEA8-B8C3-154F-4D272EEA65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39B43D-1824-6E79-3EBA-B8FCF7C3B9D5}"/>
              </a:ext>
            </a:extLst>
          </p:cNvPr>
          <p:cNvSpPr>
            <a:spLocks noGrp="1"/>
          </p:cNvSpPr>
          <p:nvPr>
            <p:ph type="dt" sz="half" idx="10"/>
          </p:nvPr>
        </p:nvSpPr>
        <p:spPr/>
        <p:txBody>
          <a:bodyPr/>
          <a:lstStyle/>
          <a:p>
            <a:fld id="{0B928C95-07BE-42CE-B3E2-785B13ACC908}" type="datetimeFigureOut">
              <a:rPr lang="en-GB" smtClean="0"/>
              <a:t>27/05/2026</a:t>
            </a:fld>
            <a:endParaRPr lang="en-GB"/>
          </a:p>
        </p:txBody>
      </p:sp>
      <p:sp>
        <p:nvSpPr>
          <p:cNvPr id="6" name="Footer Placeholder 5">
            <a:extLst>
              <a:ext uri="{FF2B5EF4-FFF2-40B4-BE49-F238E27FC236}">
                <a16:creationId xmlns:a16="http://schemas.microsoft.com/office/drawing/2014/main" id="{369FA4F0-B488-8F9A-09E2-CEE68158995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F737890-79A8-822C-06BB-71A769103ED8}"/>
              </a:ext>
            </a:extLst>
          </p:cNvPr>
          <p:cNvSpPr>
            <a:spLocks noGrp="1"/>
          </p:cNvSpPr>
          <p:nvPr>
            <p:ph type="sldNum" sz="quarter" idx="12"/>
          </p:nvPr>
        </p:nvSpPr>
        <p:spPr/>
        <p:txBody>
          <a:bodyPr/>
          <a:lstStyle/>
          <a:p>
            <a:fld id="{0DDEBC8F-79E3-4ECA-891F-57F081A6E0D3}" type="slidenum">
              <a:rPr lang="en-GB" smtClean="0"/>
              <a:t>‹#›</a:t>
            </a:fld>
            <a:endParaRPr lang="en-GB"/>
          </a:p>
        </p:txBody>
      </p:sp>
    </p:spTree>
    <p:extLst>
      <p:ext uri="{BB962C8B-B14F-4D97-AF65-F5344CB8AC3E}">
        <p14:creationId xmlns:p14="http://schemas.microsoft.com/office/powerpoint/2010/main" val="165432954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0C669-6393-4739-FFB7-4BE5251F293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CBE862-2C5D-D2E2-7386-D51505E9D9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4FBBDE-A7B4-94CE-7391-BA3D26E12C10}"/>
              </a:ext>
            </a:extLst>
          </p:cNvPr>
          <p:cNvSpPr>
            <a:spLocks noGrp="1"/>
          </p:cNvSpPr>
          <p:nvPr>
            <p:ph type="dt" sz="half" idx="10"/>
          </p:nvPr>
        </p:nvSpPr>
        <p:spPr/>
        <p:txBody>
          <a:bodyPr/>
          <a:lstStyle/>
          <a:p>
            <a:fld id="{0B928C95-07BE-42CE-B3E2-785B13ACC908}" type="datetimeFigureOut">
              <a:rPr lang="en-GB" smtClean="0"/>
              <a:t>27/05/2026</a:t>
            </a:fld>
            <a:endParaRPr lang="en-GB"/>
          </a:p>
        </p:txBody>
      </p:sp>
      <p:sp>
        <p:nvSpPr>
          <p:cNvPr id="5" name="Footer Placeholder 4">
            <a:extLst>
              <a:ext uri="{FF2B5EF4-FFF2-40B4-BE49-F238E27FC236}">
                <a16:creationId xmlns:a16="http://schemas.microsoft.com/office/drawing/2014/main" id="{CEA57B43-E07B-18F4-A9BF-DEF42B9B56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AC83F28-D67B-3A81-8EC4-3A7138D2B147}"/>
              </a:ext>
            </a:extLst>
          </p:cNvPr>
          <p:cNvSpPr>
            <a:spLocks noGrp="1"/>
          </p:cNvSpPr>
          <p:nvPr>
            <p:ph type="sldNum" sz="quarter" idx="12"/>
          </p:nvPr>
        </p:nvSpPr>
        <p:spPr/>
        <p:txBody>
          <a:bodyPr/>
          <a:lstStyle/>
          <a:p>
            <a:fld id="{0DDEBC8F-79E3-4ECA-891F-57F081A6E0D3}" type="slidenum">
              <a:rPr lang="en-GB" smtClean="0"/>
              <a:t>‹#›</a:t>
            </a:fld>
            <a:endParaRPr lang="en-GB"/>
          </a:p>
        </p:txBody>
      </p:sp>
    </p:spTree>
    <p:extLst>
      <p:ext uri="{BB962C8B-B14F-4D97-AF65-F5344CB8AC3E}">
        <p14:creationId xmlns:p14="http://schemas.microsoft.com/office/powerpoint/2010/main" val="311167178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DF4624-A74F-B372-83DA-A8C46D80F0D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E001763-82F7-2627-116F-B71FD41AFD6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020169-6C9C-069F-705A-0C9CE822F8D3}"/>
              </a:ext>
            </a:extLst>
          </p:cNvPr>
          <p:cNvSpPr>
            <a:spLocks noGrp="1"/>
          </p:cNvSpPr>
          <p:nvPr>
            <p:ph type="dt" sz="half" idx="10"/>
          </p:nvPr>
        </p:nvSpPr>
        <p:spPr/>
        <p:txBody>
          <a:bodyPr/>
          <a:lstStyle/>
          <a:p>
            <a:fld id="{0B928C95-07BE-42CE-B3E2-785B13ACC908}" type="datetimeFigureOut">
              <a:rPr lang="en-GB" smtClean="0"/>
              <a:t>27/05/2026</a:t>
            </a:fld>
            <a:endParaRPr lang="en-GB"/>
          </a:p>
        </p:txBody>
      </p:sp>
      <p:sp>
        <p:nvSpPr>
          <p:cNvPr id="5" name="Footer Placeholder 4">
            <a:extLst>
              <a:ext uri="{FF2B5EF4-FFF2-40B4-BE49-F238E27FC236}">
                <a16:creationId xmlns:a16="http://schemas.microsoft.com/office/drawing/2014/main" id="{587C8834-37D6-2544-E5A5-4CF85575A5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19C5A8-1E76-3ECD-187F-8DCD4F64B5ED}"/>
              </a:ext>
            </a:extLst>
          </p:cNvPr>
          <p:cNvSpPr>
            <a:spLocks noGrp="1"/>
          </p:cNvSpPr>
          <p:nvPr>
            <p:ph type="sldNum" sz="quarter" idx="12"/>
          </p:nvPr>
        </p:nvSpPr>
        <p:spPr/>
        <p:txBody>
          <a:bodyPr/>
          <a:lstStyle/>
          <a:p>
            <a:fld id="{0DDEBC8F-79E3-4ECA-891F-57F081A6E0D3}" type="slidenum">
              <a:rPr lang="en-GB" smtClean="0"/>
              <a:t>‹#›</a:t>
            </a:fld>
            <a:endParaRPr lang="en-GB"/>
          </a:p>
        </p:txBody>
      </p:sp>
    </p:spTree>
    <p:extLst>
      <p:ext uri="{BB962C8B-B14F-4D97-AF65-F5344CB8AC3E}">
        <p14:creationId xmlns:p14="http://schemas.microsoft.com/office/powerpoint/2010/main" val="2076447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image" Target="../media/image1.sv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5.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image" Target="../media/image5.jpg"/><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7.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83A5FF-7AB7-A96E-2793-41035E2C7C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77173E2E-7484-FFBB-85EE-1AD1AF6622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073887E-B48D-7CE3-6888-88A8A0FC6C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94C4DDC-7941-4F1A-B178-D340A8973FD7}" type="datetimeFigureOut">
              <a:rPr lang="en-GB" smtClean="0"/>
              <a:t>27/05/2026</a:t>
            </a:fld>
            <a:endParaRPr lang="en-GB"/>
          </a:p>
        </p:txBody>
      </p:sp>
      <p:sp>
        <p:nvSpPr>
          <p:cNvPr id="5" name="Footer Placeholder 4">
            <a:extLst>
              <a:ext uri="{FF2B5EF4-FFF2-40B4-BE49-F238E27FC236}">
                <a16:creationId xmlns:a16="http://schemas.microsoft.com/office/drawing/2014/main" id="{12152E3B-4E20-CB72-8D9D-5CA68BD3A8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474C0B5-739B-7B6E-B469-422AE8B78B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85F0641-FCE2-4E98-8E19-1D302C7BAF5C}" type="slidenum">
              <a:rPr lang="en-GB" smtClean="0"/>
              <a:t>‹#›</a:t>
            </a:fld>
            <a:endParaRPr lang="en-GB"/>
          </a:p>
        </p:txBody>
      </p:sp>
    </p:spTree>
    <p:extLst>
      <p:ext uri="{BB962C8B-B14F-4D97-AF65-F5344CB8AC3E}">
        <p14:creationId xmlns:p14="http://schemas.microsoft.com/office/powerpoint/2010/main" val="41388611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2CC450-A9B8-30B2-765C-F5D1454247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1F1EFD-94CD-A6FF-70E1-E71951506B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C7ECB2-2658-D3EB-9D00-EA7D5F54F8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EC45207-8DE1-404D-A9E2-B7269A707E9F}" type="datetimeFigureOut">
              <a:rPr lang="en-GB" smtClean="0"/>
              <a:t>27/05/2026</a:t>
            </a:fld>
            <a:endParaRPr lang="en-GB"/>
          </a:p>
        </p:txBody>
      </p:sp>
      <p:sp>
        <p:nvSpPr>
          <p:cNvPr id="5" name="Footer Placeholder 4">
            <a:extLst>
              <a:ext uri="{FF2B5EF4-FFF2-40B4-BE49-F238E27FC236}">
                <a16:creationId xmlns:a16="http://schemas.microsoft.com/office/drawing/2014/main" id="{75AAD708-8567-AE79-09F1-317380DE2C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5A4BD7A-FDA4-2857-C55B-9EDD4F1FCA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42BA457-2768-477B-81E2-971584F80BC9}" type="slidenum">
              <a:rPr lang="en-GB" smtClean="0"/>
              <a:t>‹#›</a:t>
            </a:fld>
            <a:endParaRPr lang="en-GB"/>
          </a:p>
        </p:txBody>
      </p:sp>
    </p:spTree>
    <p:extLst>
      <p:ext uri="{BB962C8B-B14F-4D97-AF65-F5344CB8AC3E}">
        <p14:creationId xmlns:p14="http://schemas.microsoft.com/office/powerpoint/2010/main" val="1467097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132F9C-1F7A-7248-2646-CC92DBE29A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339419A-5C16-69C9-83D4-99E9912865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08688B-D6CF-0C1C-32E0-5C0A3EB688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748793-05A3-4B44-9E10-97B12E0216A0}" type="datetimeFigureOut">
              <a:rPr lang="en-GB" smtClean="0"/>
              <a:t>27/05/2026</a:t>
            </a:fld>
            <a:endParaRPr lang="en-GB"/>
          </a:p>
        </p:txBody>
      </p:sp>
      <p:sp>
        <p:nvSpPr>
          <p:cNvPr id="5" name="Footer Placeholder 4">
            <a:extLst>
              <a:ext uri="{FF2B5EF4-FFF2-40B4-BE49-F238E27FC236}">
                <a16:creationId xmlns:a16="http://schemas.microsoft.com/office/drawing/2014/main" id="{FE3C83E1-657E-EF0B-4497-92C5CF3179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4989A434-B264-B074-9E8D-F2BF599471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623C9DC-DD1B-4427-B6D0-E629EDA80372}" type="slidenum">
              <a:rPr lang="en-GB" smtClean="0"/>
              <a:t>‹#›</a:t>
            </a:fld>
            <a:endParaRPr lang="en-GB"/>
          </a:p>
        </p:txBody>
      </p:sp>
      <p:sp>
        <p:nvSpPr>
          <p:cNvPr id="15" name="TextBox 14">
            <a:extLst>
              <a:ext uri="{FF2B5EF4-FFF2-40B4-BE49-F238E27FC236}">
                <a16:creationId xmlns:a16="http://schemas.microsoft.com/office/drawing/2014/main" id="{E18BE1F0-DB6F-FADF-42E5-C52D5C1F7EEF}"/>
              </a:ext>
            </a:extLst>
          </p:cNvPr>
          <p:cNvSpPr txBox="1"/>
          <p:nvPr userDrawn="1">
            <p:extLst>
              <p:ext uri="{1162E1C5-73C7-4A58-AE30-91384D911F3F}">
                <p184:classification xmlns:p184="http://schemas.microsoft.com/office/powerpoint/2018/4/main" val="hdr"/>
              </p:ext>
            </p:extLst>
          </p:nvPr>
        </p:nvSpPr>
        <p:spPr>
          <a:xfrm>
            <a:off x="5857875" y="63500"/>
            <a:ext cx="508000" cy="182880"/>
          </a:xfrm>
          <a:prstGeom prst="rect">
            <a:avLst/>
          </a:prstGeom>
        </p:spPr>
        <p:txBody>
          <a:bodyPr horzOverflow="overflow" lIns="0" tIns="0" rIns="0" bIns="0">
            <a:spAutoFit/>
          </a:bodyPr>
          <a:lstStyle/>
          <a:p>
            <a:pPr algn="l"/>
            <a:r>
              <a:rPr lang="en-GB" sz="1200">
                <a:solidFill>
                  <a:srgbClr val="000000">
                    <a:alpha val="50000"/>
                  </a:srgbClr>
                </a:solidFill>
                <a:latin typeface="Aptos" panose="020B0004020202020204" pitchFamily="34" charset="0"/>
              </a:rPr>
              <a:t>Official</a:t>
            </a:r>
          </a:p>
        </p:txBody>
      </p:sp>
      <p:sp>
        <p:nvSpPr>
          <p:cNvPr id="16" name="TextBox 15">
            <a:extLst>
              <a:ext uri="{FF2B5EF4-FFF2-40B4-BE49-F238E27FC236}">
                <a16:creationId xmlns:a16="http://schemas.microsoft.com/office/drawing/2014/main" id="{BEDF1EE1-198A-6086-3B69-5D4D9939AC64}"/>
              </a:ext>
            </a:extLst>
          </p:cNvPr>
          <p:cNvSpPr txBox="1"/>
          <p:nvPr userDrawn="1">
            <p:extLst>
              <p:ext uri="{1162E1C5-73C7-4A58-AE30-91384D911F3F}">
                <p184:classification xmlns:p184="http://schemas.microsoft.com/office/powerpoint/2018/4/main" val="ftr"/>
              </p:ext>
            </p:extLst>
          </p:nvPr>
        </p:nvSpPr>
        <p:spPr>
          <a:xfrm>
            <a:off x="5857875" y="6611620"/>
            <a:ext cx="508000" cy="182880"/>
          </a:xfrm>
          <a:prstGeom prst="rect">
            <a:avLst/>
          </a:prstGeom>
        </p:spPr>
        <p:txBody>
          <a:bodyPr horzOverflow="overflow" lIns="0" tIns="0" rIns="0" bIns="0">
            <a:spAutoFit/>
          </a:bodyPr>
          <a:lstStyle/>
          <a:p>
            <a:pPr algn="l"/>
            <a:r>
              <a:rPr lang="en-GB" sz="12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376055499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3F85975-43D5-41FD-BBE2-F864DA73A470}"/>
              </a:ext>
            </a:extLst>
          </p:cNvPr>
          <p:cNvSpPr>
            <a:spLocks noGrp="1" noChangeArrowheads="1"/>
          </p:cNvSpPr>
          <p:nvPr>
            <p:ph type="title"/>
          </p:nvPr>
        </p:nvSpPr>
        <p:spPr bwMode="auto">
          <a:xfrm>
            <a:off x="587506" y="414338"/>
            <a:ext cx="10972800"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1DADF339-2F05-4343-8E27-7501A6B2EA4A}"/>
              </a:ext>
            </a:extLst>
          </p:cNvPr>
          <p:cNvSpPr>
            <a:spLocks noGrp="1" noChangeArrowheads="1"/>
          </p:cNvSpPr>
          <p:nvPr>
            <p:ph type="body" idx="1"/>
          </p:nvPr>
        </p:nvSpPr>
        <p:spPr bwMode="auto">
          <a:xfrm>
            <a:off x="587506"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5" name="Rectangle 4">
            <a:extLst>
              <a:ext uri="{FF2B5EF4-FFF2-40B4-BE49-F238E27FC236}">
                <a16:creationId xmlns:a16="http://schemas.microsoft.com/office/drawing/2014/main" id="{6C62803D-504B-4C06-B634-085AA8645472}"/>
              </a:ext>
            </a:extLst>
          </p:cNvPr>
          <p:cNvSpPr>
            <a:spLocks noChangeArrowheads="1"/>
          </p:cNvSpPr>
          <p:nvPr/>
        </p:nvSpPr>
        <p:spPr bwMode="auto">
          <a:xfrm>
            <a:off x="1" y="0"/>
            <a:ext cx="108000" cy="3420000"/>
          </a:xfrm>
          <a:prstGeom prst="rect">
            <a:avLst/>
          </a:prstGeom>
          <a:solidFill>
            <a:srgbClr val="00C0B5"/>
          </a:solidFill>
          <a:ln>
            <a:noFill/>
          </a:ln>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solidFill>
                <a:srgbClr val="FFFFFF"/>
              </a:solidFill>
            </a:endParaRPr>
          </a:p>
        </p:txBody>
      </p:sp>
      <p:sp>
        <p:nvSpPr>
          <p:cNvPr id="10" name="Line 8">
            <a:extLst>
              <a:ext uri="{FF2B5EF4-FFF2-40B4-BE49-F238E27FC236}">
                <a16:creationId xmlns:a16="http://schemas.microsoft.com/office/drawing/2014/main" id="{710B5E96-E54E-4D72-9A06-42D3920841C2}"/>
              </a:ext>
            </a:extLst>
          </p:cNvPr>
          <p:cNvSpPr>
            <a:spLocks noChangeShapeType="1"/>
          </p:cNvSpPr>
          <p:nvPr/>
        </p:nvSpPr>
        <p:spPr bwMode="auto">
          <a:xfrm>
            <a:off x="1" y="6475451"/>
            <a:ext cx="12192000" cy="0"/>
          </a:xfrm>
          <a:prstGeom prst="line">
            <a:avLst/>
          </a:prstGeom>
          <a:noFill/>
          <a:ln w="12700">
            <a:solidFill>
              <a:srgbClr val="00C0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 name="Slide Number Placeholder 5">
            <a:extLst>
              <a:ext uri="{FF2B5EF4-FFF2-40B4-BE49-F238E27FC236}">
                <a16:creationId xmlns:a16="http://schemas.microsoft.com/office/drawing/2014/main" id="{DF15818B-61BA-4684-8EA8-B4F6C6B760BA}"/>
              </a:ext>
            </a:extLst>
          </p:cNvPr>
          <p:cNvSpPr txBox="1">
            <a:spLocks/>
          </p:cNvSpPr>
          <p:nvPr/>
        </p:nvSpPr>
        <p:spPr bwMode="auto">
          <a:xfrm>
            <a:off x="11345201" y="6596027"/>
            <a:ext cx="677333"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C0B5"/>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defTabSz="914400" eaLnBrk="1" hangingPunct="1">
              <a:lnSpc>
                <a:spcPct val="110000"/>
              </a:lnSpc>
              <a:spcBef>
                <a:spcPct val="50000"/>
              </a:spcBef>
              <a:buClr>
                <a:srgbClr val="000000"/>
              </a:buClr>
            </a:pPr>
            <a:fld id="{699A9272-7237-4971-9ED6-3DF68604FDD6}" type="slidenum">
              <a:rPr lang="en-GB" altLang="en-US" sz="900" b="1">
                <a:solidFill>
                  <a:schemeClr val="tx1">
                    <a:lumMod val="65000"/>
                    <a:lumOff val="35000"/>
                  </a:schemeClr>
                </a:solidFill>
                <a:cs typeface="Arial" panose="020B0604020202020204" pitchFamily="34" charset="0"/>
              </a:rPr>
              <a:pPr algn="r" defTabSz="914400" eaLnBrk="1" hangingPunct="1">
                <a:lnSpc>
                  <a:spcPct val="110000"/>
                </a:lnSpc>
                <a:spcBef>
                  <a:spcPct val="50000"/>
                </a:spcBef>
                <a:buClr>
                  <a:srgbClr val="000000"/>
                </a:buClr>
              </a:pPr>
              <a:t>‹#›</a:t>
            </a:fld>
            <a:endParaRPr lang="en-GB" altLang="en-US" sz="900" b="1">
              <a:solidFill>
                <a:schemeClr val="tx1">
                  <a:lumMod val="65000"/>
                  <a:lumOff val="35000"/>
                </a:schemeClr>
              </a:solidFill>
              <a:cs typeface="Arial" panose="020B0604020202020204" pitchFamily="34" charset="0"/>
            </a:endParaRPr>
          </a:p>
        </p:txBody>
      </p:sp>
      <p:pic>
        <p:nvPicPr>
          <p:cNvPr id="9" name="Graphic 8">
            <a:extLst>
              <a:ext uri="{FF2B5EF4-FFF2-40B4-BE49-F238E27FC236}">
                <a16:creationId xmlns:a16="http://schemas.microsoft.com/office/drawing/2014/main" id="{8CF95888-59B0-4E4E-9BE4-6413C463375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58625" y="6585979"/>
            <a:ext cx="2092000" cy="180000"/>
          </a:xfrm>
          <a:prstGeom prst="rect">
            <a:avLst/>
          </a:prstGeom>
        </p:spPr>
      </p:pic>
      <p:sp>
        <p:nvSpPr>
          <p:cNvPr id="14" name="TextBox 13">
            <a:extLst>
              <a:ext uri="{FF2B5EF4-FFF2-40B4-BE49-F238E27FC236}">
                <a16:creationId xmlns:a16="http://schemas.microsoft.com/office/drawing/2014/main" id="{84753E20-03BE-EE93-883F-24E0E174BC68}"/>
              </a:ext>
            </a:extLst>
          </p:cNvPr>
          <p:cNvSpPr txBox="1"/>
          <p:nvPr userDrawn="1">
            <p:extLst>
              <p:ext uri="{1162E1C5-73C7-4A58-AE30-91384D911F3F}">
                <p184:classification xmlns:p184="http://schemas.microsoft.com/office/powerpoint/2018/4/main" val="hdr"/>
              </p:ext>
            </p:extLst>
          </p:nvPr>
        </p:nvSpPr>
        <p:spPr>
          <a:xfrm>
            <a:off x="5857875" y="63500"/>
            <a:ext cx="508000" cy="182880"/>
          </a:xfrm>
          <a:prstGeom prst="rect">
            <a:avLst/>
          </a:prstGeom>
        </p:spPr>
        <p:txBody>
          <a:bodyPr horzOverflow="overflow" lIns="0" tIns="0" rIns="0" bIns="0">
            <a:spAutoFit/>
          </a:bodyPr>
          <a:lstStyle/>
          <a:p>
            <a:pPr algn="l"/>
            <a:r>
              <a:rPr lang="en-GB" sz="1200">
                <a:solidFill>
                  <a:srgbClr val="000000">
                    <a:alpha val="50000"/>
                  </a:srgbClr>
                </a:solidFill>
                <a:latin typeface="Aptos" panose="020B0004020202020204" pitchFamily="34" charset="0"/>
              </a:rPr>
              <a:t>Official</a:t>
            </a:r>
          </a:p>
        </p:txBody>
      </p:sp>
      <p:sp>
        <p:nvSpPr>
          <p:cNvPr id="15" name="TextBox 14">
            <a:extLst>
              <a:ext uri="{FF2B5EF4-FFF2-40B4-BE49-F238E27FC236}">
                <a16:creationId xmlns:a16="http://schemas.microsoft.com/office/drawing/2014/main" id="{0C283B14-577D-7EFD-4857-117018A9B741}"/>
              </a:ext>
            </a:extLst>
          </p:cNvPr>
          <p:cNvSpPr txBox="1"/>
          <p:nvPr userDrawn="1">
            <p:extLst>
              <p:ext uri="{1162E1C5-73C7-4A58-AE30-91384D911F3F}">
                <p184:classification xmlns:p184="http://schemas.microsoft.com/office/powerpoint/2018/4/main" val="ftr"/>
              </p:ext>
            </p:extLst>
          </p:nvPr>
        </p:nvSpPr>
        <p:spPr>
          <a:xfrm>
            <a:off x="5857875" y="6611620"/>
            <a:ext cx="508000" cy="182880"/>
          </a:xfrm>
          <a:prstGeom prst="rect">
            <a:avLst/>
          </a:prstGeom>
        </p:spPr>
        <p:txBody>
          <a:bodyPr horzOverflow="overflow" lIns="0" tIns="0" rIns="0" bIns="0">
            <a:spAutoFit/>
          </a:bodyPr>
          <a:lstStyle/>
          <a:p>
            <a:pPr algn="l"/>
            <a:r>
              <a:rPr lang="en-GB" sz="12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109413829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p:txStyles>
    <p:titleStyle>
      <a:lvl1pPr algn="l" rtl="0" eaLnBrk="0" fontAlgn="base" hangingPunct="0">
        <a:spcBef>
          <a:spcPct val="0"/>
        </a:spcBef>
        <a:spcAft>
          <a:spcPct val="0"/>
        </a:spcAft>
        <a:defRPr sz="3600">
          <a:solidFill>
            <a:schemeClr val="tx1">
              <a:lumMod val="65000"/>
              <a:lumOff val="35000"/>
            </a:schemeClr>
          </a:solidFill>
          <a:latin typeface="+mj-lt"/>
          <a:ea typeface="+mj-ea"/>
          <a:cs typeface="+mj-cs"/>
        </a:defRPr>
      </a:lvl1pPr>
      <a:lvl2pPr algn="l" rtl="0" eaLnBrk="0" fontAlgn="base" hangingPunct="0">
        <a:spcBef>
          <a:spcPct val="0"/>
        </a:spcBef>
        <a:spcAft>
          <a:spcPct val="0"/>
        </a:spcAft>
        <a:defRPr sz="3600">
          <a:solidFill>
            <a:srgbClr val="00C0B5"/>
          </a:solidFill>
          <a:latin typeface="Arial" charset="0"/>
        </a:defRPr>
      </a:lvl2pPr>
      <a:lvl3pPr algn="l" rtl="0" eaLnBrk="0" fontAlgn="base" hangingPunct="0">
        <a:spcBef>
          <a:spcPct val="0"/>
        </a:spcBef>
        <a:spcAft>
          <a:spcPct val="0"/>
        </a:spcAft>
        <a:defRPr sz="3600">
          <a:solidFill>
            <a:srgbClr val="00C0B5"/>
          </a:solidFill>
          <a:latin typeface="Arial" charset="0"/>
        </a:defRPr>
      </a:lvl3pPr>
      <a:lvl4pPr algn="l" rtl="0" eaLnBrk="0" fontAlgn="base" hangingPunct="0">
        <a:spcBef>
          <a:spcPct val="0"/>
        </a:spcBef>
        <a:spcAft>
          <a:spcPct val="0"/>
        </a:spcAft>
        <a:defRPr sz="3600">
          <a:solidFill>
            <a:srgbClr val="00C0B5"/>
          </a:solidFill>
          <a:latin typeface="Arial" charset="0"/>
        </a:defRPr>
      </a:lvl4pPr>
      <a:lvl5pPr algn="l" rtl="0" eaLnBrk="0" fontAlgn="base" hangingPunct="0">
        <a:spcBef>
          <a:spcPct val="0"/>
        </a:spcBef>
        <a:spcAft>
          <a:spcPct val="0"/>
        </a:spcAft>
        <a:defRPr sz="3600">
          <a:solidFill>
            <a:srgbClr val="00C0B5"/>
          </a:solidFill>
          <a:latin typeface="Arial" charset="0"/>
        </a:defRPr>
      </a:lvl5pPr>
      <a:lvl6pPr marL="457200" algn="l" rtl="0" fontAlgn="base">
        <a:spcBef>
          <a:spcPct val="0"/>
        </a:spcBef>
        <a:spcAft>
          <a:spcPct val="0"/>
        </a:spcAft>
        <a:defRPr sz="3600">
          <a:solidFill>
            <a:srgbClr val="00C0B5"/>
          </a:solidFill>
          <a:latin typeface="Arial" charset="0"/>
        </a:defRPr>
      </a:lvl6pPr>
      <a:lvl7pPr marL="914400" algn="l" rtl="0" fontAlgn="base">
        <a:spcBef>
          <a:spcPct val="0"/>
        </a:spcBef>
        <a:spcAft>
          <a:spcPct val="0"/>
        </a:spcAft>
        <a:defRPr sz="3600">
          <a:solidFill>
            <a:srgbClr val="00C0B5"/>
          </a:solidFill>
          <a:latin typeface="Arial" charset="0"/>
        </a:defRPr>
      </a:lvl7pPr>
      <a:lvl8pPr marL="1371600" algn="l" rtl="0" fontAlgn="base">
        <a:spcBef>
          <a:spcPct val="0"/>
        </a:spcBef>
        <a:spcAft>
          <a:spcPct val="0"/>
        </a:spcAft>
        <a:defRPr sz="3600">
          <a:solidFill>
            <a:srgbClr val="00C0B5"/>
          </a:solidFill>
          <a:latin typeface="Arial" charset="0"/>
        </a:defRPr>
      </a:lvl8pPr>
      <a:lvl9pPr marL="1828800" algn="l" rtl="0" fontAlgn="base">
        <a:spcBef>
          <a:spcPct val="0"/>
        </a:spcBef>
        <a:spcAft>
          <a:spcPct val="0"/>
        </a:spcAft>
        <a:defRPr sz="3600">
          <a:solidFill>
            <a:srgbClr val="00C0B5"/>
          </a:solidFill>
          <a:latin typeface="Arial" charset="0"/>
        </a:defRPr>
      </a:lvl9pPr>
    </p:titleStyle>
    <p:bodyStyle>
      <a:lvl1pPr marL="342900" indent="-342900" algn="l" rtl="0" eaLnBrk="0" fontAlgn="base" hangingPunct="0">
        <a:spcBef>
          <a:spcPct val="20000"/>
        </a:spcBef>
        <a:spcAft>
          <a:spcPct val="0"/>
        </a:spcAft>
        <a:buClr>
          <a:srgbClr val="00C0B5"/>
        </a:buClr>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C0B5"/>
        </a:buClr>
        <a:buChar char="–"/>
        <a:defRPr sz="2000">
          <a:solidFill>
            <a:schemeClr val="tx1"/>
          </a:solidFill>
          <a:latin typeface="+mn-lt"/>
        </a:defRPr>
      </a:lvl2pPr>
      <a:lvl3pPr marL="1143000" indent="-228600" algn="l" rtl="0" eaLnBrk="0" fontAlgn="base" hangingPunct="0">
        <a:spcBef>
          <a:spcPct val="20000"/>
        </a:spcBef>
        <a:spcAft>
          <a:spcPct val="0"/>
        </a:spcAft>
        <a:buClr>
          <a:srgbClr val="00C0B5"/>
        </a:buClr>
        <a:buChar char="•"/>
        <a:defRPr>
          <a:solidFill>
            <a:schemeClr val="tx1"/>
          </a:solidFill>
          <a:latin typeface="+mn-lt"/>
        </a:defRPr>
      </a:lvl3pPr>
      <a:lvl4pPr marL="1600200" indent="-228600" algn="l" rtl="0" eaLnBrk="0" fontAlgn="base" hangingPunct="0">
        <a:spcBef>
          <a:spcPct val="20000"/>
        </a:spcBef>
        <a:spcAft>
          <a:spcPct val="0"/>
        </a:spcAft>
        <a:buClr>
          <a:srgbClr val="00C0B5"/>
        </a:buClr>
        <a:buChar char="–"/>
        <a:defRPr sz="1600">
          <a:solidFill>
            <a:schemeClr val="tx1"/>
          </a:solidFill>
          <a:latin typeface="+mn-lt"/>
        </a:defRPr>
      </a:lvl4pPr>
      <a:lvl5pPr marL="2057400" indent="-228600" algn="l" rtl="0" eaLnBrk="0" fontAlgn="base" hangingPunct="0">
        <a:spcBef>
          <a:spcPct val="20000"/>
        </a:spcBef>
        <a:spcAft>
          <a:spcPct val="0"/>
        </a:spcAft>
        <a:buClr>
          <a:srgbClr val="00C0B5"/>
        </a:buClr>
        <a:buChar char="»"/>
        <a:defRPr sz="1600">
          <a:solidFill>
            <a:schemeClr val="tx1"/>
          </a:solidFill>
          <a:latin typeface="+mn-lt"/>
        </a:defRPr>
      </a:lvl5pPr>
      <a:lvl6pPr marL="2514600" indent="-228600" algn="l" rtl="0" fontAlgn="base">
        <a:spcBef>
          <a:spcPct val="20000"/>
        </a:spcBef>
        <a:spcAft>
          <a:spcPct val="0"/>
        </a:spcAft>
        <a:buClr>
          <a:srgbClr val="00C0B5"/>
        </a:buClr>
        <a:buChar char="»"/>
        <a:defRPr sz="1600">
          <a:solidFill>
            <a:schemeClr val="tx1"/>
          </a:solidFill>
          <a:latin typeface="+mn-lt"/>
        </a:defRPr>
      </a:lvl6pPr>
      <a:lvl7pPr marL="2971800" indent="-228600" algn="l" rtl="0" fontAlgn="base">
        <a:spcBef>
          <a:spcPct val="20000"/>
        </a:spcBef>
        <a:spcAft>
          <a:spcPct val="0"/>
        </a:spcAft>
        <a:buClr>
          <a:srgbClr val="00C0B5"/>
        </a:buClr>
        <a:buChar char="»"/>
        <a:defRPr sz="1600">
          <a:solidFill>
            <a:schemeClr val="tx1"/>
          </a:solidFill>
          <a:latin typeface="+mn-lt"/>
        </a:defRPr>
      </a:lvl7pPr>
      <a:lvl8pPr marL="3429000" indent="-228600" algn="l" rtl="0" fontAlgn="base">
        <a:spcBef>
          <a:spcPct val="20000"/>
        </a:spcBef>
        <a:spcAft>
          <a:spcPct val="0"/>
        </a:spcAft>
        <a:buClr>
          <a:srgbClr val="00C0B5"/>
        </a:buClr>
        <a:buChar char="»"/>
        <a:defRPr sz="1600">
          <a:solidFill>
            <a:schemeClr val="tx1"/>
          </a:solidFill>
          <a:latin typeface="+mn-lt"/>
        </a:defRPr>
      </a:lvl8pPr>
      <a:lvl9pPr marL="3886200" indent="-228600" algn="l" rtl="0" fontAlgn="base">
        <a:spcBef>
          <a:spcPct val="20000"/>
        </a:spcBef>
        <a:spcAft>
          <a:spcPct val="0"/>
        </a:spcAft>
        <a:buClr>
          <a:srgbClr val="00C0B5"/>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5/27/2026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554953504"/>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FA43F5B-065E-43CE-B3FD-98C48A6F94D7}" type="datetime1">
              <a:rPr lang="en-US" smtClean="0"/>
              <a:pPr/>
              <a:t>5/27/2026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Sample Footer Text</a:t>
            </a: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DE90F28-AFBB-4AB2-AA79-6D3F72ED131B}" type="slidenum">
              <a:rPr lang="en-US" smtClean="0"/>
              <a:pPr/>
              <a:t>‹#›</a:t>
            </a:fld>
            <a:endParaRPr lang="en-US"/>
          </a:p>
        </p:txBody>
      </p:sp>
    </p:spTree>
    <p:extLst>
      <p:ext uri="{BB962C8B-B14F-4D97-AF65-F5344CB8AC3E}">
        <p14:creationId xmlns:p14="http://schemas.microsoft.com/office/powerpoint/2010/main" val="2583143087"/>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 id="2147483723" r:id="rId19"/>
    <p:sldLayoutId id="2147483724" r:id="rId20"/>
    <p:sldLayoutId id="2147483725" r:id="rId21"/>
  </p:sldLayoutIdLst>
  <p:hf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5A4121-BC6C-C41D-11A1-FE8344938D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1F6B757-2F63-29AE-F0D6-B58DD1F818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468DA40-5AAC-65A3-78A8-FB7227181E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B928C95-07BE-42CE-B3E2-785B13ACC908}" type="datetimeFigureOut">
              <a:rPr lang="en-GB" smtClean="0"/>
              <a:t>27/05/2026</a:t>
            </a:fld>
            <a:endParaRPr lang="en-GB"/>
          </a:p>
        </p:txBody>
      </p:sp>
      <p:sp>
        <p:nvSpPr>
          <p:cNvPr id="5" name="Footer Placeholder 4">
            <a:extLst>
              <a:ext uri="{FF2B5EF4-FFF2-40B4-BE49-F238E27FC236}">
                <a16:creationId xmlns:a16="http://schemas.microsoft.com/office/drawing/2014/main" id="{CC404C5C-2717-4C8D-29F5-EAA5A2A53F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D4328D4-3CA8-D5A3-9AC5-872A6D3E2F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DDEBC8F-79E3-4ECA-891F-57F081A6E0D3}" type="slidenum">
              <a:rPr lang="en-GB" smtClean="0"/>
              <a:t>‹#›</a:t>
            </a:fld>
            <a:endParaRPr lang="en-GB"/>
          </a:p>
        </p:txBody>
      </p:sp>
    </p:spTree>
    <p:extLst>
      <p:ext uri="{BB962C8B-B14F-4D97-AF65-F5344CB8AC3E}">
        <p14:creationId xmlns:p14="http://schemas.microsoft.com/office/powerpoint/2010/main" val="75891656"/>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47.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47.xml"/><Relationship Id="rId1" Type="http://schemas.openxmlformats.org/officeDocument/2006/relationships/video" Target="https://vimeo.com/190693152?fl=pl&amp;fe=cm"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3" Type="http://schemas.openxmlformats.org/officeDocument/2006/relationships/hyperlink" Target="https://sheffieldparegister.org.uk/" TargetMode="External"/><Relationship Id="rId2" Type="http://schemas.openxmlformats.org/officeDocument/2006/relationships/image" Target="../media/image12.svg"/><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69.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70.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7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70.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70.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7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7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7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hyperlink" Target="https://www.gov.uk/government/publications/employers-could-you-offer-work-experience" TargetMode="External"/><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2" Type="http://schemas.openxmlformats.org/officeDocument/2006/relationships/hyperlink" Target="https://www.youthemployment.org.uk/uk-government-announces-national-youth-guarantee/" TargetMode="Externa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38.xml.rels><?xml version="1.0" encoding="UTF-8" standalone="yes"?>
<Relationships xmlns="http://schemas.openxmlformats.org/package/2006/relationships"><Relationship Id="rId2" Type="http://schemas.openxmlformats.org/officeDocument/2006/relationships/hyperlink" Target="https://lifelong-learning.sheffield.gov.uk/apprenticeship-course-information" TargetMode="External"/><Relationship Id="rId1" Type="http://schemas.openxmlformats.org/officeDocument/2006/relationships/slideLayout" Target="../slideLayouts/slideLayout73.xml"/></Relationships>
</file>

<file path=ppt/slides/_rels/slide39.xml.rels><?xml version="1.0" encoding="UTF-8" standalone="yes"?>
<Relationships xmlns="http://schemas.openxmlformats.org/package/2006/relationships"><Relationship Id="rId8" Type="http://schemas.openxmlformats.org/officeDocument/2006/relationships/hyperlink" Target="https://www.instituteforapprenticeships.org/apprenticeship-standards/st0096-v2-1" TargetMode="External"/><Relationship Id="rId3" Type="http://schemas.openxmlformats.org/officeDocument/2006/relationships/hyperlink" Target="https://www.instituteforapprenticeships.org/apprenticeship-standards/st0263-v1-3" TargetMode="External"/><Relationship Id="rId7" Type="http://schemas.openxmlformats.org/officeDocument/2006/relationships/hyperlink" Target="https://www.instituteforapprenticeships.org/apprenticeship-standards/st0295-v1-3" TargetMode="External"/><Relationship Id="rId2" Type="http://schemas.openxmlformats.org/officeDocument/2006/relationships/hyperlink" Target="https://www.instituteforapprenticeships.org/apprenticeship-standards/st0264-v1-4" TargetMode="External"/><Relationship Id="rId1" Type="http://schemas.openxmlformats.org/officeDocument/2006/relationships/slideLayout" Target="../slideLayouts/slideLayout73.xml"/><Relationship Id="rId6" Type="http://schemas.openxmlformats.org/officeDocument/2006/relationships/hyperlink" Target="https://www.instituteforapprenticeships.org/apprenticeship-standards/groundworker-v1-2" TargetMode="External"/><Relationship Id="rId5" Type="http://schemas.openxmlformats.org/officeDocument/2006/relationships/hyperlink" Target="https://www.instituteforapprenticeships.org/apprenticeship-standards/st1334-v1-1" TargetMode="External"/><Relationship Id="rId4" Type="http://schemas.openxmlformats.org/officeDocument/2006/relationships/hyperlink" Target="https://www.instituteforapprenticeships.org/apprenticeship-standards/bricklayer-v1-2"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www.instituteforapprenticeships.org/apprenticeship-standards/st0135-v1-4" TargetMode="External"/><Relationship Id="rId7" Type="http://schemas.openxmlformats.org/officeDocument/2006/relationships/hyperlink" Target="https://www.instituteforapprenticeships.org/apprenticeship-standards/lead-adult-care-worker-v1-2" TargetMode="External"/><Relationship Id="rId2" Type="http://schemas.openxmlformats.org/officeDocument/2006/relationships/hyperlink" Target="https://www.instituteforapprenticeships.org/apprenticeship-standards/early-years-practitioner-v1-0" TargetMode="External"/><Relationship Id="rId1" Type="http://schemas.openxmlformats.org/officeDocument/2006/relationships/slideLayout" Target="../slideLayouts/slideLayout73.xml"/><Relationship Id="rId6" Type="http://schemas.openxmlformats.org/officeDocument/2006/relationships/hyperlink" Target="https://www.instituteforapprenticeships.org/apprenticeship-standards/adult-care-worker-v1-2" TargetMode="External"/><Relationship Id="rId5" Type="http://schemas.openxmlformats.org/officeDocument/2006/relationships/hyperlink" Target="https://www.instituteforapprenticeships.org/apprenticeship-standards/teaching-assistant-v1-1" TargetMode="External"/><Relationship Id="rId4" Type="http://schemas.openxmlformats.org/officeDocument/2006/relationships/hyperlink" Target="https://www.instituteforapprenticeships.org/apprenticeship-standards/st0867-v1-0"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www.instituteforapprenticeships.org/apprenticeship-standards/housing-and-property-management-assistant-v1-3" TargetMode="External"/><Relationship Id="rId2" Type="http://schemas.openxmlformats.org/officeDocument/2006/relationships/hyperlink" Target="https://www.instituteforapprenticeships.org/apprenticeship-standards/business-administrator-v1-0" TargetMode="External"/><Relationship Id="rId1" Type="http://schemas.openxmlformats.org/officeDocument/2006/relationships/slideLayout" Target="../slideLayouts/slideLayout73.xml"/><Relationship Id="rId6" Type="http://schemas.openxmlformats.org/officeDocument/2006/relationships/hyperlink" Target="https://www.instituteforapprenticeships.org/apprenticeship-standards/st0071-v1-2" TargetMode="External"/><Relationship Id="rId5" Type="http://schemas.openxmlformats.org/officeDocument/2006/relationships/hyperlink" Target="https://www.instituteforapprenticeships.org/apprenticeship-standards/customer-service-practitioner-v1-1" TargetMode="External"/><Relationship Id="rId4" Type="http://schemas.openxmlformats.org/officeDocument/2006/relationships/hyperlink" Target="https://www.instituteforapprenticeships.org/apprenticeship-standards/housing-and-property-management-v1-4"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hyperlink" Target="mailto:training@regen-academy.co.uk" TargetMode="External"/><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7.svg"/></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51.jpg"/><Relationship Id="rId5" Type="http://schemas.openxmlformats.org/officeDocument/2006/relationships/image" Target="../media/image50.png"/><Relationship Id="rId4" Type="http://schemas.openxmlformats.org/officeDocument/2006/relationships/image" Target="../media/image49.png"/></Relationships>
</file>

<file path=ppt/slides/_rels/slide5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56.jpeg"/><Relationship Id="rId5" Type="http://schemas.openxmlformats.org/officeDocument/2006/relationships/image" Target="../media/image55.png"/><Relationship Id="rId4" Type="http://schemas.openxmlformats.org/officeDocument/2006/relationships/image" Target="../media/image54.png"/></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5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video" Target="https://www.youtube.com/embed/2WoPH6nih0o?feature=oembed" TargetMode="External"/><Relationship Id="rId4" Type="http://schemas.openxmlformats.org/officeDocument/2006/relationships/image" Target="../media/image63.jpeg"/></Relationships>
</file>

<file path=ppt/slides/_rels/slide61.xml.rels><?xml version="1.0" encoding="UTF-8" standalone="yes"?>
<Relationships xmlns="http://schemas.openxmlformats.org/package/2006/relationships"><Relationship Id="rId8" Type="http://schemas.openxmlformats.org/officeDocument/2006/relationships/hyperlink" Target="https://www.youtube.com/@UK_Youth" TargetMode="External"/><Relationship Id="rId13" Type="http://schemas.openxmlformats.org/officeDocument/2006/relationships/image" Target="../media/image69.svg"/><Relationship Id="rId18" Type="http://schemas.openxmlformats.org/officeDocument/2006/relationships/hyperlink" Target="mailto:candy.marsh@ukyouth.org" TargetMode="External"/><Relationship Id="rId3" Type="http://schemas.openxmlformats.org/officeDocument/2006/relationships/image" Target="../media/image64.svg"/><Relationship Id="rId7" Type="http://schemas.openxmlformats.org/officeDocument/2006/relationships/image" Target="../media/image66.svg"/><Relationship Id="rId12" Type="http://schemas.openxmlformats.org/officeDocument/2006/relationships/hyperlink" Target="https://www.instagram.com/uk.youth/" TargetMode="External"/><Relationship Id="rId17" Type="http://schemas.openxmlformats.org/officeDocument/2006/relationships/image" Target="../media/image72.png"/><Relationship Id="rId2" Type="http://schemas.openxmlformats.org/officeDocument/2006/relationships/notesSlide" Target="../notesSlides/notesSlide26.xml"/><Relationship Id="rId16" Type="http://schemas.openxmlformats.org/officeDocument/2006/relationships/image" Target="../media/image71.png"/><Relationship Id="rId1" Type="http://schemas.openxmlformats.org/officeDocument/2006/relationships/slideLayout" Target="../slideLayouts/slideLayout7.xml"/><Relationship Id="rId6" Type="http://schemas.openxmlformats.org/officeDocument/2006/relationships/hyperlink" Target="https://bsky.app/profile/ukyouth.bsky.social" TargetMode="External"/><Relationship Id="rId11" Type="http://schemas.openxmlformats.org/officeDocument/2006/relationships/image" Target="../media/image68.svg"/><Relationship Id="rId5" Type="http://schemas.openxmlformats.org/officeDocument/2006/relationships/image" Target="../media/image65.svg"/><Relationship Id="rId15" Type="http://schemas.openxmlformats.org/officeDocument/2006/relationships/image" Target="../media/image70.svg"/><Relationship Id="rId10" Type="http://schemas.openxmlformats.org/officeDocument/2006/relationships/hyperlink" Target="https://www.facebook.com/UKYouth" TargetMode="External"/><Relationship Id="rId19" Type="http://schemas.openxmlformats.org/officeDocument/2006/relationships/image" Target="../media/image73.png"/><Relationship Id="rId4" Type="http://schemas.openxmlformats.org/officeDocument/2006/relationships/hyperlink" Target="https://www.threads.com/@uk.youth" TargetMode="External"/><Relationship Id="rId9" Type="http://schemas.openxmlformats.org/officeDocument/2006/relationships/image" Target="../media/image67.svg"/><Relationship Id="rId14" Type="http://schemas.openxmlformats.org/officeDocument/2006/relationships/hyperlink" Target="https://www.linkedin.com/company/uk-youth/"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4.sv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095A0573-BC89-8F6B-3B4B-DAD9A2A24E15}"/>
              </a:ext>
            </a:extLst>
          </p:cNvPr>
          <p:cNvSpPr/>
          <p:nvPr/>
        </p:nvSpPr>
        <p:spPr>
          <a:xfrm>
            <a:off x="-366397" y="153940"/>
            <a:ext cx="12683365" cy="4524315"/>
          </a:xfrm>
          <a:prstGeom prst="rect">
            <a:avLst/>
          </a:prstGeom>
          <a:noFill/>
        </p:spPr>
        <p:txBody>
          <a:bodyPr wrap="square" lIns="91440" tIns="45720" rIns="91440" bIns="45720">
            <a:spAutoFit/>
          </a:bodyPr>
          <a:lstStyle/>
          <a:p>
            <a:pPr algn="ctr"/>
            <a:r>
              <a:rPr lang="en-GB" sz="14400" b="1" cap="none" spc="0"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Teacake Club</a:t>
            </a:r>
            <a:br>
              <a:rPr lang="en-GB" sz="14400" b="1" cap="none" spc="0"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r>
              <a:rPr lang="en-GB" sz="14400" b="1" cap="none" spc="0"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Spring 2026</a:t>
            </a:r>
          </a:p>
        </p:txBody>
      </p:sp>
      <p:pic>
        <p:nvPicPr>
          <p:cNvPr id="6" name="Picture 5">
            <a:extLst>
              <a:ext uri="{FF2B5EF4-FFF2-40B4-BE49-F238E27FC236}">
                <a16:creationId xmlns:a16="http://schemas.microsoft.com/office/drawing/2014/main" id="{B9EB392D-D511-291D-BF75-6917543EACF4}"/>
              </a:ext>
            </a:extLst>
          </p:cNvPr>
          <p:cNvPicPr>
            <a:picLocks noChangeAspect="1"/>
          </p:cNvPicPr>
          <p:nvPr/>
        </p:nvPicPr>
        <p:blipFill>
          <a:blip r:embed="rId2"/>
          <a:stretch>
            <a:fillRect/>
          </a:stretch>
        </p:blipFill>
        <p:spPr>
          <a:xfrm>
            <a:off x="-1" y="5061857"/>
            <a:ext cx="12246335" cy="1774372"/>
          </a:xfrm>
          <a:prstGeom prst="rect">
            <a:avLst/>
          </a:prstGeom>
        </p:spPr>
      </p:pic>
    </p:spTree>
    <p:extLst>
      <p:ext uri="{BB962C8B-B14F-4D97-AF65-F5344CB8AC3E}">
        <p14:creationId xmlns:p14="http://schemas.microsoft.com/office/powerpoint/2010/main" val="2890685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11C84-6539-11F9-EFB5-5AE3088E3C2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F825237-42CF-A76D-03A1-2DBB6691E07C}"/>
              </a:ext>
            </a:extLst>
          </p:cNvPr>
          <p:cNvPicPr>
            <a:picLocks noChangeAspect="1"/>
          </p:cNvPicPr>
          <p:nvPr/>
        </p:nvPicPr>
        <p:blipFill>
          <a:blip r:embed="rId2"/>
          <a:stretch>
            <a:fillRect/>
          </a:stretch>
        </p:blipFill>
        <p:spPr>
          <a:xfrm>
            <a:off x="-1" y="5061857"/>
            <a:ext cx="12246335" cy="1774372"/>
          </a:xfrm>
          <a:prstGeom prst="rect">
            <a:avLst/>
          </a:prstGeom>
        </p:spPr>
      </p:pic>
      <p:sp>
        <p:nvSpPr>
          <p:cNvPr id="23" name="Rectangle 22">
            <a:extLst>
              <a:ext uri="{FF2B5EF4-FFF2-40B4-BE49-F238E27FC236}">
                <a16:creationId xmlns:a16="http://schemas.microsoft.com/office/drawing/2014/main" id="{17B7AC4F-B636-3A28-1CDC-8D770E1403A9}"/>
              </a:ext>
            </a:extLst>
          </p:cNvPr>
          <p:cNvSpPr/>
          <p:nvPr/>
        </p:nvSpPr>
        <p:spPr>
          <a:xfrm>
            <a:off x="261258" y="1566952"/>
            <a:ext cx="11756572" cy="2215991"/>
          </a:xfrm>
          <a:prstGeom prst="rect">
            <a:avLst/>
          </a:prstGeom>
          <a:noFill/>
        </p:spPr>
        <p:txBody>
          <a:bodyPr wrap="square" lIns="91440" tIns="45720" rIns="91440" bIns="45720">
            <a:spAutoFit/>
          </a:bodyPr>
          <a:lstStyle/>
          <a:p>
            <a:pPr algn="ctr"/>
            <a:r>
              <a:rPr lang="en-GB" sz="138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Welcome !</a:t>
            </a:r>
            <a:endParaRPr lang="en-GB" sz="138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Tree>
    <p:extLst>
      <p:ext uri="{BB962C8B-B14F-4D97-AF65-F5344CB8AC3E}">
        <p14:creationId xmlns:p14="http://schemas.microsoft.com/office/powerpoint/2010/main" val="447600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659FE-249F-2122-C70E-4B9707869AD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15CC6EF-330B-0751-3B1D-7F8CA1272F96}"/>
              </a:ext>
            </a:extLst>
          </p:cNvPr>
          <p:cNvPicPr>
            <a:picLocks noChangeAspect="1"/>
          </p:cNvPicPr>
          <p:nvPr/>
        </p:nvPicPr>
        <p:blipFill>
          <a:blip r:embed="rId2"/>
          <a:stretch>
            <a:fillRect/>
          </a:stretch>
        </p:blipFill>
        <p:spPr>
          <a:xfrm>
            <a:off x="-1" y="5061857"/>
            <a:ext cx="12246335" cy="1774372"/>
          </a:xfrm>
          <a:prstGeom prst="rect">
            <a:avLst/>
          </a:prstGeom>
        </p:spPr>
      </p:pic>
      <p:sp>
        <p:nvSpPr>
          <p:cNvPr id="23" name="Rectangle 22">
            <a:extLst>
              <a:ext uri="{FF2B5EF4-FFF2-40B4-BE49-F238E27FC236}">
                <a16:creationId xmlns:a16="http://schemas.microsoft.com/office/drawing/2014/main" id="{08C290A4-8343-0ABE-67B7-6FA54A9AC543}"/>
              </a:ext>
            </a:extLst>
          </p:cNvPr>
          <p:cNvSpPr/>
          <p:nvPr/>
        </p:nvSpPr>
        <p:spPr>
          <a:xfrm>
            <a:off x="0" y="1161075"/>
            <a:ext cx="12192000" cy="2554545"/>
          </a:xfrm>
          <a:prstGeom prst="rect">
            <a:avLst/>
          </a:prstGeom>
          <a:noFill/>
        </p:spPr>
        <p:txBody>
          <a:bodyPr wrap="square" lIns="91440" tIns="45720" rIns="91440" bIns="45720">
            <a:spAutoFit/>
          </a:bodyPr>
          <a:lstStyle/>
          <a:p>
            <a:pPr algn="ctr"/>
            <a:r>
              <a:rPr lang="en-GB" sz="8000" b="1"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Charmaine &amp; Chris</a:t>
            </a:r>
            <a:br>
              <a:rPr lang="en-GB" sz="8000" b="1"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pic>
        <p:nvPicPr>
          <p:cNvPr id="3" name="Picture 2">
            <a:extLst>
              <a:ext uri="{FF2B5EF4-FFF2-40B4-BE49-F238E27FC236}">
                <a16:creationId xmlns:a16="http://schemas.microsoft.com/office/drawing/2014/main" id="{028B3281-BA3C-2A5A-5AAB-E751064F79AE}"/>
              </a:ext>
            </a:extLst>
          </p:cNvPr>
          <p:cNvPicPr>
            <a:picLocks noChangeAspect="1"/>
          </p:cNvPicPr>
          <p:nvPr/>
        </p:nvPicPr>
        <p:blipFill>
          <a:blip r:embed="rId3"/>
          <a:stretch/>
        </p:blipFill>
        <p:spPr>
          <a:xfrm>
            <a:off x="4181874" y="2438347"/>
            <a:ext cx="4089508" cy="1774372"/>
          </a:xfrm>
          <a:prstGeom prst="rect">
            <a:avLst/>
          </a:prstGeom>
        </p:spPr>
      </p:pic>
    </p:spTree>
    <p:extLst>
      <p:ext uri="{BB962C8B-B14F-4D97-AF65-F5344CB8AC3E}">
        <p14:creationId xmlns:p14="http://schemas.microsoft.com/office/powerpoint/2010/main" val="3050274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B550F-2653-88F0-A012-BD74CEEF67F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90E0EEB-C0F3-01BF-9F89-DD83A2D06DB9}"/>
              </a:ext>
            </a:extLst>
          </p:cNvPr>
          <p:cNvPicPr>
            <a:picLocks noChangeAspect="1"/>
          </p:cNvPicPr>
          <p:nvPr/>
        </p:nvPicPr>
        <p:blipFill>
          <a:blip r:embed="rId2"/>
          <a:stretch>
            <a:fillRect/>
          </a:stretch>
        </p:blipFill>
        <p:spPr>
          <a:xfrm>
            <a:off x="-1" y="5061857"/>
            <a:ext cx="12246335" cy="1774372"/>
          </a:xfrm>
          <a:prstGeom prst="rect">
            <a:avLst/>
          </a:prstGeom>
        </p:spPr>
      </p:pic>
      <p:sp>
        <p:nvSpPr>
          <p:cNvPr id="23" name="Rectangle 22">
            <a:extLst>
              <a:ext uri="{FF2B5EF4-FFF2-40B4-BE49-F238E27FC236}">
                <a16:creationId xmlns:a16="http://schemas.microsoft.com/office/drawing/2014/main" id="{43297177-5236-C50C-7DB2-37B7881F7219}"/>
              </a:ext>
            </a:extLst>
          </p:cNvPr>
          <p:cNvSpPr/>
          <p:nvPr/>
        </p:nvSpPr>
        <p:spPr>
          <a:xfrm>
            <a:off x="228600" y="975053"/>
            <a:ext cx="11691257" cy="2554545"/>
          </a:xfrm>
          <a:prstGeom prst="rect">
            <a:avLst/>
          </a:prstGeom>
          <a:noFill/>
        </p:spPr>
        <p:txBody>
          <a:bodyPr wrap="square" lIns="91440" tIns="45720" rIns="91440" bIns="45720">
            <a:spAutoFit/>
          </a:bodyPr>
          <a:lstStyle/>
          <a:p>
            <a:pPr algn="ctr"/>
            <a:r>
              <a:rPr lang="en-GB" sz="8000" b="1"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Seirian &amp; Hannah</a:t>
            </a:r>
            <a:br>
              <a:rPr lang="en-GB" sz="8000" b="1"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
        <p:nvSpPr>
          <p:cNvPr id="2" name="AutoShape 2" descr="Home - PA Champions Sheffield">
            <a:extLst>
              <a:ext uri="{FF2B5EF4-FFF2-40B4-BE49-F238E27FC236}">
                <a16:creationId xmlns:a16="http://schemas.microsoft.com/office/drawing/2014/main" id="{34D515EF-ED73-B697-424C-64F975F705E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52" name="Picture 4" descr="Personal Assistant Champion Sheffield Logo">
            <a:extLst>
              <a:ext uri="{FF2B5EF4-FFF2-40B4-BE49-F238E27FC236}">
                <a16:creationId xmlns:a16="http://schemas.microsoft.com/office/drawing/2014/main" id="{774FE1C2-00FA-3616-125A-C39CA47D6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8729" y="2406715"/>
            <a:ext cx="2339340" cy="2245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7181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40080"/>
            <a:ext cx="12192000" cy="8138160"/>
          </a:xfrm>
          <a:custGeom>
            <a:avLst/>
            <a:gdLst/>
            <a:ahLst/>
            <a:cxnLst/>
            <a:rect l="l" t="t" r="r" b="b"/>
            <a:pathLst>
              <a:path w="18288000" h="12207240">
                <a:moveTo>
                  <a:pt x="0" y="0"/>
                </a:moveTo>
                <a:lnTo>
                  <a:pt x="18288000" y="0"/>
                </a:lnTo>
                <a:lnTo>
                  <a:pt x="18288000" y="12207240"/>
                </a:lnTo>
                <a:lnTo>
                  <a:pt x="0" y="12207240"/>
                </a:lnTo>
                <a:lnTo>
                  <a:pt x="0" y="0"/>
                </a:lnTo>
                <a:close/>
              </a:path>
            </a:pathLst>
          </a:custGeom>
          <a:blipFill>
            <a:blip r:embed="rId2">
              <a:alphaModFix amt="36000"/>
            </a:blip>
            <a:stretch>
              <a:fillRect/>
            </a:stretch>
          </a:blipFill>
        </p:spPr>
        <p:txBody>
          <a:bodyPr/>
          <a:lstStyle/>
          <a:p>
            <a:pPr defTabSz="609630"/>
            <a:endParaRPr lang="en-GB" sz="1200">
              <a:solidFill>
                <a:prstClr val="black"/>
              </a:solidFill>
              <a:latin typeface="Calibri"/>
            </a:endParaRPr>
          </a:p>
        </p:txBody>
      </p:sp>
      <p:sp>
        <p:nvSpPr>
          <p:cNvPr id="3" name="Freeform 3"/>
          <p:cNvSpPr/>
          <p:nvPr/>
        </p:nvSpPr>
        <p:spPr>
          <a:xfrm>
            <a:off x="338520" y="4751882"/>
            <a:ext cx="11514961" cy="1922898"/>
          </a:xfrm>
          <a:custGeom>
            <a:avLst/>
            <a:gdLst/>
            <a:ahLst/>
            <a:cxnLst/>
            <a:rect l="l" t="t" r="r" b="b"/>
            <a:pathLst>
              <a:path w="17272441" h="2884347">
                <a:moveTo>
                  <a:pt x="0" y="0"/>
                </a:moveTo>
                <a:lnTo>
                  <a:pt x="17272440" y="0"/>
                </a:lnTo>
                <a:lnTo>
                  <a:pt x="17272440" y="2884346"/>
                </a:lnTo>
                <a:lnTo>
                  <a:pt x="0" y="2884346"/>
                </a:lnTo>
                <a:lnTo>
                  <a:pt x="0" y="0"/>
                </a:lnTo>
                <a:close/>
              </a:path>
            </a:pathLst>
          </a:custGeom>
          <a:blipFill>
            <a:blip r:embed="rId3"/>
            <a:stretch>
              <a:fillRect t="-237592"/>
            </a:stretch>
          </a:blipFill>
        </p:spPr>
        <p:txBody>
          <a:bodyPr/>
          <a:lstStyle/>
          <a:p>
            <a:pPr defTabSz="609630"/>
            <a:endParaRPr lang="en-GB" sz="1200">
              <a:solidFill>
                <a:prstClr val="black"/>
              </a:solidFill>
              <a:latin typeface="Calibri"/>
            </a:endParaRPr>
          </a:p>
        </p:txBody>
      </p:sp>
      <p:sp>
        <p:nvSpPr>
          <p:cNvPr id="4" name="Freeform 4"/>
          <p:cNvSpPr/>
          <p:nvPr/>
        </p:nvSpPr>
        <p:spPr>
          <a:xfrm>
            <a:off x="5288139" y="190826"/>
            <a:ext cx="1615722" cy="1549074"/>
          </a:xfrm>
          <a:custGeom>
            <a:avLst/>
            <a:gdLst/>
            <a:ahLst/>
            <a:cxnLst/>
            <a:rect l="l" t="t" r="r" b="b"/>
            <a:pathLst>
              <a:path w="2423583" h="2323611">
                <a:moveTo>
                  <a:pt x="0" y="0"/>
                </a:moveTo>
                <a:lnTo>
                  <a:pt x="2423584" y="0"/>
                </a:lnTo>
                <a:lnTo>
                  <a:pt x="2423584" y="2323611"/>
                </a:lnTo>
                <a:lnTo>
                  <a:pt x="0" y="2323611"/>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5" name="TextBox 5"/>
          <p:cNvSpPr txBox="1"/>
          <p:nvPr/>
        </p:nvSpPr>
        <p:spPr>
          <a:xfrm>
            <a:off x="3106500" y="3540241"/>
            <a:ext cx="5979001" cy="1054519"/>
          </a:xfrm>
          <a:prstGeom prst="rect">
            <a:avLst/>
          </a:prstGeom>
        </p:spPr>
        <p:txBody>
          <a:bodyPr lIns="0" tIns="0" rIns="0" bIns="0" rtlCol="0" anchor="t">
            <a:spAutoFit/>
          </a:bodyPr>
          <a:lstStyle/>
          <a:p>
            <a:pPr algn="ctr" defTabSz="609630">
              <a:lnSpc>
                <a:spcPts val="4294"/>
              </a:lnSpc>
            </a:pPr>
            <a:r>
              <a:rPr lang="en-US" sz="3067" b="1">
                <a:solidFill>
                  <a:srgbClr val="000000"/>
                </a:solidFill>
                <a:latin typeface="Canva Sans Bold"/>
                <a:ea typeface="Canva Sans Bold"/>
                <a:cs typeface="Canva Sans Bold"/>
                <a:sym typeface="Canva Sans Bold"/>
              </a:rPr>
              <a:t>Seirian Davies and Hannah Kerr</a:t>
            </a:r>
          </a:p>
          <a:p>
            <a:pPr algn="ctr" defTabSz="609630">
              <a:lnSpc>
                <a:spcPts val="4294"/>
              </a:lnSpc>
            </a:pPr>
            <a:r>
              <a:rPr lang="en-US" sz="3067" b="1">
                <a:solidFill>
                  <a:srgbClr val="000000"/>
                </a:solidFill>
                <a:latin typeface="Canva Sans Bold"/>
                <a:ea typeface="Canva Sans Bold"/>
                <a:cs typeface="Canva Sans Bold"/>
                <a:sym typeface="Canva Sans Bold"/>
              </a:rPr>
              <a:t>Sheffield PA Champions</a:t>
            </a:r>
          </a:p>
        </p:txBody>
      </p:sp>
      <p:sp>
        <p:nvSpPr>
          <p:cNvPr id="6" name="TextBox 6"/>
          <p:cNvSpPr txBox="1"/>
          <p:nvPr/>
        </p:nvSpPr>
        <p:spPr>
          <a:xfrm>
            <a:off x="1" y="2289334"/>
            <a:ext cx="12192000" cy="1006238"/>
          </a:xfrm>
          <a:prstGeom prst="rect">
            <a:avLst/>
          </a:prstGeom>
        </p:spPr>
        <p:txBody>
          <a:bodyPr wrap="square" lIns="0" tIns="0" rIns="0" bIns="0" rtlCol="0" anchor="t">
            <a:spAutoFit/>
          </a:bodyPr>
          <a:lstStyle/>
          <a:p>
            <a:pPr algn="ctr" defTabSz="609630">
              <a:lnSpc>
                <a:spcPts val="8587"/>
              </a:lnSpc>
            </a:pPr>
            <a:r>
              <a:rPr lang="en-US" sz="6134" b="1" dirty="0">
                <a:solidFill>
                  <a:srgbClr val="000000"/>
                </a:solidFill>
                <a:latin typeface="Canva Sans Bold"/>
                <a:ea typeface="Canva Sans Bold"/>
                <a:cs typeface="Canva Sans Bold"/>
                <a:sym typeface="Canva Sans Bold"/>
              </a:rPr>
              <a:t>Welcome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141457" y="0"/>
            <a:ext cx="4050543" cy="6858000"/>
          </a:xfrm>
          <a:custGeom>
            <a:avLst/>
            <a:gdLst/>
            <a:ahLst/>
            <a:cxnLst/>
            <a:rect l="l" t="t" r="r" b="b"/>
            <a:pathLst>
              <a:path w="6075814" h="10287000">
                <a:moveTo>
                  <a:pt x="0" y="0"/>
                </a:moveTo>
                <a:lnTo>
                  <a:pt x="6075814" y="0"/>
                </a:lnTo>
                <a:lnTo>
                  <a:pt x="6075814"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en-GB" sz="1200">
              <a:solidFill>
                <a:prstClr val="black"/>
              </a:solidFill>
              <a:latin typeface="Calibri"/>
            </a:endParaRPr>
          </a:p>
        </p:txBody>
      </p:sp>
      <p:sp>
        <p:nvSpPr>
          <p:cNvPr id="3" name="TextBox 3"/>
          <p:cNvSpPr txBox="1"/>
          <p:nvPr/>
        </p:nvSpPr>
        <p:spPr>
          <a:xfrm>
            <a:off x="685800" y="943608"/>
            <a:ext cx="7249942" cy="9591536"/>
          </a:xfrm>
          <a:prstGeom prst="rect">
            <a:avLst/>
          </a:prstGeom>
        </p:spPr>
        <p:txBody>
          <a:bodyPr lIns="0" tIns="0" rIns="0" bIns="0" rtlCol="0" anchor="t">
            <a:spAutoFit/>
          </a:bodyPr>
          <a:lstStyle/>
          <a:p>
            <a:pPr algn="ctr" defTabSz="609630">
              <a:lnSpc>
                <a:spcPts val="4727"/>
              </a:lnSpc>
            </a:pPr>
            <a:r>
              <a:rPr lang="en-US" sz="3376">
                <a:solidFill>
                  <a:srgbClr val="000000"/>
                </a:solidFill>
                <a:latin typeface="Canva Sans"/>
                <a:ea typeface="Canva Sans"/>
                <a:cs typeface="Canva Sans"/>
                <a:sym typeface="Canva Sans"/>
              </a:rPr>
              <a:t>Personal Assistants:</a:t>
            </a:r>
          </a:p>
          <a:p>
            <a:pPr defTabSz="609630">
              <a:lnSpc>
                <a:spcPts val="4727"/>
              </a:lnSpc>
            </a:pPr>
            <a:endParaRPr lang="en-US" sz="3376">
              <a:solidFill>
                <a:srgbClr val="000000"/>
              </a:solidFill>
              <a:latin typeface="Canva Sans"/>
              <a:ea typeface="Canva Sans"/>
              <a:cs typeface="Canva Sans"/>
              <a:sym typeface="Canva Sans"/>
            </a:endParaRPr>
          </a:p>
          <a:p>
            <a:pPr algn="ctr" defTabSz="609630">
              <a:lnSpc>
                <a:spcPts val="4727"/>
              </a:lnSpc>
            </a:pPr>
            <a:r>
              <a:rPr lang="en-US" sz="3376">
                <a:solidFill>
                  <a:srgbClr val="000000"/>
                </a:solidFill>
                <a:latin typeface="Canva Sans"/>
                <a:ea typeface="Canva Sans"/>
                <a:cs typeface="Canva Sans"/>
                <a:sym typeface="Canva Sans"/>
              </a:rPr>
              <a:t>Supporting people with disabilities and additional needs to live independent and fulfilling lives.</a:t>
            </a:r>
          </a:p>
          <a:p>
            <a:pPr algn="ctr" defTabSz="609630">
              <a:lnSpc>
                <a:spcPts val="4727"/>
              </a:lnSpc>
            </a:pPr>
            <a:endParaRPr lang="en-US" sz="3376">
              <a:solidFill>
                <a:srgbClr val="000000"/>
              </a:solidFill>
              <a:latin typeface="Canva Sans"/>
              <a:ea typeface="Canva Sans"/>
              <a:cs typeface="Canva Sans"/>
              <a:sym typeface="Canva Sans"/>
            </a:endParaRPr>
          </a:p>
          <a:p>
            <a:pPr algn="ctr" defTabSz="609630">
              <a:lnSpc>
                <a:spcPts val="4727"/>
              </a:lnSpc>
            </a:pPr>
            <a:endParaRPr lang="en-US" sz="3376">
              <a:solidFill>
                <a:srgbClr val="000000"/>
              </a:solidFill>
              <a:latin typeface="Canva Sans"/>
              <a:ea typeface="Canva Sans"/>
              <a:cs typeface="Canva Sans"/>
              <a:sym typeface="Canva Sans"/>
            </a:endParaRPr>
          </a:p>
          <a:p>
            <a:pPr algn="ctr" defTabSz="609630">
              <a:lnSpc>
                <a:spcPts val="4727"/>
              </a:lnSpc>
            </a:pPr>
            <a:endParaRPr lang="en-US" sz="3376">
              <a:solidFill>
                <a:srgbClr val="000000"/>
              </a:solidFill>
              <a:latin typeface="Canva Sans"/>
              <a:ea typeface="Canva Sans"/>
              <a:cs typeface="Canva Sans"/>
              <a:sym typeface="Canva Sans"/>
            </a:endParaRPr>
          </a:p>
          <a:p>
            <a:pPr algn="ctr" defTabSz="609630">
              <a:lnSpc>
                <a:spcPts val="4727"/>
              </a:lnSpc>
            </a:pPr>
            <a:endParaRPr lang="en-US" sz="3376">
              <a:solidFill>
                <a:srgbClr val="000000"/>
              </a:solidFill>
              <a:latin typeface="Canva Sans"/>
              <a:ea typeface="Canva Sans"/>
              <a:cs typeface="Canva Sans"/>
              <a:sym typeface="Canva Sans"/>
            </a:endParaRPr>
          </a:p>
          <a:p>
            <a:pPr defTabSz="609630">
              <a:lnSpc>
                <a:spcPts val="4727"/>
              </a:lnSpc>
            </a:pPr>
            <a:endParaRPr lang="en-US" sz="3376">
              <a:solidFill>
                <a:srgbClr val="000000"/>
              </a:solidFill>
              <a:latin typeface="Canva Sans"/>
              <a:ea typeface="Canva Sans"/>
              <a:cs typeface="Canva Sans"/>
              <a:sym typeface="Canva Sans"/>
            </a:endParaRPr>
          </a:p>
          <a:p>
            <a:pPr defTabSz="609630">
              <a:lnSpc>
                <a:spcPts val="4727"/>
              </a:lnSpc>
            </a:pPr>
            <a:endParaRPr lang="en-US" sz="3376">
              <a:solidFill>
                <a:srgbClr val="000000"/>
              </a:solidFill>
              <a:latin typeface="Canva Sans"/>
              <a:ea typeface="Canva Sans"/>
              <a:cs typeface="Canva Sans"/>
              <a:sym typeface="Canva Sans"/>
            </a:endParaRPr>
          </a:p>
          <a:p>
            <a:pPr defTabSz="609630">
              <a:lnSpc>
                <a:spcPts val="4727"/>
              </a:lnSpc>
            </a:pPr>
            <a:endParaRPr lang="en-US" sz="3376">
              <a:solidFill>
                <a:srgbClr val="000000"/>
              </a:solidFill>
              <a:latin typeface="Canva Sans"/>
              <a:ea typeface="Canva Sans"/>
              <a:cs typeface="Canva Sans"/>
              <a:sym typeface="Canva Sans"/>
            </a:endParaRPr>
          </a:p>
          <a:p>
            <a:pPr defTabSz="609630">
              <a:lnSpc>
                <a:spcPts val="4727"/>
              </a:lnSpc>
            </a:pPr>
            <a:endParaRPr lang="en-US" sz="3376">
              <a:solidFill>
                <a:srgbClr val="000000"/>
              </a:solidFill>
              <a:latin typeface="Canva Sans"/>
              <a:ea typeface="Canva Sans"/>
              <a:cs typeface="Canva Sans"/>
              <a:sym typeface="Canva Sans"/>
            </a:endParaRPr>
          </a:p>
          <a:p>
            <a:pPr defTabSz="609630">
              <a:lnSpc>
                <a:spcPts val="4727"/>
              </a:lnSpc>
            </a:pPr>
            <a:endParaRPr lang="en-US" sz="3376">
              <a:solidFill>
                <a:srgbClr val="000000"/>
              </a:solidFill>
              <a:latin typeface="Canva Sans"/>
              <a:ea typeface="Canva Sans"/>
              <a:cs typeface="Canva Sans"/>
              <a:sym typeface="Canva Sans"/>
            </a:endParaRPr>
          </a:p>
          <a:p>
            <a:pPr defTabSz="609630">
              <a:lnSpc>
                <a:spcPts val="4727"/>
              </a:lnSpc>
            </a:pPr>
            <a:endParaRPr lang="en-US" sz="3376">
              <a:solidFill>
                <a:srgbClr val="000000"/>
              </a:solidFill>
              <a:latin typeface="Canva Sans"/>
              <a:ea typeface="Canva Sans"/>
              <a:cs typeface="Canva Sans"/>
              <a:sym typeface="Canva Sans"/>
            </a:endParaRPr>
          </a:p>
          <a:p>
            <a:pPr defTabSz="609630">
              <a:lnSpc>
                <a:spcPts val="4727"/>
              </a:lnSpc>
            </a:pPr>
            <a:endParaRPr lang="en-US" sz="3376">
              <a:solidFill>
                <a:srgbClr val="000000"/>
              </a:solidFill>
              <a:latin typeface="Canva Sans"/>
              <a:ea typeface="Canva Sans"/>
              <a:cs typeface="Canva Sans"/>
              <a:sym typeface="Canva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a:videoFile r:link="rId1"/>
          </p:nvPr>
        </p:nvPicPr>
        <p:blipFill>
          <a:blip r:embed="rId3"/>
          <a:stretch>
            <a:fillRect/>
          </a:stretch>
        </p:blipFill>
        <p:spPr>
          <a:xfrm>
            <a:off x="0" y="1"/>
            <a:ext cx="12192000" cy="685799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141457" y="0"/>
            <a:ext cx="4050543" cy="6858000"/>
          </a:xfrm>
          <a:custGeom>
            <a:avLst/>
            <a:gdLst/>
            <a:ahLst/>
            <a:cxnLst/>
            <a:rect l="l" t="t" r="r" b="b"/>
            <a:pathLst>
              <a:path w="6075814" h="10287000">
                <a:moveTo>
                  <a:pt x="0" y="0"/>
                </a:moveTo>
                <a:lnTo>
                  <a:pt x="6075814" y="0"/>
                </a:lnTo>
                <a:lnTo>
                  <a:pt x="6075814"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en-GB" sz="1200">
              <a:solidFill>
                <a:prstClr val="black"/>
              </a:solidFill>
              <a:latin typeface="Calibri"/>
            </a:endParaRPr>
          </a:p>
        </p:txBody>
      </p:sp>
      <p:sp>
        <p:nvSpPr>
          <p:cNvPr id="3" name="TextBox 3"/>
          <p:cNvSpPr txBox="1"/>
          <p:nvPr/>
        </p:nvSpPr>
        <p:spPr>
          <a:xfrm>
            <a:off x="173944" y="194368"/>
            <a:ext cx="7821587" cy="5958426"/>
          </a:xfrm>
          <a:prstGeom prst="rect">
            <a:avLst/>
          </a:prstGeom>
        </p:spPr>
        <p:txBody>
          <a:bodyPr lIns="0" tIns="0" rIns="0" bIns="0" rtlCol="0" anchor="t">
            <a:spAutoFit/>
          </a:bodyPr>
          <a:lstStyle/>
          <a:p>
            <a:pPr algn="ctr" defTabSz="609630">
              <a:lnSpc>
                <a:spcPts val="3926"/>
              </a:lnSpc>
            </a:pPr>
            <a:r>
              <a:rPr lang="en-US" sz="2804">
                <a:solidFill>
                  <a:srgbClr val="000000"/>
                </a:solidFill>
                <a:latin typeface="Canva Sans"/>
                <a:ea typeface="Canva Sans"/>
                <a:cs typeface="Canva Sans"/>
                <a:sym typeface="Canva Sans"/>
              </a:rPr>
              <a:t>THE MANY HATS OF A PA!</a:t>
            </a:r>
          </a:p>
          <a:p>
            <a:pPr algn="ctr" defTabSz="609630">
              <a:lnSpc>
                <a:spcPts val="3926"/>
              </a:lnSpc>
            </a:pPr>
            <a:endParaRPr lang="en-US" sz="2804">
              <a:solidFill>
                <a:srgbClr val="000000"/>
              </a:solidFill>
              <a:latin typeface="Canva Sans"/>
              <a:ea typeface="Canva Sans"/>
              <a:cs typeface="Canva Sans"/>
              <a:sym typeface="Canva Sans"/>
            </a:endParaRPr>
          </a:p>
          <a:p>
            <a:pPr marL="605537" lvl="1" indent="-302768" defTabSz="609630">
              <a:lnSpc>
                <a:spcPts val="3926"/>
              </a:lnSpc>
              <a:buFont typeface="Arial"/>
              <a:buChar char="•"/>
            </a:pPr>
            <a:r>
              <a:rPr lang="en-US" sz="2804">
                <a:solidFill>
                  <a:srgbClr val="000000"/>
                </a:solidFill>
                <a:latin typeface="Canva Sans"/>
                <a:ea typeface="Canva Sans"/>
                <a:cs typeface="Canva Sans"/>
                <a:sym typeface="Canva Sans"/>
              </a:rPr>
              <a:t>Supporting in the home -cooking,cleaning</a:t>
            </a:r>
          </a:p>
          <a:p>
            <a:pPr marL="605537" lvl="1" indent="-302768" defTabSz="609630">
              <a:lnSpc>
                <a:spcPts val="3926"/>
              </a:lnSpc>
              <a:buFont typeface="Arial"/>
              <a:buChar char="•"/>
            </a:pPr>
            <a:r>
              <a:rPr lang="en-US" sz="2804">
                <a:solidFill>
                  <a:srgbClr val="000000"/>
                </a:solidFill>
                <a:latin typeface="Canva Sans"/>
                <a:ea typeface="Canva Sans"/>
                <a:cs typeface="Canva Sans"/>
                <a:sym typeface="Canva Sans"/>
              </a:rPr>
              <a:t>Supporting to access activities, hobbies</a:t>
            </a:r>
          </a:p>
          <a:p>
            <a:pPr marL="605537" lvl="1" indent="-302768" defTabSz="609630">
              <a:lnSpc>
                <a:spcPts val="3926"/>
              </a:lnSpc>
              <a:buFont typeface="Arial"/>
              <a:buChar char="•"/>
            </a:pPr>
            <a:r>
              <a:rPr lang="en-US" sz="2804">
                <a:solidFill>
                  <a:srgbClr val="000000"/>
                </a:solidFill>
                <a:latin typeface="Canva Sans"/>
                <a:ea typeface="Canva Sans"/>
                <a:cs typeface="Canva Sans"/>
                <a:sym typeface="Canva Sans"/>
              </a:rPr>
              <a:t>Supporting in work or education</a:t>
            </a:r>
          </a:p>
          <a:p>
            <a:pPr marL="605537" lvl="1" indent="-302768" defTabSz="609630">
              <a:lnSpc>
                <a:spcPts val="3926"/>
              </a:lnSpc>
              <a:buFont typeface="Arial"/>
              <a:buChar char="•"/>
            </a:pPr>
            <a:r>
              <a:rPr lang="en-US" sz="2804">
                <a:solidFill>
                  <a:srgbClr val="000000"/>
                </a:solidFill>
                <a:latin typeface="Canva Sans"/>
                <a:ea typeface="Canva Sans"/>
                <a:cs typeface="Canva Sans"/>
                <a:sym typeface="Canva Sans"/>
              </a:rPr>
              <a:t>Supporting  disabled adult with parenting </a:t>
            </a:r>
          </a:p>
          <a:p>
            <a:pPr marL="605537" lvl="1" indent="-302768" defTabSz="609630">
              <a:lnSpc>
                <a:spcPts val="3926"/>
              </a:lnSpc>
              <a:buFont typeface="Arial"/>
              <a:buChar char="•"/>
            </a:pPr>
            <a:r>
              <a:rPr lang="en-US" sz="2804">
                <a:solidFill>
                  <a:srgbClr val="000000"/>
                </a:solidFill>
                <a:latin typeface="Canva Sans"/>
                <a:ea typeface="Canva Sans"/>
                <a:cs typeface="Canva Sans"/>
                <a:sym typeface="Canva Sans"/>
              </a:rPr>
              <a:t>Supporting to attend healthcare appointments</a:t>
            </a:r>
          </a:p>
          <a:p>
            <a:pPr marL="605537" lvl="1" indent="-302768" defTabSz="609630">
              <a:lnSpc>
                <a:spcPts val="3926"/>
              </a:lnSpc>
              <a:buFont typeface="Arial"/>
              <a:buChar char="•"/>
            </a:pPr>
            <a:r>
              <a:rPr lang="en-US" sz="2804">
                <a:solidFill>
                  <a:srgbClr val="000000"/>
                </a:solidFill>
                <a:latin typeface="Canva Sans"/>
                <a:ea typeface="Canva Sans"/>
                <a:cs typeface="Canva Sans"/>
                <a:sym typeface="Canva Sans"/>
              </a:rPr>
              <a:t>Getting out and about </a:t>
            </a:r>
          </a:p>
          <a:p>
            <a:pPr marL="605537" lvl="1" indent="-302768" defTabSz="609630">
              <a:lnSpc>
                <a:spcPts val="3926"/>
              </a:lnSpc>
              <a:buFont typeface="Arial"/>
              <a:buChar char="•"/>
            </a:pPr>
            <a:r>
              <a:rPr lang="en-US" sz="2804">
                <a:solidFill>
                  <a:srgbClr val="000000"/>
                </a:solidFill>
                <a:latin typeface="Canva Sans"/>
                <a:ea typeface="Canva Sans"/>
                <a:cs typeface="Canva Sans"/>
                <a:sym typeface="Canva Sans"/>
              </a:rPr>
              <a:t>Making new friends, or seeing existing ones</a:t>
            </a:r>
          </a:p>
          <a:p>
            <a:pPr marL="605537" lvl="1" indent="-302768" defTabSz="609630">
              <a:lnSpc>
                <a:spcPts val="3926"/>
              </a:lnSpc>
              <a:buFont typeface="Arial"/>
              <a:buChar char="•"/>
            </a:pPr>
            <a:r>
              <a:rPr lang="en-US" sz="2804">
                <a:solidFill>
                  <a:srgbClr val="000000"/>
                </a:solidFill>
                <a:latin typeface="Canva Sans"/>
                <a:ea typeface="Canva Sans"/>
                <a:cs typeface="Canva Sans"/>
                <a:sym typeface="Canva Sans"/>
              </a:rPr>
              <a:t>Supporting with personal care</a:t>
            </a:r>
          </a:p>
          <a:p>
            <a:pPr marL="605537" lvl="1" indent="-302768" defTabSz="609630">
              <a:lnSpc>
                <a:spcPts val="3926"/>
              </a:lnSpc>
              <a:buFont typeface="Arial"/>
              <a:buChar char="•"/>
            </a:pPr>
            <a:r>
              <a:rPr lang="en-US" sz="2804">
                <a:solidFill>
                  <a:srgbClr val="000000"/>
                </a:solidFill>
                <a:latin typeface="Canva Sans"/>
                <a:ea typeface="Canva Sans"/>
                <a:cs typeface="Canva Sans"/>
                <a:sym typeface="Canva Sans"/>
              </a:rPr>
              <a:t>Companion</a:t>
            </a:r>
          </a:p>
          <a:p>
            <a:pPr algn="ctr" defTabSz="609630">
              <a:lnSpc>
                <a:spcPts val="3926"/>
              </a:lnSpc>
              <a:spcBef>
                <a:spcPct val="0"/>
              </a:spcBef>
            </a:pPr>
            <a:endParaRPr lang="en-US" sz="2804">
              <a:solidFill>
                <a:srgbClr val="000000"/>
              </a:solidFill>
              <a:latin typeface="Canva Sans"/>
              <a:ea typeface="Canva Sans"/>
              <a:cs typeface="Canva Sans"/>
              <a:sym typeface="Canva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141457" y="0"/>
            <a:ext cx="4050543" cy="6858000"/>
          </a:xfrm>
          <a:custGeom>
            <a:avLst/>
            <a:gdLst/>
            <a:ahLst/>
            <a:cxnLst/>
            <a:rect l="l" t="t" r="r" b="b"/>
            <a:pathLst>
              <a:path w="6075814" h="10287000">
                <a:moveTo>
                  <a:pt x="0" y="0"/>
                </a:moveTo>
                <a:lnTo>
                  <a:pt x="6075814" y="0"/>
                </a:lnTo>
                <a:lnTo>
                  <a:pt x="6075814"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en-GB" sz="1200">
              <a:solidFill>
                <a:prstClr val="black"/>
              </a:solidFill>
              <a:latin typeface="Calibri"/>
            </a:endParaRPr>
          </a:p>
        </p:txBody>
      </p:sp>
      <p:sp>
        <p:nvSpPr>
          <p:cNvPr id="3" name="TextBox 3"/>
          <p:cNvSpPr txBox="1"/>
          <p:nvPr/>
        </p:nvSpPr>
        <p:spPr>
          <a:xfrm>
            <a:off x="466635" y="415488"/>
            <a:ext cx="7472023" cy="5597045"/>
          </a:xfrm>
          <a:prstGeom prst="rect">
            <a:avLst/>
          </a:prstGeom>
        </p:spPr>
        <p:txBody>
          <a:bodyPr lIns="0" tIns="0" rIns="0" bIns="0" rtlCol="0" anchor="t">
            <a:spAutoFit/>
          </a:bodyPr>
          <a:lstStyle/>
          <a:p>
            <a:pPr marL="611802" lvl="1" indent="-305901" defTabSz="609630">
              <a:lnSpc>
                <a:spcPts val="3967"/>
              </a:lnSpc>
              <a:buFont typeface="Arial"/>
              <a:buChar char="•"/>
            </a:pPr>
            <a:r>
              <a:rPr lang="en-US" sz="2833">
                <a:solidFill>
                  <a:srgbClr val="000000"/>
                </a:solidFill>
                <a:latin typeface="Canva Sans"/>
                <a:ea typeface="Canva Sans"/>
                <a:cs typeface="Canva Sans"/>
                <a:sym typeface="Canva Sans"/>
              </a:rPr>
              <a:t>We are looking for people from all walks of life - who are you as a a person?</a:t>
            </a:r>
          </a:p>
          <a:p>
            <a:pPr marL="611802" lvl="1" indent="-305901" defTabSz="609630">
              <a:lnSpc>
                <a:spcPts val="3967"/>
              </a:lnSpc>
              <a:buFont typeface="Arial"/>
              <a:buChar char="•"/>
            </a:pPr>
            <a:r>
              <a:rPr lang="en-US" sz="2833">
                <a:solidFill>
                  <a:srgbClr val="000000"/>
                </a:solidFill>
                <a:latin typeface="Canva Sans"/>
                <a:ea typeface="Canva Sans"/>
                <a:cs typeface="Canva Sans"/>
                <a:sym typeface="Canva Sans"/>
              </a:rPr>
              <a:t>Don’t need experience of working in care.</a:t>
            </a:r>
          </a:p>
          <a:p>
            <a:pPr marL="611802" lvl="1" indent="-305901" defTabSz="609630">
              <a:lnSpc>
                <a:spcPts val="3967"/>
              </a:lnSpc>
              <a:buFont typeface="Arial"/>
              <a:buChar char="•"/>
            </a:pPr>
            <a:r>
              <a:rPr lang="en-US" sz="2833">
                <a:solidFill>
                  <a:srgbClr val="000000"/>
                </a:solidFill>
                <a:latin typeface="Canva Sans"/>
                <a:ea typeface="Canva Sans"/>
                <a:cs typeface="Canva Sans"/>
                <a:sym typeface="Canva Sans"/>
              </a:rPr>
              <a:t>Excellent role for people looking to get back into work slowly.</a:t>
            </a:r>
          </a:p>
          <a:p>
            <a:pPr marL="611802" lvl="1" indent="-305901" defTabSz="609630">
              <a:lnSpc>
                <a:spcPts val="3967"/>
              </a:lnSpc>
              <a:buFont typeface="Arial"/>
              <a:buChar char="•"/>
            </a:pPr>
            <a:r>
              <a:rPr lang="en-US" sz="2833">
                <a:solidFill>
                  <a:srgbClr val="000000"/>
                </a:solidFill>
                <a:latin typeface="Canva Sans"/>
                <a:ea typeface="Canva Sans"/>
                <a:cs typeface="Canva Sans"/>
                <a:sym typeface="Canva Sans"/>
              </a:rPr>
              <a:t>Unpaid carers, parents, people looking for part time work, students, lived experience. </a:t>
            </a:r>
          </a:p>
          <a:p>
            <a:pPr marL="611802" lvl="1" indent="-305901" defTabSz="609630">
              <a:lnSpc>
                <a:spcPts val="3967"/>
              </a:lnSpc>
              <a:buFont typeface="Arial"/>
              <a:buChar char="•"/>
            </a:pPr>
            <a:r>
              <a:rPr lang="en-US" sz="2833">
                <a:solidFill>
                  <a:srgbClr val="000000"/>
                </a:solidFill>
                <a:latin typeface="Canva Sans"/>
                <a:ea typeface="Canva Sans"/>
                <a:cs typeface="Canva Sans"/>
                <a:sym typeface="Canva Sans"/>
              </a:rPr>
              <a:t>PA work can fit in around your other commitments</a:t>
            </a:r>
          </a:p>
          <a:p>
            <a:pPr defTabSz="609630">
              <a:lnSpc>
                <a:spcPts val="3967"/>
              </a:lnSpc>
            </a:pPr>
            <a:endParaRPr lang="en-US" sz="2833">
              <a:solidFill>
                <a:srgbClr val="000000"/>
              </a:solidFill>
              <a:latin typeface="Canva Sans"/>
              <a:ea typeface="Canva Sans"/>
              <a:cs typeface="Canva Sans"/>
              <a:sym typeface="Canva Sans"/>
            </a:endParaRPr>
          </a:p>
          <a:p>
            <a:pPr defTabSz="609630">
              <a:lnSpc>
                <a:spcPts val="3967"/>
              </a:lnSpc>
            </a:pPr>
            <a:endParaRPr lang="en-US" sz="2833">
              <a:solidFill>
                <a:srgbClr val="000000"/>
              </a:solidFill>
              <a:latin typeface="Canva Sans"/>
              <a:ea typeface="Canva Sans"/>
              <a:cs typeface="Canva Sans"/>
              <a:sym typeface="Canva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141457" y="0"/>
            <a:ext cx="4050543" cy="6858000"/>
          </a:xfrm>
          <a:custGeom>
            <a:avLst/>
            <a:gdLst/>
            <a:ahLst/>
            <a:cxnLst/>
            <a:rect l="l" t="t" r="r" b="b"/>
            <a:pathLst>
              <a:path w="6075814" h="10287000">
                <a:moveTo>
                  <a:pt x="0" y="0"/>
                </a:moveTo>
                <a:lnTo>
                  <a:pt x="6075814" y="0"/>
                </a:lnTo>
                <a:lnTo>
                  <a:pt x="6075814"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en-GB" sz="1200">
              <a:solidFill>
                <a:prstClr val="black"/>
              </a:solidFill>
              <a:latin typeface="Calibri"/>
            </a:endParaRPr>
          </a:p>
        </p:txBody>
      </p:sp>
      <p:sp>
        <p:nvSpPr>
          <p:cNvPr id="3" name="TextBox 3"/>
          <p:cNvSpPr txBox="1"/>
          <p:nvPr/>
        </p:nvSpPr>
        <p:spPr>
          <a:xfrm>
            <a:off x="380674" y="1259110"/>
            <a:ext cx="8637206" cy="4821128"/>
          </a:xfrm>
          <a:prstGeom prst="rect">
            <a:avLst/>
          </a:prstGeom>
        </p:spPr>
        <p:txBody>
          <a:bodyPr lIns="0" tIns="0" rIns="0" bIns="0" rtlCol="0" anchor="t">
            <a:spAutoFit/>
          </a:bodyPr>
          <a:lstStyle/>
          <a:p>
            <a:pPr marL="635325" lvl="1" indent="-317663" defTabSz="609630">
              <a:lnSpc>
                <a:spcPts val="4120"/>
              </a:lnSpc>
              <a:buFont typeface="Arial"/>
              <a:buChar char="•"/>
            </a:pPr>
            <a:r>
              <a:rPr lang="en-US" sz="2942">
                <a:solidFill>
                  <a:srgbClr val="000000"/>
                </a:solidFill>
                <a:latin typeface="Canva Sans"/>
                <a:ea typeface="Canva Sans"/>
                <a:cs typeface="Canva Sans"/>
                <a:sym typeface="Canva Sans"/>
              </a:rPr>
              <a:t>Hours of work range from 3 p/w - full time</a:t>
            </a:r>
          </a:p>
          <a:p>
            <a:pPr marL="635325" lvl="1" indent="-317663" defTabSz="609630">
              <a:lnSpc>
                <a:spcPts val="4120"/>
              </a:lnSpc>
              <a:buFont typeface="Arial"/>
              <a:buChar char="•"/>
            </a:pPr>
            <a:r>
              <a:rPr lang="en-US" sz="2942">
                <a:solidFill>
                  <a:srgbClr val="000000"/>
                </a:solidFill>
                <a:latin typeface="Canva Sans"/>
                <a:ea typeface="Canva Sans"/>
                <a:cs typeface="Canva Sans"/>
                <a:sym typeface="Canva Sans"/>
              </a:rPr>
              <a:t>Flexible hours</a:t>
            </a:r>
          </a:p>
          <a:p>
            <a:pPr marL="635325" lvl="1" indent="-317663" defTabSz="609630">
              <a:lnSpc>
                <a:spcPts val="4120"/>
              </a:lnSpc>
              <a:buFont typeface="Arial"/>
              <a:buChar char="•"/>
            </a:pPr>
            <a:r>
              <a:rPr lang="en-US" sz="2942">
                <a:solidFill>
                  <a:srgbClr val="000000"/>
                </a:solidFill>
                <a:latin typeface="Canva Sans"/>
                <a:ea typeface="Canva Sans"/>
                <a:cs typeface="Canva Sans"/>
                <a:sym typeface="Canva Sans"/>
              </a:rPr>
              <a:t>Fulfilling/rewarding</a:t>
            </a:r>
          </a:p>
          <a:p>
            <a:pPr marL="635325" lvl="1" indent="-317663" defTabSz="609630">
              <a:lnSpc>
                <a:spcPts val="4120"/>
              </a:lnSpc>
              <a:buFont typeface="Arial"/>
              <a:buChar char="•"/>
            </a:pPr>
            <a:r>
              <a:rPr lang="en-US" sz="2942">
                <a:solidFill>
                  <a:srgbClr val="000000"/>
                </a:solidFill>
                <a:latin typeface="Canva Sans"/>
                <a:ea typeface="Canva Sans"/>
                <a:cs typeface="Canva Sans"/>
                <a:sym typeface="Canva Sans"/>
              </a:rPr>
              <a:t>Relevant</a:t>
            </a:r>
          </a:p>
          <a:p>
            <a:pPr marL="635325" lvl="1" indent="-317663" defTabSz="609630">
              <a:lnSpc>
                <a:spcPts val="4120"/>
              </a:lnSpc>
              <a:buFont typeface="Arial"/>
              <a:buChar char="•"/>
            </a:pPr>
            <a:r>
              <a:rPr lang="en-US" sz="2942">
                <a:solidFill>
                  <a:srgbClr val="000000"/>
                </a:solidFill>
                <a:latin typeface="Canva Sans"/>
                <a:ea typeface="Canva Sans"/>
                <a:cs typeface="Canva Sans"/>
                <a:sym typeface="Canva Sans"/>
              </a:rPr>
              <a:t>Looks good on CV</a:t>
            </a:r>
          </a:p>
          <a:p>
            <a:pPr marL="635325" lvl="1" indent="-317663" defTabSz="609630">
              <a:lnSpc>
                <a:spcPts val="4120"/>
              </a:lnSpc>
              <a:buFont typeface="Arial"/>
              <a:buChar char="•"/>
            </a:pPr>
            <a:r>
              <a:rPr lang="en-US" sz="2942">
                <a:solidFill>
                  <a:srgbClr val="000000"/>
                </a:solidFill>
                <a:latin typeface="Canva Sans"/>
                <a:ea typeface="Canva Sans"/>
                <a:cs typeface="Canva Sans"/>
                <a:sym typeface="Canva Sans"/>
              </a:rPr>
              <a:t>Good pay</a:t>
            </a:r>
          </a:p>
          <a:p>
            <a:pPr marL="635325" lvl="1" indent="-317663" defTabSz="609630">
              <a:lnSpc>
                <a:spcPts val="4120"/>
              </a:lnSpc>
              <a:buFont typeface="Arial"/>
              <a:buChar char="•"/>
            </a:pPr>
            <a:r>
              <a:rPr lang="en-US" sz="2942">
                <a:solidFill>
                  <a:srgbClr val="000000"/>
                </a:solidFill>
                <a:latin typeface="Canva Sans"/>
                <a:ea typeface="Canva Sans"/>
                <a:cs typeface="Canva Sans"/>
                <a:sym typeface="Canva Sans"/>
              </a:rPr>
              <a:t>Personal development</a:t>
            </a:r>
          </a:p>
          <a:p>
            <a:pPr marL="635325" lvl="1" indent="-317663" defTabSz="609630">
              <a:lnSpc>
                <a:spcPts val="4120"/>
              </a:lnSpc>
              <a:buFont typeface="Arial"/>
              <a:buChar char="•"/>
            </a:pPr>
            <a:r>
              <a:rPr lang="en-US" sz="2942">
                <a:solidFill>
                  <a:srgbClr val="000000"/>
                </a:solidFill>
                <a:latin typeface="Canva Sans"/>
                <a:ea typeface="Canva Sans"/>
                <a:cs typeface="Canva Sans"/>
                <a:sym typeface="Canva Sans"/>
              </a:rPr>
              <a:t>Spending your time doing things you enjoy!</a:t>
            </a:r>
          </a:p>
          <a:p>
            <a:pPr defTabSz="609630">
              <a:lnSpc>
                <a:spcPts val="5520"/>
              </a:lnSpc>
            </a:pPr>
            <a:endParaRPr lang="en-US" sz="2942">
              <a:solidFill>
                <a:srgbClr val="000000"/>
              </a:solidFill>
              <a:latin typeface="Canva Sans"/>
              <a:ea typeface="Canva Sans"/>
              <a:cs typeface="Canva Sans"/>
              <a:sym typeface="Canva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141457" y="0"/>
            <a:ext cx="4050543" cy="6858000"/>
          </a:xfrm>
          <a:custGeom>
            <a:avLst/>
            <a:gdLst/>
            <a:ahLst/>
            <a:cxnLst/>
            <a:rect l="l" t="t" r="r" b="b"/>
            <a:pathLst>
              <a:path w="6075814" h="10287000">
                <a:moveTo>
                  <a:pt x="0" y="0"/>
                </a:moveTo>
                <a:lnTo>
                  <a:pt x="6075814" y="0"/>
                </a:lnTo>
                <a:lnTo>
                  <a:pt x="6075814"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en-GB" sz="1200">
              <a:solidFill>
                <a:prstClr val="black"/>
              </a:solidFill>
              <a:latin typeface="Calibri"/>
            </a:endParaRPr>
          </a:p>
        </p:txBody>
      </p:sp>
      <p:sp>
        <p:nvSpPr>
          <p:cNvPr id="3" name="TextBox 3"/>
          <p:cNvSpPr txBox="1"/>
          <p:nvPr/>
        </p:nvSpPr>
        <p:spPr>
          <a:xfrm>
            <a:off x="597652" y="764234"/>
            <a:ext cx="7209389" cy="6110712"/>
          </a:xfrm>
          <a:prstGeom prst="rect">
            <a:avLst/>
          </a:prstGeom>
        </p:spPr>
        <p:txBody>
          <a:bodyPr lIns="0" tIns="0" rIns="0" bIns="0" rtlCol="0" anchor="t">
            <a:spAutoFit/>
          </a:bodyPr>
          <a:lstStyle/>
          <a:p>
            <a:pPr algn="ctr" defTabSz="609630">
              <a:lnSpc>
                <a:spcPts val="4002"/>
              </a:lnSpc>
            </a:pPr>
            <a:r>
              <a:rPr lang="en-US" sz="2858">
                <a:solidFill>
                  <a:srgbClr val="000000"/>
                </a:solidFill>
                <a:latin typeface="Canva Sans"/>
                <a:ea typeface="Canva Sans"/>
                <a:cs typeface="Canva Sans"/>
                <a:sym typeface="Canva Sans"/>
              </a:rPr>
              <a:t>What we can offer:</a:t>
            </a:r>
          </a:p>
          <a:p>
            <a:pPr defTabSz="609630">
              <a:lnSpc>
                <a:spcPts val="4002"/>
              </a:lnSpc>
            </a:pPr>
            <a:endParaRPr lang="en-US" sz="2858">
              <a:solidFill>
                <a:srgbClr val="000000"/>
              </a:solidFill>
              <a:latin typeface="Canva Sans"/>
              <a:ea typeface="Canva Sans"/>
              <a:cs typeface="Canva Sans"/>
              <a:sym typeface="Canva Sans"/>
            </a:endParaRPr>
          </a:p>
          <a:p>
            <a:pPr marL="617174" lvl="1" indent="-308587" defTabSz="609630">
              <a:lnSpc>
                <a:spcPts val="4002"/>
              </a:lnSpc>
              <a:buFont typeface="Arial"/>
              <a:buChar char="•"/>
            </a:pPr>
            <a:r>
              <a:rPr lang="en-US" sz="2858">
                <a:solidFill>
                  <a:srgbClr val="000000"/>
                </a:solidFill>
                <a:latin typeface="Canva Sans"/>
                <a:ea typeface="Canva Sans"/>
                <a:cs typeface="Canva Sans"/>
                <a:sym typeface="Canva Sans"/>
              </a:rPr>
              <a:t>Bespoke support to apply for PA jobs and create PA profiles on the PA register. </a:t>
            </a:r>
          </a:p>
          <a:p>
            <a:pPr defTabSz="609630">
              <a:lnSpc>
                <a:spcPts val="4002"/>
              </a:lnSpc>
            </a:pPr>
            <a:endParaRPr lang="en-US" sz="2858">
              <a:solidFill>
                <a:srgbClr val="000000"/>
              </a:solidFill>
              <a:latin typeface="Canva Sans"/>
              <a:ea typeface="Canva Sans"/>
              <a:cs typeface="Canva Sans"/>
              <a:sym typeface="Canva Sans"/>
            </a:endParaRPr>
          </a:p>
          <a:p>
            <a:pPr marL="617174" lvl="1" indent="-308587" defTabSz="609630">
              <a:lnSpc>
                <a:spcPts val="4002"/>
              </a:lnSpc>
              <a:buFont typeface="Arial"/>
              <a:buChar char="•"/>
            </a:pPr>
            <a:r>
              <a:rPr lang="en-US" sz="2858">
                <a:solidFill>
                  <a:srgbClr val="000000"/>
                </a:solidFill>
                <a:latin typeface="Canva Sans"/>
                <a:ea typeface="Canva Sans"/>
                <a:cs typeface="Canva Sans"/>
                <a:sym typeface="Canva Sans"/>
              </a:rPr>
              <a:t>Small group sessions at your community space</a:t>
            </a:r>
          </a:p>
          <a:p>
            <a:pPr defTabSz="609630">
              <a:lnSpc>
                <a:spcPts val="4002"/>
              </a:lnSpc>
            </a:pPr>
            <a:endParaRPr lang="en-US" sz="2858">
              <a:solidFill>
                <a:srgbClr val="000000"/>
              </a:solidFill>
              <a:latin typeface="Canva Sans"/>
              <a:ea typeface="Canva Sans"/>
              <a:cs typeface="Canva Sans"/>
              <a:sym typeface="Canva Sans"/>
            </a:endParaRPr>
          </a:p>
          <a:p>
            <a:pPr marL="617174" lvl="1" indent="-308587" defTabSz="609630">
              <a:lnSpc>
                <a:spcPts val="4002"/>
              </a:lnSpc>
              <a:buFont typeface="Arial"/>
              <a:buChar char="•"/>
            </a:pPr>
            <a:r>
              <a:rPr lang="en-US" sz="2858">
                <a:solidFill>
                  <a:srgbClr val="000000"/>
                </a:solidFill>
                <a:latin typeface="Canva Sans"/>
                <a:ea typeface="Canva Sans"/>
                <a:cs typeface="Canva Sans"/>
                <a:sym typeface="Canva Sans"/>
              </a:rPr>
              <a:t>1-1 sessions for those who need it</a:t>
            </a:r>
          </a:p>
          <a:p>
            <a:pPr defTabSz="609630">
              <a:lnSpc>
                <a:spcPts val="4002"/>
              </a:lnSpc>
            </a:pPr>
            <a:endParaRPr lang="en-US" sz="2858">
              <a:solidFill>
                <a:srgbClr val="000000"/>
              </a:solidFill>
              <a:latin typeface="Canva Sans"/>
              <a:ea typeface="Canva Sans"/>
              <a:cs typeface="Canva Sans"/>
              <a:sym typeface="Canva Sans"/>
            </a:endParaRPr>
          </a:p>
          <a:p>
            <a:pPr defTabSz="609630">
              <a:lnSpc>
                <a:spcPts val="4002"/>
              </a:lnSpc>
            </a:pPr>
            <a:endParaRPr lang="en-US" sz="2858">
              <a:solidFill>
                <a:srgbClr val="000000"/>
              </a:solidFill>
              <a:latin typeface="Canva Sans"/>
              <a:ea typeface="Canva Sans"/>
              <a:cs typeface="Canva Sans"/>
              <a:sym typeface="Canva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141457" y="0"/>
            <a:ext cx="4050543" cy="6858000"/>
          </a:xfrm>
          <a:custGeom>
            <a:avLst/>
            <a:gdLst/>
            <a:ahLst/>
            <a:cxnLst/>
            <a:rect l="l" t="t" r="r" b="b"/>
            <a:pathLst>
              <a:path w="6075814" h="10287000">
                <a:moveTo>
                  <a:pt x="0" y="0"/>
                </a:moveTo>
                <a:lnTo>
                  <a:pt x="6075814" y="0"/>
                </a:lnTo>
                <a:lnTo>
                  <a:pt x="6075814"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en-GB" sz="1200">
              <a:solidFill>
                <a:prstClr val="black"/>
              </a:solidFill>
              <a:latin typeface="Calibri"/>
            </a:endParaRPr>
          </a:p>
        </p:txBody>
      </p:sp>
      <p:sp>
        <p:nvSpPr>
          <p:cNvPr id="3" name="TextBox 3"/>
          <p:cNvSpPr txBox="1"/>
          <p:nvPr/>
        </p:nvSpPr>
        <p:spPr>
          <a:xfrm>
            <a:off x="0" y="-17058"/>
            <a:ext cx="8490825" cy="10740441"/>
          </a:xfrm>
          <a:prstGeom prst="rect">
            <a:avLst/>
          </a:prstGeom>
        </p:spPr>
        <p:txBody>
          <a:bodyPr lIns="0" tIns="0" rIns="0" bIns="0" rtlCol="0" anchor="t">
            <a:spAutoFit/>
          </a:bodyPr>
          <a:lstStyle/>
          <a:p>
            <a:pPr algn="ctr" defTabSz="609630">
              <a:lnSpc>
                <a:spcPts val="6714"/>
              </a:lnSpc>
            </a:pPr>
            <a:r>
              <a:rPr lang="en-US" sz="4796">
                <a:solidFill>
                  <a:srgbClr val="000000"/>
                </a:solidFill>
                <a:latin typeface="Canva Sans"/>
                <a:ea typeface="Canva Sans"/>
                <a:cs typeface="Canva Sans"/>
                <a:sym typeface="Canva Sans"/>
              </a:rPr>
              <a:t>Ongoing support for PAs</a:t>
            </a:r>
          </a:p>
          <a:p>
            <a:pPr algn="ctr" defTabSz="609630">
              <a:lnSpc>
                <a:spcPts val="4008"/>
              </a:lnSpc>
            </a:pPr>
            <a:endParaRPr lang="en-US" sz="4796">
              <a:solidFill>
                <a:srgbClr val="000000"/>
              </a:solidFill>
              <a:latin typeface="Canva Sans"/>
              <a:ea typeface="Canva Sans"/>
              <a:cs typeface="Canva Sans"/>
              <a:sym typeface="Canva Sans"/>
            </a:endParaRPr>
          </a:p>
          <a:p>
            <a:pPr marL="690052" lvl="1" indent="-345026" defTabSz="609630">
              <a:lnSpc>
                <a:spcPts val="4474"/>
              </a:lnSpc>
              <a:buFont typeface="Arial"/>
              <a:buChar char="•"/>
            </a:pPr>
            <a:r>
              <a:rPr lang="en-US" sz="3196">
                <a:solidFill>
                  <a:srgbClr val="000000"/>
                </a:solidFill>
                <a:latin typeface="Canva Sans"/>
                <a:ea typeface="Canva Sans"/>
                <a:cs typeface="Canva Sans"/>
                <a:sym typeface="Canva Sans"/>
              </a:rPr>
              <a:t>Monthly drop in cafe</a:t>
            </a:r>
          </a:p>
          <a:p>
            <a:pPr marL="690052" lvl="1" indent="-345026" defTabSz="609630">
              <a:lnSpc>
                <a:spcPts val="4474"/>
              </a:lnSpc>
              <a:buFont typeface="Arial"/>
              <a:buChar char="•"/>
            </a:pPr>
            <a:r>
              <a:rPr lang="en-US" sz="3196">
                <a:solidFill>
                  <a:srgbClr val="000000"/>
                </a:solidFill>
                <a:latin typeface="Canva Sans"/>
                <a:ea typeface="Canva Sans"/>
                <a:cs typeface="Canva Sans"/>
                <a:sym typeface="Canva Sans"/>
              </a:rPr>
              <a:t>Social events e.g art workshops, walk and talks</a:t>
            </a:r>
          </a:p>
          <a:p>
            <a:pPr marL="690052" lvl="1" indent="-345026" defTabSz="609630">
              <a:lnSpc>
                <a:spcPts val="4474"/>
              </a:lnSpc>
              <a:buFont typeface="Arial"/>
              <a:buChar char="•"/>
            </a:pPr>
            <a:r>
              <a:rPr lang="en-US" sz="3196">
                <a:solidFill>
                  <a:srgbClr val="000000"/>
                </a:solidFill>
                <a:latin typeface="Canva Sans"/>
                <a:ea typeface="Canva Sans"/>
                <a:cs typeface="Canva Sans"/>
                <a:sym typeface="Canva Sans"/>
              </a:rPr>
              <a:t>1-1 support from support workers</a:t>
            </a:r>
          </a:p>
          <a:p>
            <a:pPr marL="690052" lvl="1" indent="-345026" defTabSz="609630">
              <a:lnSpc>
                <a:spcPts val="4474"/>
              </a:lnSpc>
              <a:buFont typeface="Arial"/>
              <a:buChar char="•"/>
            </a:pPr>
            <a:r>
              <a:rPr lang="en-US" sz="3196">
                <a:solidFill>
                  <a:srgbClr val="000000"/>
                </a:solidFill>
                <a:latin typeface="Canva Sans"/>
                <a:ea typeface="Canva Sans"/>
                <a:cs typeface="Canva Sans"/>
                <a:sym typeface="Canva Sans"/>
              </a:rPr>
              <a:t>Social media groups and chats - peer support</a:t>
            </a:r>
          </a:p>
          <a:p>
            <a:pPr marL="690052" lvl="1" indent="-345026" defTabSz="609630">
              <a:lnSpc>
                <a:spcPts val="4474"/>
              </a:lnSpc>
              <a:buFont typeface="Arial"/>
              <a:buChar char="•"/>
            </a:pPr>
            <a:r>
              <a:rPr lang="en-US" sz="3196">
                <a:solidFill>
                  <a:srgbClr val="000000"/>
                </a:solidFill>
                <a:latin typeface="Canva Sans"/>
                <a:ea typeface="Canva Sans"/>
                <a:cs typeface="Canva Sans"/>
                <a:sym typeface="Canva Sans"/>
              </a:rPr>
              <a:t>ILG PA card - blue light card</a:t>
            </a:r>
          </a:p>
          <a:p>
            <a:pPr marL="690052" lvl="1" indent="-345026" defTabSz="609630">
              <a:lnSpc>
                <a:spcPts val="4474"/>
              </a:lnSpc>
              <a:buFont typeface="Arial"/>
              <a:buChar char="•"/>
            </a:pPr>
            <a:r>
              <a:rPr lang="en-US" sz="3196">
                <a:solidFill>
                  <a:srgbClr val="000000"/>
                </a:solidFill>
                <a:latin typeface="Canva Sans"/>
                <a:ea typeface="Canva Sans"/>
                <a:cs typeface="Canva Sans"/>
                <a:sym typeface="Canva Sans"/>
              </a:rPr>
              <a:t>Direct referral to us - just drop us an email!</a:t>
            </a:r>
          </a:p>
          <a:p>
            <a:pPr defTabSz="609630">
              <a:lnSpc>
                <a:spcPts val="4474"/>
              </a:lnSpc>
            </a:pPr>
            <a:endParaRPr lang="en-US" sz="3196">
              <a:solidFill>
                <a:srgbClr val="000000"/>
              </a:solidFill>
              <a:latin typeface="Canva Sans"/>
              <a:ea typeface="Canva Sans"/>
              <a:cs typeface="Canva Sans"/>
              <a:sym typeface="Canva Sans"/>
            </a:endParaRPr>
          </a:p>
          <a:p>
            <a:pPr algn="ctr" defTabSz="609630">
              <a:lnSpc>
                <a:spcPts val="6714"/>
              </a:lnSpc>
            </a:pPr>
            <a:endParaRPr lang="en-US" sz="3196">
              <a:solidFill>
                <a:srgbClr val="000000"/>
              </a:solidFill>
              <a:latin typeface="Canva Sans"/>
              <a:ea typeface="Canva Sans"/>
              <a:cs typeface="Canva Sans"/>
              <a:sym typeface="Canva Sans"/>
            </a:endParaRPr>
          </a:p>
          <a:p>
            <a:pPr algn="ctr" defTabSz="609630">
              <a:lnSpc>
                <a:spcPts val="6714"/>
              </a:lnSpc>
            </a:pPr>
            <a:endParaRPr lang="en-US" sz="3196">
              <a:solidFill>
                <a:srgbClr val="000000"/>
              </a:solidFill>
              <a:latin typeface="Canva Sans"/>
              <a:ea typeface="Canva Sans"/>
              <a:cs typeface="Canva Sans"/>
              <a:sym typeface="Canva Sans"/>
            </a:endParaRPr>
          </a:p>
          <a:p>
            <a:pPr algn="ctr" defTabSz="609630">
              <a:lnSpc>
                <a:spcPts val="6714"/>
              </a:lnSpc>
            </a:pPr>
            <a:endParaRPr lang="en-US" sz="3196">
              <a:solidFill>
                <a:srgbClr val="000000"/>
              </a:solidFill>
              <a:latin typeface="Canva Sans"/>
              <a:ea typeface="Canva Sans"/>
              <a:cs typeface="Canva Sans"/>
              <a:sym typeface="Canva Sans"/>
            </a:endParaRPr>
          </a:p>
          <a:p>
            <a:pPr algn="ctr" defTabSz="609630">
              <a:lnSpc>
                <a:spcPts val="6714"/>
              </a:lnSpc>
            </a:pPr>
            <a:endParaRPr lang="en-US" sz="3196">
              <a:solidFill>
                <a:srgbClr val="000000"/>
              </a:solidFill>
              <a:latin typeface="Canva Sans"/>
              <a:ea typeface="Canva Sans"/>
              <a:cs typeface="Canva Sans"/>
              <a:sym typeface="Canva Sans"/>
            </a:endParaRPr>
          </a:p>
          <a:p>
            <a:pPr algn="ctr" defTabSz="609630">
              <a:lnSpc>
                <a:spcPts val="6714"/>
              </a:lnSpc>
              <a:spcBef>
                <a:spcPct val="0"/>
              </a:spcBef>
            </a:pPr>
            <a:endParaRPr lang="en-US" sz="3196">
              <a:solidFill>
                <a:srgbClr val="000000"/>
              </a:solidFill>
              <a:latin typeface="Canva Sans"/>
              <a:ea typeface="Canva Sans"/>
              <a:cs typeface="Canva Sans"/>
              <a:sym typeface="Canva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141457" y="0"/>
            <a:ext cx="4050543" cy="6858000"/>
          </a:xfrm>
          <a:custGeom>
            <a:avLst/>
            <a:gdLst/>
            <a:ahLst/>
            <a:cxnLst/>
            <a:rect l="l" t="t" r="r" b="b"/>
            <a:pathLst>
              <a:path w="6075814" h="10287000">
                <a:moveTo>
                  <a:pt x="0" y="0"/>
                </a:moveTo>
                <a:lnTo>
                  <a:pt x="6075814" y="0"/>
                </a:lnTo>
                <a:lnTo>
                  <a:pt x="6075814"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en-GB" sz="1200">
              <a:solidFill>
                <a:prstClr val="black"/>
              </a:solidFill>
              <a:latin typeface="Calibri"/>
            </a:endParaRPr>
          </a:p>
        </p:txBody>
      </p:sp>
      <p:sp>
        <p:nvSpPr>
          <p:cNvPr id="3" name="TextBox 3"/>
          <p:cNvSpPr txBox="1"/>
          <p:nvPr/>
        </p:nvSpPr>
        <p:spPr>
          <a:xfrm>
            <a:off x="275503" y="268736"/>
            <a:ext cx="8199865" cy="6277231"/>
          </a:xfrm>
          <a:prstGeom prst="rect">
            <a:avLst/>
          </a:prstGeom>
        </p:spPr>
        <p:txBody>
          <a:bodyPr lIns="0" tIns="0" rIns="0" bIns="0" rtlCol="0" anchor="t">
            <a:spAutoFit/>
          </a:bodyPr>
          <a:lstStyle/>
          <a:p>
            <a:pPr marL="725512" lvl="1" indent="-362756" defTabSz="609630">
              <a:lnSpc>
                <a:spcPts val="4704"/>
              </a:lnSpc>
              <a:buFont typeface="Arial"/>
              <a:buChar char="•"/>
            </a:pPr>
            <a:r>
              <a:rPr lang="en-US" sz="3360">
                <a:solidFill>
                  <a:srgbClr val="000000"/>
                </a:solidFill>
                <a:latin typeface="Canva Sans"/>
                <a:ea typeface="Canva Sans"/>
                <a:cs typeface="Canva Sans"/>
                <a:sym typeface="Canva Sans"/>
              </a:rPr>
              <a:t>Sheffield PA Register: </a:t>
            </a:r>
            <a:r>
              <a:rPr lang="en-US" sz="3360" u="sng">
                <a:solidFill>
                  <a:srgbClr val="000000"/>
                </a:solidFill>
                <a:latin typeface="Canva Sans"/>
                <a:ea typeface="Canva Sans"/>
                <a:cs typeface="Canva Sans"/>
                <a:sym typeface="Canva Sans"/>
                <a:hlinkClick r:id="rId3" tooltip="https://sheffieldparegister.org.uk"/>
              </a:rPr>
              <a:t>https://sheffieldparegister.Org.Uk/</a:t>
            </a:r>
          </a:p>
          <a:p>
            <a:pPr marL="725512" lvl="1" indent="-362756" defTabSz="609630">
              <a:lnSpc>
                <a:spcPts val="4704"/>
              </a:lnSpc>
              <a:buFont typeface="Arial"/>
              <a:buChar char="•"/>
            </a:pPr>
            <a:r>
              <a:rPr lang="en-US" sz="3360">
                <a:solidFill>
                  <a:srgbClr val="000000"/>
                </a:solidFill>
                <a:latin typeface="Canva Sans"/>
                <a:ea typeface="Canva Sans"/>
                <a:cs typeface="Canva Sans"/>
                <a:sym typeface="Canva Sans"/>
              </a:rPr>
              <a:t>Social Media: PA Facebook groups, support groups, local community groups</a:t>
            </a:r>
          </a:p>
          <a:p>
            <a:pPr marL="725512" lvl="1" indent="-362756" defTabSz="609630">
              <a:lnSpc>
                <a:spcPts val="4704"/>
              </a:lnSpc>
              <a:buFont typeface="Arial"/>
              <a:buChar char="•"/>
            </a:pPr>
            <a:r>
              <a:rPr lang="en-US" sz="3360">
                <a:solidFill>
                  <a:srgbClr val="000000"/>
                </a:solidFill>
                <a:latin typeface="Canva Sans"/>
                <a:ea typeface="Canva Sans"/>
                <a:cs typeface="Canva Sans"/>
                <a:sym typeface="Canva Sans"/>
              </a:rPr>
              <a:t>Local and university job boards</a:t>
            </a:r>
          </a:p>
          <a:p>
            <a:pPr marL="725512" lvl="1" indent="-362756" defTabSz="609630">
              <a:lnSpc>
                <a:spcPts val="4704"/>
              </a:lnSpc>
              <a:buFont typeface="Arial"/>
              <a:buChar char="•"/>
            </a:pPr>
            <a:r>
              <a:rPr lang="en-US" sz="3360">
                <a:solidFill>
                  <a:srgbClr val="000000"/>
                </a:solidFill>
                <a:latin typeface="Canva Sans"/>
                <a:ea typeface="Canva Sans"/>
                <a:cs typeface="Canva Sans"/>
                <a:sym typeface="Canva Sans"/>
              </a:rPr>
              <a:t>Friends and family</a:t>
            </a:r>
          </a:p>
          <a:p>
            <a:pPr defTabSz="609630">
              <a:lnSpc>
                <a:spcPts val="4144"/>
              </a:lnSpc>
            </a:pPr>
            <a:endParaRPr lang="en-US" sz="3360">
              <a:solidFill>
                <a:srgbClr val="000000"/>
              </a:solidFill>
              <a:latin typeface="Canva Sans"/>
              <a:ea typeface="Canva Sans"/>
              <a:cs typeface="Canva Sans"/>
              <a:sym typeface="Canva Sans"/>
            </a:endParaRPr>
          </a:p>
          <a:p>
            <a:pPr defTabSz="609630">
              <a:lnSpc>
                <a:spcPts val="4144"/>
              </a:lnSpc>
            </a:pPr>
            <a:r>
              <a:rPr lang="en-US" sz="2960">
                <a:solidFill>
                  <a:srgbClr val="000000"/>
                </a:solidFill>
                <a:latin typeface="Canva Sans"/>
                <a:ea typeface="Canva Sans"/>
                <a:cs typeface="Canva Sans"/>
                <a:sym typeface="Canva Sans"/>
              </a:rPr>
              <a:t>Contact us: </a:t>
            </a:r>
          </a:p>
          <a:p>
            <a:pPr defTabSz="609630">
              <a:lnSpc>
                <a:spcPts val="4144"/>
              </a:lnSpc>
            </a:pPr>
            <a:r>
              <a:rPr lang="en-US" sz="2960">
                <a:solidFill>
                  <a:srgbClr val="000000"/>
                </a:solidFill>
                <a:latin typeface="Canva Sans"/>
                <a:ea typeface="Canva Sans"/>
                <a:cs typeface="Canva Sans"/>
                <a:sym typeface="Canva Sans"/>
              </a:rPr>
              <a:t>s.davies@championsheffield.org.uk</a:t>
            </a:r>
          </a:p>
          <a:p>
            <a:pPr defTabSz="609630">
              <a:lnSpc>
                <a:spcPts val="4144"/>
              </a:lnSpc>
            </a:pPr>
            <a:r>
              <a:rPr lang="en-US" sz="2960">
                <a:solidFill>
                  <a:srgbClr val="000000"/>
                </a:solidFill>
                <a:latin typeface="Canva Sans"/>
                <a:ea typeface="Canva Sans"/>
                <a:cs typeface="Canva Sans"/>
                <a:sym typeface="Canva Sans"/>
              </a:rPr>
              <a:t>h.kerr@championsheffield.org.uk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81DBE-94C0-9989-235A-0C790526F53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E032690-E8A8-219A-299B-4E0391E8997C}"/>
              </a:ext>
            </a:extLst>
          </p:cNvPr>
          <p:cNvPicPr>
            <a:picLocks noChangeAspect="1"/>
          </p:cNvPicPr>
          <p:nvPr/>
        </p:nvPicPr>
        <p:blipFill>
          <a:blip r:embed="rId2"/>
          <a:stretch>
            <a:fillRect/>
          </a:stretch>
        </p:blipFill>
        <p:spPr>
          <a:xfrm>
            <a:off x="-1" y="5061857"/>
            <a:ext cx="12246335" cy="1774372"/>
          </a:xfrm>
          <a:prstGeom prst="rect">
            <a:avLst/>
          </a:prstGeom>
        </p:spPr>
      </p:pic>
      <p:sp>
        <p:nvSpPr>
          <p:cNvPr id="23" name="Rectangle 22">
            <a:extLst>
              <a:ext uri="{FF2B5EF4-FFF2-40B4-BE49-F238E27FC236}">
                <a16:creationId xmlns:a16="http://schemas.microsoft.com/office/drawing/2014/main" id="{491846DF-2493-13F8-9673-9430CD600F5B}"/>
              </a:ext>
            </a:extLst>
          </p:cNvPr>
          <p:cNvSpPr/>
          <p:nvPr/>
        </p:nvSpPr>
        <p:spPr>
          <a:xfrm>
            <a:off x="54334" y="935415"/>
            <a:ext cx="12192000" cy="2554545"/>
          </a:xfrm>
          <a:prstGeom prst="rect">
            <a:avLst/>
          </a:prstGeom>
          <a:noFill/>
        </p:spPr>
        <p:txBody>
          <a:bodyPr wrap="square" lIns="91440" tIns="45720" rIns="91440" bIns="45720">
            <a:spAutoFit/>
          </a:bodyPr>
          <a:lstStyle/>
          <a:p>
            <a:pPr algn="ctr"/>
            <a:r>
              <a:rPr lang="en-GB" sz="8000" b="1"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Jennifer &amp; Louise</a:t>
            </a:r>
            <a:br>
              <a:rPr lang="en-GB" sz="8000" b="1"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
        <p:nvSpPr>
          <p:cNvPr id="2" name="AutoShape 2" descr="Home - PA Champions Sheffield">
            <a:extLst>
              <a:ext uri="{FF2B5EF4-FFF2-40B4-BE49-F238E27FC236}">
                <a16:creationId xmlns:a16="http://schemas.microsoft.com/office/drawing/2014/main" id="{E30C445E-9980-F76B-8D68-0E06D7B6DEA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074" name="Picture 2" descr="DWP Official Logo">
            <a:extLst>
              <a:ext uri="{FF2B5EF4-FFF2-40B4-BE49-F238E27FC236}">
                <a16:creationId xmlns:a16="http://schemas.microsoft.com/office/drawing/2014/main" id="{D8DB82F5-7B58-3C9F-6903-20480A3548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8802" y="2395074"/>
            <a:ext cx="2419195" cy="2067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1170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FEACD-5EDA-CB62-20BE-5CE83B26AB78}"/>
              </a:ext>
            </a:extLst>
          </p:cNvPr>
          <p:cNvSpPr>
            <a:spLocks noGrp="1"/>
          </p:cNvSpPr>
          <p:nvPr>
            <p:ph type="ctrTitle"/>
          </p:nvPr>
        </p:nvSpPr>
        <p:spPr>
          <a:xfrm>
            <a:off x="4419136" y="1020871"/>
            <a:ext cx="6960759" cy="2849671"/>
          </a:xfrm>
        </p:spPr>
        <p:txBody>
          <a:bodyPr>
            <a:normAutofit/>
          </a:bodyPr>
          <a:lstStyle/>
          <a:p>
            <a:pPr algn="l"/>
            <a:r>
              <a:rPr lang="en-US" sz="6000">
                <a:solidFill>
                  <a:srgbClr val="FFFFFF"/>
                </a:solidFill>
              </a:rPr>
              <a:t>Universal Credit Childcare Support – Partner Briefing</a:t>
            </a:r>
          </a:p>
        </p:txBody>
      </p:sp>
      <p:sp>
        <p:nvSpPr>
          <p:cNvPr id="3" name="Subtitle 2">
            <a:extLst>
              <a:ext uri="{FF2B5EF4-FFF2-40B4-BE49-F238E27FC236}">
                <a16:creationId xmlns:a16="http://schemas.microsoft.com/office/drawing/2014/main" id="{02D53365-DB8F-922D-5D8D-B8E7590D2779}"/>
              </a:ext>
            </a:extLst>
          </p:cNvPr>
          <p:cNvSpPr>
            <a:spLocks noGrp="1"/>
          </p:cNvSpPr>
          <p:nvPr>
            <p:ph type="subTitle" idx="1"/>
          </p:nvPr>
        </p:nvSpPr>
        <p:spPr>
          <a:xfrm>
            <a:off x="4548104" y="3962088"/>
            <a:ext cx="6112077" cy="1186108"/>
          </a:xfrm>
        </p:spPr>
        <p:txBody>
          <a:bodyPr>
            <a:normAutofit/>
          </a:bodyPr>
          <a:lstStyle/>
          <a:p>
            <a:pPr algn="l"/>
            <a:r>
              <a:rPr lang="en-US">
                <a:solidFill>
                  <a:srgbClr val="FFFFFF">
                    <a:alpha val="70000"/>
                  </a:srgbClr>
                </a:solidFill>
              </a:rPr>
              <a:t>Informing partners about childcare support under Universal Credit</a:t>
            </a:r>
          </a:p>
        </p:txBody>
      </p:sp>
      <p:sp>
        <p:nvSpPr>
          <p:cNvPr id="13" name="Date Placeholder 4">
            <a:extLst>
              <a:ext uri="{FF2B5EF4-FFF2-40B4-BE49-F238E27FC236}">
                <a16:creationId xmlns:a16="http://schemas.microsoft.com/office/drawing/2014/main" id="{2742D041-FE38-95C6-388F-A0E66FE4AB6F}"/>
              </a:ext>
            </a:extLst>
          </p:cNvPr>
          <p:cNvSpPr>
            <a:spLocks noGrp="1"/>
          </p:cNvSpPr>
          <p:nvPr>
            <p:ph type="dt" sz="half" idx="10"/>
          </p:nvPr>
        </p:nvSpPr>
        <p:spPr>
          <a:xfrm flipV="1">
            <a:off x="8270234" y="7227470"/>
            <a:ext cx="1233017" cy="238042"/>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7FA43F5B-065E-43CE-B3FD-98C48A6F94D7}" type="datetime1">
              <a:rPr kumimoji="0" lang="en-US" sz="900" b="0" i="0" u="none" strike="noStrike" kern="1200" cap="none" spc="0" normalizeH="0" baseline="0" noProof="0">
                <a:ln>
                  <a:noFill/>
                </a:ln>
                <a:solidFill>
                  <a:srgbClr val="FFFFF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5/27/2026</a:t>
            </a:fld>
            <a:endParaRPr kumimoji="0" lang="en-US" sz="9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1" name="Footer Placeholder 3">
            <a:extLst>
              <a:ext uri="{FF2B5EF4-FFF2-40B4-BE49-F238E27FC236}">
                <a16:creationId xmlns:a16="http://schemas.microsoft.com/office/drawing/2014/main" id="{ED5E3975-2D66-70BF-7D51-B351AE7FCF34}"/>
              </a:ext>
            </a:extLst>
          </p:cNvPr>
          <p:cNvSpPr>
            <a:spLocks noGrp="1"/>
          </p:cNvSpPr>
          <p:nvPr>
            <p:ph type="ftr" sz="quarter" idx="11"/>
          </p:nvPr>
        </p:nvSpPr>
        <p:spPr>
          <a:xfrm>
            <a:off x="4419136" y="6878993"/>
            <a:ext cx="3684340" cy="116216"/>
          </a:xfrm>
        </p:spPr>
        <p:txBody>
          <a:bodyPr>
            <a:normAutofit fontScale="25000" lnSpcReduction="200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Trebuchet MS" panose="020B0603020202020204"/>
                <a:ea typeface="+mn-ea"/>
                <a:cs typeface="+mn-cs"/>
              </a:rPr>
              <a:t>Sample Footer Text</a:t>
            </a:r>
          </a:p>
        </p:txBody>
      </p:sp>
      <p:sp>
        <p:nvSpPr>
          <p:cNvPr id="6" name="Slide Number Placeholder 5">
            <a:extLst>
              <a:ext uri="{FF2B5EF4-FFF2-40B4-BE49-F238E27FC236}">
                <a16:creationId xmlns:a16="http://schemas.microsoft.com/office/drawing/2014/main" id="{8E326173-237A-7BF9-FD8A-3C191864488E}"/>
              </a:ext>
            </a:extLst>
          </p:cNvPr>
          <p:cNvSpPr>
            <a:spLocks noGrp="1"/>
          </p:cNvSpPr>
          <p:nvPr>
            <p:ph type="sldNum" sz="quarter" idx="12"/>
          </p:nvPr>
        </p:nvSpPr>
        <p:spPr>
          <a:xfrm>
            <a:off x="9976842" y="6041362"/>
            <a:ext cx="683339"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DE90F28-AFBB-4AB2-AA79-6D3F72ED131B}" type="slidenum">
              <a:rPr kumimoji="0" lang="en-US" sz="900" b="0" i="0" u="none" strike="noStrike" kern="1200" cap="none" spc="0" normalizeH="0" baseline="0" noProof="0">
                <a:ln>
                  <a:noFill/>
                </a:ln>
                <a:solidFill>
                  <a:srgbClr val="FFFFF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15</a:t>
            </a:fld>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29228621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250"/>
                                  </p:stCondLst>
                                  <p:iterate>
                                    <p:tmPct val="10000"/>
                                  </p:iterate>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4" name="Straight Connector 13">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7"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8" name="Isosceles Triangle 17">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9"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0"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1"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2" name="Isosceles Triangle 21">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3" name="Isosceles Triangle 22">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sp>
        <p:nvSpPr>
          <p:cNvPr id="2" name="Title 1">
            <a:extLst>
              <a:ext uri="{FF2B5EF4-FFF2-40B4-BE49-F238E27FC236}">
                <a16:creationId xmlns:a16="http://schemas.microsoft.com/office/drawing/2014/main" id="{CD2BD0E0-8FA1-4BBB-B512-E1D5ABF45C06}"/>
              </a:ext>
            </a:extLst>
          </p:cNvPr>
          <p:cNvSpPr>
            <a:spLocks noGrp="1"/>
          </p:cNvSpPr>
          <p:nvPr>
            <p:ph type="title"/>
          </p:nvPr>
        </p:nvSpPr>
        <p:spPr>
          <a:xfrm>
            <a:off x="5536734" y="609600"/>
            <a:ext cx="3737268" cy="1320800"/>
          </a:xfrm>
        </p:spPr>
        <p:txBody>
          <a:bodyPr vert="horz" lIns="91440" tIns="45720" rIns="91440" bIns="45720" rtlCol="0" anchor="t">
            <a:normAutofit/>
          </a:bodyPr>
          <a:lstStyle/>
          <a:p>
            <a:pPr>
              <a:lnSpc>
                <a:spcPct val="90000"/>
              </a:lnSpc>
            </a:pPr>
            <a:r>
              <a:rPr lang="en-US" sz="2800">
                <a:solidFill>
                  <a:schemeClr val="accent1"/>
                </a:solidFill>
              </a:rPr>
              <a:t>Universal Credit Childcare Support – Purpose and Context</a:t>
            </a:r>
          </a:p>
        </p:txBody>
      </p:sp>
      <p:sp>
        <p:nvSpPr>
          <p:cNvPr id="5" name="Content Placeholder 4">
            <a:extLst>
              <a:ext uri="{FF2B5EF4-FFF2-40B4-BE49-F238E27FC236}">
                <a16:creationId xmlns:a16="http://schemas.microsoft.com/office/drawing/2014/main" id="{B2A86E49-71FE-C228-F49D-0ADABB214C3D}"/>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09563" y="2160589"/>
            <a:ext cx="4064439" cy="3880773"/>
          </a:xfrm>
        </p:spPr>
        <p:txBody>
          <a:bodyPr>
            <a:normAutofit/>
          </a:bodyPr>
          <a:lstStyle/>
          <a:p>
            <a:pPr marL="0" indent="0">
              <a:lnSpc>
                <a:spcPct val="90000"/>
              </a:lnSpc>
              <a:spcBef>
                <a:spcPts val="2500"/>
              </a:spcBef>
              <a:buFont typeface="Arial" panose="020B0604020202020204" pitchFamily="34" charset="0"/>
              <a:buNone/>
            </a:pPr>
            <a:r>
              <a:rPr lang="en-US" sz="1200" b="1"/>
              <a:t>Purpose of Childcare Support</a:t>
            </a:r>
          </a:p>
          <a:p>
            <a:pPr marL="0" lvl="1" indent="0">
              <a:lnSpc>
                <a:spcPct val="90000"/>
              </a:lnSpc>
              <a:buFont typeface="Arial" panose="020B0604020202020204" pitchFamily="34" charset="0"/>
              <a:buNone/>
            </a:pPr>
            <a:r>
              <a:rPr lang="en-US" sz="1200"/>
              <a:t>Universal Credit childcare support reduces financial burdens to help parents enter and stay in employment.</a:t>
            </a:r>
          </a:p>
          <a:p>
            <a:pPr marL="0" indent="0">
              <a:lnSpc>
                <a:spcPct val="90000"/>
              </a:lnSpc>
              <a:spcBef>
                <a:spcPts val="2500"/>
              </a:spcBef>
              <a:buFont typeface="Arial" panose="020B0604020202020204" pitchFamily="34" charset="0"/>
              <a:buNone/>
            </a:pPr>
            <a:r>
              <a:rPr lang="en-US" sz="1200" b="1"/>
              <a:t>Types of Childcare Help</a:t>
            </a:r>
          </a:p>
          <a:p>
            <a:pPr marL="0" lvl="1" indent="0">
              <a:lnSpc>
                <a:spcPct val="90000"/>
              </a:lnSpc>
              <a:buFont typeface="Arial" panose="020B0604020202020204" pitchFamily="34" charset="0"/>
              <a:buNone/>
            </a:pPr>
            <a:r>
              <a:rPr lang="en-US" sz="1200"/>
              <a:t>UC provides reimbursement for ongoing childcare costs and support for upfront childcare expenses.</a:t>
            </a:r>
          </a:p>
          <a:p>
            <a:pPr marL="0" indent="0">
              <a:lnSpc>
                <a:spcPct val="90000"/>
              </a:lnSpc>
              <a:spcBef>
                <a:spcPts val="2500"/>
              </a:spcBef>
              <a:buFont typeface="Arial" panose="020B0604020202020204" pitchFamily="34" charset="0"/>
              <a:buNone/>
            </a:pPr>
            <a:r>
              <a:rPr lang="en-US" sz="1200" b="1"/>
              <a:t>Integration with Universal Credit</a:t>
            </a:r>
          </a:p>
          <a:p>
            <a:pPr marL="0" lvl="1" indent="0">
              <a:lnSpc>
                <a:spcPct val="90000"/>
              </a:lnSpc>
              <a:buFont typeface="Arial" panose="020B0604020202020204" pitchFamily="34" charset="0"/>
              <a:buNone/>
            </a:pPr>
            <a:r>
              <a:rPr lang="en-US" sz="1200"/>
              <a:t>Childcare payments are included in monthly UC awards, offering a holistic approach to work support.</a:t>
            </a:r>
          </a:p>
          <a:p>
            <a:pPr marL="0" indent="0">
              <a:lnSpc>
                <a:spcPct val="90000"/>
              </a:lnSpc>
              <a:spcBef>
                <a:spcPts val="2500"/>
              </a:spcBef>
              <a:buFont typeface="Arial" panose="020B0604020202020204" pitchFamily="34" charset="0"/>
              <a:buNone/>
            </a:pPr>
            <a:r>
              <a:rPr lang="en-US" sz="1200" b="1"/>
              <a:t>Role of External Partners</a:t>
            </a:r>
          </a:p>
          <a:p>
            <a:pPr marL="0" lvl="1" indent="0">
              <a:lnSpc>
                <a:spcPct val="90000"/>
              </a:lnSpc>
              <a:buFont typeface="Arial" panose="020B0604020202020204" pitchFamily="34" charset="0"/>
              <a:buNone/>
            </a:pPr>
            <a:r>
              <a:rPr lang="en-US" sz="1200"/>
              <a:t>Partners help identify eligible parents and encourage early engagement with Jobcentre Plus work coaches.</a:t>
            </a:r>
          </a:p>
        </p:txBody>
      </p:sp>
      <p:pic>
        <p:nvPicPr>
          <p:cNvPr id="8" name="Content Placeholder 7" descr="RepresentaciAn en 3d de una uniAn familiar.">
            <a:extLst>
              <a:ext uri="{FF2B5EF4-FFF2-40B4-BE49-F238E27FC236}">
                <a16:creationId xmlns:a16="http://schemas.microsoft.com/office/drawing/2014/main" id="{201BF790-9CED-40B7-97B5-4ACC3888C268}"/>
              </a:ext>
            </a:extLst>
          </p:cNvPr>
          <p:cNvPicPr>
            <a:picLocks noGrp="1" noChangeAspect="1"/>
          </p:cNvPicPr>
          <p:nvPr>
            <p:ph type="pic" sz="quarter" idx="13"/>
          </p:nvPr>
        </p:nvPicPr>
        <p:blipFill>
          <a:blip r:embed="rId3"/>
          <a:srcRect t="12288" r="1" b="1"/>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1" name="Isosceles Triangle 10">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 name="Slide Number Placeholder 6">
            <a:extLst>
              <a:ext uri="{FF2B5EF4-FFF2-40B4-BE49-F238E27FC236}">
                <a16:creationId xmlns:a16="http://schemas.microsoft.com/office/drawing/2014/main" id="{48AA05C6-5926-1F78-DF89-03A18026F1A1}"/>
              </a:ext>
            </a:extLst>
          </p:cNvPr>
          <p:cNvSpPr>
            <a:spLocks noGrp="1"/>
          </p:cNvSpPr>
          <p:nvPr>
            <p:ph type="sldNum" sz="quarter" idx="17"/>
          </p:nvPr>
        </p:nvSpPr>
        <p:spPr>
          <a:xfrm>
            <a:off x="8841996" y="6041362"/>
            <a:ext cx="432006"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CC057153-B650-4DEB-B370-79DDCFDCE934}" type="slidenum">
              <a:rPr kumimoji="0" lang="en-US" sz="900" b="0" i="0" u="none" strike="noStrike" kern="1200" cap="none" spc="0" normalizeH="0" baseline="0" noProof="0" smtClean="0">
                <a:ln>
                  <a:noFill/>
                </a:ln>
                <a:solidFill>
                  <a:srgbClr val="90C226"/>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16</a:t>
            </a:fld>
            <a:endParaRPr kumimoji="0" lang="en-US" sz="900" b="0" i="0" u="none" strike="noStrike" kern="1200" cap="none" spc="0" normalizeH="0" baseline="0" noProof="0">
              <a:ln>
                <a:noFill/>
              </a:ln>
              <a:solidFill>
                <a:srgbClr val="90C226"/>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9215793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9BD5D-190D-790D-7BD0-1445BE04866D}"/>
              </a:ext>
            </a:extLst>
          </p:cNvPr>
          <p:cNvSpPr>
            <a:spLocks noGrp="1"/>
          </p:cNvSpPr>
          <p:nvPr>
            <p:ph type="title"/>
          </p:nvPr>
        </p:nvSpPr>
        <p:spPr/>
        <p:txBody>
          <a:bodyPr anchor="b">
            <a:normAutofit/>
          </a:bodyPr>
          <a:lstStyle/>
          <a:p>
            <a:r>
              <a:rPr lang="en-US" sz="3700"/>
              <a:t>What Universal Credit Childcare Support Offers</a:t>
            </a:r>
          </a:p>
        </p:txBody>
      </p:sp>
      <p:pic>
        <p:nvPicPr>
          <p:cNvPr id="8" name="Content Placeholder 7" descr="Concept of Coronavirus Vaccine">
            <a:extLst>
              <a:ext uri="{FF2B5EF4-FFF2-40B4-BE49-F238E27FC236}">
                <a16:creationId xmlns:a16="http://schemas.microsoft.com/office/drawing/2014/main" id="{61DB501C-9693-49B7-858D-59D6B508A3EF}"/>
              </a:ext>
            </a:extLst>
          </p:cNvPr>
          <p:cNvPicPr>
            <a:picLocks noGrp="1" noChangeAspect="1"/>
          </p:cNvPicPr>
          <p:nvPr>
            <p:ph sz="quarter" idx="15"/>
          </p:nvPr>
        </p:nvPicPr>
        <p:blipFill>
          <a:blip r:embed="rId3"/>
          <a:stretch>
            <a:fillRect/>
          </a:stretch>
        </p:blipFill>
        <p:spPr>
          <a:xfrm>
            <a:off x="731838" y="2551063"/>
            <a:ext cx="5181600" cy="3456086"/>
          </a:xfrm>
        </p:spPr>
      </p:pic>
      <p:sp>
        <p:nvSpPr>
          <p:cNvPr id="5" name="Content Placeholder 4">
            <a:extLst>
              <a:ext uri="{FF2B5EF4-FFF2-40B4-BE49-F238E27FC236}">
                <a16:creationId xmlns:a16="http://schemas.microsoft.com/office/drawing/2014/main" id="{40FA9701-78A8-DE7D-4A17-839EC7803115}"/>
              </a:ext>
            </a:extLst>
          </p:cNvPr>
          <p:cNvSpPr>
            <a:spLocks noGrp="1"/>
          </p:cNvSpPr>
          <p:nvPr>
            <p:ph sz="quarter" idx="16"/>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a:normAutofit/>
          </a:bodyPr>
          <a:lstStyle/>
          <a:p>
            <a:pPr marL="0" indent="0">
              <a:spcBef>
                <a:spcPts val="2500"/>
              </a:spcBef>
              <a:buFont typeface="Arial" panose="020B0604020202020204" pitchFamily="34" charset="0"/>
              <a:buNone/>
            </a:pPr>
            <a:r>
              <a:rPr lang="en-US" sz="1400" b="1"/>
              <a:t>Ongoing Childcare Support</a:t>
            </a:r>
          </a:p>
          <a:p>
            <a:pPr marL="0" lvl="1" indent="0">
              <a:buFont typeface="Arial" panose="020B0604020202020204" pitchFamily="34" charset="0"/>
              <a:buNone/>
            </a:pPr>
            <a:r>
              <a:rPr lang="en-US" sz="1400"/>
              <a:t>UC reimburses a portion of regular childcare costs like nursery and childminder fees monthly to make work viable.</a:t>
            </a:r>
          </a:p>
          <a:p>
            <a:pPr marL="0" indent="0">
              <a:spcBef>
                <a:spcPts val="2500"/>
              </a:spcBef>
              <a:buFont typeface="Arial" panose="020B0604020202020204" pitchFamily="34" charset="0"/>
              <a:buNone/>
            </a:pPr>
            <a:r>
              <a:rPr lang="en-US" sz="1400" b="1"/>
              <a:t>Upfront Childcare Cost Assistance</a:t>
            </a:r>
          </a:p>
          <a:p>
            <a:pPr marL="0" lvl="1" indent="0">
              <a:buFont typeface="Arial" panose="020B0604020202020204" pitchFamily="34" charset="0"/>
              <a:buNone/>
            </a:pPr>
            <a:r>
              <a:rPr lang="en-US" sz="1400"/>
              <a:t>UC helps cover initial childcare payments when parents start or increase work hours, removing financial barriers.</a:t>
            </a:r>
          </a:p>
          <a:p>
            <a:pPr marL="0" indent="0">
              <a:spcBef>
                <a:spcPts val="2500"/>
              </a:spcBef>
              <a:buFont typeface="Arial" panose="020B0604020202020204" pitchFamily="34" charset="0"/>
              <a:buNone/>
            </a:pPr>
            <a:r>
              <a:rPr lang="en-US" sz="1400" b="1"/>
              <a:t>Supporting Work Progression</a:t>
            </a:r>
          </a:p>
          <a:p>
            <a:pPr marL="0" lvl="1" indent="0">
              <a:buFont typeface="Arial" panose="020B0604020202020204" pitchFamily="34" charset="0"/>
              <a:buNone/>
            </a:pPr>
            <a:r>
              <a:rPr lang="en-US" sz="1400"/>
              <a:t>This dual support ensures parents can enter or progress in employment without childcare cost barriers.</a:t>
            </a:r>
          </a:p>
        </p:txBody>
      </p:sp>
      <p:sp>
        <p:nvSpPr>
          <p:cNvPr id="7" name="Slide Number Placeholder 6">
            <a:extLst>
              <a:ext uri="{FF2B5EF4-FFF2-40B4-BE49-F238E27FC236}">
                <a16:creationId xmlns:a16="http://schemas.microsoft.com/office/drawing/2014/main" id="{512961E9-5EFE-F600-4764-4BE6CFDBE883}"/>
              </a:ext>
            </a:extLst>
          </p:cNvPr>
          <p:cNvSpPr>
            <a:spLocks noGrp="1"/>
          </p:cNvSpPr>
          <p:nvPr>
            <p:ph type="sldNum" sz="quarter" idx="12"/>
          </p:nvPr>
        </p:nvSpPr>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CC057153-B650-4DEB-B370-79DDCFDCE934}" type="slidenum">
              <a:rPr kumimoji="0" lang="en-US" sz="900" b="0" i="0" u="none" strike="noStrike" kern="1200" cap="none" spc="0" normalizeH="0" baseline="0" noProof="0" smtClean="0">
                <a:ln>
                  <a:noFill/>
                </a:ln>
                <a:solidFill>
                  <a:prstClr val="black"/>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17</a:t>
            </a:fld>
            <a:endParaRPr kumimoji="0" lang="en-US" sz="9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6680674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9" name="Straight Connector 28">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1"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2"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3" name="Isosceles Triangle 32">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4"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5"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6"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7" name="Isosceles Triangle 36">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8" name="Isosceles Triangle 37">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pic>
        <p:nvPicPr>
          <p:cNvPr id="8" name="Content Placeholder 7" descr="Woman and two girls at table with laptop and workbooks">
            <a:extLst>
              <a:ext uri="{FF2B5EF4-FFF2-40B4-BE49-F238E27FC236}">
                <a16:creationId xmlns:a16="http://schemas.microsoft.com/office/drawing/2014/main" id="{95E18634-4BDC-4D79-BA4F-61C7D9887E66}"/>
              </a:ext>
            </a:extLst>
          </p:cNvPr>
          <p:cNvPicPr>
            <a:picLocks noGrp="1" noChangeAspect="1"/>
          </p:cNvPicPr>
          <p:nvPr>
            <p:ph type="pic" sz="quarter" idx="13"/>
          </p:nvPr>
        </p:nvPicPr>
        <p:blipFill>
          <a:blip r:embed="rId3"/>
          <a:srcRect l="15460" r="7432" b="-2"/>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D2B9B6C4-CF8C-0F02-2B51-39EEFBC66036}"/>
              </a:ext>
            </a:extLst>
          </p:cNvPr>
          <p:cNvSpPr>
            <a:spLocks noGrp="1"/>
          </p:cNvSpPr>
          <p:nvPr>
            <p:ph type="title"/>
          </p:nvPr>
        </p:nvSpPr>
        <p:spPr>
          <a:xfrm>
            <a:off x="677333" y="609600"/>
            <a:ext cx="3851123" cy="1320800"/>
          </a:xfrm>
        </p:spPr>
        <p:txBody>
          <a:bodyPr vert="horz" lIns="91440" tIns="45720" rIns="91440" bIns="45720" rtlCol="0" anchor="t">
            <a:normAutofit/>
          </a:bodyPr>
          <a:lstStyle/>
          <a:p>
            <a:pPr>
              <a:lnSpc>
                <a:spcPct val="90000"/>
              </a:lnSpc>
            </a:pPr>
            <a:r>
              <a:rPr lang="en-US" sz="3100">
                <a:solidFill>
                  <a:schemeClr val="accent1"/>
                </a:solidFill>
              </a:rPr>
              <a:t>Who Can Get Help with Childcare Costs</a:t>
            </a:r>
          </a:p>
        </p:txBody>
      </p:sp>
      <p:sp>
        <p:nvSpPr>
          <p:cNvPr id="5" name="Content Placeholder 4">
            <a:extLst>
              <a:ext uri="{FF2B5EF4-FFF2-40B4-BE49-F238E27FC236}">
                <a16:creationId xmlns:a16="http://schemas.microsoft.com/office/drawing/2014/main" id="{C831D211-CE59-C9DC-71B6-49A565C4081D}"/>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77334" y="2160589"/>
            <a:ext cx="3851122" cy="3880773"/>
          </a:xfrm>
        </p:spPr>
        <p:txBody>
          <a:bodyPr>
            <a:normAutofit/>
          </a:bodyPr>
          <a:lstStyle/>
          <a:p>
            <a:pPr marL="0" indent="0">
              <a:spcBef>
                <a:spcPts val="2500"/>
              </a:spcBef>
              <a:buFont typeface="Arial" panose="020B0604020202020204" pitchFamily="34" charset="0"/>
              <a:buNone/>
            </a:pPr>
            <a:r>
              <a:rPr lang="en-US" sz="1400" b="1"/>
              <a:t>Broad Eligibility Criteria</a:t>
            </a:r>
          </a:p>
          <a:p>
            <a:pPr marL="0" lvl="1" indent="0">
              <a:buFont typeface="Arial" panose="020B0604020202020204" pitchFamily="34" charset="0"/>
              <a:buNone/>
            </a:pPr>
            <a:r>
              <a:rPr lang="en-US" sz="1400"/>
              <a:t>Parents working or starting work soon can qualify for childcare support without minimum hour requirements.</a:t>
            </a:r>
          </a:p>
          <a:p>
            <a:pPr marL="0" indent="0">
              <a:spcBef>
                <a:spcPts val="2500"/>
              </a:spcBef>
              <a:buFont typeface="Arial" panose="020B0604020202020204" pitchFamily="34" charset="0"/>
              <a:buNone/>
            </a:pPr>
            <a:r>
              <a:rPr lang="en-US" sz="1400" b="1"/>
              <a:t>Couple Work Requirements and Exceptions</a:t>
            </a:r>
          </a:p>
          <a:p>
            <a:pPr marL="0" lvl="1" indent="0">
              <a:buFont typeface="Arial" panose="020B0604020202020204" pitchFamily="34" charset="0"/>
              <a:buNone/>
            </a:pPr>
            <a:r>
              <a:rPr lang="en-US" sz="1400"/>
              <a:t>Usually both partners work, but exceptions exist for illness, disability, or caring duties maintaining eligibility.</a:t>
            </a:r>
          </a:p>
          <a:p>
            <a:pPr marL="0" indent="0">
              <a:spcBef>
                <a:spcPts val="2500"/>
              </a:spcBef>
              <a:buFont typeface="Arial" panose="020B0604020202020204" pitchFamily="34" charset="0"/>
              <a:buNone/>
            </a:pPr>
            <a:r>
              <a:rPr lang="en-US" sz="1400" b="1"/>
              <a:t>Support Duration and Guidance</a:t>
            </a:r>
          </a:p>
          <a:p>
            <a:pPr marL="0" lvl="1" indent="0">
              <a:buFont typeface="Arial" panose="020B0604020202020204" pitchFamily="34" charset="0"/>
              <a:buNone/>
            </a:pPr>
            <a:r>
              <a:rPr lang="en-US" sz="1400"/>
              <a:t>Childcare support lasts until 31 August after child's 16th birthday; parents advised to consult work coaches.</a:t>
            </a:r>
          </a:p>
        </p:txBody>
      </p:sp>
      <p:cxnSp>
        <p:nvCxnSpPr>
          <p:cNvPr id="40" name="Straight Connector 3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 name="Slide Number Placeholder 6">
            <a:extLst>
              <a:ext uri="{FF2B5EF4-FFF2-40B4-BE49-F238E27FC236}">
                <a16:creationId xmlns:a16="http://schemas.microsoft.com/office/drawing/2014/main" id="{63B226AB-FF4C-846E-D98D-B687BCE6ED84}"/>
              </a:ext>
            </a:extLst>
          </p:cNvPr>
          <p:cNvSpPr>
            <a:spLocks noGrp="1"/>
          </p:cNvSpPr>
          <p:nvPr>
            <p:ph type="sldNum" sz="quarter" idx="17"/>
          </p:nvPr>
        </p:nvSpPr>
        <p:spPr>
          <a:xfrm>
            <a:off x="8590663" y="6041362"/>
            <a:ext cx="683339"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CC057153-B650-4DEB-B370-79DDCFDCE934}" type="slidenum">
              <a:rPr kumimoji="0" lang="en-US" sz="900" b="0" i="0" u="none" strike="noStrike" kern="1200" cap="none" spc="0" normalizeH="0" baseline="0" noProof="0">
                <a:ln>
                  <a:noFill/>
                </a:ln>
                <a:solidFill>
                  <a:srgbClr val="FFFFF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18</a:t>
            </a:fld>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5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5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5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5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9604872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3" name="Straight Connector 12">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1"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3" name="Isosceles Triangle 22">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5"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7"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8"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9" name="Isosceles Triangle 38">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0" name="Isosceles Triangle 39">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sp useBgFill="1">
        <p:nvSpPr>
          <p:cNvPr id="41" name="Rectangle 40">
            <a:extLst>
              <a:ext uri="{FF2B5EF4-FFF2-40B4-BE49-F238E27FC236}">
                <a16:creationId xmlns:a16="http://schemas.microsoft.com/office/drawing/2014/main" id="{BDDE9CD4-0E0A-4129-8689-A89C4E9A6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nvGrpSpPr>
          <p:cNvPr id="42" name="Group 41">
            <a:extLst>
              <a:ext uri="{FF2B5EF4-FFF2-40B4-BE49-F238E27FC236}">
                <a16:creationId xmlns:a16="http://schemas.microsoft.com/office/drawing/2014/main" id="{85DB3CA2-FA66-42B9-90EF-394894352D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7" name="Straight Connector 26">
              <a:extLst>
                <a:ext uri="{FF2B5EF4-FFF2-40B4-BE49-F238E27FC236}">
                  <a16:creationId xmlns:a16="http://schemas.microsoft.com/office/drawing/2014/main" id="{2C8D0718-07C6-45A2-A743-BC64673C96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FAE7BCCE-817C-4933-A587-F1EF87D4B4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3" name="Rectangle 23">
              <a:extLst>
                <a:ext uri="{FF2B5EF4-FFF2-40B4-BE49-F238E27FC236}">
                  <a16:creationId xmlns:a16="http://schemas.microsoft.com/office/drawing/2014/main" id="{0E96C1E8-3E07-4AF1-BA61-7FB948F90A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4" name="Rectangle 25">
              <a:extLst>
                <a:ext uri="{FF2B5EF4-FFF2-40B4-BE49-F238E27FC236}">
                  <a16:creationId xmlns:a16="http://schemas.microsoft.com/office/drawing/2014/main" id="{B3B592D1-4031-4144-A2DB-B2D8F8C73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5" name="Isosceles Triangle 44">
              <a:extLst>
                <a:ext uri="{FF2B5EF4-FFF2-40B4-BE49-F238E27FC236}">
                  <a16:creationId xmlns:a16="http://schemas.microsoft.com/office/drawing/2014/main" id="{55CB28D4-D6D1-4DB7-B557-D5FF65237B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6" name="Rectangle 27">
              <a:extLst>
                <a:ext uri="{FF2B5EF4-FFF2-40B4-BE49-F238E27FC236}">
                  <a16:creationId xmlns:a16="http://schemas.microsoft.com/office/drawing/2014/main" id="{F69D97D4-6031-4064-9BBA-2E96839A3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7" name="Rectangle 28">
              <a:extLst>
                <a:ext uri="{FF2B5EF4-FFF2-40B4-BE49-F238E27FC236}">
                  <a16:creationId xmlns:a16="http://schemas.microsoft.com/office/drawing/2014/main" id="{BAF978AE-97B1-4224-A562-EBCE373A1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8" name="Rectangle 29">
              <a:extLst>
                <a:ext uri="{FF2B5EF4-FFF2-40B4-BE49-F238E27FC236}">
                  <a16:creationId xmlns:a16="http://schemas.microsoft.com/office/drawing/2014/main" id="{3A18250B-41A2-4BA7-9E5C-679CF3AEFB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9" name="Isosceles Triangle 48">
              <a:extLst>
                <a:ext uri="{FF2B5EF4-FFF2-40B4-BE49-F238E27FC236}">
                  <a16:creationId xmlns:a16="http://schemas.microsoft.com/office/drawing/2014/main" id="{C8751ECC-5286-4332-9942-2D01B71359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50" name="Isosceles Triangle 49">
              <a:extLst>
                <a:ext uri="{FF2B5EF4-FFF2-40B4-BE49-F238E27FC236}">
                  <a16:creationId xmlns:a16="http://schemas.microsoft.com/office/drawing/2014/main" id="{5952A4A6-F619-458C-A026-6E5D6AF15D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sp>
        <p:nvSpPr>
          <p:cNvPr id="2" name="Title 1">
            <a:extLst>
              <a:ext uri="{FF2B5EF4-FFF2-40B4-BE49-F238E27FC236}">
                <a16:creationId xmlns:a16="http://schemas.microsoft.com/office/drawing/2014/main" id="{76BB35A2-5FF9-BDCF-CDFD-95EEC304F876}"/>
              </a:ext>
            </a:extLst>
          </p:cNvPr>
          <p:cNvSpPr>
            <a:spLocks noGrp="1"/>
          </p:cNvSpPr>
          <p:nvPr>
            <p:ph type="title"/>
          </p:nvPr>
        </p:nvSpPr>
        <p:spPr>
          <a:xfrm>
            <a:off x="677334" y="609600"/>
            <a:ext cx="8596668" cy="1320800"/>
          </a:xfrm>
        </p:spPr>
        <p:txBody>
          <a:bodyPr vert="horz" lIns="91440" tIns="45720" rIns="91440" bIns="45720" rtlCol="0" anchor="t">
            <a:normAutofit/>
          </a:bodyPr>
          <a:lstStyle/>
          <a:p>
            <a:r>
              <a:rPr lang="en-US"/>
              <a:t>How Much Support Is Available</a:t>
            </a:r>
          </a:p>
        </p:txBody>
      </p:sp>
      <p:sp>
        <p:nvSpPr>
          <p:cNvPr id="6" name="Slide Number Placeholder 5">
            <a:extLst>
              <a:ext uri="{FF2B5EF4-FFF2-40B4-BE49-F238E27FC236}">
                <a16:creationId xmlns:a16="http://schemas.microsoft.com/office/drawing/2014/main" id="{8ADEAAA3-C870-2156-9FA5-555A072BBC2A}"/>
              </a:ext>
            </a:extLst>
          </p:cNvPr>
          <p:cNvSpPr>
            <a:spLocks noGrp="1"/>
          </p:cNvSpPr>
          <p:nvPr>
            <p:ph type="sldNum" sz="quarter" idx="12"/>
          </p:nvPr>
        </p:nvSpPr>
        <p:spPr>
          <a:xfrm>
            <a:off x="8590663" y="6041362"/>
            <a:ext cx="683339"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CC057153-B650-4DEB-B370-79DDCFDCE934}" type="slidenum">
              <a:rPr kumimoji="0" lang="en-US" sz="900" b="0" i="0" u="none" strike="noStrike" kern="1200" cap="none" spc="0" normalizeH="0" baseline="0" noProof="0" smtClean="0">
                <a:ln>
                  <a:noFill/>
                </a:ln>
                <a:solidFill>
                  <a:srgbClr val="90C226"/>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19</a:t>
            </a:fld>
            <a:endParaRPr kumimoji="0" lang="en-US" sz="900" b="0" i="0" u="none" strike="noStrike" kern="1200" cap="none" spc="0" normalizeH="0" baseline="0" noProof="0">
              <a:ln>
                <a:noFill/>
              </a:ln>
              <a:solidFill>
                <a:srgbClr val="90C226"/>
              </a:solidFill>
              <a:effectLst/>
              <a:uLnTx/>
              <a:uFillTx/>
              <a:latin typeface="Trebuchet MS" panose="020B0603020202020204"/>
              <a:ea typeface="+mn-ea"/>
              <a:cs typeface="+mn-cs"/>
            </a:endParaRPr>
          </a:p>
        </p:txBody>
      </p:sp>
      <p:graphicFrame>
        <p:nvGraphicFramePr>
          <p:cNvPr id="7" name="Content Placeholder 6">
            <a:extLst>
              <a:ext uri="{FF2B5EF4-FFF2-40B4-BE49-F238E27FC236}">
                <a16:creationId xmlns:a16="http://schemas.microsoft.com/office/drawing/2014/main" id="{EF90C481-F16C-4BD9-86EA-6A2B1C297E2B}"/>
              </a:ext>
            </a:extLst>
          </p:cNvPr>
          <p:cNvGraphicFramePr>
            <a:graphicFrameLocks noGrp="1"/>
          </p:cNvGraphicFramePr>
          <p:nvPr>
            <p:ph idx="1"/>
            <p:extLs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677334" y="2160589"/>
          <a:ext cx="8596668" cy="38807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8051778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2" name="Straight Connector 41">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4"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5"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6" name="Isosceles Triangle 45">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7"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8"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9"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50" name="Isosceles Triangle 49">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51" name="Isosceles Triangle 50">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pic>
        <p:nvPicPr>
          <p:cNvPr id="8" name="Content Placeholder 7" descr="Small daughter and her mother saving money in a jar and learning mathematics indoors">
            <a:extLst>
              <a:ext uri="{FF2B5EF4-FFF2-40B4-BE49-F238E27FC236}">
                <a16:creationId xmlns:a16="http://schemas.microsoft.com/office/drawing/2014/main" id="{C54F555E-C34F-4FBB-AE30-B7ED9FB3B261}"/>
              </a:ext>
            </a:extLst>
          </p:cNvPr>
          <p:cNvPicPr>
            <a:picLocks noGrp="1" noChangeAspect="1"/>
          </p:cNvPicPr>
          <p:nvPr>
            <p:ph type="pic" sz="quarter" idx="13"/>
          </p:nvPr>
        </p:nvPicPr>
        <p:blipFill>
          <a:blip r:embed="rId3"/>
          <a:srcRect r="22891" b="-2"/>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831E91E6-6821-295E-52A6-DEAFD0C6F663}"/>
              </a:ext>
            </a:extLst>
          </p:cNvPr>
          <p:cNvSpPr>
            <a:spLocks noGrp="1"/>
          </p:cNvSpPr>
          <p:nvPr>
            <p:ph type="title"/>
          </p:nvPr>
        </p:nvSpPr>
        <p:spPr>
          <a:xfrm>
            <a:off x="677333" y="609600"/>
            <a:ext cx="3851123" cy="1320800"/>
          </a:xfrm>
        </p:spPr>
        <p:txBody>
          <a:bodyPr vert="horz" lIns="91440" tIns="45720" rIns="91440" bIns="45720" rtlCol="0" anchor="t">
            <a:normAutofit/>
          </a:bodyPr>
          <a:lstStyle/>
          <a:p>
            <a:pPr>
              <a:lnSpc>
                <a:spcPct val="90000"/>
              </a:lnSpc>
            </a:pPr>
            <a:r>
              <a:rPr lang="en-US" sz="2800">
                <a:solidFill>
                  <a:schemeClr val="accent1"/>
                </a:solidFill>
              </a:rPr>
              <a:t>Support with Upfront Childcare Costs</a:t>
            </a:r>
          </a:p>
        </p:txBody>
      </p:sp>
      <p:sp>
        <p:nvSpPr>
          <p:cNvPr id="5" name="Content Placeholder 4">
            <a:extLst>
              <a:ext uri="{FF2B5EF4-FFF2-40B4-BE49-F238E27FC236}">
                <a16:creationId xmlns:a16="http://schemas.microsoft.com/office/drawing/2014/main" id="{E9F021A7-5C19-30F3-09A4-BE4F4699CB9A}"/>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77334" y="2160589"/>
            <a:ext cx="3851122" cy="3880773"/>
          </a:xfrm>
        </p:spPr>
        <p:txBody>
          <a:bodyPr>
            <a:normAutofit/>
          </a:bodyPr>
          <a:lstStyle/>
          <a:p>
            <a:pPr marL="0" indent="0">
              <a:spcBef>
                <a:spcPts val="2500"/>
              </a:spcBef>
              <a:buFont typeface="Arial" panose="020B0604020202020204" pitchFamily="34" charset="0"/>
              <a:buNone/>
            </a:pPr>
            <a:r>
              <a:rPr lang="en-US" sz="1400" b="1"/>
              <a:t>Financial Barrier Removal</a:t>
            </a:r>
          </a:p>
          <a:p>
            <a:pPr marL="0" lvl="1" indent="0">
              <a:buFont typeface="Arial" panose="020B0604020202020204" pitchFamily="34" charset="0"/>
              <a:buNone/>
            </a:pPr>
            <a:r>
              <a:rPr lang="en-US" sz="1400"/>
              <a:t>Upfront childcare costs often prevent parents from starting work or increasing hours; support helps overcome this.</a:t>
            </a:r>
          </a:p>
          <a:p>
            <a:pPr marL="0" indent="0">
              <a:spcBef>
                <a:spcPts val="2500"/>
              </a:spcBef>
              <a:buFont typeface="Arial" panose="020B0604020202020204" pitchFamily="34" charset="0"/>
              <a:buNone/>
            </a:pPr>
            <a:r>
              <a:rPr lang="en-US" sz="1400" b="1"/>
              <a:t>Non-Repayable Assistance</a:t>
            </a:r>
          </a:p>
          <a:p>
            <a:pPr marL="0" lvl="1" indent="0">
              <a:buFont typeface="Arial" panose="020B0604020202020204" pitchFamily="34" charset="0"/>
              <a:buNone/>
            </a:pPr>
            <a:r>
              <a:rPr lang="en-US" sz="1400"/>
              <a:t>Support covering initial childcare costs does not require repayment, reducing financial anxiety for parents.</a:t>
            </a:r>
          </a:p>
          <a:p>
            <a:pPr marL="0" indent="0">
              <a:spcBef>
                <a:spcPts val="2500"/>
              </a:spcBef>
              <a:buFont typeface="Arial" panose="020B0604020202020204" pitchFamily="34" charset="0"/>
              <a:buNone/>
            </a:pPr>
            <a:r>
              <a:rPr lang="en-US" sz="1400" b="1"/>
              <a:t>Timely Work Coaching</a:t>
            </a:r>
          </a:p>
          <a:p>
            <a:pPr marL="0" lvl="1" indent="0">
              <a:buFont typeface="Arial" panose="020B0604020202020204" pitchFamily="34" charset="0"/>
              <a:buNone/>
            </a:pPr>
            <a:r>
              <a:rPr lang="en-US" sz="1400"/>
              <a:t>Early conversations with work coaches ensure timely childcare support is arranged before new employment starts.</a:t>
            </a:r>
          </a:p>
        </p:txBody>
      </p:sp>
      <p:sp>
        <p:nvSpPr>
          <p:cNvPr id="3" name="Footer Placeholder 2">
            <a:extLst>
              <a:ext uri="{FF2B5EF4-FFF2-40B4-BE49-F238E27FC236}">
                <a16:creationId xmlns:a16="http://schemas.microsoft.com/office/drawing/2014/main" id="{1E97A130-C50B-581F-9980-2E68DB53EDD5}"/>
              </a:ext>
            </a:extLst>
          </p:cNvPr>
          <p:cNvSpPr>
            <a:spLocks noGrp="1"/>
          </p:cNvSpPr>
          <p:nvPr>
            <p:ph type="ftr" sz="quarter" idx="16"/>
          </p:nvPr>
        </p:nvSpPr>
        <p:spPr>
          <a:xfrm>
            <a:off x="677334" y="6041362"/>
            <a:ext cx="6297612" cy="365125"/>
          </a:xfrm>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Trebuchet MS" panose="020B0603020202020204"/>
                <a:ea typeface="+mn-ea"/>
                <a:cs typeface="+mn-cs"/>
              </a:rPr>
              <a:t>Sample Footer Text</a:t>
            </a:r>
          </a:p>
        </p:txBody>
      </p:sp>
      <p:cxnSp>
        <p:nvCxnSpPr>
          <p:cNvPr id="53" name="Straight Connector 52">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 name="Date Placeholder 5">
            <a:extLst>
              <a:ext uri="{FF2B5EF4-FFF2-40B4-BE49-F238E27FC236}">
                <a16:creationId xmlns:a16="http://schemas.microsoft.com/office/drawing/2014/main" id="{80A1E35F-0D39-E2BA-01CA-6F6F8733FC89}"/>
              </a:ext>
            </a:extLst>
          </p:cNvPr>
          <p:cNvSpPr>
            <a:spLocks noGrp="1"/>
          </p:cNvSpPr>
          <p:nvPr>
            <p:ph type="dt" sz="half" idx="15"/>
          </p:nvPr>
        </p:nvSpPr>
        <p:spPr>
          <a:xfrm>
            <a:off x="7205133" y="6041362"/>
            <a:ext cx="911939"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9E765B10-D26A-480A-9509-A9831C5E60D8}" type="datetime1">
              <a:rPr kumimoji="0" lang="en-US" sz="900" b="0" i="0" u="none" strike="noStrike" kern="1200" cap="none" spc="0" normalizeH="0" baseline="0" noProof="0">
                <a:ln>
                  <a:noFill/>
                </a:ln>
                <a:solidFill>
                  <a:srgbClr val="FFFFF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5/27/2026</a:t>
            </a:fld>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57"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59"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1"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 name="Slide Number Placeholder 6">
            <a:extLst>
              <a:ext uri="{FF2B5EF4-FFF2-40B4-BE49-F238E27FC236}">
                <a16:creationId xmlns:a16="http://schemas.microsoft.com/office/drawing/2014/main" id="{EEA2777A-1756-14AD-E379-E1C1ECFE5453}"/>
              </a:ext>
            </a:extLst>
          </p:cNvPr>
          <p:cNvSpPr>
            <a:spLocks noGrp="1"/>
          </p:cNvSpPr>
          <p:nvPr>
            <p:ph type="sldNum" sz="quarter" idx="17"/>
          </p:nvPr>
        </p:nvSpPr>
        <p:spPr>
          <a:xfrm>
            <a:off x="8590663" y="6041362"/>
            <a:ext cx="683339"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CC057153-B650-4DEB-B370-79DDCFDCE934}" type="slidenum">
              <a:rPr kumimoji="0" lang="en-US" sz="900" b="0" i="0" u="none" strike="noStrike" kern="1200" cap="none" spc="0" normalizeH="0" baseline="0" noProof="0">
                <a:ln>
                  <a:noFill/>
                </a:ln>
                <a:solidFill>
                  <a:srgbClr val="FFFFF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20</a:t>
            </a:fld>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63"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5"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7"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9"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0705600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7" name="Straight Connector 36">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9"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0"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1" name="Isosceles Triangle 40">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2"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3"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4"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5" name="Isosceles Triangle 44">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6" name="Isosceles Triangle 45">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pic>
        <p:nvPicPr>
          <p:cNvPr id="8" name="Content Placeholder 7" descr="Close-up of woman looking at received mail at home">
            <a:extLst>
              <a:ext uri="{FF2B5EF4-FFF2-40B4-BE49-F238E27FC236}">
                <a16:creationId xmlns:a16="http://schemas.microsoft.com/office/drawing/2014/main" id="{08954E5F-A345-4714-90C6-230A756B9984}"/>
              </a:ext>
            </a:extLst>
          </p:cNvPr>
          <p:cNvPicPr>
            <a:picLocks noGrp="1" noChangeAspect="1"/>
          </p:cNvPicPr>
          <p:nvPr>
            <p:ph type="pic" sz="quarter" idx="13"/>
          </p:nvPr>
        </p:nvPicPr>
        <p:blipFill>
          <a:blip r:embed="rId3"/>
          <a:srcRect l="12864" r="10028" b="-2"/>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F43CF497-2241-B31A-F0EB-F9A003D2AD59}"/>
              </a:ext>
            </a:extLst>
          </p:cNvPr>
          <p:cNvSpPr>
            <a:spLocks noGrp="1"/>
          </p:cNvSpPr>
          <p:nvPr>
            <p:ph type="title"/>
          </p:nvPr>
        </p:nvSpPr>
        <p:spPr>
          <a:xfrm>
            <a:off x="677333" y="609600"/>
            <a:ext cx="3851123" cy="1320800"/>
          </a:xfrm>
        </p:spPr>
        <p:txBody>
          <a:bodyPr vert="horz" lIns="91440" tIns="45720" rIns="91440" bIns="45720" rtlCol="0" anchor="t">
            <a:normAutofit/>
          </a:bodyPr>
          <a:lstStyle/>
          <a:p>
            <a:pPr>
              <a:lnSpc>
                <a:spcPct val="90000"/>
              </a:lnSpc>
            </a:pPr>
            <a:r>
              <a:rPr lang="en-US" sz="3100">
                <a:solidFill>
                  <a:schemeClr val="accent1"/>
                </a:solidFill>
              </a:rPr>
              <a:t>Reporting Childcare Costs Correctly</a:t>
            </a:r>
          </a:p>
        </p:txBody>
      </p:sp>
      <p:sp>
        <p:nvSpPr>
          <p:cNvPr id="5" name="Content Placeholder 4">
            <a:extLst>
              <a:ext uri="{FF2B5EF4-FFF2-40B4-BE49-F238E27FC236}">
                <a16:creationId xmlns:a16="http://schemas.microsoft.com/office/drawing/2014/main" id="{C55EE92A-8717-31D3-3538-6191DD1119E2}"/>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77334" y="2160589"/>
            <a:ext cx="3851122" cy="3880773"/>
          </a:xfrm>
        </p:spPr>
        <p:txBody>
          <a:bodyPr>
            <a:normAutofit/>
          </a:bodyPr>
          <a:lstStyle/>
          <a:p>
            <a:pPr marL="0" indent="0">
              <a:spcBef>
                <a:spcPts val="2500"/>
              </a:spcBef>
              <a:buFont typeface="Arial" panose="020B0604020202020204" pitchFamily="34" charset="0"/>
              <a:buNone/>
            </a:pPr>
            <a:r>
              <a:rPr lang="en-US" sz="1400" b="1"/>
              <a:t>Timely Cost Reporting</a:t>
            </a:r>
          </a:p>
          <a:p>
            <a:pPr marL="0" lvl="1" indent="0">
              <a:buFont typeface="Arial" panose="020B0604020202020204" pitchFamily="34" charset="0"/>
              <a:buNone/>
            </a:pPr>
            <a:r>
              <a:rPr lang="en-US" sz="1400"/>
              <a:t>Childcare costs must be reported within or immediately after the assessment period to ensure payments are received on time.</a:t>
            </a:r>
          </a:p>
          <a:p>
            <a:pPr marL="0" indent="0">
              <a:spcBef>
                <a:spcPts val="2500"/>
              </a:spcBef>
              <a:buFont typeface="Arial" panose="020B0604020202020204" pitchFamily="34" charset="0"/>
              <a:buNone/>
            </a:pPr>
            <a:r>
              <a:rPr lang="en-US" sz="1400" b="1"/>
              <a:t>Providing Proof of Costs</a:t>
            </a:r>
          </a:p>
          <a:p>
            <a:pPr marL="0" lvl="1" indent="0">
              <a:buFont typeface="Arial" panose="020B0604020202020204" pitchFamily="34" charset="0"/>
              <a:buNone/>
            </a:pPr>
            <a:r>
              <a:rPr lang="en-US" sz="1400"/>
              <a:t>Parents need to submit invoices, receipts, or statements from registered providers to confirm childcare cost eligibility.</a:t>
            </a:r>
          </a:p>
          <a:p>
            <a:pPr marL="0" indent="0">
              <a:spcBef>
                <a:spcPts val="2500"/>
              </a:spcBef>
              <a:buFont typeface="Arial" panose="020B0604020202020204" pitchFamily="34" charset="0"/>
              <a:buNone/>
            </a:pPr>
            <a:r>
              <a:rPr lang="en-US" sz="1400" b="1"/>
              <a:t>Role of External Partners</a:t>
            </a:r>
          </a:p>
          <a:p>
            <a:pPr marL="0" lvl="1" indent="0">
              <a:buFont typeface="Arial" panose="020B0604020202020204" pitchFamily="34" charset="0"/>
              <a:buNone/>
            </a:pPr>
            <a:r>
              <a:rPr lang="en-US" sz="1400"/>
              <a:t>External partners assist in reminding parents about deadlines, helping to prevent missed payments and maintain support continuity.</a:t>
            </a:r>
          </a:p>
        </p:txBody>
      </p:sp>
      <p:cxnSp>
        <p:nvCxnSpPr>
          <p:cNvPr id="48" name="Straight Connector 47">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2"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54"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56"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 name="Slide Number Placeholder 6">
            <a:extLst>
              <a:ext uri="{FF2B5EF4-FFF2-40B4-BE49-F238E27FC236}">
                <a16:creationId xmlns:a16="http://schemas.microsoft.com/office/drawing/2014/main" id="{7287A8EB-4F04-A5B6-5BAD-4994B9BC85B5}"/>
              </a:ext>
            </a:extLst>
          </p:cNvPr>
          <p:cNvSpPr>
            <a:spLocks noGrp="1"/>
          </p:cNvSpPr>
          <p:nvPr>
            <p:ph type="sldNum" sz="quarter" idx="17"/>
          </p:nvPr>
        </p:nvSpPr>
        <p:spPr>
          <a:xfrm>
            <a:off x="8590663" y="6041362"/>
            <a:ext cx="683339"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CC057153-B650-4DEB-B370-79DDCFDCE934}" type="slidenum">
              <a:rPr kumimoji="0" lang="en-US" sz="900" b="0" i="0" u="none" strike="noStrike" kern="1200" cap="none" spc="0" normalizeH="0" baseline="0" noProof="0">
                <a:ln>
                  <a:noFill/>
                </a:ln>
                <a:solidFill>
                  <a:srgbClr val="FFFFF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21</a:t>
            </a:fld>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58"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0"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2"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4"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5490691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1" name="Straight Connector 30">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3"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4"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5" name="Isosceles Triangle 34">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6"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7"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8"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9" name="Isosceles Triangle 38">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0" name="Isosceles Triangle 39">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pic>
        <p:nvPicPr>
          <p:cNvPr id="8" name="Content Placeholder 7" descr="Child and grandmother in quarantine, drawing his mother for Mother's Day">
            <a:extLst>
              <a:ext uri="{FF2B5EF4-FFF2-40B4-BE49-F238E27FC236}">
                <a16:creationId xmlns:a16="http://schemas.microsoft.com/office/drawing/2014/main" id="{A634A2BB-CA2A-492B-B0A0-690765B69BF5}"/>
              </a:ext>
            </a:extLst>
          </p:cNvPr>
          <p:cNvPicPr>
            <a:picLocks noGrp="1" noChangeAspect="1"/>
          </p:cNvPicPr>
          <p:nvPr>
            <p:ph type="pic" sz="quarter" idx="13"/>
          </p:nvPr>
        </p:nvPicPr>
        <p:blipFill>
          <a:blip r:embed="rId3"/>
          <a:srcRect l="22893" r="-2" b="-2"/>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92676928-CD4B-DCC9-EFDC-29F6E5672674}"/>
              </a:ext>
            </a:extLst>
          </p:cNvPr>
          <p:cNvSpPr>
            <a:spLocks noGrp="1"/>
          </p:cNvSpPr>
          <p:nvPr>
            <p:ph type="title"/>
          </p:nvPr>
        </p:nvSpPr>
        <p:spPr>
          <a:xfrm>
            <a:off x="677333" y="609600"/>
            <a:ext cx="3851123" cy="1320800"/>
          </a:xfrm>
        </p:spPr>
        <p:txBody>
          <a:bodyPr vert="horz" lIns="91440" tIns="45720" rIns="91440" bIns="45720" rtlCol="0" anchor="t">
            <a:normAutofit/>
          </a:bodyPr>
          <a:lstStyle/>
          <a:p>
            <a:pPr>
              <a:lnSpc>
                <a:spcPct val="90000"/>
              </a:lnSpc>
            </a:pPr>
            <a:r>
              <a:rPr lang="en-US" sz="2800">
                <a:solidFill>
                  <a:schemeClr val="accent1"/>
                </a:solidFill>
              </a:rPr>
              <a:t>Using UC Childcare Support with Other Schemes</a:t>
            </a:r>
          </a:p>
        </p:txBody>
      </p:sp>
      <p:sp>
        <p:nvSpPr>
          <p:cNvPr id="5" name="Content Placeholder 4">
            <a:extLst>
              <a:ext uri="{FF2B5EF4-FFF2-40B4-BE49-F238E27FC236}">
                <a16:creationId xmlns:a16="http://schemas.microsoft.com/office/drawing/2014/main" id="{73594CE3-69D6-A5A9-452A-5F12C388FFF7}"/>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77334" y="2160589"/>
            <a:ext cx="3851122" cy="3880773"/>
          </a:xfrm>
        </p:spPr>
        <p:txBody>
          <a:bodyPr>
            <a:normAutofit/>
          </a:bodyPr>
          <a:lstStyle/>
          <a:p>
            <a:pPr marL="0" indent="0">
              <a:lnSpc>
                <a:spcPct val="90000"/>
              </a:lnSpc>
              <a:spcBef>
                <a:spcPts val="2500"/>
              </a:spcBef>
              <a:buFont typeface="Arial" panose="020B0604020202020204" pitchFamily="34" charset="0"/>
              <a:buNone/>
            </a:pPr>
            <a:r>
              <a:rPr lang="en-US" sz="1000" b="1"/>
              <a:t>Combining UC with Funded Childcare</a:t>
            </a:r>
          </a:p>
          <a:p>
            <a:pPr marL="0" lvl="1" indent="0">
              <a:lnSpc>
                <a:spcPct val="90000"/>
              </a:lnSpc>
              <a:buFont typeface="Arial" panose="020B0604020202020204" pitchFamily="34" charset="0"/>
              <a:buNone/>
            </a:pPr>
            <a:r>
              <a:rPr lang="en-US" sz="1000"/>
              <a:t>Universal Credit childcare support can be combined with 15 or 30 hours of government funded childcare for eligible children.</a:t>
            </a:r>
          </a:p>
          <a:p>
            <a:pPr marL="0" indent="0">
              <a:lnSpc>
                <a:spcPct val="90000"/>
              </a:lnSpc>
              <a:spcBef>
                <a:spcPts val="2500"/>
              </a:spcBef>
              <a:buFont typeface="Arial" panose="020B0604020202020204" pitchFamily="34" charset="0"/>
              <a:buNone/>
            </a:pPr>
            <a:r>
              <a:rPr lang="en-US" sz="1000" b="1" err="1"/>
              <a:t>Maximising</a:t>
            </a:r>
            <a:r>
              <a:rPr lang="en-US" sz="1000" b="1"/>
              <a:t> Childcare Support</a:t>
            </a:r>
          </a:p>
          <a:p>
            <a:pPr marL="0" lvl="1" indent="0">
              <a:lnSpc>
                <a:spcPct val="90000"/>
              </a:lnSpc>
              <a:buFont typeface="Arial" panose="020B0604020202020204" pitchFamily="34" charset="0"/>
              <a:buNone/>
            </a:pPr>
            <a:r>
              <a:rPr lang="en-US" sz="1000"/>
              <a:t>Families can use UC support to cover additional childcare costs like extra hours or wraparound care beyond funded hours.</a:t>
            </a:r>
          </a:p>
          <a:p>
            <a:pPr marL="0" indent="0">
              <a:lnSpc>
                <a:spcPct val="90000"/>
              </a:lnSpc>
              <a:spcBef>
                <a:spcPts val="2500"/>
              </a:spcBef>
              <a:buFont typeface="Arial" panose="020B0604020202020204" pitchFamily="34" charset="0"/>
              <a:buNone/>
            </a:pPr>
            <a:r>
              <a:rPr lang="en-US" sz="1000" b="1"/>
              <a:t>Choosing Between UC and Tax-Free Childcare</a:t>
            </a:r>
          </a:p>
          <a:p>
            <a:pPr marL="0" lvl="1" indent="0">
              <a:lnSpc>
                <a:spcPct val="90000"/>
              </a:lnSpc>
              <a:buFont typeface="Arial" panose="020B0604020202020204" pitchFamily="34" charset="0"/>
              <a:buNone/>
            </a:pPr>
            <a:r>
              <a:rPr lang="en-US" sz="1000"/>
              <a:t>Parents cannot claim Universal Credit childcare support and Tax-Free Childcare simultaneously and must select the best option.</a:t>
            </a:r>
          </a:p>
          <a:p>
            <a:pPr marL="0" indent="0">
              <a:lnSpc>
                <a:spcPct val="90000"/>
              </a:lnSpc>
              <a:spcBef>
                <a:spcPts val="2500"/>
              </a:spcBef>
              <a:buFont typeface="Arial" panose="020B0604020202020204" pitchFamily="34" charset="0"/>
              <a:buNone/>
            </a:pPr>
            <a:r>
              <a:rPr lang="en-US" sz="1000" b="1"/>
              <a:t>Guidance and Awareness</a:t>
            </a:r>
          </a:p>
          <a:p>
            <a:pPr marL="0" lvl="1" indent="0">
              <a:lnSpc>
                <a:spcPct val="90000"/>
              </a:lnSpc>
              <a:buFont typeface="Arial" panose="020B0604020202020204" pitchFamily="34" charset="0"/>
              <a:buNone/>
            </a:pPr>
            <a:r>
              <a:rPr lang="en-US" sz="1000"/>
              <a:t>External partners should guide families to resources like Best Start in Life website to ensure informed decisions and reduced confusion</a:t>
            </a:r>
            <a:r>
              <a:rPr lang="en-US" sz="1000" dirty="0"/>
              <a:t>.</a:t>
            </a:r>
          </a:p>
        </p:txBody>
      </p:sp>
      <p:cxnSp>
        <p:nvCxnSpPr>
          <p:cNvPr id="42" name="Straight Connector 41">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6"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8"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50"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 name="Slide Number Placeholder 6">
            <a:extLst>
              <a:ext uri="{FF2B5EF4-FFF2-40B4-BE49-F238E27FC236}">
                <a16:creationId xmlns:a16="http://schemas.microsoft.com/office/drawing/2014/main" id="{5E51A551-0523-716C-0F5A-E7CE3CE6026E}"/>
              </a:ext>
            </a:extLst>
          </p:cNvPr>
          <p:cNvSpPr>
            <a:spLocks noGrp="1"/>
          </p:cNvSpPr>
          <p:nvPr>
            <p:ph type="sldNum" sz="quarter" idx="17"/>
          </p:nvPr>
        </p:nvSpPr>
        <p:spPr>
          <a:xfrm>
            <a:off x="8590663" y="6041362"/>
            <a:ext cx="683339"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CC057153-B650-4DEB-B370-79DDCFDCE934}" type="slidenum">
              <a:rPr kumimoji="0" lang="en-US" sz="900" b="0" i="0" u="none" strike="noStrike" kern="1200" cap="none" spc="0" normalizeH="0" baseline="0" noProof="0">
                <a:ln>
                  <a:noFill/>
                </a:ln>
                <a:solidFill>
                  <a:srgbClr val="FFFFF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22</a:t>
            </a:fld>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52"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54"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56"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58"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9097293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3" name="Straight Connector 12">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8"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9"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0" name="Isosceles Triangle 39">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1"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2"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3"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4" name="Isosceles Triangle 43">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5" name="Isosceles Triangle 44">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sp useBgFill="1">
        <p:nvSpPr>
          <p:cNvPr id="46" name="Rectangle 45">
            <a:extLst>
              <a:ext uri="{FF2B5EF4-FFF2-40B4-BE49-F238E27FC236}">
                <a16:creationId xmlns:a16="http://schemas.microsoft.com/office/drawing/2014/main" id="{BDDE9CD4-0E0A-4129-8689-A89C4E9A6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nvGrpSpPr>
          <p:cNvPr id="26" name="Group 25">
            <a:extLst>
              <a:ext uri="{FF2B5EF4-FFF2-40B4-BE49-F238E27FC236}">
                <a16:creationId xmlns:a16="http://schemas.microsoft.com/office/drawing/2014/main" id="{85DB3CA2-FA66-42B9-90EF-394894352D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7" name="Straight Connector 26">
              <a:extLst>
                <a:ext uri="{FF2B5EF4-FFF2-40B4-BE49-F238E27FC236}">
                  <a16:creationId xmlns:a16="http://schemas.microsoft.com/office/drawing/2014/main" id="{2C8D0718-07C6-45A2-A743-BC64673C96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FAE7BCCE-817C-4933-A587-F1EF87D4B4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9" name="Rectangle 23">
              <a:extLst>
                <a:ext uri="{FF2B5EF4-FFF2-40B4-BE49-F238E27FC236}">
                  <a16:creationId xmlns:a16="http://schemas.microsoft.com/office/drawing/2014/main" id="{0E96C1E8-3E07-4AF1-BA61-7FB948F90A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0" name="Rectangle 25">
              <a:extLst>
                <a:ext uri="{FF2B5EF4-FFF2-40B4-BE49-F238E27FC236}">
                  <a16:creationId xmlns:a16="http://schemas.microsoft.com/office/drawing/2014/main" id="{B3B592D1-4031-4144-A2DB-B2D8F8C73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1" name="Isosceles Triangle 30">
              <a:extLst>
                <a:ext uri="{FF2B5EF4-FFF2-40B4-BE49-F238E27FC236}">
                  <a16:creationId xmlns:a16="http://schemas.microsoft.com/office/drawing/2014/main" id="{55CB28D4-D6D1-4DB7-B557-D5FF65237B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2" name="Rectangle 27">
              <a:extLst>
                <a:ext uri="{FF2B5EF4-FFF2-40B4-BE49-F238E27FC236}">
                  <a16:creationId xmlns:a16="http://schemas.microsoft.com/office/drawing/2014/main" id="{F69D97D4-6031-4064-9BBA-2E96839A3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3" name="Rectangle 28">
              <a:extLst>
                <a:ext uri="{FF2B5EF4-FFF2-40B4-BE49-F238E27FC236}">
                  <a16:creationId xmlns:a16="http://schemas.microsoft.com/office/drawing/2014/main" id="{BAF978AE-97B1-4224-A562-EBCE373A1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4" name="Rectangle 29">
              <a:extLst>
                <a:ext uri="{FF2B5EF4-FFF2-40B4-BE49-F238E27FC236}">
                  <a16:creationId xmlns:a16="http://schemas.microsoft.com/office/drawing/2014/main" id="{3A18250B-41A2-4BA7-9E5C-679CF3AEFB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5" name="Isosceles Triangle 34">
              <a:extLst>
                <a:ext uri="{FF2B5EF4-FFF2-40B4-BE49-F238E27FC236}">
                  <a16:creationId xmlns:a16="http://schemas.microsoft.com/office/drawing/2014/main" id="{C8751ECC-5286-4332-9942-2D01B71359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6" name="Isosceles Triangle 35">
              <a:extLst>
                <a:ext uri="{FF2B5EF4-FFF2-40B4-BE49-F238E27FC236}">
                  <a16:creationId xmlns:a16="http://schemas.microsoft.com/office/drawing/2014/main" id="{5952A4A6-F619-458C-A026-6E5D6AF15D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sp>
        <p:nvSpPr>
          <p:cNvPr id="2" name="Title 1">
            <a:extLst>
              <a:ext uri="{FF2B5EF4-FFF2-40B4-BE49-F238E27FC236}">
                <a16:creationId xmlns:a16="http://schemas.microsoft.com/office/drawing/2014/main" id="{7BC43044-A8CE-46D1-AD4F-83DCD7AFA636}"/>
              </a:ext>
            </a:extLst>
          </p:cNvPr>
          <p:cNvSpPr>
            <a:spLocks noGrp="1"/>
          </p:cNvSpPr>
          <p:nvPr>
            <p:ph type="title"/>
          </p:nvPr>
        </p:nvSpPr>
        <p:spPr>
          <a:xfrm>
            <a:off x="677334" y="609600"/>
            <a:ext cx="8596668" cy="1320800"/>
          </a:xfrm>
        </p:spPr>
        <p:txBody>
          <a:bodyPr vert="horz" lIns="91440" tIns="45720" rIns="91440" bIns="45720" rtlCol="0" anchor="t">
            <a:normAutofit/>
          </a:bodyPr>
          <a:lstStyle/>
          <a:p>
            <a:r>
              <a:rPr lang="en-US"/>
              <a:t>Key Message for External Partners</a:t>
            </a:r>
          </a:p>
        </p:txBody>
      </p:sp>
      <p:sp>
        <p:nvSpPr>
          <p:cNvPr id="5" name="Date Placeholder 4">
            <a:extLst>
              <a:ext uri="{FF2B5EF4-FFF2-40B4-BE49-F238E27FC236}">
                <a16:creationId xmlns:a16="http://schemas.microsoft.com/office/drawing/2014/main" id="{6D3530C2-6D5D-7F29-6846-690872168846}"/>
              </a:ext>
            </a:extLst>
          </p:cNvPr>
          <p:cNvSpPr>
            <a:spLocks noGrp="1"/>
          </p:cNvSpPr>
          <p:nvPr>
            <p:ph type="dt" sz="half" idx="10"/>
          </p:nvPr>
        </p:nvSpPr>
        <p:spPr>
          <a:xfrm flipV="1">
            <a:off x="6679155" y="6406487"/>
            <a:ext cx="1437917" cy="958817"/>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Trebuchet MS" panose="020B0603020202020204"/>
              <a:ea typeface="+mn-ea"/>
              <a:cs typeface="+mn-cs"/>
            </a:endParaRPr>
          </a:p>
        </p:txBody>
      </p:sp>
      <p:sp>
        <p:nvSpPr>
          <p:cNvPr id="6" name="Slide Number Placeholder 5">
            <a:extLst>
              <a:ext uri="{FF2B5EF4-FFF2-40B4-BE49-F238E27FC236}">
                <a16:creationId xmlns:a16="http://schemas.microsoft.com/office/drawing/2014/main" id="{89EB63A7-A285-4BFA-0FCA-989DF97C05A3}"/>
              </a:ext>
            </a:extLst>
          </p:cNvPr>
          <p:cNvSpPr>
            <a:spLocks noGrp="1"/>
          </p:cNvSpPr>
          <p:nvPr>
            <p:ph type="sldNum" sz="quarter" idx="12"/>
          </p:nvPr>
        </p:nvSpPr>
        <p:spPr>
          <a:xfrm>
            <a:off x="8590663" y="6041362"/>
            <a:ext cx="683339"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CC057153-B650-4DEB-B370-79DDCFDCE934}" type="slidenum">
              <a:rPr kumimoji="0" lang="en-US" sz="900" b="0" i="0" u="none" strike="noStrike" kern="1200" cap="none" spc="0" normalizeH="0" baseline="0" noProof="0" smtClean="0">
                <a:ln>
                  <a:noFill/>
                </a:ln>
                <a:solidFill>
                  <a:srgbClr val="90C226"/>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23</a:t>
            </a:fld>
            <a:endParaRPr kumimoji="0" lang="en-US" sz="900" b="0" i="0" u="none" strike="noStrike" kern="1200" cap="none" spc="0" normalizeH="0" baseline="0" noProof="0">
              <a:ln>
                <a:noFill/>
              </a:ln>
              <a:solidFill>
                <a:srgbClr val="90C226"/>
              </a:solidFill>
              <a:effectLst/>
              <a:uLnTx/>
              <a:uFillTx/>
              <a:latin typeface="Trebuchet MS" panose="020B0603020202020204"/>
              <a:ea typeface="+mn-ea"/>
              <a:cs typeface="+mn-cs"/>
            </a:endParaRPr>
          </a:p>
        </p:txBody>
      </p:sp>
      <p:graphicFrame>
        <p:nvGraphicFramePr>
          <p:cNvPr id="7" name="Content Placeholder 6">
            <a:extLst>
              <a:ext uri="{FF2B5EF4-FFF2-40B4-BE49-F238E27FC236}">
                <a16:creationId xmlns:a16="http://schemas.microsoft.com/office/drawing/2014/main" id="{9F3D5502-4D24-4065-9B31-05F0A45D9EF2}"/>
              </a:ext>
            </a:extLst>
          </p:cNvPr>
          <p:cNvGraphicFramePr>
            <a:graphicFrameLocks noGrp="1"/>
          </p:cNvGraphicFramePr>
          <p:nvPr>
            <p:ph idx="1"/>
            <p:extLs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677334" y="2160589"/>
          <a:ext cx="8596668" cy="38807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37322696"/>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3" name="Straight Connector 12">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6"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7" name="Isosceles Triangle 16">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8"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9"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0"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1" name="Isosceles Triangle 20">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2" name="Isosceles Triangle 21">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sp useBgFill="1">
        <p:nvSpPr>
          <p:cNvPr id="10" name="Rectangle 9">
            <a:extLst>
              <a:ext uri="{FF2B5EF4-FFF2-40B4-BE49-F238E27FC236}">
                <a16:creationId xmlns:a16="http://schemas.microsoft.com/office/drawing/2014/main" id="{BDDE9CD4-0E0A-4129-8689-A89C4E9A6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nvGrpSpPr>
          <p:cNvPr id="11" name="Group 10">
            <a:extLst>
              <a:ext uri="{FF2B5EF4-FFF2-40B4-BE49-F238E27FC236}">
                <a16:creationId xmlns:a16="http://schemas.microsoft.com/office/drawing/2014/main" id="{85DB3CA2-FA66-42B9-90EF-394894352D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7" name="Straight Connector 26">
              <a:extLst>
                <a:ext uri="{FF2B5EF4-FFF2-40B4-BE49-F238E27FC236}">
                  <a16:creationId xmlns:a16="http://schemas.microsoft.com/office/drawing/2014/main" id="{2C8D0718-07C6-45A2-A743-BC64673C96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FAE7BCCE-817C-4933-A587-F1EF87D4B4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9" name="Rectangle 23">
              <a:extLst>
                <a:ext uri="{FF2B5EF4-FFF2-40B4-BE49-F238E27FC236}">
                  <a16:creationId xmlns:a16="http://schemas.microsoft.com/office/drawing/2014/main" id="{0E96C1E8-3E07-4AF1-BA61-7FB948F90A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0" name="Rectangle 25">
              <a:extLst>
                <a:ext uri="{FF2B5EF4-FFF2-40B4-BE49-F238E27FC236}">
                  <a16:creationId xmlns:a16="http://schemas.microsoft.com/office/drawing/2014/main" id="{B3B592D1-4031-4144-A2DB-B2D8F8C73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1" name="Isosceles Triangle 30">
              <a:extLst>
                <a:ext uri="{FF2B5EF4-FFF2-40B4-BE49-F238E27FC236}">
                  <a16:creationId xmlns:a16="http://schemas.microsoft.com/office/drawing/2014/main" id="{55CB28D4-D6D1-4DB7-B557-D5FF65237B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2" name="Rectangle 27">
              <a:extLst>
                <a:ext uri="{FF2B5EF4-FFF2-40B4-BE49-F238E27FC236}">
                  <a16:creationId xmlns:a16="http://schemas.microsoft.com/office/drawing/2014/main" id="{F69D97D4-6031-4064-9BBA-2E96839A3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3" name="Rectangle 28">
              <a:extLst>
                <a:ext uri="{FF2B5EF4-FFF2-40B4-BE49-F238E27FC236}">
                  <a16:creationId xmlns:a16="http://schemas.microsoft.com/office/drawing/2014/main" id="{BAF978AE-97B1-4224-A562-EBCE373A1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4" name="Rectangle 29">
              <a:extLst>
                <a:ext uri="{FF2B5EF4-FFF2-40B4-BE49-F238E27FC236}">
                  <a16:creationId xmlns:a16="http://schemas.microsoft.com/office/drawing/2014/main" id="{3A18250B-41A2-4BA7-9E5C-679CF3AEFB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3" name="Isosceles Triangle 22">
              <a:extLst>
                <a:ext uri="{FF2B5EF4-FFF2-40B4-BE49-F238E27FC236}">
                  <a16:creationId xmlns:a16="http://schemas.microsoft.com/office/drawing/2014/main" id="{C8751ECC-5286-4332-9942-2D01B71359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6" name="Isosceles Triangle 35">
              <a:extLst>
                <a:ext uri="{FF2B5EF4-FFF2-40B4-BE49-F238E27FC236}">
                  <a16:creationId xmlns:a16="http://schemas.microsoft.com/office/drawing/2014/main" id="{5952A4A6-F619-458C-A026-6E5D6AF15D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sp>
        <p:nvSpPr>
          <p:cNvPr id="2" name="Title 1">
            <a:extLst>
              <a:ext uri="{FF2B5EF4-FFF2-40B4-BE49-F238E27FC236}">
                <a16:creationId xmlns:a16="http://schemas.microsoft.com/office/drawing/2014/main" id="{A9EFFCE8-ABC7-6453-C680-13C71E10670B}"/>
              </a:ext>
            </a:extLst>
          </p:cNvPr>
          <p:cNvSpPr>
            <a:spLocks noGrp="1"/>
          </p:cNvSpPr>
          <p:nvPr>
            <p:ph type="title"/>
          </p:nvPr>
        </p:nvSpPr>
        <p:spPr>
          <a:xfrm>
            <a:off x="677334" y="609600"/>
            <a:ext cx="8596668" cy="1320800"/>
          </a:xfrm>
        </p:spPr>
        <p:txBody>
          <a:bodyPr vert="horz" lIns="91440" tIns="45720" rIns="91440" bIns="45720" rtlCol="0" anchor="t">
            <a:normAutofit/>
          </a:bodyPr>
          <a:lstStyle/>
          <a:p>
            <a:r>
              <a:rPr lang="en-US"/>
              <a:t>Further Information and Signposting</a:t>
            </a:r>
          </a:p>
        </p:txBody>
      </p:sp>
      <p:sp>
        <p:nvSpPr>
          <p:cNvPr id="6" name="Slide Number Placeholder 5">
            <a:extLst>
              <a:ext uri="{FF2B5EF4-FFF2-40B4-BE49-F238E27FC236}">
                <a16:creationId xmlns:a16="http://schemas.microsoft.com/office/drawing/2014/main" id="{052F3356-4201-41BD-FD90-BFD51AE9DD6B}"/>
              </a:ext>
            </a:extLst>
          </p:cNvPr>
          <p:cNvSpPr>
            <a:spLocks noGrp="1"/>
          </p:cNvSpPr>
          <p:nvPr>
            <p:ph type="sldNum" sz="quarter" idx="12"/>
          </p:nvPr>
        </p:nvSpPr>
        <p:spPr>
          <a:xfrm>
            <a:off x="8590663" y="6041362"/>
            <a:ext cx="683339"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CC057153-B650-4DEB-B370-79DDCFDCE934}" type="slidenum">
              <a:rPr kumimoji="0" lang="en-US" sz="900" b="0" i="0" u="none" strike="noStrike" kern="1200" cap="none" spc="0" normalizeH="0" baseline="0" noProof="0" smtClean="0">
                <a:ln>
                  <a:noFill/>
                </a:ln>
                <a:solidFill>
                  <a:srgbClr val="90C226"/>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24</a:t>
            </a:fld>
            <a:endParaRPr kumimoji="0" lang="en-US" sz="900" b="0" i="0" u="none" strike="noStrike" kern="1200" cap="none" spc="0" normalizeH="0" baseline="0" noProof="0">
              <a:ln>
                <a:noFill/>
              </a:ln>
              <a:solidFill>
                <a:srgbClr val="90C226"/>
              </a:solidFill>
              <a:effectLst/>
              <a:uLnTx/>
              <a:uFillTx/>
              <a:latin typeface="Trebuchet MS" panose="020B0603020202020204"/>
              <a:ea typeface="+mn-ea"/>
              <a:cs typeface="+mn-cs"/>
            </a:endParaRPr>
          </a:p>
        </p:txBody>
      </p:sp>
      <p:graphicFrame>
        <p:nvGraphicFramePr>
          <p:cNvPr id="7" name="Content Placeholder 6">
            <a:extLst>
              <a:ext uri="{FF2B5EF4-FFF2-40B4-BE49-F238E27FC236}">
                <a16:creationId xmlns:a16="http://schemas.microsoft.com/office/drawing/2014/main" id="{5E8052AA-6F6D-40FE-9CAA-950EEFBCC2D3}"/>
              </a:ext>
            </a:extLst>
          </p:cNvPr>
          <p:cNvGraphicFramePr>
            <a:graphicFrameLocks noGrp="1"/>
          </p:cNvGraphicFramePr>
          <p:nvPr>
            <p:ph idx="1"/>
            <p:extLs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677334" y="2160589"/>
          <a:ext cx="8596668" cy="38807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1493273"/>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6C81E-ED70-68EC-3DDB-34EEDA08DB4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23B6ACF-D445-75B6-10EC-F50A629FB98C}"/>
              </a:ext>
            </a:extLst>
          </p:cNvPr>
          <p:cNvPicPr>
            <a:picLocks noChangeAspect="1"/>
          </p:cNvPicPr>
          <p:nvPr/>
        </p:nvPicPr>
        <p:blipFill>
          <a:blip r:embed="rId2"/>
          <a:stretch>
            <a:fillRect/>
          </a:stretch>
        </p:blipFill>
        <p:spPr>
          <a:xfrm>
            <a:off x="-1" y="5061857"/>
            <a:ext cx="12246335" cy="1774372"/>
          </a:xfrm>
          <a:prstGeom prst="rect">
            <a:avLst/>
          </a:prstGeom>
        </p:spPr>
      </p:pic>
      <p:sp>
        <p:nvSpPr>
          <p:cNvPr id="23" name="Rectangle 22">
            <a:extLst>
              <a:ext uri="{FF2B5EF4-FFF2-40B4-BE49-F238E27FC236}">
                <a16:creationId xmlns:a16="http://schemas.microsoft.com/office/drawing/2014/main" id="{6CFE18EF-9799-26AC-4145-A1E6F926D689}"/>
              </a:ext>
            </a:extLst>
          </p:cNvPr>
          <p:cNvSpPr/>
          <p:nvPr/>
        </p:nvSpPr>
        <p:spPr>
          <a:xfrm>
            <a:off x="54334" y="935415"/>
            <a:ext cx="12192000" cy="2554545"/>
          </a:xfrm>
          <a:prstGeom prst="rect">
            <a:avLst/>
          </a:prstGeom>
          <a:noFill/>
        </p:spPr>
        <p:txBody>
          <a:bodyPr wrap="square" lIns="91440" tIns="45720" rIns="91440" bIns="45720">
            <a:spAutoFit/>
          </a:bodyPr>
          <a:lstStyle/>
          <a:p>
            <a:pPr algn="ct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
        <p:nvSpPr>
          <p:cNvPr id="2" name="AutoShape 2" descr="Home - PA Champions Sheffield">
            <a:extLst>
              <a:ext uri="{FF2B5EF4-FFF2-40B4-BE49-F238E27FC236}">
                <a16:creationId xmlns:a16="http://schemas.microsoft.com/office/drawing/2014/main" id="{48F9A68D-12DE-4CA4-B000-94B2EBB6990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Rectangle 3">
            <a:extLst>
              <a:ext uri="{FF2B5EF4-FFF2-40B4-BE49-F238E27FC236}">
                <a16:creationId xmlns:a16="http://schemas.microsoft.com/office/drawing/2014/main" id="{1434F861-C46C-47E4-6A82-382B6097F216}"/>
              </a:ext>
            </a:extLst>
          </p:cNvPr>
          <p:cNvSpPr/>
          <p:nvPr/>
        </p:nvSpPr>
        <p:spPr>
          <a:xfrm>
            <a:off x="206734" y="1087815"/>
            <a:ext cx="12192000" cy="2554545"/>
          </a:xfrm>
          <a:prstGeom prst="rect">
            <a:avLst/>
          </a:prstGeom>
          <a:noFill/>
        </p:spPr>
        <p:txBody>
          <a:bodyPr wrap="square" lIns="91440" tIns="45720" rIns="91440" bIns="45720">
            <a:spAutoFit/>
          </a:bodyPr>
          <a:lstStyle/>
          <a:p>
            <a:pPr algn="ctr"/>
            <a: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John Casey</a:t>
            </a: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pic>
        <p:nvPicPr>
          <p:cNvPr id="3" name="Picture 2" descr="DWP Official Logo">
            <a:extLst>
              <a:ext uri="{FF2B5EF4-FFF2-40B4-BE49-F238E27FC236}">
                <a16:creationId xmlns:a16="http://schemas.microsoft.com/office/drawing/2014/main" id="{FFF903BC-55F1-7FD2-3B7D-F031DCF7A9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8802" y="2395074"/>
            <a:ext cx="2419195" cy="2067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6556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 name="Picture 18" descr="People in the office">
            <a:extLst>
              <a:ext uri="{FF2B5EF4-FFF2-40B4-BE49-F238E27FC236}">
                <a16:creationId xmlns:a16="http://schemas.microsoft.com/office/drawing/2014/main" id="{932089BF-931E-8F98-9E0F-A26028AFC023}"/>
              </a:ext>
            </a:extLst>
          </p:cNvPr>
          <p:cNvPicPr>
            <a:picLocks noChangeAspect="1"/>
          </p:cNvPicPr>
          <p:nvPr/>
        </p:nvPicPr>
        <p:blipFill>
          <a:blip r:embed="rId2">
            <a:extLst>
              <a:ext uri="{28A0092B-C50C-407E-A947-70E740481C1C}">
                <a14:useLocalDpi xmlns:a14="http://schemas.microsoft.com/office/drawing/2010/main" val="0"/>
              </a:ext>
            </a:extLst>
          </a:blip>
          <a:srcRect l="18417" r="12531" b="-1"/>
          <a:stretch>
            <a:fillRect/>
          </a:stretch>
        </p:blipFill>
        <p:spPr>
          <a:xfrm>
            <a:off x="5101771" y="10"/>
            <a:ext cx="7094361" cy="6857989"/>
          </a:xfrm>
          <a:prstGeom prst="rect">
            <a:avLst/>
          </a:prstGeom>
        </p:spPr>
      </p:pic>
      <p:sp>
        <p:nvSpPr>
          <p:cNvPr id="69" name="Rectangle 68">
            <a:extLst>
              <a:ext uri="{FF2B5EF4-FFF2-40B4-BE49-F238E27FC236}">
                <a16:creationId xmlns:a16="http://schemas.microsoft.com/office/drawing/2014/main" id="{A34066D6-1B59-4642-A86D-39464CEE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527208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70" name="Arc 69">
            <a:extLst>
              <a:ext uri="{FF2B5EF4-FFF2-40B4-BE49-F238E27FC236}">
                <a16:creationId xmlns:a16="http://schemas.microsoft.com/office/drawing/2014/main" id="{18E928D9-3091-4385-B979-265D55AD0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1718653" y="70086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7409202-FDCC-45AD-164F-2FC51FEEE9F2}"/>
              </a:ext>
            </a:extLst>
          </p:cNvPr>
          <p:cNvSpPr>
            <a:spLocks noGrp="1"/>
          </p:cNvSpPr>
          <p:nvPr>
            <p:ph type="ctrTitle"/>
          </p:nvPr>
        </p:nvSpPr>
        <p:spPr>
          <a:xfrm>
            <a:off x="643467" y="795509"/>
            <a:ext cx="4092525" cy="2798604"/>
          </a:xfrm>
        </p:spPr>
        <p:txBody>
          <a:bodyPr>
            <a:normAutofit/>
          </a:bodyPr>
          <a:lstStyle/>
          <a:p>
            <a:r>
              <a:rPr lang="en-GB">
                <a:solidFill>
                  <a:srgbClr val="FFFFFF"/>
                </a:solidFill>
              </a:rPr>
              <a:t>Work Experience Placements</a:t>
            </a:r>
          </a:p>
        </p:txBody>
      </p:sp>
      <p:sp>
        <p:nvSpPr>
          <p:cNvPr id="71" name="Oval 70">
            <a:extLst>
              <a:ext uri="{FF2B5EF4-FFF2-40B4-BE49-F238E27FC236}">
                <a16:creationId xmlns:a16="http://schemas.microsoft.com/office/drawing/2014/main" id="{7D602432-D774-4CF5-94E8-7D52D0105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186" y="4626633"/>
            <a:ext cx="491961" cy="4919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A18FD78B-91B5-57C5-1359-7B1B9D1B5AEF}"/>
              </a:ext>
            </a:extLst>
          </p:cNvPr>
          <p:cNvSpPr>
            <a:spLocks noGrp="1"/>
          </p:cNvSpPr>
          <p:nvPr>
            <p:ph type="subTitle" idx="1"/>
          </p:nvPr>
        </p:nvSpPr>
        <p:spPr>
          <a:xfrm>
            <a:off x="643467" y="3686187"/>
            <a:ext cx="4092525" cy="2292581"/>
          </a:xfrm>
        </p:spPr>
        <p:txBody>
          <a:bodyPr>
            <a:normAutofit/>
          </a:bodyPr>
          <a:lstStyle/>
          <a:p>
            <a:r>
              <a:rPr lang="en-GB" sz="5000" dirty="0">
                <a:solidFill>
                  <a:srgbClr val="FFFFFF"/>
                </a:solidFill>
              </a:rPr>
              <a:t>Why ?</a:t>
            </a:r>
          </a:p>
          <a:p>
            <a:endParaRPr lang="en-GB" dirty="0">
              <a:solidFill>
                <a:srgbClr val="FFFFFF"/>
              </a:solidFill>
            </a:endParaRPr>
          </a:p>
        </p:txBody>
      </p:sp>
      <p:sp>
        <p:nvSpPr>
          <p:cNvPr id="68" name="Rectangle 67">
            <a:extLst>
              <a:ext uri="{FF2B5EF4-FFF2-40B4-BE49-F238E27FC236}">
                <a16:creationId xmlns:a16="http://schemas.microsoft.com/office/drawing/2014/main" id="{CBF9EBB4-5078-47B2-AAA0-DF4A88D81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27932" y="5011563"/>
            <a:ext cx="731558" cy="731558"/>
          </a:xfrm>
          <a:prstGeom prst="rect">
            <a:avLst/>
          </a:prstGeom>
          <a:noFill/>
          <a:ln w="127000">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8359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64" name="Oval 63">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A7F24F8-3AB5-9487-4B9B-F760A5B2856B}"/>
              </a:ext>
            </a:extLst>
          </p:cNvPr>
          <p:cNvSpPr>
            <a:spLocks noGrp="1"/>
          </p:cNvSpPr>
          <p:nvPr>
            <p:ph type="title"/>
          </p:nvPr>
        </p:nvSpPr>
        <p:spPr>
          <a:xfrm>
            <a:off x="1171074" y="1396686"/>
            <a:ext cx="3240506" cy="4064628"/>
          </a:xfrm>
        </p:spPr>
        <p:txBody>
          <a:bodyPr>
            <a:normAutofit/>
          </a:bodyPr>
          <a:lstStyle/>
          <a:p>
            <a:r>
              <a:rPr lang="en-GB" b="1">
                <a:solidFill>
                  <a:srgbClr val="FFFFFF"/>
                </a:solidFill>
                <a:latin typeface="Aptos" panose="020B0004020202020204" pitchFamily="34" charset="0"/>
              </a:rPr>
              <a:t>Challenge – nearly one million 16-24-year-old are NEET</a:t>
            </a:r>
            <a:endParaRPr lang="en-GB">
              <a:solidFill>
                <a:srgbClr val="FFFFFF"/>
              </a:solidFill>
            </a:endParaRPr>
          </a:p>
        </p:txBody>
      </p:sp>
      <p:sp>
        <p:nvSpPr>
          <p:cNvPr id="65" name="Arc 64">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2" name="Oval 61">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209FF27-C073-6477-CE0F-C19ECEC7B088}"/>
              </a:ext>
            </a:extLst>
          </p:cNvPr>
          <p:cNvSpPr>
            <a:spLocks noGrp="1"/>
          </p:cNvSpPr>
          <p:nvPr>
            <p:ph idx="1"/>
          </p:nvPr>
        </p:nvSpPr>
        <p:spPr>
          <a:xfrm>
            <a:off x="5275947" y="1283658"/>
            <a:ext cx="6913005" cy="5178562"/>
          </a:xfrm>
        </p:spPr>
        <p:txBody>
          <a:bodyPr>
            <a:normAutofit/>
          </a:bodyPr>
          <a:lstStyle/>
          <a:p>
            <a:pPr marL="0" lvl="0" indent="0">
              <a:spcBef>
                <a:spcPts val="0"/>
              </a:spcBef>
              <a:spcAft>
                <a:spcPts val="600"/>
              </a:spcAft>
              <a:buNone/>
              <a:defRPr/>
            </a:pPr>
            <a:r>
              <a:rPr lang="en-US" sz="2000" b="1" dirty="0">
                <a:latin typeface="Aptos" panose="020B0004020202020204" pitchFamily="34" charset="0"/>
              </a:rPr>
              <a:t>The numbers</a:t>
            </a:r>
          </a:p>
          <a:p>
            <a:pPr lvl="0">
              <a:spcBef>
                <a:spcPts val="0"/>
              </a:spcBef>
              <a:spcAft>
                <a:spcPts val="600"/>
              </a:spcAft>
              <a:buFont typeface="Wingdings" panose="05000000000000000000" pitchFamily="2" charset="2"/>
              <a:buChar char="§"/>
              <a:defRPr/>
            </a:pPr>
            <a:r>
              <a:rPr lang="en-GB" sz="2000" dirty="0">
                <a:latin typeface="Aptos" panose="020B0004020202020204" pitchFamily="34" charset="0"/>
              </a:rPr>
              <a:t>957,000 people in the UK aged 16 to 24 are NEET</a:t>
            </a:r>
          </a:p>
          <a:p>
            <a:pPr lvl="0">
              <a:spcBef>
                <a:spcPts val="0"/>
              </a:spcBef>
              <a:spcAft>
                <a:spcPts val="600"/>
              </a:spcAft>
              <a:buFont typeface="Wingdings" panose="05000000000000000000" pitchFamily="2" charset="2"/>
              <a:buChar char="§"/>
              <a:defRPr/>
            </a:pPr>
            <a:r>
              <a:rPr lang="en-GB" sz="2000" dirty="0">
                <a:latin typeface="Aptos" panose="020B0004020202020204" pitchFamily="34" charset="0"/>
              </a:rPr>
              <a:t>411,000 are unemployed</a:t>
            </a:r>
          </a:p>
          <a:p>
            <a:pPr lvl="0">
              <a:spcBef>
                <a:spcPts val="0"/>
              </a:spcBef>
              <a:spcAft>
                <a:spcPts val="600"/>
              </a:spcAft>
              <a:buFont typeface="Wingdings" panose="05000000000000000000" pitchFamily="2" charset="2"/>
              <a:buChar char="§"/>
              <a:defRPr/>
            </a:pPr>
            <a:r>
              <a:rPr lang="en-GB" sz="2000" dirty="0">
                <a:latin typeface="Aptos" panose="020B0004020202020204" pitchFamily="34" charset="0"/>
              </a:rPr>
              <a:t>547,000 are inactive</a:t>
            </a:r>
          </a:p>
          <a:p>
            <a:pPr lvl="0">
              <a:spcBef>
                <a:spcPts val="0"/>
              </a:spcBef>
              <a:spcAft>
                <a:spcPts val="600"/>
              </a:spcAft>
              <a:buFont typeface="Wingdings" panose="05000000000000000000" pitchFamily="2" charset="2"/>
              <a:buChar char="§"/>
              <a:defRPr/>
            </a:pPr>
            <a:r>
              <a:rPr lang="en-GB" sz="2000" dirty="0">
                <a:latin typeface="Aptos" panose="020B0004020202020204" pitchFamily="34" charset="0"/>
              </a:rPr>
              <a:t>Around two thirds are claiming UC, and a third ‘hidden’ NEETs</a:t>
            </a:r>
          </a:p>
          <a:p>
            <a:pPr marL="0" lvl="0" indent="0">
              <a:spcBef>
                <a:spcPts val="0"/>
              </a:spcBef>
              <a:spcAft>
                <a:spcPts val="600"/>
              </a:spcAft>
              <a:buNone/>
              <a:defRPr/>
            </a:pPr>
            <a:r>
              <a:rPr lang="en-US" sz="2000" b="1" dirty="0">
                <a:latin typeface="Aptos" panose="020B0004020202020204" pitchFamily="34" charset="0"/>
              </a:rPr>
              <a:t>Regional variations and action</a:t>
            </a:r>
          </a:p>
          <a:p>
            <a:pPr lvl="0">
              <a:spcBef>
                <a:spcPts val="0"/>
              </a:spcBef>
              <a:spcAft>
                <a:spcPts val="600"/>
              </a:spcAft>
              <a:buFont typeface="Wingdings" panose="05000000000000000000" pitchFamily="2" charset="2"/>
              <a:buChar char="§"/>
              <a:defRPr/>
            </a:pPr>
            <a:r>
              <a:rPr lang="en-US" sz="2000" dirty="0">
                <a:latin typeface="Aptos" panose="020B0004020202020204" pitchFamily="34" charset="0"/>
              </a:rPr>
              <a:t>Eight of the 10 Local Authorities with a higher than average NEET rate are in the North of England and the Midlands</a:t>
            </a:r>
          </a:p>
          <a:p>
            <a:pPr lvl="0">
              <a:spcBef>
                <a:spcPts val="0"/>
              </a:spcBef>
              <a:spcAft>
                <a:spcPts val="600"/>
              </a:spcAft>
              <a:buFont typeface="Wingdings" panose="05000000000000000000" pitchFamily="2" charset="2"/>
              <a:buChar char="§"/>
              <a:defRPr/>
            </a:pPr>
            <a:r>
              <a:rPr lang="en-US" sz="2000" dirty="0">
                <a:latin typeface="Aptos" panose="020B0004020202020204" pitchFamily="34" charset="0"/>
              </a:rPr>
              <a:t>The NEET rate for 16-24 year olds in the North East of England is 17%, compared to </a:t>
            </a:r>
            <a:r>
              <a:rPr lang="en-GB" sz="2000" dirty="0">
                <a:latin typeface="Aptos" panose="020B0004020202020204" pitchFamily="34" charset="0"/>
              </a:rPr>
              <a:t>14% average across England (for 16-24 year olds) </a:t>
            </a:r>
            <a:endParaRPr lang="en-US" sz="2000" dirty="0">
              <a:latin typeface="Aptos" panose="020B0004020202020204" pitchFamily="34" charset="0"/>
            </a:endParaRPr>
          </a:p>
          <a:p>
            <a:endParaRPr lang="en-GB" sz="1800" dirty="0"/>
          </a:p>
        </p:txBody>
      </p:sp>
    </p:spTree>
    <p:extLst>
      <p:ext uri="{BB962C8B-B14F-4D97-AF65-F5344CB8AC3E}">
        <p14:creationId xmlns:p14="http://schemas.microsoft.com/office/powerpoint/2010/main" val="22896562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sz="2800">
                <a:hlinkClick r:id="rId2"/>
              </a:rPr>
              <a:t>Work Experience</a:t>
            </a:r>
            <a:endParaRPr lang="en-GB" sz="2800">
              <a:highlight>
                <a:srgbClr val="FFFF00"/>
              </a:highlight>
            </a:endParaRP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5FBB679-47EF-4D1E-A599-29FC5CADA5B2}" type="slidenum">
              <a:rPr kumimoji="0" lang="en-US" sz="1800" b="0" i="0" u="none" strike="noStrike" kern="1200" cap="none" spc="0" normalizeH="0" baseline="0" noProof="0" smtClean="0">
                <a:ln>
                  <a:noFill/>
                </a:ln>
                <a:solidFill>
                  <a:srgbClr val="000000"/>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nvGrpSpPr>
          <p:cNvPr id="31" name="Group 30"/>
          <p:cNvGrpSpPr/>
          <p:nvPr/>
        </p:nvGrpSpPr>
        <p:grpSpPr>
          <a:xfrm>
            <a:off x="421354" y="2356824"/>
            <a:ext cx="1626902" cy="1332000"/>
            <a:chOff x="361041" y="2333741"/>
            <a:chExt cx="1379052" cy="1332000"/>
          </a:xfrm>
          <a:solidFill>
            <a:schemeClr val="accent1">
              <a:lumMod val="75000"/>
            </a:schemeClr>
          </a:solidFill>
        </p:grpSpPr>
        <p:sp>
          <p:nvSpPr>
            <p:cNvPr id="7" name="Chevron 6"/>
            <p:cNvSpPr/>
            <p:nvPr/>
          </p:nvSpPr>
          <p:spPr bwMode="auto">
            <a:xfrm rot="5400000">
              <a:off x="507093" y="2432741"/>
              <a:ext cx="1332000" cy="1134000"/>
            </a:xfrm>
            <a:prstGeom prst="chevron">
              <a:avLst>
                <a:gd name="adj" fmla="val 37916"/>
              </a:avLst>
            </a:prstGeom>
            <a:grp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Pct val="85000"/>
                <a:buFontTx/>
                <a:buNone/>
                <a:tabLst/>
                <a:defRPr/>
              </a:pPr>
              <a:endParaRPr kumimoji="0" lang="en-GB" sz="1800" b="0" i="0" u="none" strike="noStrike" kern="1200" cap="none" spc="0" normalizeH="0" baseline="0" noProof="0">
                <a:ln>
                  <a:noFill/>
                </a:ln>
                <a:solidFill>
                  <a:srgbClr val="FFFFFF"/>
                </a:solidFill>
                <a:effectLst/>
                <a:uLnTx/>
                <a:uFillTx/>
                <a:latin typeface="Calibri Light" panose="020F0302020204030204" pitchFamily="34" charset="0"/>
                <a:ea typeface="+mn-ea"/>
                <a:cs typeface="+mn-cs"/>
              </a:endParaRPr>
            </a:p>
          </p:txBody>
        </p:sp>
        <p:sp>
          <p:nvSpPr>
            <p:cNvPr id="12" name="Oval 11"/>
            <p:cNvSpPr/>
            <p:nvPr/>
          </p:nvSpPr>
          <p:spPr>
            <a:xfrm>
              <a:off x="361041" y="2622506"/>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alibri Light" panose="020F0302020204030204" pitchFamily="34" charset="0"/>
                  <a:ea typeface="+mn-ea"/>
                  <a:cs typeface="+mn-cs"/>
                </a:rPr>
                <a:t>2</a:t>
              </a:r>
            </a:p>
          </p:txBody>
        </p:sp>
        <p:sp>
          <p:nvSpPr>
            <p:cNvPr id="16" name="Rectangle 15"/>
            <p:cNvSpPr/>
            <p:nvPr/>
          </p:nvSpPr>
          <p:spPr>
            <a:xfrm>
              <a:off x="697706" y="2827143"/>
              <a:ext cx="952799" cy="370649"/>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Light" panose="020F0302020204030204" pitchFamily="34" charset="0"/>
                  <a:ea typeface="+mn-ea"/>
                  <a:cs typeface="+mn-cs"/>
                </a:rPr>
                <a:t>GETTING STARTED</a:t>
              </a:r>
            </a:p>
          </p:txBody>
        </p:sp>
      </p:grpSp>
      <p:sp>
        <p:nvSpPr>
          <p:cNvPr id="17" name="Rectangle 16"/>
          <p:cNvSpPr/>
          <p:nvPr/>
        </p:nvSpPr>
        <p:spPr>
          <a:xfrm>
            <a:off x="1800407" y="4417533"/>
            <a:ext cx="993099" cy="370649"/>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Light" panose="020F0302020204030204" pitchFamily="34" charset="0"/>
                <a:ea typeface="+mn-ea"/>
                <a:cs typeface="+mn-cs"/>
              </a:rPr>
              <a:t>STABILISE</a:t>
            </a:r>
          </a:p>
        </p:txBody>
      </p:sp>
      <p:sp>
        <p:nvSpPr>
          <p:cNvPr id="18" name="Rectangle 17"/>
          <p:cNvSpPr/>
          <p:nvPr/>
        </p:nvSpPr>
        <p:spPr>
          <a:xfrm>
            <a:off x="1738058" y="5637814"/>
            <a:ext cx="1177123" cy="36391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Light" panose="020F0302020204030204" pitchFamily="34" charset="0"/>
                <a:ea typeface="+mn-ea"/>
                <a:cs typeface="+mn-cs"/>
              </a:rPr>
              <a:t>CONCLUDE</a:t>
            </a:r>
          </a:p>
        </p:txBody>
      </p:sp>
      <p:cxnSp>
        <p:nvCxnSpPr>
          <p:cNvPr id="19" name="Straight Connector 18"/>
          <p:cNvCxnSpPr>
            <a:cxnSpLocks/>
          </p:cNvCxnSpPr>
          <p:nvPr/>
        </p:nvCxnSpPr>
        <p:spPr bwMode="auto">
          <a:xfrm flipV="1">
            <a:off x="2178259" y="2203853"/>
            <a:ext cx="9787993" cy="21202"/>
          </a:xfrm>
          <a:prstGeom prst="line">
            <a:avLst/>
          </a:prstGeom>
          <a:noFill/>
          <a:ln w="19050" cap="flat" cmpd="sng" algn="ctr">
            <a:solidFill>
              <a:schemeClr val="bg1">
                <a:lumMod val="50000"/>
              </a:schemeClr>
            </a:solidFill>
            <a:prstDash val="sysDash"/>
            <a:round/>
            <a:headEnd type="none" w="med" len="med"/>
            <a:tailEnd type="none" w="med" len="med"/>
          </a:ln>
          <a:effectLst/>
        </p:spPr>
      </p:cxnSp>
      <p:cxnSp>
        <p:nvCxnSpPr>
          <p:cNvPr id="20" name="Straight Connector 19"/>
          <p:cNvCxnSpPr>
            <a:cxnSpLocks/>
          </p:cNvCxnSpPr>
          <p:nvPr/>
        </p:nvCxnSpPr>
        <p:spPr bwMode="auto">
          <a:xfrm flipV="1">
            <a:off x="2258293" y="3293449"/>
            <a:ext cx="8236923" cy="14103"/>
          </a:xfrm>
          <a:prstGeom prst="line">
            <a:avLst/>
          </a:prstGeom>
          <a:noFill/>
          <a:ln w="19050" cap="flat" cmpd="sng" algn="ctr">
            <a:solidFill>
              <a:schemeClr val="bg1">
                <a:lumMod val="50000"/>
              </a:schemeClr>
            </a:solidFill>
            <a:prstDash val="sysDash"/>
            <a:round/>
            <a:headEnd type="none" w="med" len="med"/>
            <a:tailEnd type="none" w="med" len="med"/>
          </a:ln>
          <a:effectLst/>
        </p:spPr>
      </p:cxnSp>
      <p:cxnSp>
        <p:nvCxnSpPr>
          <p:cNvPr id="21" name="Straight Connector 20"/>
          <p:cNvCxnSpPr>
            <a:cxnSpLocks/>
          </p:cNvCxnSpPr>
          <p:nvPr/>
        </p:nvCxnSpPr>
        <p:spPr bwMode="auto">
          <a:xfrm>
            <a:off x="2258293" y="4602367"/>
            <a:ext cx="9787992" cy="0"/>
          </a:xfrm>
          <a:prstGeom prst="line">
            <a:avLst/>
          </a:prstGeom>
          <a:noFill/>
          <a:ln w="19050" cap="flat" cmpd="sng" algn="ctr">
            <a:solidFill>
              <a:schemeClr val="bg1">
                <a:lumMod val="50000"/>
              </a:schemeClr>
            </a:solidFill>
            <a:prstDash val="sysDash"/>
            <a:round/>
            <a:headEnd type="none" w="med" len="med"/>
            <a:tailEnd type="none" w="med" len="med"/>
          </a:ln>
          <a:effectLst/>
        </p:spPr>
      </p:cxnSp>
      <p:sp>
        <p:nvSpPr>
          <p:cNvPr id="22" name="Content Placeholder 1"/>
          <p:cNvSpPr>
            <a:spLocks noGrp="1"/>
          </p:cNvSpPr>
          <p:nvPr>
            <p:ph idx="1"/>
          </p:nvPr>
        </p:nvSpPr>
        <p:spPr>
          <a:xfrm>
            <a:off x="2156334" y="1193938"/>
            <a:ext cx="10138885" cy="897591"/>
          </a:xfrm>
        </p:spPr>
        <p:txBody>
          <a:bodyPr/>
          <a:lstStyle/>
          <a:p>
            <a:pPr>
              <a:buClr>
                <a:schemeClr val="accent1">
                  <a:lumMod val="75000"/>
                </a:schemeClr>
              </a:buClr>
              <a:buFont typeface="Arial" panose="020B0604020202020204" pitchFamily="34" charset="0"/>
              <a:buChar char="•"/>
            </a:pPr>
            <a:r>
              <a:rPr lang="en-GB" sz="1600" b="1"/>
              <a:t>Approach: </a:t>
            </a:r>
            <a:r>
              <a:rPr lang="en-GB" sz="1600"/>
              <a:t>1-8 week unpaid placements with employers, to build ‘on the job’ experience and training. </a:t>
            </a:r>
          </a:p>
          <a:p>
            <a:pPr>
              <a:buClr>
                <a:schemeClr val="accent1">
                  <a:lumMod val="75000"/>
                </a:schemeClr>
              </a:buClr>
              <a:buFont typeface="Arial" panose="020B0604020202020204" pitchFamily="34" charset="0"/>
              <a:buChar char="•"/>
            </a:pPr>
            <a:r>
              <a:rPr lang="en-GB" sz="1600" b="1"/>
              <a:t>Target: </a:t>
            </a:r>
            <a:r>
              <a:rPr lang="en-GB" sz="1600"/>
              <a:t>Our aim is to deliver 50,000 more Work Experience places per year – prioritised for young people.</a:t>
            </a:r>
          </a:p>
          <a:p>
            <a:pPr>
              <a:buClr>
                <a:schemeClr val="accent1">
                  <a:lumMod val="75000"/>
                </a:schemeClr>
              </a:buClr>
              <a:buFont typeface="Arial" panose="020B0604020202020204" pitchFamily="34" charset="0"/>
              <a:buChar char="•"/>
            </a:pPr>
            <a:r>
              <a:rPr lang="en-GB" sz="1600" b="1"/>
              <a:t>DWP support: </a:t>
            </a:r>
            <a:r>
              <a:rPr lang="en-GB" sz="1600"/>
              <a:t>DWP advisors will provide you with support to design placements and identify candidates.</a:t>
            </a:r>
            <a:endParaRPr lang="en-GB" sz="1600">
              <a:cs typeface="Arial"/>
            </a:endParaRPr>
          </a:p>
        </p:txBody>
      </p:sp>
      <p:sp>
        <p:nvSpPr>
          <p:cNvPr id="23" name="Content Placeholder 1"/>
          <p:cNvSpPr txBox="1">
            <a:spLocks/>
          </p:cNvSpPr>
          <p:nvPr/>
        </p:nvSpPr>
        <p:spPr bwMode="auto">
          <a:xfrm>
            <a:off x="2156334" y="2310764"/>
            <a:ext cx="9868026" cy="87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17909" indent="-417909" algn="l" rtl="0" eaLnBrk="1" fontAlgn="base" hangingPunct="1">
              <a:lnSpc>
                <a:spcPts val="1950"/>
              </a:lnSpc>
              <a:spcBef>
                <a:spcPct val="50000"/>
              </a:spcBef>
              <a:spcAft>
                <a:spcPct val="0"/>
              </a:spcAft>
              <a:buSzPct val="85000"/>
              <a:buFont typeface="Arial" panose="020B0604020202020204" pitchFamily="34" charset="0"/>
              <a:defRPr sz="1625">
                <a:solidFill>
                  <a:schemeClr val="tx1"/>
                </a:solidFill>
                <a:latin typeface="Calibri Light" panose="020F0302020204030204" pitchFamily="34" charset="0"/>
                <a:ea typeface="+mn-ea"/>
                <a:cs typeface="+mn-cs"/>
              </a:defRPr>
            </a:lvl1pPr>
            <a:lvl2pPr marL="882253" indent="-309563" algn="l" rtl="0" eaLnBrk="1" fontAlgn="base" hangingPunct="1">
              <a:spcBef>
                <a:spcPct val="0"/>
              </a:spcBef>
              <a:spcAft>
                <a:spcPct val="0"/>
              </a:spcAft>
              <a:defRPr sz="1625">
                <a:solidFill>
                  <a:schemeClr val="tx1"/>
                </a:solidFill>
                <a:latin typeface="Calibri Light" panose="020F0302020204030204" pitchFamily="34" charset="0"/>
                <a:cs typeface="Arial" charset="0"/>
              </a:defRPr>
            </a:lvl2pPr>
            <a:lvl3pPr marL="1331119" indent="-371475" algn="l" rtl="0" eaLnBrk="1" fontAlgn="base" hangingPunct="1">
              <a:lnSpc>
                <a:spcPts val="1950"/>
              </a:lnSpc>
              <a:spcBef>
                <a:spcPct val="50000"/>
              </a:spcBef>
              <a:spcAft>
                <a:spcPct val="0"/>
              </a:spcAft>
              <a:buChar char="•"/>
              <a:defRPr sz="1625">
                <a:solidFill>
                  <a:schemeClr val="tx1"/>
                </a:solidFill>
                <a:latin typeface="Calibri Light" panose="020F0302020204030204" pitchFamily="34" charset="0"/>
                <a:cs typeface="Arial" charset="0"/>
              </a:defRPr>
            </a:lvl3pPr>
            <a:lvl4pPr marL="1795463" indent="-309563" algn="l" rtl="0" eaLnBrk="1" fontAlgn="base" hangingPunct="1">
              <a:lnSpc>
                <a:spcPts val="1950"/>
              </a:lnSpc>
              <a:spcBef>
                <a:spcPct val="50000"/>
              </a:spcBef>
              <a:spcAft>
                <a:spcPct val="0"/>
              </a:spcAft>
              <a:buChar char="•"/>
              <a:defRPr sz="1625">
                <a:solidFill>
                  <a:schemeClr val="tx1"/>
                </a:solidFill>
                <a:latin typeface="Calibri Light" panose="020F0302020204030204" pitchFamily="34" charset="0"/>
                <a:cs typeface="Arial" charset="0"/>
              </a:defRPr>
            </a:lvl4pPr>
            <a:lvl5pPr marL="2259806" indent="-309563" algn="l" rtl="0" eaLnBrk="1" fontAlgn="base" hangingPunct="1">
              <a:lnSpc>
                <a:spcPts val="1950"/>
              </a:lnSpc>
              <a:spcBef>
                <a:spcPct val="50000"/>
              </a:spcBef>
              <a:spcAft>
                <a:spcPct val="0"/>
              </a:spcAft>
              <a:buChar char="•"/>
              <a:defRPr sz="1625">
                <a:solidFill>
                  <a:schemeClr val="tx1"/>
                </a:solidFill>
                <a:latin typeface="Calibri Light" panose="020F0302020204030204" pitchFamily="34" charset="0"/>
                <a:cs typeface="Arial" charset="0"/>
              </a:defRPr>
            </a:lvl5pPr>
            <a:lvl6pPr marL="2631281" indent="-309563" algn="l" rtl="0" eaLnBrk="1" fontAlgn="base" hangingPunct="1">
              <a:lnSpc>
                <a:spcPts val="1950"/>
              </a:lnSpc>
              <a:spcBef>
                <a:spcPct val="50000"/>
              </a:spcBef>
              <a:spcAft>
                <a:spcPct val="0"/>
              </a:spcAft>
              <a:buChar char="•"/>
              <a:defRPr sz="1625">
                <a:solidFill>
                  <a:schemeClr val="tx1"/>
                </a:solidFill>
                <a:latin typeface="+mn-lt"/>
                <a:cs typeface="Arial" charset="0"/>
              </a:defRPr>
            </a:lvl6pPr>
            <a:lvl7pPr marL="3002756" indent="-309563" algn="l" rtl="0" eaLnBrk="1" fontAlgn="base" hangingPunct="1">
              <a:lnSpc>
                <a:spcPts val="1950"/>
              </a:lnSpc>
              <a:spcBef>
                <a:spcPct val="50000"/>
              </a:spcBef>
              <a:spcAft>
                <a:spcPct val="0"/>
              </a:spcAft>
              <a:buChar char="•"/>
              <a:defRPr sz="1625">
                <a:solidFill>
                  <a:schemeClr val="tx1"/>
                </a:solidFill>
                <a:latin typeface="+mn-lt"/>
                <a:cs typeface="Arial" charset="0"/>
              </a:defRPr>
            </a:lvl7pPr>
            <a:lvl8pPr marL="3374231" indent="-309563" algn="l" rtl="0" eaLnBrk="1" fontAlgn="base" hangingPunct="1">
              <a:lnSpc>
                <a:spcPts val="1950"/>
              </a:lnSpc>
              <a:spcBef>
                <a:spcPct val="50000"/>
              </a:spcBef>
              <a:spcAft>
                <a:spcPct val="0"/>
              </a:spcAft>
              <a:buChar char="•"/>
              <a:defRPr sz="1625">
                <a:solidFill>
                  <a:schemeClr val="tx1"/>
                </a:solidFill>
                <a:latin typeface="+mn-lt"/>
                <a:cs typeface="Arial" charset="0"/>
              </a:defRPr>
            </a:lvl8pPr>
            <a:lvl9pPr marL="3745706" indent="-309563" algn="l" rtl="0" eaLnBrk="1" fontAlgn="base" hangingPunct="1">
              <a:lnSpc>
                <a:spcPts val="1950"/>
              </a:lnSpc>
              <a:spcBef>
                <a:spcPct val="50000"/>
              </a:spcBef>
              <a:spcAft>
                <a:spcPct val="0"/>
              </a:spcAft>
              <a:buChar char="•"/>
              <a:defRPr sz="1625">
                <a:solidFill>
                  <a:schemeClr val="tx1"/>
                </a:solidFill>
                <a:latin typeface="+mn-lt"/>
                <a:cs typeface="Arial" charset="0"/>
              </a:defRPr>
            </a:lvl9pPr>
          </a:lstStyle>
          <a:p>
            <a:pPr marL="285750" marR="0" lvl="0" indent="-285750" algn="l" defTabSz="914400" rtl="0" eaLnBrk="1" fontAlgn="base" latinLnBrk="0" hangingPunct="1">
              <a:lnSpc>
                <a:spcPts val="1950"/>
              </a:lnSpc>
              <a:spcBef>
                <a:spcPts val="0"/>
              </a:spcBef>
              <a:spcAft>
                <a:spcPct val="0"/>
              </a:spcAft>
              <a:buClr>
                <a:srgbClr val="BBE0E3">
                  <a:lumMod val="75000"/>
                </a:srgbClr>
              </a:buClr>
              <a:buSzPct val="85000"/>
              <a:buFont typeface="Arial" panose="020B0604020202020204" pitchFamily="34" charset="0"/>
              <a:buChar char="•"/>
              <a:tabLst/>
              <a:defRPr/>
            </a:pPr>
            <a:r>
              <a:rPr kumimoji="0" lang="en-GB" sz="1600" b="0" i="0" u="none" strike="noStrike" kern="0" cap="none" spc="0" normalizeH="0" baseline="0" noProof="0" dirty="0">
                <a:ln>
                  <a:noFill/>
                </a:ln>
                <a:solidFill>
                  <a:srgbClr val="000000"/>
                </a:solidFill>
                <a:effectLst/>
                <a:uLnTx/>
                <a:uFillTx/>
                <a:latin typeface="Arial"/>
                <a:ea typeface="+mn-ea"/>
                <a:cs typeface="+mn-cs"/>
              </a:rPr>
              <a:t>We need Work Coaches to sell the initiative to customers we can do this think about how we manged to sell all those SWAP opportunities. Starting April at a JCP near you.</a:t>
            </a:r>
          </a:p>
          <a:p>
            <a:pPr marL="285750" marR="0" lvl="0" indent="-285750" algn="l" defTabSz="914400" rtl="0" eaLnBrk="1" fontAlgn="base" latinLnBrk="0" hangingPunct="1">
              <a:lnSpc>
                <a:spcPts val="1950"/>
              </a:lnSpc>
              <a:spcBef>
                <a:spcPts val="0"/>
              </a:spcBef>
              <a:spcAft>
                <a:spcPct val="0"/>
              </a:spcAft>
              <a:buClr>
                <a:srgbClr val="BBE0E3">
                  <a:lumMod val="75000"/>
                </a:srgbClr>
              </a:buClr>
              <a:buSzPct val="85000"/>
              <a:buFont typeface="Arial" panose="020B0604020202020204" pitchFamily="34" charset="0"/>
              <a:buChar char="•"/>
              <a:tabLst/>
              <a:defRPr/>
            </a:pPr>
            <a:r>
              <a:rPr kumimoji="0" lang="en-GB" sz="1600" b="0" i="0" u="none" strike="noStrike" kern="0" cap="none" spc="0" normalizeH="0" baseline="0" noProof="0" dirty="0">
                <a:ln>
                  <a:noFill/>
                </a:ln>
                <a:solidFill>
                  <a:srgbClr val="000000"/>
                </a:solidFill>
                <a:effectLst/>
                <a:uLnTx/>
                <a:uFillTx/>
                <a:latin typeface="Arial"/>
                <a:ea typeface="+mn-ea"/>
                <a:cs typeface="+mn-cs"/>
              </a:rPr>
              <a:t>DWP has published </a:t>
            </a:r>
            <a:r>
              <a:rPr kumimoji="0" lang="en-GB" sz="1600" b="0" i="0" u="none" strike="noStrike" kern="0" cap="none" spc="0" normalizeH="0" baseline="0" noProof="0" dirty="0">
                <a:ln>
                  <a:noFill/>
                </a:ln>
                <a:solidFill>
                  <a:srgbClr val="000000"/>
                </a:solidFill>
                <a:effectLst/>
                <a:uLnTx/>
                <a:uFillTx/>
                <a:latin typeface="Arial"/>
                <a:ea typeface="+mn-ea"/>
                <a:cs typeface="+mn-cs"/>
                <a:hlinkClick r:id="rId2"/>
              </a:rPr>
              <a:t>guidance</a:t>
            </a:r>
            <a:r>
              <a:rPr kumimoji="0" lang="en-GB" sz="1600" b="0" i="0" u="none" strike="noStrike" kern="0" cap="none" spc="0" normalizeH="0" baseline="0" noProof="0" dirty="0">
                <a:ln>
                  <a:noFill/>
                </a:ln>
                <a:solidFill>
                  <a:srgbClr val="000000"/>
                </a:solidFill>
                <a:effectLst/>
                <a:uLnTx/>
                <a:uFillTx/>
                <a:latin typeface="Arial"/>
                <a:ea typeface="+mn-ea"/>
                <a:cs typeface="+mn-cs"/>
              </a:rPr>
              <a:t> on designing Work Experience Placements</a:t>
            </a:r>
            <a:endParaRPr kumimoji="0" lang="en-GB" sz="1600" b="1" i="0" u="none" strike="noStrike" kern="0" cap="none" spc="0" normalizeH="0" baseline="0" noProof="0" dirty="0">
              <a:ln>
                <a:noFill/>
              </a:ln>
              <a:solidFill>
                <a:srgbClr val="000000"/>
              </a:solidFill>
              <a:effectLst/>
              <a:uLnTx/>
              <a:uFillTx/>
              <a:latin typeface="Arial"/>
              <a:ea typeface="+mn-ea"/>
              <a:cs typeface="+mn-cs"/>
            </a:endParaRPr>
          </a:p>
          <a:p>
            <a:pPr marL="417909" marR="0" lvl="0" indent="-417909" algn="l" defTabSz="914400" rtl="0" eaLnBrk="1" fontAlgn="base" latinLnBrk="0" hangingPunct="1">
              <a:lnSpc>
                <a:spcPts val="1950"/>
              </a:lnSpc>
              <a:spcBef>
                <a:spcPct val="50000"/>
              </a:spcBef>
              <a:spcAft>
                <a:spcPct val="0"/>
              </a:spcAft>
              <a:buClrTx/>
              <a:buSzPct val="85000"/>
              <a:buFont typeface="Arial" panose="020B0604020202020204" pitchFamily="34" charset="0"/>
              <a:buChar char="•"/>
              <a:tabLst/>
              <a:defRPr/>
            </a:pPr>
            <a:endParaRPr kumimoji="0" lang="en-GB" sz="1600" b="0" i="0" u="none" strike="noStrike" kern="0" cap="none" spc="0" normalizeH="0" baseline="0" noProof="0" dirty="0">
              <a:ln>
                <a:noFill/>
              </a:ln>
              <a:solidFill>
                <a:srgbClr val="000000"/>
              </a:solidFill>
              <a:effectLst/>
              <a:uLnTx/>
              <a:uFillTx/>
              <a:latin typeface="Arial"/>
              <a:ea typeface="+mn-ea"/>
              <a:cs typeface="+mn-cs"/>
            </a:endParaRPr>
          </a:p>
        </p:txBody>
      </p:sp>
      <p:sp>
        <p:nvSpPr>
          <p:cNvPr id="24" name="Content Placeholder 1"/>
          <p:cNvSpPr txBox="1">
            <a:spLocks/>
          </p:cNvSpPr>
          <p:nvPr/>
        </p:nvSpPr>
        <p:spPr bwMode="auto">
          <a:xfrm>
            <a:off x="2167972" y="3457767"/>
            <a:ext cx="8058236" cy="856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17909" indent="-417909" algn="l" rtl="0" eaLnBrk="1" fontAlgn="base" hangingPunct="1">
              <a:lnSpc>
                <a:spcPts val="1950"/>
              </a:lnSpc>
              <a:spcBef>
                <a:spcPct val="50000"/>
              </a:spcBef>
              <a:spcAft>
                <a:spcPct val="0"/>
              </a:spcAft>
              <a:buSzPct val="85000"/>
              <a:buFont typeface="Arial" panose="020B0604020202020204" pitchFamily="34" charset="0"/>
              <a:defRPr sz="1625">
                <a:solidFill>
                  <a:schemeClr val="tx1"/>
                </a:solidFill>
                <a:latin typeface="Calibri Light" panose="020F0302020204030204" pitchFamily="34" charset="0"/>
                <a:ea typeface="+mn-ea"/>
                <a:cs typeface="+mn-cs"/>
              </a:defRPr>
            </a:lvl1pPr>
            <a:lvl2pPr marL="882253" indent="-309563" algn="l" rtl="0" eaLnBrk="1" fontAlgn="base" hangingPunct="1">
              <a:spcBef>
                <a:spcPct val="0"/>
              </a:spcBef>
              <a:spcAft>
                <a:spcPct val="0"/>
              </a:spcAft>
              <a:defRPr sz="1625">
                <a:solidFill>
                  <a:schemeClr val="tx1"/>
                </a:solidFill>
                <a:latin typeface="Calibri Light" panose="020F0302020204030204" pitchFamily="34" charset="0"/>
                <a:cs typeface="Arial" charset="0"/>
              </a:defRPr>
            </a:lvl2pPr>
            <a:lvl3pPr marL="1331119" indent="-371475" algn="l" rtl="0" eaLnBrk="1" fontAlgn="base" hangingPunct="1">
              <a:lnSpc>
                <a:spcPts val="1950"/>
              </a:lnSpc>
              <a:spcBef>
                <a:spcPct val="50000"/>
              </a:spcBef>
              <a:spcAft>
                <a:spcPct val="0"/>
              </a:spcAft>
              <a:buChar char="•"/>
              <a:defRPr sz="1625">
                <a:solidFill>
                  <a:schemeClr val="tx1"/>
                </a:solidFill>
                <a:latin typeface="Calibri Light" panose="020F0302020204030204" pitchFamily="34" charset="0"/>
                <a:cs typeface="Arial" charset="0"/>
              </a:defRPr>
            </a:lvl3pPr>
            <a:lvl4pPr marL="1795463" indent="-309563" algn="l" rtl="0" eaLnBrk="1" fontAlgn="base" hangingPunct="1">
              <a:lnSpc>
                <a:spcPts val="1950"/>
              </a:lnSpc>
              <a:spcBef>
                <a:spcPct val="50000"/>
              </a:spcBef>
              <a:spcAft>
                <a:spcPct val="0"/>
              </a:spcAft>
              <a:buChar char="•"/>
              <a:defRPr sz="1625">
                <a:solidFill>
                  <a:schemeClr val="tx1"/>
                </a:solidFill>
                <a:latin typeface="Calibri Light" panose="020F0302020204030204" pitchFamily="34" charset="0"/>
                <a:cs typeface="Arial" charset="0"/>
              </a:defRPr>
            </a:lvl4pPr>
            <a:lvl5pPr marL="2259806" indent="-309563" algn="l" rtl="0" eaLnBrk="1" fontAlgn="base" hangingPunct="1">
              <a:lnSpc>
                <a:spcPts val="1950"/>
              </a:lnSpc>
              <a:spcBef>
                <a:spcPct val="50000"/>
              </a:spcBef>
              <a:spcAft>
                <a:spcPct val="0"/>
              </a:spcAft>
              <a:buChar char="•"/>
              <a:defRPr sz="1625">
                <a:solidFill>
                  <a:schemeClr val="tx1"/>
                </a:solidFill>
                <a:latin typeface="Calibri Light" panose="020F0302020204030204" pitchFamily="34" charset="0"/>
                <a:cs typeface="Arial" charset="0"/>
              </a:defRPr>
            </a:lvl5pPr>
            <a:lvl6pPr marL="2631281" indent="-309563" algn="l" rtl="0" eaLnBrk="1" fontAlgn="base" hangingPunct="1">
              <a:lnSpc>
                <a:spcPts val="1950"/>
              </a:lnSpc>
              <a:spcBef>
                <a:spcPct val="50000"/>
              </a:spcBef>
              <a:spcAft>
                <a:spcPct val="0"/>
              </a:spcAft>
              <a:buChar char="•"/>
              <a:defRPr sz="1625">
                <a:solidFill>
                  <a:schemeClr val="tx1"/>
                </a:solidFill>
                <a:latin typeface="+mn-lt"/>
                <a:cs typeface="Arial" charset="0"/>
              </a:defRPr>
            </a:lvl6pPr>
            <a:lvl7pPr marL="3002756" indent="-309563" algn="l" rtl="0" eaLnBrk="1" fontAlgn="base" hangingPunct="1">
              <a:lnSpc>
                <a:spcPts val="1950"/>
              </a:lnSpc>
              <a:spcBef>
                <a:spcPct val="50000"/>
              </a:spcBef>
              <a:spcAft>
                <a:spcPct val="0"/>
              </a:spcAft>
              <a:buChar char="•"/>
              <a:defRPr sz="1625">
                <a:solidFill>
                  <a:schemeClr val="tx1"/>
                </a:solidFill>
                <a:latin typeface="+mn-lt"/>
                <a:cs typeface="Arial" charset="0"/>
              </a:defRPr>
            </a:lvl7pPr>
            <a:lvl8pPr marL="3374231" indent="-309563" algn="l" rtl="0" eaLnBrk="1" fontAlgn="base" hangingPunct="1">
              <a:lnSpc>
                <a:spcPts val="1950"/>
              </a:lnSpc>
              <a:spcBef>
                <a:spcPct val="50000"/>
              </a:spcBef>
              <a:spcAft>
                <a:spcPct val="0"/>
              </a:spcAft>
              <a:buChar char="•"/>
              <a:defRPr sz="1625">
                <a:solidFill>
                  <a:schemeClr val="tx1"/>
                </a:solidFill>
                <a:latin typeface="+mn-lt"/>
                <a:cs typeface="Arial" charset="0"/>
              </a:defRPr>
            </a:lvl8pPr>
            <a:lvl9pPr marL="3745706" indent="-309563" algn="l" rtl="0" eaLnBrk="1" fontAlgn="base" hangingPunct="1">
              <a:lnSpc>
                <a:spcPts val="1950"/>
              </a:lnSpc>
              <a:spcBef>
                <a:spcPct val="50000"/>
              </a:spcBef>
              <a:spcAft>
                <a:spcPct val="0"/>
              </a:spcAft>
              <a:buChar char="•"/>
              <a:defRPr sz="1625">
                <a:solidFill>
                  <a:schemeClr val="tx1"/>
                </a:solidFill>
                <a:latin typeface="+mn-lt"/>
                <a:cs typeface="Arial" charset="0"/>
              </a:defRPr>
            </a:lvl9pPr>
          </a:lstStyle>
          <a:p>
            <a:pPr marL="417909" marR="0" lvl="0" indent="-417909" algn="l" defTabSz="914400" rtl="0" eaLnBrk="1" fontAlgn="base" latinLnBrk="0" hangingPunct="1">
              <a:lnSpc>
                <a:spcPts val="1950"/>
              </a:lnSpc>
              <a:spcBef>
                <a:spcPct val="50000"/>
              </a:spcBef>
              <a:spcAft>
                <a:spcPct val="0"/>
              </a:spcAft>
              <a:buClrTx/>
              <a:buSzPct val="85000"/>
              <a:buFont typeface="Arial" panose="020B0604020202020204" pitchFamily="34" charset="0"/>
              <a:buChar char="•"/>
              <a:tabLst/>
              <a:defRPr/>
            </a:pPr>
            <a:endParaRPr kumimoji="0" lang="en-GB" sz="1600" b="1" i="0" u="none" strike="noStrike" kern="0" cap="none" spc="0" normalizeH="0" baseline="0" noProof="0">
              <a:ln>
                <a:noFill/>
              </a:ln>
              <a:solidFill>
                <a:srgbClr val="000000"/>
              </a:solidFill>
              <a:effectLst/>
              <a:uLnTx/>
              <a:uFillTx/>
              <a:latin typeface="Arial"/>
              <a:ea typeface="+mn-ea"/>
              <a:cs typeface="+mn-cs"/>
            </a:endParaRPr>
          </a:p>
        </p:txBody>
      </p:sp>
      <p:grpSp>
        <p:nvGrpSpPr>
          <p:cNvPr id="32" name="Group 31"/>
          <p:cNvGrpSpPr/>
          <p:nvPr/>
        </p:nvGrpSpPr>
        <p:grpSpPr>
          <a:xfrm>
            <a:off x="411326" y="3469867"/>
            <a:ext cx="1647217" cy="1332000"/>
            <a:chOff x="361041" y="2333741"/>
            <a:chExt cx="1379052" cy="1332000"/>
          </a:xfrm>
          <a:solidFill>
            <a:schemeClr val="accent1">
              <a:lumMod val="90000"/>
            </a:schemeClr>
          </a:solidFill>
        </p:grpSpPr>
        <p:sp>
          <p:nvSpPr>
            <p:cNvPr id="33" name="Chevron 32"/>
            <p:cNvSpPr/>
            <p:nvPr/>
          </p:nvSpPr>
          <p:spPr bwMode="auto">
            <a:xfrm rot="5400000">
              <a:off x="507093" y="2432741"/>
              <a:ext cx="1332000" cy="1134000"/>
            </a:xfrm>
            <a:prstGeom prst="chevron">
              <a:avLst>
                <a:gd name="adj" fmla="val 37916"/>
              </a:avLst>
            </a:prstGeom>
            <a:grp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Pct val="85000"/>
                <a:buFontTx/>
                <a:buNone/>
                <a:tabLst/>
                <a:defRPr/>
              </a:pPr>
              <a:endParaRPr kumimoji="0" lang="en-GB" sz="1800" b="0" i="0" u="none" strike="noStrike" kern="1200" cap="none" spc="0" normalizeH="0" baseline="0" noProof="0">
                <a:ln>
                  <a:noFill/>
                </a:ln>
                <a:solidFill>
                  <a:srgbClr val="FFFFFF"/>
                </a:solidFill>
                <a:effectLst/>
                <a:uLnTx/>
                <a:uFillTx/>
                <a:latin typeface="Calibri Light" panose="020F0302020204030204" pitchFamily="34" charset="0"/>
                <a:ea typeface="+mn-ea"/>
                <a:cs typeface="+mn-cs"/>
              </a:endParaRPr>
            </a:p>
          </p:txBody>
        </p:sp>
        <p:sp>
          <p:nvSpPr>
            <p:cNvPr id="34" name="Oval 33"/>
            <p:cNvSpPr/>
            <p:nvPr/>
          </p:nvSpPr>
          <p:spPr>
            <a:xfrm>
              <a:off x="361041" y="2622506"/>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alibri Light" panose="020F0302020204030204" pitchFamily="34" charset="0"/>
                  <a:ea typeface="+mn-ea"/>
                  <a:cs typeface="+mn-cs"/>
                </a:rPr>
                <a:t>3</a:t>
              </a:r>
            </a:p>
          </p:txBody>
        </p:sp>
        <p:sp>
          <p:nvSpPr>
            <p:cNvPr id="35" name="Rectangle 34"/>
            <p:cNvSpPr/>
            <p:nvPr/>
          </p:nvSpPr>
          <p:spPr>
            <a:xfrm>
              <a:off x="697706" y="2827143"/>
              <a:ext cx="952799" cy="370649"/>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Light" panose="020F0302020204030204" pitchFamily="34" charset="0"/>
                  <a:ea typeface="+mn-ea"/>
                  <a:cs typeface="+mn-cs"/>
                </a:rPr>
                <a:t>DELIVERY</a:t>
              </a:r>
            </a:p>
          </p:txBody>
        </p:sp>
      </p:grpSp>
      <p:grpSp>
        <p:nvGrpSpPr>
          <p:cNvPr id="36" name="Group 35"/>
          <p:cNvGrpSpPr/>
          <p:nvPr/>
        </p:nvGrpSpPr>
        <p:grpSpPr>
          <a:xfrm>
            <a:off x="408843" y="4559260"/>
            <a:ext cx="1649699" cy="1521663"/>
            <a:chOff x="361041" y="2333741"/>
            <a:chExt cx="1379052" cy="1332000"/>
          </a:xfrm>
          <a:solidFill>
            <a:schemeClr val="accent2">
              <a:lumMod val="20000"/>
              <a:lumOff val="80000"/>
            </a:schemeClr>
          </a:solidFill>
        </p:grpSpPr>
        <p:sp>
          <p:nvSpPr>
            <p:cNvPr id="37" name="Chevron 36"/>
            <p:cNvSpPr/>
            <p:nvPr/>
          </p:nvSpPr>
          <p:spPr bwMode="auto">
            <a:xfrm rot="5400000">
              <a:off x="507093" y="2432741"/>
              <a:ext cx="1332000" cy="1134000"/>
            </a:xfrm>
            <a:prstGeom prst="chevron">
              <a:avLst>
                <a:gd name="adj" fmla="val 37916"/>
              </a:avLst>
            </a:prstGeom>
            <a:grp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Pct val="85000"/>
                <a:buFontTx/>
                <a:buNone/>
                <a:tabLst/>
                <a:defRPr/>
              </a:pPr>
              <a:endParaRPr kumimoji="0" lang="en-GB" sz="1800" b="0" i="0" u="none" strike="noStrike" kern="1200" cap="none" spc="0" normalizeH="0" baseline="0" noProof="0">
                <a:ln>
                  <a:noFill/>
                </a:ln>
                <a:solidFill>
                  <a:srgbClr val="FFFFFF"/>
                </a:solidFill>
                <a:effectLst/>
                <a:uLnTx/>
                <a:uFillTx/>
                <a:latin typeface="Calibri Light" panose="020F0302020204030204" pitchFamily="34" charset="0"/>
                <a:ea typeface="+mn-ea"/>
                <a:cs typeface="+mn-cs"/>
              </a:endParaRPr>
            </a:p>
          </p:txBody>
        </p:sp>
        <p:sp>
          <p:nvSpPr>
            <p:cNvPr id="38" name="Oval 37"/>
            <p:cNvSpPr/>
            <p:nvPr/>
          </p:nvSpPr>
          <p:spPr>
            <a:xfrm>
              <a:off x="361041" y="2622506"/>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alibri Light" panose="020F0302020204030204" pitchFamily="34" charset="0"/>
                  <a:ea typeface="+mn-ea"/>
                  <a:cs typeface="+mn-cs"/>
                </a:rPr>
                <a:t>4</a:t>
              </a:r>
            </a:p>
          </p:txBody>
        </p:sp>
        <p:sp>
          <p:nvSpPr>
            <p:cNvPr id="39" name="Rectangle 38"/>
            <p:cNvSpPr/>
            <p:nvPr/>
          </p:nvSpPr>
          <p:spPr>
            <a:xfrm>
              <a:off x="697706" y="2827143"/>
              <a:ext cx="952799" cy="370649"/>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Light" panose="020F0302020204030204" pitchFamily="34" charset="0"/>
                  <a:ea typeface="+mn-ea"/>
                  <a:cs typeface="+mn-cs"/>
                </a:rPr>
                <a:t>CONTINUED SUPPORT</a:t>
              </a:r>
            </a:p>
          </p:txBody>
        </p:sp>
      </p:grpSp>
      <p:grpSp>
        <p:nvGrpSpPr>
          <p:cNvPr id="40" name="Group 39"/>
          <p:cNvGrpSpPr/>
          <p:nvPr/>
        </p:nvGrpSpPr>
        <p:grpSpPr>
          <a:xfrm>
            <a:off x="408844" y="1092624"/>
            <a:ext cx="1639412" cy="1458113"/>
            <a:chOff x="361041" y="2333741"/>
            <a:chExt cx="1379052" cy="1332000"/>
          </a:xfrm>
          <a:solidFill>
            <a:schemeClr val="accent1">
              <a:lumMod val="50000"/>
            </a:schemeClr>
          </a:solidFill>
        </p:grpSpPr>
        <p:sp>
          <p:nvSpPr>
            <p:cNvPr id="41" name="Pentagon 40"/>
            <p:cNvSpPr/>
            <p:nvPr/>
          </p:nvSpPr>
          <p:spPr bwMode="auto">
            <a:xfrm rot="5400000">
              <a:off x="507093" y="2432741"/>
              <a:ext cx="1332000" cy="1134000"/>
            </a:xfrm>
            <a:prstGeom prst="homePlate">
              <a:avLst>
                <a:gd name="adj" fmla="val 37569"/>
              </a:avLst>
            </a:prstGeom>
            <a:grp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Pct val="85000"/>
                <a:buFontTx/>
                <a:buNone/>
                <a:tabLst/>
                <a:defRPr/>
              </a:pPr>
              <a:endParaRPr kumimoji="0" lang="en-GB" sz="1800" b="0" i="0" u="none" strike="noStrike" kern="1200" cap="none" spc="0" normalizeH="0" baseline="0" noProof="0">
                <a:ln>
                  <a:noFill/>
                </a:ln>
                <a:solidFill>
                  <a:srgbClr val="FFFFFF"/>
                </a:solidFill>
                <a:effectLst/>
                <a:uLnTx/>
                <a:uFillTx/>
                <a:latin typeface="Calibri Light" panose="020F0302020204030204" pitchFamily="34" charset="0"/>
                <a:ea typeface="+mn-ea"/>
                <a:cs typeface="+mn-cs"/>
              </a:endParaRPr>
            </a:p>
          </p:txBody>
        </p:sp>
        <p:sp>
          <p:nvSpPr>
            <p:cNvPr id="42" name="Oval 41"/>
            <p:cNvSpPr/>
            <p:nvPr/>
          </p:nvSpPr>
          <p:spPr>
            <a:xfrm>
              <a:off x="361041" y="2622506"/>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alibri Light" panose="020F0302020204030204" pitchFamily="34" charset="0"/>
                  <a:ea typeface="+mn-ea"/>
                  <a:cs typeface="+mn-cs"/>
                </a:rPr>
                <a:t>1</a:t>
              </a:r>
            </a:p>
          </p:txBody>
        </p:sp>
        <p:sp>
          <p:nvSpPr>
            <p:cNvPr id="43" name="Rectangle 42"/>
            <p:cNvSpPr/>
            <p:nvPr/>
          </p:nvSpPr>
          <p:spPr>
            <a:xfrm>
              <a:off x="697706" y="2760237"/>
              <a:ext cx="952799" cy="370649"/>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Light" panose="020F0302020204030204" pitchFamily="34" charset="0"/>
                  <a:ea typeface="+mn-ea"/>
                  <a:cs typeface="+mn-cs"/>
                </a:rPr>
                <a:t>WHAT IS IT?</a:t>
              </a:r>
            </a:p>
          </p:txBody>
        </p:sp>
      </p:grpSp>
      <p:sp>
        <p:nvSpPr>
          <p:cNvPr id="29" name="Content Placeholder 1">
            <a:extLst>
              <a:ext uri="{FF2B5EF4-FFF2-40B4-BE49-F238E27FC236}">
                <a16:creationId xmlns:a16="http://schemas.microsoft.com/office/drawing/2014/main" id="{03A96821-4162-94F9-E9DE-FD6F12FB2703}"/>
              </a:ext>
            </a:extLst>
          </p:cNvPr>
          <p:cNvSpPr txBox="1">
            <a:spLocks/>
          </p:cNvSpPr>
          <p:nvPr/>
        </p:nvSpPr>
        <p:spPr bwMode="auto">
          <a:xfrm>
            <a:off x="2167972" y="4660546"/>
            <a:ext cx="9868026" cy="856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17909" indent="-417909" algn="l" rtl="0" eaLnBrk="1" fontAlgn="base" hangingPunct="1">
              <a:lnSpc>
                <a:spcPts val="1950"/>
              </a:lnSpc>
              <a:spcBef>
                <a:spcPct val="50000"/>
              </a:spcBef>
              <a:spcAft>
                <a:spcPct val="0"/>
              </a:spcAft>
              <a:buSzPct val="85000"/>
              <a:buFont typeface="Arial" panose="020B0604020202020204" pitchFamily="34" charset="0"/>
              <a:defRPr sz="1625">
                <a:solidFill>
                  <a:schemeClr val="tx1"/>
                </a:solidFill>
                <a:latin typeface="Calibri Light" panose="020F0302020204030204" pitchFamily="34" charset="0"/>
                <a:ea typeface="+mn-ea"/>
                <a:cs typeface="+mn-cs"/>
              </a:defRPr>
            </a:lvl1pPr>
            <a:lvl2pPr marL="882253" indent="-309563" algn="l" rtl="0" eaLnBrk="1" fontAlgn="base" hangingPunct="1">
              <a:spcBef>
                <a:spcPct val="0"/>
              </a:spcBef>
              <a:spcAft>
                <a:spcPct val="0"/>
              </a:spcAft>
              <a:defRPr sz="1625">
                <a:solidFill>
                  <a:schemeClr val="tx1"/>
                </a:solidFill>
                <a:latin typeface="Calibri Light" panose="020F0302020204030204" pitchFamily="34" charset="0"/>
                <a:cs typeface="Arial" charset="0"/>
              </a:defRPr>
            </a:lvl2pPr>
            <a:lvl3pPr marL="1331119" indent="-371475" algn="l" rtl="0" eaLnBrk="1" fontAlgn="base" hangingPunct="1">
              <a:lnSpc>
                <a:spcPts val="1950"/>
              </a:lnSpc>
              <a:spcBef>
                <a:spcPct val="50000"/>
              </a:spcBef>
              <a:spcAft>
                <a:spcPct val="0"/>
              </a:spcAft>
              <a:buChar char="•"/>
              <a:defRPr sz="1625">
                <a:solidFill>
                  <a:schemeClr val="tx1"/>
                </a:solidFill>
                <a:latin typeface="Calibri Light" panose="020F0302020204030204" pitchFamily="34" charset="0"/>
                <a:cs typeface="Arial" charset="0"/>
              </a:defRPr>
            </a:lvl3pPr>
            <a:lvl4pPr marL="1795463" indent="-309563" algn="l" rtl="0" eaLnBrk="1" fontAlgn="base" hangingPunct="1">
              <a:lnSpc>
                <a:spcPts val="1950"/>
              </a:lnSpc>
              <a:spcBef>
                <a:spcPct val="50000"/>
              </a:spcBef>
              <a:spcAft>
                <a:spcPct val="0"/>
              </a:spcAft>
              <a:buChar char="•"/>
              <a:defRPr sz="1625">
                <a:solidFill>
                  <a:schemeClr val="tx1"/>
                </a:solidFill>
                <a:latin typeface="Calibri Light" panose="020F0302020204030204" pitchFamily="34" charset="0"/>
                <a:cs typeface="Arial" charset="0"/>
              </a:defRPr>
            </a:lvl4pPr>
            <a:lvl5pPr marL="2259806" indent="-309563" algn="l" rtl="0" eaLnBrk="1" fontAlgn="base" hangingPunct="1">
              <a:lnSpc>
                <a:spcPts val="1950"/>
              </a:lnSpc>
              <a:spcBef>
                <a:spcPct val="50000"/>
              </a:spcBef>
              <a:spcAft>
                <a:spcPct val="0"/>
              </a:spcAft>
              <a:buChar char="•"/>
              <a:defRPr sz="1625">
                <a:solidFill>
                  <a:schemeClr val="tx1"/>
                </a:solidFill>
                <a:latin typeface="Calibri Light" panose="020F0302020204030204" pitchFamily="34" charset="0"/>
                <a:cs typeface="Arial" charset="0"/>
              </a:defRPr>
            </a:lvl5pPr>
            <a:lvl6pPr marL="2631281" indent="-309563" algn="l" rtl="0" eaLnBrk="1" fontAlgn="base" hangingPunct="1">
              <a:lnSpc>
                <a:spcPts val="1950"/>
              </a:lnSpc>
              <a:spcBef>
                <a:spcPct val="50000"/>
              </a:spcBef>
              <a:spcAft>
                <a:spcPct val="0"/>
              </a:spcAft>
              <a:buChar char="•"/>
              <a:defRPr sz="1625">
                <a:solidFill>
                  <a:schemeClr val="tx1"/>
                </a:solidFill>
                <a:latin typeface="+mn-lt"/>
                <a:cs typeface="Arial" charset="0"/>
              </a:defRPr>
            </a:lvl6pPr>
            <a:lvl7pPr marL="3002756" indent="-309563" algn="l" rtl="0" eaLnBrk="1" fontAlgn="base" hangingPunct="1">
              <a:lnSpc>
                <a:spcPts val="1950"/>
              </a:lnSpc>
              <a:spcBef>
                <a:spcPct val="50000"/>
              </a:spcBef>
              <a:spcAft>
                <a:spcPct val="0"/>
              </a:spcAft>
              <a:buChar char="•"/>
              <a:defRPr sz="1625">
                <a:solidFill>
                  <a:schemeClr val="tx1"/>
                </a:solidFill>
                <a:latin typeface="+mn-lt"/>
                <a:cs typeface="Arial" charset="0"/>
              </a:defRPr>
            </a:lvl7pPr>
            <a:lvl8pPr marL="3374231" indent="-309563" algn="l" rtl="0" eaLnBrk="1" fontAlgn="base" hangingPunct="1">
              <a:lnSpc>
                <a:spcPts val="1950"/>
              </a:lnSpc>
              <a:spcBef>
                <a:spcPct val="50000"/>
              </a:spcBef>
              <a:spcAft>
                <a:spcPct val="0"/>
              </a:spcAft>
              <a:buChar char="•"/>
              <a:defRPr sz="1625">
                <a:solidFill>
                  <a:schemeClr val="tx1"/>
                </a:solidFill>
                <a:latin typeface="+mn-lt"/>
                <a:cs typeface="Arial" charset="0"/>
              </a:defRPr>
            </a:lvl8pPr>
            <a:lvl9pPr marL="3745706" indent="-309563" algn="l" rtl="0" eaLnBrk="1" fontAlgn="base" hangingPunct="1">
              <a:lnSpc>
                <a:spcPts val="1950"/>
              </a:lnSpc>
              <a:spcBef>
                <a:spcPct val="50000"/>
              </a:spcBef>
              <a:spcAft>
                <a:spcPct val="0"/>
              </a:spcAft>
              <a:buChar char="•"/>
              <a:defRPr sz="1625">
                <a:solidFill>
                  <a:schemeClr val="tx1"/>
                </a:solidFill>
                <a:latin typeface="+mn-lt"/>
                <a:cs typeface="Arial" charset="0"/>
              </a:defRPr>
            </a:lvl9pPr>
          </a:lstStyle>
          <a:p>
            <a:pPr marL="285750" marR="0" lvl="0" indent="-285750" algn="l" defTabSz="914400" rtl="0" eaLnBrk="1" fontAlgn="base" latinLnBrk="0" hangingPunct="1">
              <a:lnSpc>
                <a:spcPts val="1950"/>
              </a:lnSpc>
              <a:spcBef>
                <a:spcPts val="0"/>
              </a:spcBef>
              <a:spcAft>
                <a:spcPct val="0"/>
              </a:spcAft>
              <a:buClr>
                <a:srgbClr val="BBE0E3">
                  <a:lumMod val="75000"/>
                </a:srgbClr>
              </a:buClr>
              <a:buSzPct val="85000"/>
              <a:buFont typeface="Arial" panose="020B0604020202020204" pitchFamily="34" charset="0"/>
              <a:buChar char="•"/>
              <a:tabLst/>
              <a:defRPr/>
            </a:pPr>
            <a:r>
              <a:rPr kumimoji="0" lang="en-GB" sz="1600" b="1" i="0" u="none" strike="noStrike" kern="0" cap="none" spc="0" normalizeH="0" baseline="0" noProof="0">
                <a:ln>
                  <a:noFill/>
                </a:ln>
                <a:solidFill>
                  <a:srgbClr val="000000"/>
                </a:solidFill>
                <a:effectLst/>
                <a:uLnTx/>
                <a:uFillTx/>
                <a:latin typeface="Arial"/>
                <a:ea typeface="+mn-ea"/>
                <a:cs typeface="+mn-cs"/>
              </a:rPr>
              <a:t>Post-programme support: </a:t>
            </a:r>
            <a:r>
              <a:rPr kumimoji="0" lang="en-GB" sz="1600" b="0" i="0" u="none" strike="noStrike" kern="0" cap="none" spc="0" normalizeH="0" baseline="0" noProof="0">
                <a:ln>
                  <a:noFill/>
                </a:ln>
                <a:solidFill>
                  <a:srgbClr val="000000"/>
                </a:solidFill>
                <a:effectLst/>
                <a:uLnTx/>
                <a:uFillTx/>
                <a:latin typeface="Arial"/>
                <a:ea typeface="+mn-ea"/>
                <a:cs typeface="+mn-cs"/>
              </a:rPr>
              <a:t>Led by employers, with continued DWP support to find young people, and Work Coach support for young people participating. Young people will also be able to access wider opportunities and support through the Youth Guarantee. </a:t>
            </a:r>
            <a:endParaRPr kumimoji="0" lang="en-GB" sz="1600" b="1" i="0" u="none" strike="noStrike" kern="0" cap="none" spc="0" normalizeH="0" baseline="0" noProof="0">
              <a:ln>
                <a:noFill/>
              </a:ln>
              <a:solidFill>
                <a:srgbClr val="000000"/>
              </a:solidFill>
              <a:effectLst/>
              <a:uLnTx/>
              <a:uFillTx/>
              <a:latin typeface="Arial"/>
              <a:ea typeface="+mn-ea"/>
              <a:cs typeface="+mn-cs"/>
            </a:endParaRPr>
          </a:p>
          <a:p>
            <a:pPr marL="285750" marR="0" lvl="0" indent="-285750" algn="l" defTabSz="914400" rtl="0" eaLnBrk="1" fontAlgn="base" latinLnBrk="0" hangingPunct="1">
              <a:lnSpc>
                <a:spcPts val="1950"/>
              </a:lnSpc>
              <a:spcBef>
                <a:spcPts val="0"/>
              </a:spcBef>
              <a:spcAft>
                <a:spcPct val="0"/>
              </a:spcAft>
              <a:buClr>
                <a:srgbClr val="BBE0E3">
                  <a:lumMod val="75000"/>
                </a:srgbClr>
              </a:buClr>
              <a:buSzPct val="85000"/>
              <a:buFont typeface="Arial" panose="020B0604020202020204" pitchFamily="34" charset="0"/>
              <a:buChar char="•"/>
              <a:tabLst/>
              <a:defRPr/>
            </a:pPr>
            <a:r>
              <a:rPr kumimoji="0" lang="en-GB" sz="1600" b="1" i="0" u="none" strike="noStrike" kern="0" cap="none" spc="0" normalizeH="0" baseline="0" noProof="0">
                <a:ln>
                  <a:noFill/>
                </a:ln>
                <a:solidFill>
                  <a:srgbClr val="000000"/>
                </a:solidFill>
                <a:effectLst/>
                <a:uLnTx/>
                <a:uFillTx/>
                <a:latin typeface="Arial"/>
                <a:ea typeface="+mn-ea"/>
                <a:cs typeface="+mn-cs"/>
              </a:rPr>
              <a:t>Evaluation: </a:t>
            </a:r>
            <a:r>
              <a:rPr kumimoji="0" lang="en-GB" sz="1600" b="0" i="0" u="none" strike="noStrike" kern="0" cap="none" spc="0" normalizeH="0" baseline="0" noProof="0">
                <a:ln>
                  <a:noFill/>
                </a:ln>
                <a:solidFill>
                  <a:srgbClr val="000000"/>
                </a:solidFill>
                <a:effectLst/>
                <a:uLnTx/>
                <a:uFillTx/>
                <a:latin typeface="Arial"/>
                <a:ea typeface="+mn-ea"/>
                <a:cs typeface="+mn-cs"/>
              </a:rPr>
              <a:t>We are developing plans to evaluate the impact of work experience placements.</a:t>
            </a:r>
          </a:p>
          <a:p>
            <a:pPr marL="417909" marR="0" lvl="0" indent="-417909" algn="l" defTabSz="914400" rtl="0" eaLnBrk="1" fontAlgn="base" latinLnBrk="0" hangingPunct="1">
              <a:lnSpc>
                <a:spcPts val="1950"/>
              </a:lnSpc>
              <a:spcBef>
                <a:spcPct val="50000"/>
              </a:spcBef>
              <a:spcAft>
                <a:spcPct val="0"/>
              </a:spcAft>
              <a:buClrTx/>
              <a:buSzPct val="85000"/>
              <a:buFont typeface="Arial" panose="020B0604020202020204" pitchFamily="34" charset="0"/>
              <a:buChar char="•"/>
              <a:tabLst/>
              <a:defRPr/>
            </a:pPr>
            <a:endParaRPr kumimoji="0" lang="en-GB" sz="1600" b="0" i="0" u="none" strike="noStrike" kern="0" cap="none" spc="0" normalizeH="0" baseline="0" noProof="0">
              <a:ln>
                <a:noFill/>
              </a:ln>
              <a:solidFill>
                <a:srgbClr val="000000"/>
              </a:solidFill>
              <a:effectLst/>
              <a:uLnTx/>
              <a:uFillTx/>
              <a:latin typeface="Arial"/>
              <a:ea typeface="+mn-ea"/>
              <a:cs typeface="+mn-cs"/>
            </a:endParaRPr>
          </a:p>
        </p:txBody>
      </p:sp>
      <p:sp>
        <p:nvSpPr>
          <p:cNvPr id="30" name="Content Placeholder 1">
            <a:extLst>
              <a:ext uri="{FF2B5EF4-FFF2-40B4-BE49-F238E27FC236}">
                <a16:creationId xmlns:a16="http://schemas.microsoft.com/office/drawing/2014/main" id="{52E22430-1314-1A07-0EA2-117A86F6F026}"/>
              </a:ext>
            </a:extLst>
          </p:cNvPr>
          <p:cNvSpPr txBox="1">
            <a:spLocks/>
          </p:cNvSpPr>
          <p:nvPr/>
        </p:nvSpPr>
        <p:spPr bwMode="auto">
          <a:xfrm>
            <a:off x="2178259" y="3409263"/>
            <a:ext cx="9868026" cy="856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17909" indent="-417909" algn="l" rtl="0" eaLnBrk="1" fontAlgn="base" hangingPunct="1">
              <a:lnSpc>
                <a:spcPts val="1950"/>
              </a:lnSpc>
              <a:spcBef>
                <a:spcPct val="50000"/>
              </a:spcBef>
              <a:spcAft>
                <a:spcPct val="0"/>
              </a:spcAft>
              <a:buSzPct val="85000"/>
              <a:buFont typeface="Arial" panose="020B0604020202020204" pitchFamily="34" charset="0"/>
              <a:defRPr sz="1625">
                <a:solidFill>
                  <a:schemeClr val="tx1"/>
                </a:solidFill>
                <a:latin typeface="Calibri Light" panose="020F0302020204030204" pitchFamily="34" charset="0"/>
                <a:ea typeface="+mn-ea"/>
                <a:cs typeface="+mn-cs"/>
              </a:defRPr>
            </a:lvl1pPr>
            <a:lvl2pPr marL="882253" indent="-309563" algn="l" rtl="0" eaLnBrk="1" fontAlgn="base" hangingPunct="1">
              <a:spcBef>
                <a:spcPct val="0"/>
              </a:spcBef>
              <a:spcAft>
                <a:spcPct val="0"/>
              </a:spcAft>
              <a:defRPr sz="1625">
                <a:solidFill>
                  <a:schemeClr val="tx1"/>
                </a:solidFill>
                <a:latin typeface="Calibri Light" panose="020F0302020204030204" pitchFamily="34" charset="0"/>
                <a:cs typeface="Arial" charset="0"/>
              </a:defRPr>
            </a:lvl2pPr>
            <a:lvl3pPr marL="1331119" indent="-371475" algn="l" rtl="0" eaLnBrk="1" fontAlgn="base" hangingPunct="1">
              <a:lnSpc>
                <a:spcPts val="1950"/>
              </a:lnSpc>
              <a:spcBef>
                <a:spcPct val="50000"/>
              </a:spcBef>
              <a:spcAft>
                <a:spcPct val="0"/>
              </a:spcAft>
              <a:buChar char="•"/>
              <a:defRPr sz="1625">
                <a:solidFill>
                  <a:schemeClr val="tx1"/>
                </a:solidFill>
                <a:latin typeface="Calibri Light" panose="020F0302020204030204" pitchFamily="34" charset="0"/>
                <a:cs typeface="Arial" charset="0"/>
              </a:defRPr>
            </a:lvl3pPr>
            <a:lvl4pPr marL="1795463" indent="-309563" algn="l" rtl="0" eaLnBrk="1" fontAlgn="base" hangingPunct="1">
              <a:lnSpc>
                <a:spcPts val="1950"/>
              </a:lnSpc>
              <a:spcBef>
                <a:spcPct val="50000"/>
              </a:spcBef>
              <a:spcAft>
                <a:spcPct val="0"/>
              </a:spcAft>
              <a:buChar char="•"/>
              <a:defRPr sz="1625">
                <a:solidFill>
                  <a:schemeClr val="tx1"/>
                </a:solidFill>
                <a:latin typeface="Calibri Light" panose="020F0302020204030204" pitchFamily="34" charset="0"/>
                <a:cs typeface="Arial" charset="0"/>
              </a:defRPr>
            </a:lvl4pPr>
            <a:lvl5pPr marL="2259806" indent="-309563" algn="l" rtl="0" eaLnBrk="1" fontAlgn="base" hangingPunct="1">
              <a:lnSpc>
                <a:spcPts val="1950"/>
              </a:lnSpc>
              <a:spcBef>
                <a:spcPct val="50000"/>
              </a:spcBef>
              <a:spcAft>
                <a:spcPct val="0"/>
              </a:spcAft>
              <a:buChar char="•"/>
              <a:defRPr sz="1625">
                <a:solidFill>
                  <a:schemeClr val="tx1"/>
                </a:solidFill>
                <a:latin typeface="Calibri Light" panose="020F0302020204030204" pitchFamily="34" charset="0"/>
                <a:cs typeface="Arial" charset="0"/>
              </a:defRPr>
            </a:lvl5pPr>
            <a:lvl6pPr marL="2631281" indent="-309563" algn="l" rtl="0" eaLnBrk="1" fontAlgn="base" hangingPunct="1">
              <a:lnSpc>
                <a:spcPts val="1950"/>
              </a:lnSpc>
              <a:spcBef>
                <a:spcPct val="50000"/>
              </a:spcBef>
              <a:spcAft>
                <a:spcPct val="0"/>
              </a:spcAft>
              <a:buChar char="•"/>
              <a:defRPr sz="1625">
                <a:solidFill>
                  <a:schemeClr val="tx1"/>
                </a:solidFill>
                <a:latin typeface="+mn-lt"/>
                <a:cs typeface="Arial" charset="0"/>
              </a:defRPr>
            </a:lvl6pPr>
            <a:lvl7pPr marL="3002756" indent="-309563" algn="l" rtl="0" eaLnBrk="1" fontAlgn="base" hangingPunct="1">
              <a:lnSpc>
                <a:spcPts val="1950"/>
              </a:lnSpc>
              <a:spcBef>
                <a:spcPct val="50000"/>
              </a:spcBef>
              <a:spcAft>
                <a:spcPct val="0"/>
              </a:spcAft>
              <a:buChar char="•"/>
              <a:defRPr sz="1625">
                <a:solidFill>
                  <a:schemeClr val="tx1"/>
                </a:solidFill>
                <a:latin typeface="+mn-lt"/>
                <a:cs typeface="Arial" charset="0"/>
              </a:defRPr>
            </a:lvl7pPr>
            <a:lvl8pPr marL="3374231" indent="-309563" algn="l" rtl="0" eaLnBrk="1" fontAlgn="base" hangingPunct="1">
              <a:lnSpc>
                <a:spcPts val="1950"/>
              </a:lnSpc>
              <a:spcBef>
                <a:spcPct val="50000"/>
              </a:spcBef>
              <a:spcAft>
                <a:spcPct val="0"/>
              </a:spcAft>
              <a:buChar char="•"/>
              <a:defRPr sz="1625">
                <a:solidFill>
                  <a:schemeClr val="tx1"/>
                </a:solidFill>
                <a:latin typeface="+mn-lt"/>
                <a:cs typeface="Arial" charset="0"/>
              </a:defRPr>
            </a:lvl8pPr>
            <a:lvl9pPr marL="3745706" indent="-309563" algn="l" rtl="0" eaLnBrk="1" fontAlgn="base" hangingPunct="1">
              <a:lnSpc>
                <a:spcPts val="1950"/>
              </a:lnSpc>
              <a:spcBef>
                <a:spcPct val="50000"/>
              </a:spcBef>
              <a:spcAft>
                <a:spcPct val="0"/>
              </a:spcAft>
              <a:buChar char="•"/>
              <a:defRPr sz="1625">
                <a:solidFill>
                  <a:schemeClr val="tx1"/>
                </a:solidFill>
                <a:latin typeface="+mn-lt"/>
                <a:cs typeface="Arial" charset="0"/>
              </a:defRPr>
            </a:lvl9pPr>
          </a:lstStyle>
          <a:p>
            <a:pPr marL="285750" marR="0" lvl="0" indent="-285750" algn="l" defTabSz="914400" rtl="0" eaLnBrk="1" fontAlgn="base" latinLnBrk="0" hangingPunct="1">
              <a:lnSpc>
                <a:spcPts val="1950"/>
              </a:lnSpc>
              <a:spcBef>
                <a:spcPts val="0"/>
              </a:spcBef>
              <a:spcAft>
                <a:spcPct val="0"/>
              </a:spcAft>
              <a:buClr>
                <a:srgbClr val="BBE0E3">
                  <a:lumMod val="75000"/>
                </a:srgbClr>
              </a:buClr>
              <a:buSzPct val="85000"/>
              <a:buFont typeface="Arial" panose="020B0604020202020204" pitchFamily="34" charset="0"/>
              <a:buChar char="•"/>
              <a:tabLst/>
              <a:defRPr/>
            </a:pPr>
            <a:r>
              <a:rPr kumimoji="0" lang="en-GB" sz="1600" b="1" i="0" u="none" strike="noStrike" kern="0" cap="none" spc="0" normalizeH="0" baseline="0" noProof="0">
                <a:ln>
                  <a:noFill/>
                </a:ln>
                <a:solidFill>
                  <a:srgbClr val="000000"/>
                </a:solidFill>
                <a:effectLst/>
                <a:uLnTx/>
                <a:uFillTx/>
                <a:latin typeface="Arial"/>
                <a:ea typeface="+mn-ea"/>
                <a:cs typeface="+mn-cs"/>
              </a:rPr>
              <a:t>Delivery of programme: </a:t>
            </a:r>
            <a:r>
              <a:rPr kumimoji="0" lang="en-GB" sz="1600" b="0" i="0" u="none" strike="noStrike" kern="0" cap="none" spc="0" normalizeH="0" baseline="0" noProof="0">
                <a:ln>
                  <a:noFill/>
                </a:ln>
                <a:solidFill>
                  <a:srgbClr val="000000"/>
                </a:solidFill>
                <a:effectLst/>
                <a:uLnTx/>
                <a:uFillTx/>
                <a:latin typeface="Arial"/>
                <a:ea typeface="+mn-ea"/>
                <a:cs typeface="+mn-cs"/>
              </a:rPr>
              <a:t>Delivery of Work Experience is funded through Job Centre Plus and will support all customers including those under the Youth Guarantee.</a:t>
            </a:r>
            <a:endParaRPr kumimoji="0" lang="en-GB" sz="1600" b="1" i="0" u="none" strike="noStrike" kern="0" cap="none" spc="0" normalizeH="0" baseline="0" noProof="0">
              <a:ln>
                <a:noFill/>
              </a:ln>
              <a:solidFill>
                <a:srgbClr val="000000"/>
              </a:solidFill>
              <a:effectLst/>
              <a:uLnTx/>
              <a:uFillTx/>
              <a:latin typeface="Arial"/>
              <a:ea typeface="+mn-ea"/>
              <a:cs typeface="+mn-cs"/>
            </a:endParaRPr>
          </a:p>
          <a:p>
            <a:pPr marL="285750" marR="0" lvl="0" indent="-285750" algn="l" defTabSz="914400" rtl="0" eaLnBrk="1" fontAlgn="base" latinLnBrk="0" hangingPunct="1">
              <a:lnSpc>
                <a:spcPts val="1950"/>
              </a:lnSpc>
              <a:spcBef>
                <a:spcPts val="0"/>
              </a:spcBef>
              <a:spcAft>
                <a:spcPct val="0"/>
              </a:spcAft>
              <a:buClr>
                <a:srgbClr val="BBE0E3">
                  <a:lumMod val="75000"/>
                </a:srgbClr>
              </a:buClr>
              <a:buSzPct val="85000"/>
              <a:buFont typeface="Arial" panose="020B0604020202020204" pitchFamily="34" charset="0"/>
              <a:buChar char="•"/>
              <a:tabLst/>
              <a:defRPr/>
            </a:pPr>
            <a:r>
              <a:rPr kumimoji="0" lang="en-GB" sz="1600" b="1" i="0" u="none" strike="noStrike" kern="0" cap="none" spc="0" normalizeH="0" baseline="0" noProof="0">
                <a:ln>
                  <a:noFill/>
                </a:ln>
                <a:solidFill>
                  <a:srgbClr val="000000"/>
                </a:solidFill>
                <a:effectLst/>
                <a:uLnTx/>
                <a:uFillTx/>
                <a:latin typeface="Arial"/>
                <a:ea typeface="+mn-ea"/>
                <a:cs typeface="+mn-cs"/>
              </a:rPr>
              <a:t>Finding Young People: </a:t>
            </a:r>
            <a:r>
              <a:rPr kumimoji="0" lang="en-GB" sz="1600" b="0" i="0" u="none" strike="noStrike" kern="0" cap="none" spc="0" normalizeH="0" baseline="0" noProof="0">
                <a:ln>
                  <a:noFill/>
                </a:ln>
                <a:solidFill>
                  <a:srgbClr val="000000"/>
                </a:solidFill>
                <a:effectLst/>
                <a:uLnTx/>
                <a:uFillTx/>
                <a:latin typeface="Arial"/>
                <a:ea typeface="+mn-ea"/>
                <a:cs typeface="+mn-cs"/>
              </a:rPr>
              <a:t>DWP will [ensure your opportunities are shared locally during weekly appointments with young people at Jobcentres or Youth Hubs].</a:t>
            </a:r>
            <a:endParaRPr kumimoji="0" lang="en-GB" sz="1600" b="0" i="0" u="none" strike="noStrike" kern="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29410041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59" name="Freeform: Shape 58">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454C7E55-EB5B-E508-0525-8FD8DEC80585}"/>
              </a:ext>
            </a:extLst>
          </p:cNvPr>
          <p:cNvSpPr>
            <a:spLocks noGrp="1"/>
          </p:cNvSpPr>
          <p:nvPr>
            <p:ph type="title"/>
          </p:nvPr>
        </p:nvSpPr>
        <p:spPr>
          <a:xfrm>
            <a:off x="838200" y="365125"/>
            <a:ext cx="10515600" cy="1325563"/>
          </a:xfrm>
        </p:spPr>
        <p:txBody>
          <a:bodyPr>
            <a:normAutofit/>
          </a:bodyPr>
          <a:lstStyle/>
          <a:p>
            <a:r>
              <a:rPr lang="en-GB" b="1">
                <a:latin typeface="Segoe UI" panose="020B0502040204020203" pitchFamily="34" charset="0"/>
              </a:rPr>
              <a:t>To Break Down Barriers and Improve Job Prospects</a:t>
            </a:r>
            <a:endParaRPr lang="en-GB"/>
          </a:p>
        </p:txBody>
      </p:sp>
      <p:sp>
        <p:nvSpPr>
          <p:cNvPr id="61" name="Arc 6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FEE11721-F16D-D4E2-D680-D737C9071540}"/>
              </a:ext>
            </a:extLst>
          </p:cNvPr>
          <p:cNvSpPr>
            <a:spLocks noGrp="1"/>
          </p:cNvSpPr>
          <p:nvPr>
            <p:ph idx="1"/>
          </p:nvPr>
        </p:nvSpPr>
        <p:spPr>
          <a:xfrm>
            <a:off x="838200" y="1825625"/>
            <a:ext cx="10515600" cy="4351338"/>
          </a:xfrm>
        </p:spPr>
        <p:txBody>
          <a:bodyPr>
            <a:normAutofit/>
          </a:bodyPr>
          <a:lstStyle/>
          <a:p>
            <a:pPr lvl="0" fontAlgn="t">
              <a:buNone/>
            </a:pPr>
            <a:r>
              <a:rPr lang="en-GB" sz="1500"/>
              <a:t>	The UK government has invested heavily in work experience so young adults can gain real workplace skills, employer networks, and CV/interview preparation — all of which help overcome barriers to employment. Work experience helps young adults who have little to no work history gain their “first foot in the door” towards meaningful employment. </a:t>
            </a:r>
          </a:p>
          <a:p>
            <a:pPr lvl="0" fontAlgn="t">
              <a:buNone/>
            </a:pPr>
            <a:br>
              <a:rPr lang="en-GB" sz="1500"/>
            </a:br>
            <a:r>
              <a:rPr lang="en-GB" sz="1500"/>
              <a:t>Under the Youth Guarantee, young people on Universal Credit receive intensive support and are routed into pathways that include </a:t>
            </a:r>
            <a:r>
              <a:rPr lang="en-GB" sz="1500" b="1"/>
              <a:t>work experience</a:t>
            </a:r>
            <a:r>
              <a:rPr lang="en-GB" sz="1500"/>
              <a:t>, apprenticeships, training, or guaranteed interviews.</a:t>
            </a:r>
          </a:p>
          <a:p>
            <a:pPr lvl="0" fontAlgn="t">
              <a:buNone/>
            </a:pPr>
            <a:r>
              <a:rPr lang="en-GB" sz="1500"/>
              <a:t>	This structured pathway ensures no young person is “left behind” in their progression toward work. </a:t>
            </a:r>
          </a:p>
          <a:p>
            <a:pPr lvl="0" fontAlgn="t">
              <a:buNone/>
            </a:pPr>
            <a:endParaRPr lang="en-GB" sz="1500">
              <a:hlinkClick r:id="rId2"/>
            </a:endParaRPr>
          </a:p>
          <a:p>
            <a:pPr lvl="0" fontAlgn="t">
              <a:buNone/>
            </a:pPr>
            <a:r>
              <a:rPr lang="en-GB" sz="1500"/>
              <a:t>	The aim is early intervention — identifying at‑risk young people and offering work experience early enough to prevent long‑term unemployment. </a:t>
            </a:r>
            <a:r>
              <a:rPr lang="en-GB" sz="1500">
                <a:hlinkClick r:id="rId2"/>
              </a:rPr>
              <a:t>[</a:t>
            </a:r>
            <a:br>
              <a:rPr lang="en-GB" sz="1500"/>
            </a:br>
            <a:endParaRPr lang="en-GB" sz="1500"/>
          </a:p>
          <a:p>
            <a:pPr lvl="0" fontAlgn="t">
              <a:buNone/>
            </a:pPr>
            <a:r>
              <a:rPr lang="en-GB" sz="1500"/>
              <a:t>	A DWP quantitative impact assessment found that work experience </a:t>
            </a:r>
            <a:r>
              <a:rPr lang="en-GB" sz="1500" b="1"/>
              <a:t>improves long‑term employment outcomes</a:t>
            </a:r>
            <a:r>
              <a:rPr lang="en-GB" sz="1500"/>
              <a:t> for young adults aged 19–24, who were tracked for up to three years after their placement.</a:t>
            </a:r>
          </a:p>
          <a:p>
            <a:pPr lvl="0" fontAlgn="t">
              <a:buNone/>
            </a:pPr>
            <a:r>
              <a:rPr lang="en-GB" sz="1500"/>
              <a:t>	This evidence underpins DWP's continued use and expansion of work experience programmes.</a:t>
            </a:r>
          </a:p>
          <a:p>
            <a:endParaRPr lang="en-GB" sz="1500"/>
          </a:p>
        </p:txBody>
      </p:sp>
    </p:spTree>
    <p:extLst>
      <p:ext uri="{BB962C8B-B14F-4D97-AF65-F5344CB8AC3E}">
        <p14:creationId xmlns:p14="http://schemas.microsoft.com/office/powerpoint/2010/main" val="40913445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D978B-BBB0-9491-747C-17DDF15E9011}"/>
              </a:ext>
            </a:extLst>
          </p:cNvPr>
          <p:cNvSpPr>
            <a:spLocks noGrp="1"/>
          </p:cNvSpPr>
          <p:nvPr>
            <p:ph type="title"/>
          </p:nvPr>
        </p:nvSpPr>
        <p:spPr>
          <a:xfrm>
            <a:off x="761839" y="871146"/>
            <a:ext cx="5890752" cy="1401183"/>
          </a:xfrm>
        </p:spPr>
        <p:txBody>
          <a:bodyPr anchor="t">
            <a:normAutofit/>
          </a:bodyPr>
          <a:lstStyle/>
          <a:p>
            <a:r>
              <a:rPr lang="en-GB" sz="3200"/>
              <a:t>Why it works for Young People </a:t>
            </a:r>
            <a:endParaRPr lang="en-GB" sz="3200" dirty="0"/>
          </a:p>
        </p:txBody>
      </p:sp>
      <p:cxnSp>
        <p:nvCxnSpPr>
          <p:cNvPr id="77" name="Straight Connector 76">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33" name="Content Placeholder 2">
            <a:extLst>
              <a:ext uri="{FF2B5EF4-FFF2-40B4-BE49-F238E27FC236}">
                <a16:creationId xmlns:a16="http://schemas.microsoft.com/office/drawing/2014/main" id="{154A2B07-5F53-DA2A-6AD1-39C613827FA1}"/>
              </a:ext>
            </a:extLst>
          </p:cNvPr>
          <p:cNvGraphicFramePr>
            <a:graphicFrameLocks noGrp="1"/>
          </p:cNvGraphicFramePr>
          <p:nvPr>
            <p:ph idx="1"/>
          </p:nvPr>
        </p:nvGraphicFramePr>
        <p:xfrm>
          <a:off x="761838" y="1510753"/>
          <a:ext cx="10529013" cy="47972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74021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38" name="Freeform: Shape 37">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00A343E-4A2E-C9AA-36B0-8871396FE3CF}"/>
              </a:ext>
            </a:extLst>
          </p:cNvPr>
          <p:cNvSpPr>
            <a:spLocks noGrp="1"/>
          </p:cNvSpPr>
          <p:nvPr>
            <p:ph type="title"/>
          </p:nvPr>
        </p:nvSpPr>
        <p:spPr>
          <a:xfrm>
            <a:off x="686834" y="1153572"/>
            <a:ext cx="3200400" cy="4461163"/>
          </a:xfrm>
        </p:spPr>
        <p:txBody>
          <a:bodyPr>
            <a:normAutofit/>
          </a:bodyPr>
          <a:lstStyle/>
          <a:p>
            <a:r>
              <a:rPr lang="en-GB">
                <a:solidFill>
                  <a:srgbClr val="FFFFFF"/>
                </a:solidFill>
              </a:rPr>
              <a:t>Support Around the Placement </a:t>
            </a:r>
          </a:p>
        </p:txBody>
      </p:sp>
      <p:sp>
        <p:nvSpPr>
          <p:cNvPr id="40" name="Arc 3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94E5D288-145A-36D3-8815-B2DE50E7FE68}"/>
              </a:ext>
            </a:extLst>
          </p:cNvPr>
          <p:cNvSpPr>
            <a:spLocks noGrp="1"/>
          </p:cNvSpPr>
          <p:nvPr>
            <p:ph idx="1"/>
          </p:nvPr>
        </p:nvSpPr>
        <p:spPr>
          <a:xfrm>
            <a:off x="4447308" y="591344"/>
            <a:ext cx="6906491" cy="5585619"/>
          </a:xfrm>
        </p:spPr>
        <p:txBody>
          <a:bodyPr anchor="ctr">
            <a:normAutofit/>
          </a:bodyPr>
          <a:lstStyle/>
          <a:p>
            <a:pPr fontAlgn="t">
              <a:buNone/>
            </a:pPr>
            <a:r>
              <a:rPr lang="en-GB" sz="2200" b="1">
                <a:latin typeface="Arial" panose="020B0604020202020204" pitchFamily="34" charset="0"/>
                <a:cs typeface="Arial" panose="020B0604020202020204" pitchFamily="34" charset="0"/>
              </a:rPr>
              <a:t>Flexible and Supportive</a:t>
            </a:r>
          </a:p>
          <a:p>
            <a:pPr fontAlgn="t"/>
            <a:r>
              <a:rPr lang="en-GB" sz="2200">
                <a:latin typeface="Arial" panose="020B0604020202020204" pitchFamily="34" charset="0"/>
                <a:cs typeface="Arial" panose="020B0604020202020204" pitchFamily="34" charset="0"/>
              </a:rPr>
              <a:t>Tailored to the customer’s needs, skills, and circumstances.</a:t>
            </a:r>
          </a:p>
          <a:p>
            <a:pPr fontAlgn="t"/>
            <a:r>
              <a:rPr lang="en-GB" sz="2200">
                <a:latin typeface="Arial" panose="020B0604020202020204" pitchFamily="34" charset="0"/>
                <a:cs typeface="Arial" panose="020B0604020202020204" pitchFamily="34" charset="0"/>
              </a:rPr>
              <a:t>Risk‑free — it’s a learning opportunity, not a test.</a:t>
            </a:r>
          </a:p>
          <a:p>
            <a:pPr fontAlgn="t"/>
            <a:r>
              <a:rPr lang="en-GB" sz="2200">
                <a:latin typeface="Arial" panose="020B0604020202020204" pitchFamily="34" charset="0"/>
                <a:cs typeface="Arial" panose="020B0604020202020204" pitchFamily="34" charset="0"/>
              </a:rPr>
              <a:t>Customers keep their benefits while on placement.</a:t>
            </a:r>
          </a:p>
          <a:p>
            <a:pPr fontAlgn="t"/>
            <a:endParaRPr lang="en-GB" sz="2200">
              <a:latin typeface="Arial" panose="020B0604020202020204" pitchFamily="34" charset="0"/>
              <a:cs typeface="Arial" panose="020B0604020202020204" pitchFamily="34" charset="0"/>
            </a:endParaRPr>
          </a:p>
          <a:p>
            <a:pPr fontAlgn="t"/>
            <a:endParaRPr lang="en-GB" sz="2200">
              <a:latin typeface="Arial" panose="020B0604020202020204" pitchFamily="34" charset="0"/>
              <a:cs typeface="Arial" panose="020B0604020202020204" pitchFamily="34" charset="0"/>
            </a:endParaRPr>
          </a:p>
          <a:p>
            <a:pPr fontAlgn="t">
              <a:buNone/>
            </a:pPr>
            <a:r>
              <a:rPr lang="en-GB" sz="2200" b="1">
                <a:latin typeface="Arial" panose="020B0604020202020204" pitchFamily="34" charset="0"/>
                <a:cs typeface="Arial" panose="020B0604020202020204" pitchFamily="34" charset="0"/>
              </a:rPr>
              <a:t>Provides a Positive Routine</a:t>
            </a:r>
          </a:p>
          <a:p>
            <a:pPr fontAlgn="t">
              <a:buNone/>
            </a:pPr>
            <a:endParaRPr lang="en-GB" sz="2200" b="1">
              <a:latin typeface="Arial" panose="020B0604020202020204" pitchFamily="34" charset="0"/>
              <a:cs typeface="Arial" panose="020B0604020202020204" pitchFamily="34" charset="0"/>
            </a:endParaRPr>
          </a:p>
          <a:p>
            <a:pPr fontAlgn="t"/>
            <a:r>
              <a:rPr lang="en-GB" sz="2200">
                <a:latin typeface="Arial" panose="020B0604020202020204" pitchFamily="34" charset="0"/>
                <a:cs typeface="Arial" panose="020B0604020202020204" pitchFamily="34" charset="0"/>
              </a:rPr>
              <a:t>Helps customers establish a working pattern and daily structure.</a:t>
            </a:r>
          </a:p>
          <a:p>
            <a:pPr fontAlgn="t"/>
            <a:r>
              <a:rPr lang="en-GB" sz="2200">
                <a:latin typeface="Arial" panose="020B0604020202020204" pitchFamily="34" charset="0"/>
                <a:cs typeface="Arial" panose="020B0604020202020204" pitchFamily="34" charset="0"/>
              </a:rPr>
              <a:t>Supports wellbeing and reduces social isolation.</a:t>
            </a:r>
          </a:p>
          <a:p>
            <a:endParaRPr lang="en-GB" sz="2200"/>
          </a:p>
        </p:txBody>
      </p:sp>
    </p:spTree>
    <p:extLst>
      <p:ext uri="{BB962C8B-B14F-4D97-AF65-F5344CB8AC3E}">
        <p14:creationId xmlns:p14="http://schemas.microsoft.com/office/powerpoint/2010/main" val="5989824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840EC71-84B8-BAE5-A49A-783AFB845D26}"/>
              </a:ext>
            </a:extLst>
          </p:cNvPr>
          <p:cNvSpPr>
            <a:spLocks noGrp="1"/>
          </p:cNvSpPr>
          <p:nvPr>
            <p:ph type="title"/>
          </p:nvPr>
        </p:nvSpPr>
        <p:spPr>
          <a:xfrm>
            <a:off x="838200" y="557188"/>
            <a:ext cx="10515600" cy="1133499"/>
          </a:xfrm>
        </p:spPr>
        <p:txBody>
          <a:bodyPr>
            <a:normAutofit/>
          </a:bodyPr>
          <a:lstStyle/>
          <a:p>
            <a:pPr algn="ctr"/>
            <a:r>
              <a:rPr lang="en-GB" sz="5200" dirty="0"/>
              <a:t>Good News Stories </a:t>
            </a:r>
            <a:endParaRPr lang="en-GB" sz="5200"/>
          </a:p>
        </p:txBody>
      </p:sp>
      <p:graphicFrame>
        <p:nvGraphicFramePr>
          <p:cNvPr id="5" name="Content Placeholder 2">
            <a:extLst>
              <a:ext uri="{FF2B5EF4-FFF2-40B4-BE49-F238E27FC236}">
                <a16:creationId xmlns:a16="http://schemas.microsoft.com/office/drawing/2014/main" id="{645433BE-AFB2-DDC9-2100-15E9F88A08E3}"/>
              </a:ext>
            </a:extLst>
          </p:cNvPr>
          <p:cNvGraphicFramePr>
            <a:graphicFrameLocks noGrp="1"/>
          </p:cNvGraphicFramePr>
          <p:nvPr>
            <p:ph idx="1"/>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639383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4E4E0-560B-FF67-4E3B-40F184C11E9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60A8B2A-5848-013F-26BD-3E2F9874FA08}"/>
              </a:ext>
            </a:extLst>
          </p:cNvPr>
          <p:cNvPicPr>
            <a:picLocks noChangeAspect="1"/>
          </p:cNvPicPr>
          <p:nvPr/>
        </p:nvPicPr>
        <p:blipFill>
          <a:blip r:embed="rId2"/>
          <a:stretch>
            <a:fillRect/>
          </a:stretch>
        </p:blipFill>
        <p:spPr>
          <a:xfrm>
            <a:off x="-1" y="5061857"/>
            <a:ext cx="12246335" cy="1774372"/>
          </a:xfrm>
          <a:prstGeom prst="rect">
            <a:avLst/>
          </a:prstGeom>
        </p:spPr>
      </p:pic>
      <p:sp>
        <p:nvSpPr>
          <p:cNvPr id="23" name="Rectangle 22">
            <a:extLst>
              <a:ext uri="{FF2B5EF4-FFF2-40B4-BE49-F238E27FC236}">
                <a16:creationId xmlns:a16="http://schemas.microsoft.com/office/drawing/2014/main" id="{A3DDF73F-50E0-2F53-CAAE-2164FF8DBEE3}"/>
              </a:ext>
            </a:extLst>
          </p:cNvPr>
          <p:cNvSpPr/>
          <p:nvPr/>
        </p:nvSpPr>
        <p:spPr>
          <a:xfrm>
            <a:off x="54334" y="935415"/>
            <a:ext cx="12192000" cy="2554545"/>
          </a:xfrm>
          <a:prstGeom prst="rect">
            <a:avLst/>
          </a:prstGeom>
          <a:noFill/>
        </p:spPr>
        <p:txBody>
          <a:bodyPr wrap="square" lIns="91440" tIns="45720" rIns="91440" bIns="45720">
            <a:spAutoFit/>
          </a:bodyPr>
          <a:lstStyle/>
          <a:p>
            <a:pPr algn="ct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
        <p:nvSpPr>
          <p:cNvPr id="2" name="AutoShape 2" descr="Home - PA Champions Sheffield">
            <a:extLst>
              <a:ext uri="{FF2B5EF4-FFF2-40B4-BE49-F238E27FC236}">
                <a16:creationId xmlns:a16="http://schemas.microsoft.com/office/drawing/2014/main" id="{2D542A20-B94C-B92C-580D-EF16A620E2A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Rectangle 3">
            <a:extLst>
              <a:ext uri="{FF2B5EF4-FFF2-40B4-BE49-F238E27FC236}">
                <a16:creationId xmlns:a16="http://schemas.microsoft.com/office/drawing/2014/main" id="{8FE385B8-A91D-4762-112C-E6BEBAF0B4F4}"/>
              </a:ext>
            </a:extLst>
          </p:cNvPr>
          <p:cNvSpPr/>
          <p:nvPr/>
        </p:nvSpPr>
        <p:spPr>
          <a:xfrm>
            <a:off x="206734" y="1087815"/>
            <a:ext cx="12192000" cy="2554545"/>
          </a:xfrm>
          <a:prstGeom prst="rect">
            <a:avLst/>
          </a:prstGeom>
          <a:noFill/>
        </p:spPr>
        <p:txBody>
          <a:bodyPr wrap="square" lIns="91440" tIns="45720" rIns="91440" bIns="45720">
            <a:spAutoFit/>
          </a:bodyPr>
          <a:lstStyle/>
          <a:p>
            <a:pPr algn="ctr"/>
            <a: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Coffee Break</a:t>
            </a: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pic>
        <p:nvPicPr>
          <p:cNvPr id="5" name="Graphic 4" descr="Coffee outline">
            <a:extLst>
              <a:ext uri="{FF2B5EF4-FFF2-40B4-BE49-F238E27FC236}">
                <a16:creationId xmlns:a16="http://schemas.microsoft.com/office/drawing/2014/main" id="{E5ED3A5C-B2EC-3847-171C-BF956889C45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333" y="2013762"/>
            <a:ext cx="3200495" cy="3200495"/>
          </a:xfrm>
          <a:prstGeom prst="rect">
            <a:avLst/>
          </a:prstGeom>
        </p:spPr>
      </p:pic>
    </p:spTree>
    <p:extLst>
      <p:ext uri="{BB962C8B-B14F-4D97-AF65-F5344CB8AC3E}">
        <p14:creationId xmlns:p14="http://schemas.microsoft.com/office/powerpoint/2010/main" val="41755166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09D9A-F5D9-E6C9-CB45-257E5AFF8AD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3003C03-A545-2C40-E8D7-E1C18F2D57C1}"/>
              </a:ext>
            </a:extLst>
          </p:cNvPr>
          <p:cNvPicPr>
            <a:picLocks noChangeAspect="1"/>
          </p:cNvPicPr>
          <p:nvPr/>
        </p:nvPicPr>
        <p:blipFill>
          <a:blip r:embed="rId2"/>
          <a:stretch>
            <a:fillRect/>
          </a:stretch>
        </p:blipFill>
        <p:spPr>
          <a:xfrm>
            <a:off x="-1" y="5061857"/>
            <a:ext cx="12246335" cy="1774372"/>
          </a:xfrm>
          <a:prstGeom prst="rect">
            <a:avLst/>
          </a:prstGeom>
        </p:spPr>
      </p:pic>
      <p:sp>
        <p:nvSpPr>
          <p:cNvPr id="23" name="Rectangle 22">
            <a:extLst>
              <a:ext uri="{FF2B5EF4-FFF2-40B4-BE49-F238E27FC236}">
                <a16:creationId xmlns:a16="http://schemas.microsoft.com/office/drawing/2014/main" id="{8C48E710-C411-9D52-6B9B-AE73A094A3A9}"/>
              </a:ext>
            </a:extLst>
          </p:cNvPr>
          <p:cNvSpPr/>
          <p:nvPr/>
        </p:nvSpPr>
        <p:spPr>
          <a:xfrm>
            <a:off x="54334" y="935415"/>
            <a:ext cx="12192000" cy="2554545"/>
          </a:xfrm>
          <a:prstGeom prst="rect">
            <a:avLst/>
          </a:prstGeom>
          <a:noFill/>
        </p:spPr>
        <p:txBody>
          <a:bodyPr wrap="square" lIns="91440" tIns="45720" rIns="91440" bIns="45720">
            <a:spAutoFit/>
          </a:bodyPr>
          <a:lstStyle/>
          <a:p>
            <a:pPr algn="ct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
        <p:nvSpPr>
          <p:cNvPr id="2" name="AutoShape 2" descr="Home - PA Champions Sheffield">
            <a:extLst>
              <a:ext uri="{FF2B5EF4-FFF2-40B4-BE49-F238E27FC236}">
                <a16:creationId xmlns:a16="http://schemas.microsoft.com/office/drawing/2014/main" id="{05045060-72D1-234C-297B-3297DF4A83A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Rectangle 3">
            <a:extLst>
              <a:ext uri="{FF2B5EF4-FFF2-40B4-BE49-F238E27FC236}">
                <a16:creationId xmlns:a16="http://schemas.microsoft.com/office/drawing/2014/main" id="{ED759788-6547-A314-EE1C-73E1ADB9E446}"/>
              </a:ext>
            </a:extLst>
          </p:cNvPr>
          <p:cNvSpPr/>
          <p:nvPr/>
        </p:nvSpPr>
        <p:spPr>
          <a:xfrm>
            <a:off x="206734" y="1087815"/>
            <a:ext cx="12192000" cy="2554545"/>
          </a:xfrm>
          <a:prstGeom prst="rect">
            <a:avLst/>
          </a:prstGeom>
          <a:noFill/>
        </p:spPr>
        <p:txBody>
          <a:bodyPr wrap="square" lIns="91440" tIns="45720" rIns="91440" bIns="45720">
            <a:spAutoFit/>
          </a:bodyPr>
          <a:lstStyle/>
          <a:p>
            <a:pPr algn="ctr"/>
            <a: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In Brief</a:t>
            </a: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pic>
        <p:nvPicPr>
          <p:cNvPr id="7" name="Graphic 6" descr="Lecturer with solid fill">
            <a:extLst>
              <a:ext uri="{FF2B5EF4-FFF2-40B4-BE49-F238E27FC236}">
                <a16:creationId xmlns:a16="http://schemas.microsoft.com/office/drawing/2014/main" id="{08FADF03-DDA1-AE84-F755-556C82D1DAF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25461" y="2354912"/>
            <a:ext cx="2554545" cy="2554545"/>
          </a:xfrm>
          <a:prstGeom prst="rect">
            <a:avLst/>
          </a:prstGeom>
        </p:spPr>
      </p:pic>
    </p:spTree>
    <p:extLst>
      <p:ext uri="{BB962C8B-B14F-4D97-AF65-F5344CB8AC3E}">
        <p14:creationId xmlns:p14="http://schemas.microsoft.com/office/powerpoint/2010/main" val="11536242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64970-A59F-53AD-0849-4ADFE20E2B8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AA3B131-718A-3B98-DB45-1749857FBF6B}"/>
              </a:ext>
            </a:extLst>
          </p:cNvPr>
          <p:cNvPicPr>
            <a:picLocks noChangeAspect="1"/>
          </p:cNvPicPr>
          <p:nvPr/>
        </p:nvPicPr>
        <p:blipFill>
          <a:blip r:embed="rId2"/>
          <a:stretch>
            <a:fillRect/>
          </a:stretch>
        </p:blipFill>
        <p:spPr>
          <a:xfrm>
            <a:off x="-1" y="5061857"/>
            <a:ext cx="12246335" cy="1774372"/>
          </a:xfrm>
          <a:prstGeom prst="rect">
            <a:avLst/>
          </a:prstGeom>
        </p:spPr>
      </p:pic>
      <p:sp>
        <p:nvSpPr>
          <p:cNvPr id="23" name="Rectangle 22">
            <a:extLst>
              <a:ext uri="{FF2B5EF4-FFF2-40B4-BE49-F238E27FC236}">
                <a16:creationId xmlns:a16="http://schemas.microsoft.com/office/drawing/2014/main" id="{A2BD6523-ED20-26E3-6D28-49E6D06E3BD3}"/>
              </a:ext>
            </a:extLst>
          </p:cNvPr>
          <p:cNvSpPr/>
          <p:nvPr/>
        </p:nvSpPr>
        <p:spPr>
          <a:xfrm>
            <a:off x="54334" y="935415"/>
            <a:ext cx="12192000" cy="2554545"/>
          </a:xfrm>
          <a:prstGeom prst="rect">
            <a:avLst/>
          </a:prstGeom>
          <a:noFill/>
        </p:spPr>
        <p:txBody>
          <a:bodyPr wrap="square" lIns="91440" tIns="45720" rIns="91440" bIns="45720">
            <a:spAutoFit/>
          </a:bodyPr>
          <a:lstStyle/>
          <a:p>
            <a:pPr algn="ct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
        <p:nvSpPr>
          <p:cNvPr id="2" name="AutoShape 2" descr="Home - PA Champions Sheffield">
            <a:extLst>
              <a:ext uri="{FF2B5EF4-FFF2-40B4-BE49-F238E27FC236}">
                <a16:creationId xmlns:a16="http://schemas.microsoft.com/office/drawing/2014/main" id="{74BA73F2-51B7-D15C-5447-059B6672A16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Rectangle 3">
            <a:extLst>
              <a:ext uri="{FF2B5EF4-FFF2-40B4-BE49-F238E27FC236}">
                <a16:creationId xmlns:a16="http://schemas.microsoft.com/office/drawing/2014/main" id="{ABD57234-01F0-705F-EACC-41B92D6B9B28}"/>
              </a:ext>
            </a:extLst>
          </p:cNvPr>
          <p:cNvSpPr/>
          <p:nvPr/>
        </p:nvSpPr>
        <p:spPr>
          <a:xfrm>
            <a:off x="54334" y="1087815"/>
            <a:ext cx="12344400" cy="2554545"/>
          </a:xfrm>
          <a:prstGeom prst="rect">
            <a:avLst/>
          </a:prstGeom>
          <a:noFill/>
        </p:spPr>
        <p:txBody>
          <a:bodyPr wrap="square" lIns="91440" tIns="45720" rIns="91440" bIns="45720">
            <a:spAutoFit/>
          </a:bodyPr>
          <a:lstStyle/>
          <a:p>
            <a:pPr algn="ctr"/>
            <a: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Terry Mitchell</a:t>
            </a: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pic>
        <p:nvPicPr>
          <p:cNvPr id="5122" name="Picture 2" descr="Logo">
            <a:extLst>
              <a:ext uri="{FF2B5EF4-FFF2-40B4-BE49-F238E27FC236}">
                <a16:creationId xmlns:a16="http://schemas.microsoft.com/office/drawing/2014/main" id="{D690E756-0831-74D9-BCE8-567360C150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281" y="2586127"/>
            <a:ext cx="2743438" cy="2156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07000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9945419-E981-C6DE-D7C8-DF60EF5A32B8}"/>
              </a:ext>
            </a:extLst>
          </p:cNvPr>
          <p:cNvSpPr>
            <a:spLocks noGrp="1"/>
          </p:cNvSpPr>
          <p:nvPr>
            <p:ph type="subTitle" idx="1"/>
          </p:nvPr>
        </p:nvSpPr>
        <p:spPr>
          <a:xfrm>
            <a:off x="1438939" y="4091135"/>
            <a:ext cx="9144000" cy="1655762"/>
          </a:xfrm>
        </p:spPr>
        <p:txBody>
          <a:bodyPr>
            <a:normAutofit/>
          </a:bodyPr>
          <a:lstStyle/>
          <a:p>
            <a:r>
              <a:rPr lang="en-GB" sz="4400" b="1" dirty="0">
                <a:solidFill>
                  <a:schemeClr val="bg1"/>
                </a:solidFill>
              </a:rPr>
              <a:t>Apprenticeship Information For Employment Providers</a:t>
            </a:r>
          </a:p>
        </p:txBody>
      </p:sp>
    </p:spTree>
    <p:extLst>
      <p:ext uri="{BB962C8B-B14F-4D97-AF65-F5344CB8AC3E}">
        <p14:creationId xmlns:p14="http://schemas.microsoft.com/office/powerpoint/2010/main" val="630094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7CA4B-B0AF-0E42-ABAE-A19FBDC5EC45}"/>
              </a:ext>
            </a:extLst>
          </p:cNvPr>
          <p:cNvSpPr>
            <a:spLocks noGrp="1"/>
          </p:cNvSpPr>
          <p:nvPr>
            <p:ph type="ctrTitle"/>
          </p:nvPr>
        </p:nvSpPr>
        <p:spPr>
          <a:xfrm>
            <a:off x="1449571" y="223284"/>
            <a:ext cx="9144000" cy="1142372"/>
          </a:xfrm>
        </p:spPr>
        <p:txBody>
          <a:bodyPr/>
          <a:lstStyle/>
          <a:p>
            <a:r>
              <a:rPr lang="en-GB" dirty="0"/>
              <a:t>Apprenticeships</a:t>
            </a:r>
          </a:p>
        </p:txBody>
      </p:sp>
      <p:sp>
        <p:nvSpPr>
          <p:cNvPr id="3" name="Subtitle 2">
            <a:extLst>
              <a:ext uri="{FF2B5EF4-FFF2-40B4-BE49-F238E27FC236}">
                <a16:creationId xmlns:a16="http://schemas.microsoft.com/office/drawing/2014/main" id="{81F55254-52D1-7951-6AB8-E438F7CFCAFA}"/>
              </a:ext>
            </a:extLst>
          </p:cNvPr>
          <p:cNvSpPr>
            <a:spLocks noGrp="1"/>
          </p:cNvSpPr>
          <p:nvPr>
            <p:ph type="subTitle" idx="1"/>
          </p:nvPr>
        </p:nvSpPr>
        <p:spPr>
          <a:xfrm>
            <a:off x="1449571" y="1365656"/>
            <a:ext cx="9144000" cy="4593265"/>
          </a:xfrm>
        </p:spPr>
        <p:txBody>
          <a:bodyPr>
            <a:normAutofit/>
          </a:bodyPr>
          <a:lstStyle/>
          <a:p>
            <a:pPr algn="l"/>
            <a:r>
              <a:rPr lang="en-GB" b="1" dirty="0"/>
              <a:t>What is an apprenticeship? </a:t>
            </a:r>
          </a:p>
          <a:p>
            <a:pPr marL="342900" indent="-342900" algn="l">
              <a:buFont typeface="Arial" panose="020B0604020202020204" pitchFamily="34" charset="0"/>
              <a:buChar char="•"/>
            </a:pPr>
            <a:r>
              <a:rPr lang="en-GB" dirty="0"/>
              <a:t>An apprenticeship is a job with learning programme running along side</a:t>
            </a:r>
          </a:p>
          <a:p>
            <a:pPr marL="342900" indent="-342900" algn="l">
              <a:buFont typeface="Arial" panose="020B0604020202020204" pitchFamily="34" charset="0"/>
              <a:buChar char="•"/>
            </a:pPr>
            <a:r>
              <a:rPr lang="en-GB" dirty="0"/>
              <a:t>It is a way for employers to give new and existing staff the skills they need to carry out a specific role within the company.</a:t>
            </a:r>
          </a:p>
          <a:p>
            <a:pPr marL="342900" indent="-342900" algn="l">
              <a:buFont typeface="Arial" panose="020B0604020202020204" pitchFamily="34" charset="0"/>
              <a:buChar char="•"/>
            </a:pPr>
            <a:r>
              <a:rPr lang="en-GB" dirty="0"/>
              <a:t>The apprentice gains these skills through a wide mix of learning in the workplace, formal off-the-job training and the opportunity to practise new skills in a real work environment. </a:t>
            </a:r>
          </a:p>
          <a:p>
            <a:pPr marL="342900" indent="-342900" algn="l">
              <a:buFont typeface="Arial" panose="020B0604020202020204" pitchFamily="34" charset="0"/>
              <a:buChar char="•"/>
            </a:pPr>
            <a:r>
              <a:rPr lang="en-GB" dirty="0"/>
              <a:t>Apprenticeships benefit employers and individuals, and by boosting the skills of the workforce they help to improve economic productivity. </a:t>
            </a:r>
          </a:p>
          <a:p>
            <a:pPr marL="342900" indent="-342900" algn="l">
              <a:buFont typeface="Arial" panose="020B0604020202020204" pitchFamily="34" charset="0"/>
              <a:buChar char="•"/>
            </a:pPr>
            <a:endParaRPr lang="en-GB" dirty="0"/>
          </a:p>
          <a:p>
            <a:pPr marL="342900" indent="-342900" algn="l">
              <a:buFont typeface="Arial" panose="020B0604020202020204" pitchFamily="34" charset="0"/>
              <a:buChar char="•"/>
            </a:pPr>
            <a:endParaRPr lang="en-GB" dirty="0"/>
          </a:p>
          <a:p>
            <a:pPr marL="342900" indent="-342900" algn="l">
              <a:buFont typeface="Arial" panose="020B0604020202020204" pitchFamily="34" charset="0"/>
              <a:buChar char="•"/>
            </a:pPr>
            <a:endParaRPr lang="en-GB" dirty="0"/>
          </a:p>
          <a:p>
            <a:pPr algn="l"/>
            <a:endParaRPr lang="en-GB" dirty="0"/>
          </a:p>
        </p:txBody>
      </p:sp>
    </p:spTree>
    <p:extLst>
      <p:ext uri="{BB962C8B-B14F-4D97-AF65-F5344CB8AC3E}">
        <p14:creationId xmlns:p14="http://schemas.microsoft.com/office/powerpoint/2010/main" val="25860525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CC518-65ED-FB61-614A-6A53DE0F809B}"/>
              </a:ext>
            </a:extLst>
          </p:cNvPr>
          <p:cNvSpPr>
            <a:spLocks noGrp="1"/>
          </p:cNvSpPr>
          <p:nvPr>
            <p:ph type="ctrTitle"/>
          </p:nvPr>
        </p:nvSpPr>
        <p:spPr>
          <a:xfrm>
            <a:off x="1524000" y="1122363"/>
            <a:ext cx="9144000" cy="1046679"/>
          </a:xfrm>
        </p:spPr>
        <p:txBody>
          <a:bodyPr/>
          <a:lstStyle/>
          <a:p>
            <a:r>
              <a:rPr lang="en-GB" dirty="0"/>
              <a:t>Who we are</a:t>
            </a:r>
          </a:p>
        </p:txBody>
      </p:sp>
      <p:sp>
        <p:nvSpPr>
          <p:cNvPr id="3" name="Subtitle 2">
            <a:extLst>
              <a:ext uri="{FF2B5EF4-FFF2-40B4-BE49-F238E27FC236}">
                <a16:creationId xmlns:a16="http://schemas.microsoft.com/office/drawing/2014/main" id="{B895D92C-18FE-A735-4AF5-B567538E9F85}"/>
              </a:ext>
            </a:extLst>
          </p:cNvPr>
          <p:cNvSpPr>
            <a:spLocks noGrp="1"/>
          </p:cNvSpPr>
          <p:nvPr>
            <p:ph type="subTitle" idx="1"/>
          </p:nvPr>
        </p:nvSpPr>
        <p:spPr>
          <a:xfrm>
            <a:off x="1524000" y="2169042"/>
            <a:ext cx="9144000" cy="3088758"/>
          </a:xfrm>
        </p:spPr>
        <p:txBody>
          <a:bodyPr>
            <a:normAutofit lnSpcReduction="10000"/>
          </a:bodyPr>
          <a:lstStyle/>
          <a:p>
            <a:pPr algn="l"/>
            <a:r>
              <a:rPr lang="en-GB" b="1" dirty="0"/>
              <a:t>CDC is part of SCC’s Belonging Service</a:t>
            </a:r>
          </a:p>
          <a:p>
            <a:pPr marL="342900" indent="-342900" algn="l">
              <a:buFont typeface="Arial" panose="020B0604020202020204" pitchFamily="34" charset="0"/>
              <a:buChar char="•"/>
            </a:pPr>
            <a:r>
              <a:rPr lang="en-GB" dirty="0"/>
              <a:t>We support employers around the apprenticeships we deliver</a:t>
            </a:r>
          </a:p>
          <a:p>
            <a:pPr marL="342900" indent="-342900" algn="l">
              <a:buFont typeface="Arial" panose="020B0604020202020204" pitchFamily="34" charset="0"/>
              <a:buChar char="•"/>
            </a:pPr>
            <a:r>
              <a:rPr lang="en-GB" dirty="0"/>
              <a:t>Identify candidates suitable to interview for the roles</a:t>
            </a:r>
          </a:p>
          <a:p>
            <a:pPr marL="342900" indent="-342900" algn="l">
              <a:buFont typeface="Arial" panose="020B0604020202020204" pitchFamily="34" charset="0"/>
              <a:buChar char="•"/>
            </a:pPr>
            <a:r>
              <a:rPr lang="en-GB" dirty="0"/>
              <a:t>Support candidates to apply</a:t>
            </a:r>
          </a:p>
          <a:p>
            <a:pPr marL="342900" indent="-342900" algn="l">
              <a:buFont typeface="Arial" panose="020B0604020202020204" pitchFamily="34" charset="0"/>
              <a:buChar char="•"/>
            </a:pPr>
            <a:r>
              <a:rPr lang="en-GB" dirty="0"/>
              <a:t>Deliver Apprenticeship programmes</a:t>
            </a:r>
          </a:p>
          <a:p>
            <a:pPr algn="l"/>
            <a:endParaRPr lang="en-GB" dirty="0"/>
          </a:p>
          <a:p>
            <a:pPr marL="342900" indent="-342900" algn="l">
              <a:buFont typeface="Arial" panose="020B0604020202020204" pitchFamily="34" charset="0"/>
              <a:buChar char="•"/>
            </a:pPr>
            <a:r>
              <a:rPr lang="en-GB" dirty="0">
                <a:hlinkClick r:id="rId2"/>
              </a:rPr>
              <a:t>Website</a:t>
            </a:r>
            <a:endParaRPr lang="en-GB" dirty="0"/>
          </a:p>
          <a:p>
            <a:pPr marL="342900" indent="-342900" algn="l">
              <a:buFont typeface="Arial" panose="020B0604020202020204" pitchFamily="34" charset="0"/>
              <a:buChar char="•"/>
            </a:pPr>
            <a:endParaRPr lang="en-GB" dirty="0"/>
          </a:p>
          <a:p>
            <a:pPr marL="342900" indent="-342900" algn="l">
              <a:buFont typeface="Arial" panose="020B0604020202020204" pitchFamily="34" charset="0"/>
              <a:buChar char="•"/>
            </a:pPr>
            <a:endParaRPr lang="en-GB" dirty="0"/>
          </a:p>
        </p:txBody>
      </p:sp>
    </p:spTree>
    <p:extLst>
      <p:ext uri="{BB962C8B-B14F-4D97-AF65-F5344CB8AC3E}">
        <p14:creationId xmlns:p14="http://schemas.microsoft.com/office/powerpoint/2010/main" val="27563126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54E37-2379-D355-E240-5639C6C02670}"/>
              </a:ext>
            </a:extLst>
          </p:cNvPr>
          <p:cNvSpPr>
            <a:spLocks noGrp="1"/>
          </p:cNvSpPr>
          <p:nvPr>
            <p:ph type="ctrTitle"/>
          </p:nvPr>
        </p:nvSpPr>
        <p:spPr>
          <a:xfrm>
            <a:off x="1524000" y="552893"/>
            <a:ext cx="9144000" cy="829340"/>
          </a:xfrm>
        </p:spPr>
        <p:txBody>
          <a:bodyPr>
            <a:normAutofit/>
          </a:bodyPr>
          <a:lstStyle/>
          <a:p>
            <a:pPr algn="l"/>
            <a:r>
              <a:rPr lang="en-GB" sz="4000" dirty="0"/>
              <a:t>We deliver the following apprenticeships:</a:t>
            </a:r>
          </a:p>
        </p:txBody>
      </p:sp>
      <p:sp>
        <p:nvSpPr>
          <p:cNvPr id="3" name="Subtitle 2">
            <a:extLst>
              <a:ext uri="{FF2B5EF4-FFF2-40B4-BE49-F238E27FC236}">
                <a16:creationId xmlns:a16="http://schemas.microsoft.com/office/drawing/2014/main" id="{EDE8E0D6-2073-B079-FE76-6B51ACCC04AD}"/>
              </a:ext>
            </a:extLst>
          </p:cNvPr>
          <p:cNvSpPr>
            <a:spLocks noGrp="1"/>
          </p:cNvSpPr>
          <p:nvPr>
            <p:ph type="subTitle" idx="1"/>
          </p:nvPr>
        </p:nvSpPr>
        <p:spPr>
          <a:xfrm>
            <a:off x="1524000" y="1903229"/>
            <a:ext cx="9144000" cy="4051004"/>
          </a:xfrm>
        </p:spPr>
        <p:txBody>
          <a:bodyPr>
            <a:normAutofit lnSpcReduction="10000"/>
          </a:bodyPr>
          <a:lstStyle/>
          <a:p>
            <a:pPr algn="l">
              <a:buNone/>
            </a:pPr>
            <a:r>
              <a:rPr lang="en-GB" sz="3200" b="1" i="0" dirty="0">
                <a:solidFill>
                  <a:srgbClr val="000000"/>
                </a:solidFill>
                <a:effectLst/>
                <a:latin typeface="var(--font-heading-3)"/>
              </a:rPr>
              <a:t>Construction:</a:t>
            </a:r>
          </a:p>
          <a:p>
            <a:pPr marL="342900" indent="-342900" algn="l">
              <a:buFont typeface="Arial" panose="020B0604020202020204" pitchFamily="34" charset="0"/>
              <a:buChar char="•"/>
            </a:pPr>
            <a:r>
              <a:rPr lang="en-GB" b="0" i="0" dirty="0">
                <a:solidFill>
                  <a:srgbClr val="000000"/>
                </a:solidFill>
                <a:effectLst/>
                <a:latin typeface="Open sans" panose="020B0606030504020204" pitchFamily="34" charset="0"/>
                <a:hlinkClick r:id="rId2"/>
              </a:rPr>
              <a:t>Carpentry and Joinery</a:t>
            </a:r>
            <a:endParaRPr lang="en-GB" b="0" i="0" dirty="0">
              <a:solidFill>
                <a:srgbClr val="000000"/>
              </a:solidFill>
              <a:effectLst/>
              <a:latin typeface="Open sans" panose="020B0606030504020204" pitchFamily="34" charset="0"/>
            </a:endParaRPr>
          </a:p>
          <a:p>
            <a:pPr marL="342900" indent="-342900" algn="l">
              <a:buFont typeface="Arial" panose="020B0604020202020204" pitchFamily="34" charset="0"/>
              <a:buChar char="•"/>
            </a:pPr>
            <a:r>
              <a:rPr lang="en-GB" b="0" i="0" dirty="0">
                <a:solidFill>
                  <a:srgbClr val="000000"/>
                </a:solidFill>
                <a:effectLst/>
                <a:latin typeface="Open sans" panose="020B0606030504020204" pitchFamily="34" charset="0"/>
                <a:hlinkClick r:id="rId3"/>
              </a:rPr>
              <a:t>Craft Carpentry and Joinery</a:t>
            </a:r>
            <a:endParaRPr lang="en-GB" b="0" i="0" dirty="0">
              <a:solidFill>
                <a:srgbClr val="000000"/>
              </a:solidFill>
              <a:effectLst/>
              <a:latin typeface="Open sans" panose="020B0606030504020204" pitchFamily="34" charset="0"/>
            </a:endParaRPr>
          </a:p>
          <a:p>
            <a:pPr marL="342900" indent="-342900" algn="l">
              <a:buFont typeface="Arial" panose="020B0604020202020204" pitchFamily="34" charset="0"/>
              <a:buChar char="•"/>
            </a:pPr>
            <a:r>
              <a:rPr lang="en-GB" b="0" i="0" dirty="0">
                <a:solidFill>
                  <a:srgbClr val="000000"/>
                </a:solidFill>
                <a:effectLst/>
                <a:latin typeface="Open sans" panose="020B0606030504020204" pitchFamily="34" charset="0"/>
                <a:hlinkClick r:id="rId4"/>
              </a:rPr>
              <a:t>Bricklayer</a:t>
            </a:r>
            <a:endParaRPr lang="en-GB" b="0" i="0" dirty="0">
              <a:solidFill>
                <a:srgbClr val="000000"/>
              </a:solidFill>
              <a:effectLst/>
              <a:latin typeface="Open sans" panose="020B0606030504020204" pitchFamily="34" charset="0"/>
            </a:endParaRPr>
          </a:p>
          <a:p>
            <a:pPr marL="342900" indent="-342900" algn="l">
              <a:buFont typeface="Arial" panose="020B0604020202020204" pitchFamily="34" charset="0"/>
              <a:buChar char="•"/>
            </a:pPr>
            <a:r>
              <a:rPr lang="en-GB" b="0" i="0" dirty="0">
                <a:solidFill>
                  <a:srgbClr val="000000"/>
                </a:solidFill>
                <a:effectLst/>
                <a:latin typeface="Open sans" panose="020B0606030504020204" pitchFamily="34" charset="0"/>
                <a:hlinkClick r:id="rId5"/>
              </a:rPr>
              <a:t>Craft Bricklayer</a:t>
            </a:r>
            <a:endParaRPr lang="en-GB" b="0" i="0" dirty="0">
              <a:solidFill>
                <a:srgbClr val="000000"/>
              </a:solidFill>
              <a:effectLst/>
              <a:latin typeface="Open sans" panose="020B0606030504020204" pitchFamily="34" charset="0"/>
            </a:endParaRPr>
          </a:p>
          <a:p>
            <a:pPr marL="342900" indent="-342900" algn="l">
              <a:buFont typeface="Arial" panose="020B0604020202020204" pitchFamily="34" charset="0"/>
              <a:buChar char="•"/>
            </a:pPr>
            <a:r>
              <a:rPr lang="en-GB" b="0" i="0" dirty="0">
                <a:solidFill>
                  <a:srgbClr val="000000"/>
                </a:solidFill>
                <a:effectLst/>
                <a:latin typeface="Open sans" panose="020B0606030504020204" pitchFamily="34" charset="0"/>
                <a:hlinkClick r:id="rId6"/>
              </a:rPr>
              <a:t>Groundworker</a:t>
            </a:r>
            <a:endParaRPr lang="en-GB" b="0" i="0" dirty="0">
              <a:solidFill>
                <a:srgbClr val="000000"/>
              </a:solidFill>
              <a:effectLst/>
              <a:latin typeface="Open sans" panose="020B0606030504020204" pitchFamily="34" charset="0"/>
            </a:endParaRPr>
          </a:p>
          <a:p>
            <a:pPr marL="342900" indent="-342900" algn="l">
              <a:buFont typeface="Arial" panose="020B0604020202020204" pitchFamily="34" charset="0"/>
              <a:buChar char="•"/>
            </a:pPr>
            <a:r>
              <a:rPr lang="en-GB" b="0" i="0" dirty="0">
                <a:solidFill>
                  <a:srgbClr val="000000"/>
                </a:solidFill>
                <a:effectLst/>
                <a:latin typeface="Open sans" panose="020B0606030504020204" pitchFamily="34" charset="0"/>
                <a:hlinkClick r:id="rId7"/>
              </a:rPr>
              <a:t>Painter and Decorator</a:t>
            </a:r>
            <a:endParaRPr lang="en-GB" b="0" i="0" dirty="0">
              <a:solidFill>
                <a:srgbClr val="000000"/>
              </a:solidFill>
              <a:effectLst/>
              <a:latin typeface="Open sans" panose="020B0606030504020204" pitchFamily="34" charset="0"/>
            </a:endParaRPr>
          </a:p>
          <a:p>
            <a:pPr marL="342900" indent="-342900" algn="l">
              <a:buFont typeface="Arial" panose="020B0604020202020204" pitchFamily="34" charset="0"/>
              <a:buChar char="•"/>
            </a:pPr>
            <a:r>
              <a:rPr lang="en-GB" b="0" i="0" dirty="0">
                <a:solidFill>
                  <a:srgbClr val="000000"/>
                </a:solidFill>
                <a:effectLst/>
                <a:latin typeface="Open sans" panose="020B0606030504020204" pitchFamily="34" charset="0"/>
                <a:hlinkClick r:id="rId8"/>
              </a:rPr>
              <a:t>Plasterer</a:t>
            </a:r>
            <a:r>
              <a:rPr lang="en-GB" b="0" i="0" dirty="0">
                <a:solidFill>
                  <a:srgbClr val="000000"/>
                </a:solidFill>
                <a:effectLst/>
                <a:latin typeface="Open sans" panose="020B0606030504020204" pitchFamily="34" charset="0"/>
              </a:rPr>
              <a:t> </a:t>
            </a:r>
          </a:p>
          <a:p>
            <a:pPr marL="342900" indent="-342900" algn="l">
              <a:buFont typeface="Arial" panose="020B0604020202020204" pitchFamily="34" charset="0"/>
              <a:buChar char="•"/>
            </a:pPr>
            <a:r>
              <a:rPr lang="en-GB" b="0" i="0" dirty="0">
                <a:solidFill>
                  <a:srgbClr val="000000"/>
                </a:solidFill>
                <a:effectLst/>
                <a:latin typeface="Open sans" panose="020B0606030504020204" pitchFamily="34" charset="0"/>
                <a:hlinkClick r:id="rId5"/>
              </a:rPr>
              <a:t>Roofer</a:t>
            </a:r>
            <a:endParaRPr lang="en-GB" b="0" i="0" dirty="0">
              <a:solidFill>
                <a:srgbClr val="000000"/>
              </a:solidFill>
              <a:effectLst/>
              <a:latin typeface="Open sans" panose="020B0606030504020204" pitchFamily="34" charset="0"/>
            </a:endParaRPr>
          </a:p>
          <a:p>
            <a:pPr algn="l"/>
            <a:endParaRPr lang="en-GB" dirty="0"/>
          </a:p>
          <a:p>
            <a:pPr marL="342900" indent="-342900" algn="l">
              <a:buFont typeface="Arial" panose="020B0604020202020204" pitchFamily="34" charset="0"/>
              <a:buChar char="•"/>
            </a:pPr>
            <a:endParaRPr lang="en-GB" dirty="0"/>
          </a:p>
          <a:p>
            <a:pPr marL="342900" indent="-342900" algn="l">
              <a:buFont typeface="Arial" panose="020B0604020202020204" pitchFamily="34" charset="0"/>
              <a:buChar char="•"/>
            </a:pPr>
            <a:endParaRPr lang="en-GB" dirty="0"/>
          </a:p>
          <a:p>
            <a:pPr marL="342900" indent="-342900" algn="l">
              <a:buFont typeface="Arial" panose="020B0604020202020204" pitchFamily="34" charset="0"/>
              <a:buChar char="•"/>
            </a:pPr>
            <a:endParaRPr lang="en-GB" dirty="0"/>
          </a:p>
        </p:txBody>
      </p:sp>
    </p:spTree>
    <p:extLst>
      <p:ext uri="{BB962C8B-B14F-4D97-AF65-F5344CB8AC3E}">
        <p14:creationId xmlns:p14="http://schemas.microsoft.com/office/powerpoint/2010/main" val="8772834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C3033-A348-C990-EDE7-FB9922CAD1CD}"/>
              </a:ext>
            </a:extLst>
          </p:cNvPr>
          <p:cNvSpPr>
            <a:spLocks noGrp="1"/>
          </p:cNvSpPr>
          <p:nvPr>
            <p:ph type="ctrTitle"/>
          </p:nvPr>
        </p:nvSpPr>
        <p:spPr>
          <a:xfrm>
            <a:off x="1524000" y="340870"/>
            <a:ext cx="9144000" cy="1259330"/>
          </a:xfrm>
        </p:spPr>
        <p:txBody>
          <a:bodyPr>
            <a:normAutofit/>
          </a:bodyPr>
          <a:lstStyle/>
          <a:p>
            <a:r>
              <a:rPr lang="en-GB" sz="4000" dirty="0"/>
              <a:t>We deliver the following apprenticeships:</a:t>
            </a:r>
          </a:p>
        </p:txBody>
      </p:sp>
      <p:sp>
        <p:nvSpPr>
          <p:cNvPr id="3" name="Subtitle 2">
            <a:extLst>
              <a:ext uri="{FF2B5EF4-FFF2-40B4-BE49-F238E27FC236}">
                <a16:creationId xmlns:a16="http://schemas.microsoft.com/office/drawing/2014/main" id="{A832830D-A617-CAAF-6BB1-49E8766964D7}"/>
              </a:ext>
            </a:extLst>
          </p:cNvPr>
          <p:cNvSpPr>
            <a:spLocks noGrp="1"/>
          </p:cNvSpPr>
          <p:nvPr>
            <p:ph type="subTitle" idx="1"/>
          </p:nvPr>
        </p:nvSpPr>
        <p:spPr>
          <a:xfrm>
            <a:off x="1524000" y="2147777"/>
            <a:ext cx="9144000" cy="3110023"/>
          </a:xfrm>
        </p:spPr>
        <p:txBody>
          <a:bodyPr>
            <a:normAutofit lnSpcReduction="10000"/>
          </a:bodyPr>
          <a:lstStyle/>
          <a:p>
            <a:pPr algn="l">
              <a:buNone/>
            </a:pPr>
            <a:r>
              <a:rPr lang="en-GB" sz="3200" b="1" i="0" dirty="0">
                <a:solidFill>
                  <a:srgbClr val="000000"/>
                </a:solidFill>
                <a:effectLst/>
                <a:latin typeface="var(--font-heading-3)"/>
              </a:rPr>
              <a:t>Education and care:</a:t>
            </a:r>
          </a:p>
          <a:p>
            <a:pPr marL="342900" indent="-342900" algn="l">
              <a:buFont typeface="Arial" panose="020B0604020202020204" pitchFamily="34" charset="0"/>
              <a:buChar char="•"/>
            </a:pPr>
            <a:r>
              <a:rPr lang="en-GB" b="0" i="0" dirty="0">
                <a:solidFill>
                  <a:srgbClr val="000000"/>
                </a:solidFill>
                <a:effectLst/>
                <a:latin typeface="Open sans" panose="020B0606030504020204" pitchFamily="34" charset="0"/>
                <a:hlinkClick r:id="rId2"/>
              </a:rPr>
              <a:t>Early Years </a:t>
            </a:r>
            <a:r>
              <a:rPr lang="en-GB" b="0" i="0" dirty="0" err="1">
                <a:solidFill>
                  <a:srgbClr val="000000"/>
                </a:solidFill>
                <a:effectLst/>
                <a:latin typeface="Open sans" panose="020B0606030504020204" pitchFamily="34" charset="0"/>
                <a:hlinkClick r:id="rId2"/>
              </a:rPr>
              <a:t>Practioner</a:t>
            </a:r>
            <a:endParaRPr lang="en-GB" b="0" i="0" dirty="0">
              <a:solidFill>
                <a:srgbClr val="000000"/>
              </a:solidFill>
              <a:effectLst/>
              <a:latin typeface="Open sans" panose="020B0606030504020204" pitchFamily="34" charset="0"/>
            </a:endParaRPr>
          </a:p>
          <a:p>
            <a:pPr marL="342900" indent="-342900" algn="l">
              <a:buFont typeface="Arial" panose="020B0604020202020204" pitchFamily="34" charset="0"/>
              <a:buChar char="•"/>
            </a:pPr>
            <a:r>
              <a:rPr lang="en-GB" b="0" i="0" dirty="0">
                <a:solidFill>
                  <a:srgbClr val="000000"/>
                </a:solidFill>
                <a:effectLst/>
                <a:latin typeface="Open sans" panose="020B0606030504020204" pitchFamily="34" charset="0"/>
                <a:hlinkClick r:id="rId3"/>
              </a:rPr>
              <a:t>Early Years Educator</a:t>
            </a:r>
            <a:endParaRPr lang="en-GB" b="0" i="0" dirty="0">
              <a:solidFill>
                <a:srgbClr val="000000"/>
              </a:solidFill>
              <a:effectLst/>
              <a:latin typeface="Open sans" panose="020B0606030504020204" pitchFamily="34" charset="0"/>
            </a:endParaRPr>
          </a:p>
          <a:p>
            <a:pPr marL="342900" indent="-342900" algn="l">
              <a:buFont typeface="Arial" panose="020B0604020202020204" pitchFamily="34" charset="0"/>
              <a:buChar char="•"/>
            </a:pPr>
            <a:r>
              <a:rPr lang="en-GB" b="0" i="0" dirty="0">
                <a:solidFill>
                  <a:srgbClr val="000000"/>
                </a:solidFill>
                <a:effectLst/>
                <a:latin typeface="Open sans" panose="020B0606030504020204" pitchFamily="34" charset="0"/>
                <a:hlinkClick r:id="rId4"/>
              </a:rPr>
              <a:t>Playworker</a:t>
            </a:r>
            <a:endParaRPr lang="en-GB" b="0" i="0" dirty="0">
              <a:solidFill>
                <a:srgbClr val="000000"/>
              </a:solidFill>
              <a:effectLst/>
              <a:latin typeface="Open sans" panose="020B0606030504020204" pitchFamily="34" charset="0"/>
            </a:endParaRPr>
          </a:p>
          <a:p>
            <a:pPr marL="342900" indent="-342900" algn="l">
              <a:buFont typeface="Arial" panose="020B0604020202020204" pitchFamily="34" charset="0"/>
              <a:buChar char="•"/>
            </a:pPr>
            <a:r>
              <a:rPr lang="en-GB" b="0" i="0" dirty="0">
                <a:solidFill>
                  <a:srgbClr val="000000"/>
                </a:solidFill>
                <a:effectLst/>
                <a:latin typeface="Open sans" panose="020B0606030504020204" pitchFamily="34" charset="0"/>
                <a:hlinkClick r:id="rId5"/>
              </a:rPr>
              <a:t>Teaching Assistant</a:t>
            </a:r>
            <a:endParaRPr lang="en-GB" b="0" i="0" dirty="0">
              <a:solidFill>
                <a:srgbClr val="000000"/>
              </a:solidFill>
              <a:effectLst/>
              <a:latin typeface="Open sans" panose="020B0606030504020204" pitchFamily="34" charset="0"/>
            </a:endParaRPr>
          </a:p>
          <a:p>
            <a:pPr marL="342900" indent="-342900" algn="l">
              <a:buFont typeface="Arial" panose="020B0604020202020204" pitchFamily="34" charset="0"/>
              <a:buChar char="•"/>
            </a:pPr>
            <a:r>
              <a:rPr lang="en-GB" b="0" i="0" dirty="0">
                <a:solidFill>
                  <a:srgbClr val="000000"/>
                </a:solidFill>
                <a:effectLst/>
                <a:latin typeface="Open sans" panose="020B0606030504020204" pitchFamily="34" charset="0"/>
                <a:hlinkClick r:id="rId6"/>
              </a:rPr>
              <a:t>Adult Care Worker</a:t>
            </a:r>
            <a:endParaRPr lang="en-GB" b="0" i="0" dirty="0">
              <a:solidFill>
                <a:srgbClr val="000000"/>
              </a:solidFill>
              <a:effectLst/>
              <a:latin typeface="Open sans" panose="020B0606030504020204" pitchFamily="34" charset="0"/>
            </a:endParaRPr>
          </a:p>
          <a:p>
            <a:pPr marL="342900" indent="-342900" algn="l">
              <a:buFont typeface="Arial" panose="020B0604020202020204" pitchFamily="34" charset="0"/>
              <a:buChar char="•"/>
            </a:pPr>
            <a:r>
              <a:rPr lang="en-GB" b="0" i="0" dirty="0">
                <a:solidFill>
                  <a:srgbClr val="000000"/>
                </a:solidFill>
                <a:effectLst/>
                <a:latin typeface="Open sans" panose="020B0606030504020204" pitchFamily="34" charset="0"/>
                <a:hlinkClick r:id="rId7"/>
              </a:rPr>
              <a:t>Lead Adult Care Worker</a:t>
            </a:r>
            <a:endParaRPr lang="en-GB" b="0" i="0" dirty="0">
              <a:solidFill>
                <a:srgbClr val="000000"/>
              </a:solidFill>
              <a:effectLst/>
              <a:latin typeface="Open sans" panose="020B0606030504020204" pitchFamily="34" charset="0"/>
            </a:endParaRPr>
          </a:p>
          <a:p>
            <a:pPr algn="l"/>
            <a:endParaRPr lang="en-GB" dirty="0"/>
          </a:p>
        </p:txBody>
      </p:sp>
    </p:spTree>
    <p:extLst>
      <p:ext uri="{BB962C8B-B14F-4D97-AF65-F5344CB8AC3E}">
        <p14:creationId xmlns:p14="http://schemas.microsoft.com/office/powerpoint/2010/main" val="25244693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EB5FD-2376-6DFB-0280-41A9CFA02D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4E8AFA-3480-D70F-3CEA-F51D95617F5B}"/>
              </a:ext>
            </a:extLst>
          </p:cNvPr>
          <p:cNvSpPr>
            <a:spLocks noGrp="1"/>
          </p:cNvSpPr>
          <p:nvPr>
            <p:ph type="ctrTitle"/>
          </p:nvPr>
        </p:nvSpPr>
        <p:spPr>
          <a:xfrm>
            <a:off x="1524000" y="340870"/>
            <a:ext cx="9144000" cy="1259330"/>
          </a:xfrm>
        </p:spPr>
        <p:txBody>
          <a:bodyPr>
            <a:normAutofit/>
          </a:bodyPr>
          <a:lstStyle/>
          <a:p>
            <a:r>
              <a:rPr lang="en-GB" sz="4000" dirty="0"/>
              <a:t>We deliver the following apprenticeships:</a:t>
            </a:r>
          </a:p>
        </p:txBody>
      </p:sp>
      <p:sp>
        <p:nvSpPr>
          <p:cNvPr id="3" name="Subtitle 2">
            <a:extLst>
              <a:ext uri="{FF2B5EF4-FFF2-40B4-BE49-F238E27FC236}">
                <a16:creationId xmlns:a16="http://schemas.microsoft.com/office/drawing/2014/main" id="{2BD8EC11-F571-6A5C-115A-191EE8BF8133}"/>
              </a:ext>
            </a:extLst>
          </p:cNvPr>
          <p:cNvSpPr>
            <a:spLocks noGrp="1"/>
          </p:cNvSpPr>
          <p:nvPr>
            <p:ph type="subTitle" idx="1"/>
          </p:nvPr>
        </p:nvSpPr>
        <p:spPr>
          <a:xfrm>
            <a:off x="1524000" y="2147777"/>
            <a:ext cx="9144000" cy="3110023"/>
          </a:xfrm>
        </p:spPr>
        <p:txBody>
          <a:bodyPr>
            <a:normAutofit/>
          </a:bodyPr>
          <a:lstStyle/>
          <a:p>
            <a:pPr algn="l">
              <a:buNone/>
            </a:pPr>
            <a:r>
              <a:rPr lang="en-GB" sz="3200" b="1" i="0" dirty="0">
                <a:solidFill>
                  <a:srgbClr val="000000"/>
                </a:solidFill>
                <a:effectLst/>
                <a:latin typeface="var(--font-heading-3)"/>
              </a:rPr>
              <a:t>Administration and housing:</a:t>
            </a:r>
          </a:p>
          <a:p>
            <a:pPr marL="342900" indent="-342900" algn="l">
              <a:buFont typeface="Arial" panose="020B0604020202020204" pitchFamily="34" charset="0"/>
              <a:buChar char="•"/>
            </a:pPr>
            <a:r>
              <a:rPr lang="en-GB" b="0" i="0" dirty="0">
                <a:solidFill>
                  <a:srgbClr val="000000"/>
                </a:solidFill>
                <a:effectLst/>
                <a:latin typeface="Open sans" panose="020B0606030504020204" pitchFamily="34" charset="0"/>
                <a:hlinkClick r:id="rId2"/>
              </a:rPr>
              <a:t>Business Administration</a:t>
            </a:r>
            <a:endParaRPr lang="en-GB" b="0" i="0" dirty="0">
              <a:solidFill>
                <a:srgbClr val="000000"/>
              </a:solidFill>
              <a:effectLst/>
              <a:latin typeface="Open sans" panose="020B0606030504020204" pitchFamily="34" charset="0"/>
            </a:endParaRPr>
          </a:p>
          <a:p>
            <a:pPr marL="342900" indent="-342900" algn="l">
              <a:buFont typeface="Arial" panose="020B0604020202020204" pitchFamily="34" charset="0"/>
              <a:buChar char="•"/>
            </a:pPr>
            <a:r>
              <a:rPr lang="en-GB" b="0" i="0" dirty="0">
                <a:solidFill>
                  <a:srgbClr val="000000"/>
                </a:solidFill>
                <a:effectLst/>
                <a:latin typeface="Open sans" panose="020B0606030504020204" pitchFamily="34" charset="0"/>
                <a:hlinkClick r:id="rId3"/>
              </a:rPr>
              <a:t>Housing and Property Management Assistant</a:t>
            </a:r>
            <a:endParaRPr lang="en-GB" b="0" i="0" dirty="0">
              <a:solidFill>
                <a:srgbClr val="000000"/>
              </a:solidFill>
              <a:effectLst/>
              <a:latin typeface="Open sans" panose="020B0606030504020204" pitchFamily="34" charset="0"/>
            </a:endParaRPr>
          </a:p>
          <a:p>
            <a:pPr marL="342900" indent="-342900" algn="l">
              <a:buFont typeface="Arial" panose="020B0604020202020204" pitchFamily="34" charset="0"/>
              <a:buChar char="•"/>
            </a:pPr>
            <a:r>
              <a:rPr lang="en-GB" b="0" i="0" dirty="0">
                <a:solidFill>
                  <a:srgbClr val="000000"/>
                </a:solidFill>
                <a:effectLst/>
                <a:latin typeface="Open sans" panose="020B0606030504020204" pitchFamily="34" charset="0"/>
                <a:hlinkClick r:id="rId4"/>
              </a:rPr>
              <a:t>Housing and Property Management</a:t>
            </a:r>
            <a:endParaRPr lang="en-GB" b="0" i="0" dirty="0">
              <a:solidFill>
                <a:srgbClr val="000000"/>
              </a:solidFill>
              <a:effectLst/>
              <a:latin typeface="Open sans" panose="020B0606030504020204" pitchFamily="34" charset="0"/>
            </a:endParaRPr>
          </a:p>
          <a:p>
            <a:pPr marL="342900" indent="-342900" algn="l">
              <a:buFont typeface="Arial" panose="020B0604020202020204" pitchFamily="34" charset="0"/>
              <a:buChar char="•"/>
            </a:pPr>
            <a:r>
              <a:rPr lang="en-GB" b="0" i="0" dirty="0">
                <a:solidFill>
                  <a:srgbClr val="000000"/>
                </a:solidFill>
                <a:effectLst/>
                <a:latin typeface="Open sans" panose="020B0606030504020204" pitchFamily="34" charset="0"/>
                <a:hlinkClick r:id="rId5"/>
              </a:rPr>
              <a:t>Customer Service Practitioner</a:t>
            </a:r>
            <a:endParaRPr lang="en-GB" b="0" i="0" dirty="0">
              <a:solidFill>
                <a:srgbClr val="000000"/>
              </a:solidFill>
              <a:effectLst/>
              <a:latin typeface="Open sans" panose="020B0606030504020204" pitchFamily="34" charset="0"/>
            </a:endParaRPr>
          </a:p>
          <a:p>
            <a:pPr marL="342900" indent="-342900" algn="l">
              <a:buFont typeface="Arial" panose="020B0604020202020204" pitchFamily="34" charset="0"/>
              <a:buChar char="•"/>
            </a:pPr>
            <a:r>
              <a:rPr lang="en-GB" b="0" i="0" dirty="0">
                <a:solidFill>
                  <a:srgbClr val="000000"/>
                </a:solidFill>
                <a:effectLst/>
                <a:latin typeface="Open sans" panose="020B0606030504020204" pitchFamily="34" charset="0"/>
                <a:hlinkClick r:id="rId6"/>
              </a:rPr>
              <a:t>Customer Service Specialist</a:t>
            </a:r>
            <a:endParaRPr lang="en-GB" b="0" i="0" dirty="0">
              <a:solidFill>
                <a:srgbClr val="000000"/>
              </a:solidFill>
              <a:effectLst/>
              <a:latin typeface="Open sans" panose="020B0606030504020204" pitchFamily="34" charset="0"/>
            </a:endParaRPr>
          </a:p>
          <a:p>
            <a:pPr algn="l"/>
            <a:endParaRPr lang="en-GB" dirty="0"/>
          </a:p>
        </p:txBody>
      </p:sp>
    </p:spTree>
    <p:extLst>
      <p:ext uri="{BB962C8B-B14F-4D97-AF65-F5344CB8AC3E}">
        <p14:creationId xmlns:p14="http://schemas.microsoft.com/office/powerpoint/2010/main" val="35628998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636FB-4FB7-B02B-A480-4D90A0C70C8A}"/>
              </a:ext>
            </a:extLst>
          </p:cNvPr>
          <p:cNvSpPr>
            <a:spLocks noGrp="1"/>
          </p:cNvSpPr>
          <p:nvPr>
            <p:ph type="ctrTitle"/>
          </p:nvPr>
        </p:nvSpPr>
        <p:spPr>
          <a:xfrm>
            <a:off x="1524000" y="372140"/>
            <a:ext cx="9144000" cy="2371060"/>
          </a:xfrm>
        </p:spPr>
        <p:txBody>
          <a:bodyPr>
            <a:normAutofit/>
          </a:bodyPr>
          <a:lstStyle/>
          <a:p>
            <a:r>
              <a:rPr lang="en-GB" dirty="0"/>
              <a:t>What we are looking for </a:t>
            </a:r>
            <a:br>
              <a:rPr lang="en-GB" dirty="0"/>
            </a:br>
            <a:endParaRPr lang="en-GB" dirty="0"/>
          </a:p>
        </p:txBody>
      </p:sp>
      <p:sp>
        <p:nvSpPr>
          <p:cNvPr id="3" name="Subtitle 2">
            <a:extLst>
              <a:ext uri="{FF2B5EF4-FFF2-40B4-BE49-F238E27FC236}">
                <a16:creationId xmlns:a16="http://schemas.microsoft.com/office/drawing/2014/main" id="{AA5B7C43-7797-BC3E-7C4B-FD46F78C172F}"/>
              </a:ext>
            </a:extLst>
          </p:cNvPr>
          <p:cNvSpPr>
            <a:spLocks noGrp="1"/>
          </p:cNvSpPr>
          <p:nvPr>
            <p:ph type="subTitle" idx="1"/>
          </p:nvPr>
        </p:nvSpPr>
        <p:spPr>
          <a:xfrm>
            <a:off x="1524000" y="2743200"/>
            <a:ext cx="9144000" cy="2514600"/>
          </a:xfrm>
        </p:spPr>
        <p:txBody>
          <a:bodyPr>
            <a:normAutofit/>
          </a:bodyPr>
          <a:lstStyle/>
          <a:p>
            <a:pPr marL="342900" indent="-342900" algn="l">
              <a:buFont typeface="Arial" panose="020B0604020202020204" pitchFamily="34" charset="0"/>
              <a:buChar char="•"/>
            </a:pPr>
            <a:r>
              <a:rPr lang="en-GB" dirty="0"/>
              <a:t>We want to support apprenticeship ready candidates to apply for our apprenticeships</a:t>
            </a:r>
          </a:p>
          <a:p>
            <a:pPr marL="342900" indent="-342900" algn="l">
              <a:buFont typeface="Arial" panose="020B0604020202020204" pitchFamily="34" charset="0"/>
              <a:buChar char="•"/>
            </a:pPr>
            <a:r>
              <a:rPr lang="en-GB" dirty="0"/>
              <a:t>We do focus on those that are disadvantaged</a:t>
            </a:r>
          </a:p>
          <a:p>
            <a:pPr marL="342900" indent="-342900" algn="l">
              <a:buFont typeface="Arial" panose="020B0604020202020204" pitchFamily="34" charset="0"/>
              <a:buChar char="•"/>
            </a:pPr>
            <a:r>
              <a:rPr lang="en-GB" dirty="0"/>
              <a:t>We would welcome employer introductions</a:t>
            </a:r>
          </a:p>
          <a:p>
            <a:pPr marL="342900" indent="-342900" algn="l">
              <a:buFont typeface="Arial" panose="020B0604020202020204" pitchFamily="34" charset="0"/>
              <a:buChar char="•"/>
            </a:pPr>
            <a:endParaRPr lang="en-GB" dirty="0"/>
          </a:p>
          <a:p>
            <a:pPr marL="342900" indent="-342900" algn="l">
              <a:buFont typeface="Arial" panose="020B0604020202020204" pitchFamily="34" charset="0"/>
              <a:buChar char="•"/>
            </a:pPr>
            <a:endParaRPr lang="en-GB" dirty="0"/>
          </a:p>
          <a:p>
            <a:endParaRPr lang="en-GB" dirty="0"/>
          </a:p>
        </p:txBody>
      </p:sp>
    </p:spTree>
    <p:extLst>
      <p:ext uri="{BB962C8B-B14F-4D97-AF65-F5344CB8AC3E}">
        <p14:creationId xmlns:p14="http://schemas.microsoft.com/office/powerpoint/2010/main" val="15950519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1F972-D8F9-F03A-A449-5DAB2DDB911E}"/>
              </a:ext>
            </a:extLst>
          </p:cNvPr>
          <p:cNvSpPr>
            <a:spLocks noGrp="1"/>
          </p:cNvSpPr>
          <p:nvPr>
            <p:ph type="title"/>
          </p:nvPr>
        </p:nvSpPr>
        <p:spPr/>
        <p:txBody>
          <a:bodyPr/>
          <a:lstStyle/>
          <a:p>
            <a:r>
              <a:rPr lang="en-GB" dirty="0"/>
              <a:t>Other Programmes</a:t>
            </a:r>
          </a:p>
        </p:txBody>
      </p:sp>
      <p:sp>
        <p:nvSpPr>
          <p:cNvPr id="3" name="Content Placeholder 2">
            <a:extLst>
              <a:ext uri="{FF2B5EF4-FFF2-40B4-BE49-F238E27FC236}">
                <a16:creationId xmlns:a16="http://schemas.microsoft.com/office/drawing/2014/main" id="{37BA7CD0-C56A-8637-3954-52050D25F6FD}"/>
              </a:ext>
            </a:extLst>
          </p:cNvPr>
          <p:cNvSpPr>
            <a:spLocks noGrp="1"/>
          </p:cNvSpPr>
          <p:nvPr>
            <p:ph idx="1"/>
          </p:nvPr>
        </p:nvSpPr>
        <p:spPr/>
        <p:txBody>
          <a:bodyPr>
            <a:normAutofit lnSpcReduction="10000"/>
          </a:bodyPr>
          <a:lstStyle/>
          <a:p>
            <a:pPr marL="0" indent="0">
              <a:buNone/>
            </a:pPr>
            <a:r>
              <a:rPr lang="en-GB" dirty="0"/>
              <a:t>Thrive</a:t>
            </a:r>
          </a:p>
          <a:p>
            <a:pPr lvl="1"/>
            <a:r>
              <a:rPr lang="en-GB" dirty="0"/>
              <a:t>5-week Health &amp; Wellbeing programme</a:t>
            </a:r>
          </a:p>
          <a:p>
            <a:pPr lvl="1"/>
            <a:r>
              <a:rPr lang="en-GB" dirty="0"/>
              <a:t>Aimed at 19- to 24-year-olds that are NEET</a:t>
            </a:r>
          </a:p>
          <a:p>
            <a:pPr lvl="1"/>
            <a:r>
              <a:rPr lang="en-GB" dirty="0"/>
              <a:t>Includes: Team building, Boxercise fitness, Cooking, Outdoor Adventure activity, Mental Health workshop, Indoor Sports, and 1</a:t>
            </a:r>
            <a:r>
              <a:rPr lang="en-GB" baseline="30000" dirty="0"/>
              <a:t>st</a:t>
            </a:r>
            <a:r>
              <a:rPr lang="en-GB" dirty="0"/>
              <a:t> Aid Certificate.</a:t>
            </a:r>
          </a:p>
          <a:p>
            <a:pPr marL="0" indent="0">
              <a:buNone/>
            </a:pPr>
            <a:r>
              <a:rPr lang="en-GB" dirty="0"/>
              <a:t>Environmental Stewardship</a:t>
            </a:r>
          </a:p>
          <a:p>
            <a:pPr lvl="1"/>
            <a:r>
              <a:rPr lang="en-GB" dirty="0"/>
              <a:t>Full academic year programme to get young people ready for employment.</a:t>
            </a:r>
          </a:p>
          <a:p>
            <a:pPr lvl="1"/>
            <a:r>
              <a:rPr lang="en-GB" dirty="0"/>
              <a:t>For 16 to 18 year-olds who are NEET </a:t>
            </a:r>
          </a:p>
          <a:p>
            <a:pPr lvl="1"/>
            <a:r>
              <a:rPr lang="en-GB" dirty="0"/>
              <a:t>“ days </a:t>
            </a:r>
            <a:r>
              <a:rPr lang="en-GB"/>
              <a:t>on work placement </a:t>
            </a:r>
            <a:r>
              <a:rPr lang="en-GB" dirty="0"/>
              <a:t>with Amey </a:t>
            </a:r>
          </a:p>
          <a:p>
            <a:pPr lvl="1"/>
            <a:r>
              <a:rPr lang="en-GB" dirty="0"/>
              <a:t>1 day a week in CDC</a:t>
            </a:r>
          </a:p>
        </p:txBody>
      </p:sp>
    </p:spTree>
    <p:extLst>
      <p:ext uri="{BB962C8B-B14F-4D97-AF65-F5344CB8AC3E}">
        <p14:creationId xmlns:p14="http://schemas.microsoft.com/office/powerpoint/2010/main" val="561429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804D2-8A04-3501-3B9F-645AADC24EC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05B0A2D-E4DB-35C0-E706-6AC742CF56B9}"/>
              </a:ext>
            </a:extLst>
          </p:cNvPr>
          <p:cNvPicPr>
            <a:picLocks noChangeAspect="1"/>
          </p:cNvPicPr>
          <p:nvPr/>
        </p:nvPicPr>
        <p:blipFill>
          <a:blip r:embed="rId2"/>
          <a:stretch>
            <a:fillRect/>
          </a:stretch>
        </p:blipFill>
        <p:spPr>
          <a:xfrm>
            <a:off x="-1" y="5061857"/>
            <a:ext cx="12246335" cy="1774372"/>
          </a:xfrm>
          <a:prstGeom prst="rect">
            <a:avLst/>
          </a:prstGeom>
        </p:spPr>
      </p:pic>
      <p:sp>
        <p:nvSpPr>
          <p:cNvPr id="23" name="Rectangle 22">
            <a:extLst>
              <a:ext uri="{FF2B5EF4-FFF2-40B4-BE49-F238E27FC236}">
                <a16:creationId xmlns:a16="http://schemas.microsoft.com/office/drawing/2014/main" id="{BB3E1024-773E-4FAA-3852-CD992DBF6B83}"/>
              </a:ext>
            </a:extLst>
          </p:cNvPr>
          <p:cNvSpPr/>
          <p:nvPr/>
        </p:nvSpPr>
        <p:spPr>
          <a:xfrm>
            <a:off x="54334" y="935415"/>
            <a:ext cx="12192000" cy="2554545"/>
          </a:xfrm>
          <a:prstGeom prst="rect">
            <a:avLst/>
          </a:prstGeom>
          <a:noFill/>
        </p:spPr>
        <p:txBody>
          <a:bodyPr wrap="square" lIns="91440" tIns="45720" rIns="91440" bIns="45720">
            <a:spAutoFit/>
          </a:bodyPr>
          <a:lstStyle/>
          <a:p>
            <a:pPr algn="ct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
        <p:nvSpPr>
          <p:cNvPr id="2" name="AutoShape 2" descr="Home - PA Champions Sheffield">
            <a:extLst>
              <a:ext uri="{FF2B5EF4-FFF2-40B4-BE49-F238E27FC236}">
                <a16:creationId xmlns:a16="http://schemas.microsoft.com/office/drawing/2014/main" id="{D68D5262-848A-0FA7-620B-3B13E5C98A9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Rectangle 3">
            <a:extLst>
              <a:ext uri="{FF2B5EF4-FFF2-40B4-BE49-F238E27FC236}">
                <a16:creationId xmlns:a16="http://schemas.microsoft.com/office/drawing/2014/main" id="{AC7417DF-5C97-7644-443D-4022FD367ECE}"/>
              </a:ext>
            </a:extLst>
          </p:cNvPr>
          <p:cNvSpPr/>
          <p:nvPr/>
        </p:nvSpPr>
        <p:spPr>
          <a:xfrm>
            <a:off x="54334" y="1087815"/>
            <a:ext cx="12344400" cy="2554545"/>
          </a:xfrm>
          <a:prstGeom prst="rect">
            <a:avLst/>
          </a:prstGeom>
          <a:noFill/>
        </p:spPr>
        <p:txBody>
          <a:bodyPr wrap="square" lIns="91440" tIns="45720" rIns="91440" bIns="45720">
            <a:spAutoFit/>
          </a:bodyPr>
          <a:lstStyle/>
          <a:p>
            <a:pPr algn="ctr"/>
            <a: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Beth and Lyndsey</a:t>
            </a: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pic>
        <p:nvPicPr>
          <p:cNvPr id="7" name="Picture 6">
            <a:extLst>
              <a:ext uri="{FF2B5EF4-FFF2-40B4-BE49-F238E27FC236}">
                <a16:creationId xmlns:a16="http://schemas.microsoft.com/office/drawing/2014/main" id="{03FAD641-F626-974B-C9B8-C86A4D1A5839}"/>
              </a:ext>
            </a:extLst>
          </p:cNvPr>
          <p:cNvPicPr>
            <a:picLocks noChangeAspect="1"/>
          </p:cNvPicPr>
          <p:nvPr/>
        </p:nvPicPr>
        <p:blipFill>
          <a:blip r:embed="rId3"/>
          <a:stretch>
            <a:fillRect/>
          </a:stretch>
        </p:blipFill>
        <p:spPr>
          <a:xfrm>
            <a:off x="4546410" y="2848972"/>
            <a:ext cx="3829060" cy="1281976"/>
          </a:xfrm>
          <a:prstGeom prst="rect">
            <a:avLst/>
          </a:prstGeom>
        </p:spPr>
      </p:pic>
    </p:spTree>
    <p:extLst>
      <p:ext uri="{BB962C8B-B14F-4D97-AF65-F5344CB8AC3E}">
        <p14:creationId xmlns:p14="http://schemas.microsoft.com/office/powerpoint/2010/main" val="9667640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1ED0C41-1698-01A6-4205-8AFF018FBF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23179603"/>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17C0EC-BA9E-1314-B92F-8F81B24EBE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000ED0FF-DEE7-D204-A317-5369226B5959}"/>
              </a:ext>
            </a:extLst>
          </p:cNvPr>
          <p:cNvSpPr>
            <a:spLocks noGrp="1"/>
          </p:cNvSpPr>
          <p:nvPr>
            <p:ph idx="1"/>
          </p:nvPr>
        </p:nvSpPr>
        <p:spPr>
          <a:xfrm>
            <a:off x="774192" y="2118233"/>
            <a:ext cx="5132832" cy="4351338"/>
          </a:xfrm>
        </p:spPr>
        <p:txBody>
          <a:bodyPr>
            <a:normAutofit/>
          </a:bodyPr>
          <a:lstStyle/>
          <a:p>
            <a:pPr marL="0" indent="0">
              <a:buNone/>
            </a:pPr>
            <a:r>
              <a:rPr lang="en-GB" sz="2000">
                <a:latin typeface="Glacial Indifference" pitchFamily="50" charset="0"/>
              </a:rPr>
              <a:t>RE:GEN Academy is an employer-led skills provider, wholly owned by RE:GEN Group. RE:GEN Group are main contractors, delivering refurbishment, retrofit and new build works to social housing providers across North of England.</a:t>
            </a:r>
          </a:p>
          <a:p>
            <a:pPr marL="0" indent="0">
              <a:buNone/>
            </a:pPr>
            <a:endParaRPr lang="en-GB" sz="2000">
              <a:latin typeface="Glacial Indifference" pitchFamily="50" charset="0"/>
            </a:endParaRPr>
          </a:p>
          <a:p>
            <a:pPr marL="0" indent="0">
              <a:buNone/>
            </a:pPr>
            <a:r>
              <a:rPr lang="en-GB" sz="2000">
                <a:latin typeface="Glacial Indifference" pitchFamily="50" charset="0"/>
              </a:rPr>
              <a:t>We support the wider Group purpose of improving lives through safe, sustainable housing by connecting local people into real job opportunities on the projects happening in their own communities.</a:t>
            </a:r>
          </a:p>
        </p:txBody>
      </p:sp>
    </p:spTree>
    <p:extLst>
      <p:ext uri="{BB962C8B-B14F-4D97-AF65-F5344CB8AC3E}">
        <p14:creationId xmlns:p14="http://schemas.microsoft.com/office/powerpoint/2010/main" val="185121858"/>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E692ED8F-4760-8738-9C0E-842918BD06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Content Placeholder 2">
            <a:extLst>
              <a:ext uri="{FF2B5EF4-FFF2-40B4-BE49-F238E27FC236}">
                <a16:creationId xmlns:a16="http://schemas.microsoft.com/office/drawing/2014/main" id="{FDAAB0F3-F970-8C2A-E579-DB0C8A0C5800}"/>
              </a:ext>
            </a:extLst>
          </p:cNvPr>
          <p:cNvSpPr txBox="1">
            <a:spLocks/>
          </p:cNvSpPr>
          <p:nvPr/>
        </p:nvSpPr>
        <p:spPr>
          <a:xfrm>
            <a:off x="4735609" y="1253331"/>
            <a:ext cx="6998208"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TextBox 10">
            <a:extLst>
              <a:ext uri="{FF2B5EF4-FFF2-40B4-BE49-F238E27FC236}">
                <a16:creationId xmlns:a16="http://schemas.microsoft.com/office/drawing/2014/main" id="{9CD3F651-9A33-6590-EA7E-5275B8F58558}"/>
              </a:ext>
            </a:extLst>
          </p:cNvPr>
          <p:cNvSpPr txBox="1"/>
          <p:nvPr/>
        </p:nvSpPr>
        <p:spPr>
          <a:xfrm>
            <a:off x="4735609" y="1074509"/>
            <a:ext cx="6998208" cy="47089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Glacial Indifference" pitchFamily="50" charset="0"/>
                <a:ea typeface="+mn-ea"/>
                <a:cs typeface="+mn-cs"/>
              </a:rPr>
              <a:t>Women entering new industries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Glacial Indifference" pitchFamily="50" charset="0"/>
                <a:ea typeface="+mn-ea"/>
                <a:cs typeface="+mn-cs"/>
              </a:rPr>
              <a:t>Supporting women to explore opportunities in construction and green careers with confidence.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Glacial Indifference"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Glacial Indifference" pitchFamily="50" charset="0"/>
                <a:ea typeface="+mn-ea"/>
                <a:cs typeface="+mn-cs"/>
              </a:rPr>
              <a:t>Single parents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Glacial Indifference" pitchFamily="50" charset="0"/>
                <a:ea typeface="+mn-ea"/>
                <a:cs typeface="+mn-cs"/>
              </a:rPr>
              <a:t>Flexible, supportive pathways that work around childcare and family responsibilities.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Glacial Indifference"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Glacial Indifference" pitchFamily="50" charset="0"/>
                <a:ea typeface="+mn-ea"/>
                <a:cs typeface="+mn-cs"/>
              </a:rPr>
              <a:t>People facing barriers to work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Glacial Indifference" pitchFamily="50" charset="0"/>
                <a:ea typeface="+mn-ea"/>
                <a:cs typeface="+mn-cs"/>
              </a:rPr>
              <a:t>Including low confidence, gaps in employment, or limited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Glacial Indifference"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Glacial Indifference" pitchFamily="50" charset="0"/>
                <a:ea typeface="+mn-ea"/>
                <a:cs typeface="+mn-cs"/>
              </a:rPr>
              <a:t>People not currently in work or training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Glacial Indifference" pitchFamily="50" charset="0"/>
                <a:ea typeface="+mn-ea"/>
                <a:cs typeface="+mn-cs"/>
              </a:rPr>
              <a:t>Helping individuals take their first step back into employment or learning.</a:t>
            </a:r>
          </a:p>
        </p:txBody>
      </p:sp>
    </p:spTree>
    <p:extLst>
      <p:ext uri="{BB962C8B-B14F-4D97-AF65-F5344CB8AC3E}">
        <p14:creationId xmlns:p14="http://schemas.microsoft.com/office/powerpoint/2010/main" val="997889530"/>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3145B228-99BF-552B-BB37-7A06B74C85A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Content Placeholder 2">
            <a:extLst>
              <a:ext uri="{FF2B5EF4-FFF2-40B4-BE49-F238E27FC236}">
                <a16:creationId xmlns:a16="http://schemas.microsoft.com/office/drawing/2014/main" id="{56EB1C34-03E1-E71F-DCC1-A0AD8ED6666D}"/>
              </a:ext>
            </a:extLst>
          </p:cNvPr>
          <p:cNvSpPr txBox="1">
            <a:spLocks/>
          </p:cNvSpPr>
          <p:nvPr/>
        </p:nvSpPr>
        <p:spPr>
          <a:xfrm>
            <a:off x="536447" y="2146769"/>
            <a:ext cx="5189815" cy="43513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Glacial Indifference" pitchFamily="50" charset="0"/>
                <a:ea typeface="+mn-ea"/>
                <a:cs typeface="+mn-cs"/>
              </a:rPr>
              <a:t>Entry into green &amp; construction careers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Glacial Indifference" pitchFamily="50" charset="0"/>
                <a:ea typeface="+mn-ea"/>
                <a:cs typeface="+mn-cs"/>
              </a:rPr>
              <a:t>Practical, hands-on learning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Glacial Indifference" pitchFamily="50" charset="0"/>
                <a:ea typeface="+mn-ea"/>
                <a:cs typeface="+mn-cs"/>
              </a:rPr>
              <a:t>Focus on confidence, skills &amp; employability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400" b="0" i="0" u="none" strike="noStrike" kern="1200" cap="none" spc="0" normalizeH="0" baseline="0" noProof="0">
              <a:ln>
                <a:noFill/>
              </a:ln>
              <a:solidFill>
                <a:prstClr val="black"/>
              </a:solidFill>
              <a:effectLst/>
              <a:uLnTx/>
              <a:uFillTx/>
              <a:latin typeface="Glacial Indifference"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a:ln>
                  <a:noFill/>
                </a:ln>
                <a:solidFill>
                  <a:prstClr val="black"/>
                </a:solidFill>
                <a:effectLst/>
                <a:uLnTx/>
                <a:uFillTx/>
                <a:latin typeface="Glacial Indifference" pitchFamily="50" charset="0"/>
                <a:ea typeface="+mn-ea"/>
                <a:cs typeface="+mn-cs"/>
              </a:rPr>
              <a:t>The Details -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Glacial Indifference" pitchFamily="50" charset="0"/>
                <a:ea typeface="+mn-ea"/>
                <a:cs typeface="+mn-cs"/>
              </a:rPr>
              <a:t>10am-2pm Wed/Thurs to work around school hours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Glacial Indifference" pitchFamily="50" charset="0"/>
                <a:ea typeface="+mn-ea"/>
                <a:cs typeface="+mn-cs"/>
              </a:rPr>
              <a:t>Starts on 10</a:t>
            </a:r>
            <a:r>
              <a:rPr kumimoji="0" lang="en-GB" sz="2400" b="0" i="0" u="none" strike="noStrike" kern="1200" cap="none" spc="0" normalizeH="0" baseline="30000" noProof="0">
                <a:ln>
                  <a:noFill/>
                </a:ln>
                <a:solidFill>
                  <a:prstClr val="black"/>
                </a:solidFill>
                <a:effectLst/>
                <a:uLnTx/>
                <a:uFillTx/>
                <a:latin typeface="Glacial Indifference" pitchFamily="50" charset="0"/>
                <a:ea typeface="+mn-ea"/>
                <a:cs typeface="+mn-cs"/>
              </a:rPr>
              <a:t>th</a:t>
            </a:r>
            <a:r>
              <a:rPr kumimoji="0" lang="en-GB" sz="2400" b="0" i="0" u="none" strike="noStrike" kern="1200" cap="none" spc="0" normalizeH="0" baseline="0" noProof="0">
                <a:ln>
                  <a:noFill/>
                </a:ln>
                <a:solidFill>
                  <a:prstClr val="black"/>
                </a:solidFill>
                <a:effectLst/>
                <a:uLnTx/>
                <a:uFillTx/>
                <a:latin typeface="Glacial Indifference" pitchFamily="50" charset="0"/>
                <a:ea typeface="+mn-ea"/>
                <a:cs typeface="+mn-cs"/>
              </a:rPr>
              <a:t> June for 5 weeks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Glacial Indifference" pitchFamily="50" charset="0"/>
                <a:ea typeface="+mn-ea"/>
                <a:cs typeface="+mn-cs"/>
              </a:rPr>
              <a:t>Held at the Career Development Centre, Cricket Inn Rd.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Glacial Indifference" pitchFamily="50" charset="0"/>
                <a:ea typeface="+mn-ea"/>
                <a:cs typeface="+mn-cs"/>
              </a:rPr>
              <a:t>Free Training &amp; No experience needed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Glacial Indifference" pitchFamily="50" charset="0"/>
              <a:ea typeface="+mn-ea"/>
              <a:cs typeface="+mn-cs"/>
            </a:endParaRPr>
          </a:p>
        </p:txBody>
      </p:sp>
      <p:pic>
        <p:nvPicPr>
          <p:cNvPr id="7" name="Picture 6">
            <a:extLst>
              <a:ext uri="{FF2B5EF4-FFF2-40B4-BE49-F238E27FC236}">
                <a16:creationId xmlns:a16="http://schemas.microsoft.com/office/drawing/2014/main" id="{750E42FD-8C4A-0741-6352-E4BE98CA4B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647310">
            <a:off x="7248146" y="1148008"/>
            <a:ext cx="3577419" cy="5059999"/>
          </a:xfrm>
          <a:prstGeom prst="rect">
            <a:avLst/>
          </a:prstGeom>
        </p:spPr>
      </p:pic>
    </p:spTree>
    <p:extLst>
      <p:ext uri="{BB962C8B-B14F-4D97-AF65-F5344CB8AC3E}">
        <p14:creationId xmlns:p14="http://schemas.microsoft.com/office/powerpoint/2010/main" val="2456973450"/>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2B47428-2BA2-1768-D828-9FFF6513824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6" name="Content Placeholder 2">
            <a:extLst>
              <a:ext uri="{FF2B5EF4-FFF2-40B4-BE49-F238E27FC236}">
                <a16:creationId xmlns:a16="http://schemas.microsoft.com/office/drawing/2014/main" id="{D9981544-8389-1763-B328-290CB017D2D7}"/>
              </a:ext>
            </a:extLst>
          </p:cNvPr>
          <p:cNvSpPr txBox="1">
            <a:spLocks/>
          </p:cNvSpPr>
          <p:nvPr/>
        </p:nvSpPr>
        <p:spPr>
          <a:xfrm>
            <a:off x="1791956" y="2036602"/>
            <a:ext cx="9894277"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1" i="0" u="none" strike="noStrike" kern="1200" cap="none" spc="0" normalizeH="0" baseline="0" noProof="0">
                <a:ln>
                  <a:noFill/>
                </a:ln>
                <a:solidFill>
                  <a:prstClr val="black"/>
                </a:solidFill>
                <a:effectLst/>
                <a:uLnTx/>
                <a:uFillTx/>
                <a:latin typeface="Glacial Indifference" pitchFamily="50" charset="0"/>
                <a:ea typeface="+mn-ea"/>
                <a:cs typeface="+mn-cs"/>
              </a:rPr>
              <a:t>We remove barriers to employment and support people every step of the way</a:t>
            </a:r>
            <a:endParaRPr kumimoji="0" lang="en-GB" sz="1800" b="0" i="0" u="none" strike="noStrike" kern="1200" cap="none" spc="0" normalizeH="0" baseline="0" noProof="0">
              <a:ln>
                <a:noFill/>
              </a:ln>
              <a:solidFill>
                <a:prstClr val="black"/>
              </a:solidFill>
              <a:effectLst/>
              <a:uLnTx/>
              <a:uFillTx/>
              <a:latin typeface="Glacial Indifference" pitchFamily="50"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Glacial Indifference" pitchFamily="50" charset="0"/>
                <a:ea typeface="+mn-ea"/>
                <a:cs typeface="+mn-cs"/>
              </a:rPr>
              <a:t>Confidence and personal support</a:t>
            </a:r>
            <a:br>
              <a:rPr kumimoji="0" lang="en-GB" sz="1800" b="0" i="0" u="none" strike="noStrike" kern="1200" cap="none" spc="0" normalizeH="0" baseline="0" noProof="0">
                <a:ln>
                  <a:noFill/>
                </a:ln>
                <a:solidFill>
                  <a:prstClr val="black"/>
                </a:solidFill>
                <a:effectLst/>
                <a:uLnTx/>
                <a:uFillTx/>
                <a:latin typeface="Glacial Indifference" pitchFamily="50" charset="0"/>
                <a:ea typeface="+mn-ea"/>
                <a:cs typeface="+mn-cs"/>
              </a:rPr>
            </a:br>
            <a:r>
              <a:rPr kumimoji="0" lang="en-GB" sz="1800" b="0" i="0" u="none" strike="noStrike" kern="1200" cap="none" spc="0" normalizeH="0" baseline="0" noProof="0">
                <a:ln>
                  <a:noFill/>
                </a:ln>
                <a:solidFill>
                  <a:prstClr val="black"/>
                </a:solidFill>
                <a:effectLst/>
                <a:uLnTx/>
                <a:uFillTx/>
                <a:latin typeface="Glacial Indifference" pitchFamily="50" charset="0"/>
                <a:ea typeface="+mn-ea"/>
                <a:cs typeface="+mn-cs"/>
              </a:rPr>
              <a:t>Build confidence, increase motivation, and belief to achieve more.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Glacial Indifference" pitchFamily="50" charset="0"/>
                <a:ea typeface="+mn-ea"/>
                <a:cs typeface="+mn-cs"/>
              </a:rPr>
              <a:t>CV, interview and job search support</a:t>
            </a:r>
            <a:br>
              <a:rPr kumimoji="0" lang="en-GB" sz="1800" b="0" i="0" u="none" strike="noStrike" kern="1200" cap="none" spc="0" normalizeH="0" baseline="0" noProof="0">
                <a:ln>
                  <a:noFill/>
                </a:ln>
                <a:solidFill>
                  <a:prstClr val="black"/>
                </a:solidFill>
                <a:effectLst/>
                <a:uLnTx/>
                <a:uFillTx/>
                <a:latin typeface="Glacial Indifference" pitchFamily="50" charset="0"/>
                <a:ea typeface="+mn-ea"/>
                <a:cs typeface="+mn-cs"/>
              </a:rPr>
            </a:br>
            <a:r>
              <a:rPr kumimoji="0" lang="en-GB" sz="1800" b="0" i="0" u="none" strike="noStrike" kern="1200" cap="none" spc="0" normalizeH="0" baseline="0" noProof="0">
                <a:ln>
                  <a:noFill/>
                </a:ln>
                <a:solidFill>
                  <a:prstClr val="black"/>
                </a:solidFill>
                <a:effectLst/>
                <a:uLnTx/>
                <a:uFillTx/>
                <a:latin typeface="Glacial Indifference" pitchFamily="50" charset="0"/>
                <a:ea typeface="+mn-ea"/>
                <a:cs typeface="+mn-cs"/>
              </a:rPr>
              <a:t>Practical help to improve CVs, prepare for interviews, and actively search for suitable job opportunities.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Glacial Indifference" pitchFamily="50" charset="0"/>
                <a:ea typeface="+mn-ea"/>
                <a:cs typeface="+mn-cs"/>
              </a:rPr>
              <a:t>Flexible support for parents and carers</a:t>
            </a:r>
            <a:br>
              <a:rPr kumimoji="0" lang="en-GB" sz="1800" b="0" i="0" u="none" strike="noStrike" kern="1200" cap="none" spc="0" normalizeH="0" baseline="0" noProof="0">
                <a:ln>
                  <a:noFill/>
                </a:ln>
                <a:solidFill>
                  <a:prstClr val="black"/>
                </a:solidFill>
                <a:effectLst/>
                <a:uLnTx/>
                <a:uFillTx/>
                <a:latin typeface="Glacial Indifference" pitchFamily="50" charset="0"/>
                <a:ea typeface="+mn-ea"/>
                <a:cs typeface="+mn-cs"/>
              </a:rPr>
            </a:br>
            <a:r>
              <a:rPr kumimoji="0" lang="en-GB" sz="1800" b="0" i="0" u="none" strike="noStrike" kern="1200" cap="none" spc="0" normalizeH="0" baseline="0" noProof="0">
                <a:ln>
                  <a:noFill/>
                </a:ln>
                <a:solidFill>
                  <a:prstClr val="black"/>
                </a:solidFill>
                <a:effectLst/>
                <a:uLnTx/>
                <a:uFillTx/>
                <a:latin typeface="Glacial Indifference" pitchFamily="50" charset="0"/>
                <a:ea typeface="+mn-ea"/>
                <a:cs typeface="+mn-cs"/>
              </a:rPr>
              <a:t>We understand real-life pressures like childcare and caring responsibilities, and adapt where possible to support engagement.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Glacial Indifference" pitchFamily="50" charset="0"/>
                <a:ea typeface="+mn-ea"/>
                <a:cs typeface="+mn-cs"/>
              </a:rPr>
              <a:t>Ongoing support into employment</a:t>
            </a:r>
            <a:br>
              <a:rPr kumimoji="0" lang="en-GB" sz="1800" b="0" i="0" u="none" strike="noStrike" kern="1200" cap="none" spc="0" normalizeH="0" baseline="0" noProof="0">
                <a:ln>
                  <a:noFill/>
                </a:ln>
                <a:solidFill>
                  <a:prstClr val="black"/>
                </a:solidFill>
                <a:effectLst/>
                <a:uLnTx/>
                <a:uFillTx/>
                <a:latin typeface="Glacial Indifference" pitchFamily="50" charset="0"/>
                <a:ea typeface="+mn-ea"/>
                <a:cs typeface="+mn-cs"/>
              </a:rPr>
            </a:br>
            <a:r>
              <a:rPr kumimoji="0" lang="en-GB" sz="1800" b="0" i="0" u="none" strike="noStrike" kern="1200" cap="none" spc="0" normalizeH="0" baseline="0" noProof="0">
                <a:ln>
                  <a:noFill/>
                </a:ln>
                <a:solidFill>
                  <a:prstClr val="black"/>
                </a:solidFill>
                <a:effectLst/>
                <a:uLnTx/>
                <a:uFillTx/>
                <a:latin typeface="Glacial Indifference" pitchFamily="50" charset="0"/>
                <a:ea typeface="+mn-ea"/>
                <a:cs typeface="+mn-cs"/>
              </a:rPr>
              <a:t>We continue to support learners as they move towards and into work, helping them stay on track.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Glacial Indifference" pitchFamily="50" charset="0"/>
                <a:ea typeface="+mn-ea"/>
                <a:cs typeface="+mn-cs"/>
              </a:rPr>
              <a:t>Clear routes into real jobs</a:t>
            </a:r>
            <a:br>
              <a:rPr kumimoji="0" lang="en-GB" sz="1800" b="0" i="0" u="none" strike="noStrike" kern="1200" cap="none" spc="0" normalizeH="0" baseline="0" noProof="0">
                <a:ln>
                  <a:noFill/>
                </a:ln>
                <a:solidFill>
                  <a:prstClr val="black"/>
                </a:solidFill>
                <a:effectLst/>
                <a:uLnTx/>
                <a:uFillTx/>
                <a:latin typeface="Glacial Indifference" pitchFamily="50" charset="0"/>
                <a:ea typeface="+mn-ea"/>
                <a:cs typeface="+mn-cs"/>
              </a:rPr>
            </a:br>
            <a:r>
              <a:rPr kumimoji="0" lang="en-GB" sz="1800" b="0" i="0" u="none" strike="noStrike" kern="1200" cap="none" spc="0" normalizeH="0" baseline="0" noProof="0">
                <a:ln>
                  <a:noFill/>
                </a:ln>
                <a:solidFill>
                  <a:prstClr val="black"/>
                </a:solidFill>
                <a:effectLst/>
                <a:uLnTx/>
                <a:uFillTx/>
                <a:latin typeface="Glacial Indifference" pitchFamily="50" charset="0"/>
                <a:ea typeface="+mn-ea"/>
                <a:cs typeface="+mn-cs"/>
              </a:rPr>
              <a:t>We connect learners to genuine employment opportunities within construction and green industries, including local projects and with employers who understand the barriers to employment.</a:t>
            </a:r>
          </a:p>
        </p:txBody>
      </p:sp>
    </p:spTree>
    <p:extLst>
      <p:ext uri="{BB962C8B-B14F-4D97-AF65-F5344CB8AC3E}">
        <p14:creationId xmlns:p14="http://schemas.microsoft.com/office/powerpoint/2010/main" val="2161854026"/>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26C10-E3AC-F037-0671-5F687534D4C2}"/>
            </a:ext>
          </a:extLst>
        </p:cNvPr>
        <p:cNvGrpSpPr/>
        <p:nvPr/>
      </p:nvGrpSpPr>
      <p:grpSpPr>
        <a:xfrm>
          <a:off x="0" y="0"/>
          <a:ext cx="0" cy="0"/>
          <a:chOff x="0" y="0"/>
          <a:chExt cx="0" cy="0"/>
        </a:xfrm>
      </p:grpSpPr>
      <p:sp>
        <p:nvSpPr>
          <p:cNvPr id="14" name="Rectangle 1">
            <a:extLst>
              <a:ext uri="{FF2B5EF4-FFF2-40B4-BE49-F238E27FC236}">
                <a16:creationId xmlns:a16="http://schemas.microsoft.com/office/drawing/2014/main" id="{B7C254CC-A48B-D418-E1EF-4E5DEE6F7633}"/>
              </a:ext>
            </a:extLst>
          </p:cNvPr>
          <p:cNvSpPr>
            <a:spLocks noChangeArrowheads="1"/>
          </p:cNvSpPr>
          <p:nvPr/>
        </p:nvSpPr>
        <p:spPr bwMode="auto">
          <a:xfrm>
            <a:off x="0" y="-123109"/>
            <a:ext cx="12317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0960" tIns="30480" rIns="60960" bIns="3048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Rectangle 2">
            <a:extLst>
              <a:ext uri="{FF2B5EF4-FFF2-40B4-BE49-F238E27FC236}">
                <a16:creationId xmlns:a16="http://schemas.microsoft.com/office/drawing/2014/main" id="{CFF87F48-9A1E-2C07-D270-163045DDFC89}"/>
              </a:ext>
            </a:extLst>
          </p:cNvPr>
          <p:cNvSpPr>
            <a:spLocks noChangeArrowheads="1"/>
          </p:cNvSpPr>
          <p:nvPr/>
        </p:nvSpPr>
        <p:spPr bwMode="auto">
          <a:xfrm>
            <a:off x="-3949700" y="4601291"/>
            <a:ext cx="12317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0960" tIns="30480" rIns="60960" bIns="3048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16D724F3-7AA5-6306-E06F-4DEA55AE91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 y="429"/>
            <a:ext cx="12190476" cy="6857143"/>
          </a:xfrm>
          <a:prstGeom prst="rect">
            <a:avLst/>
          </a:prstGeom>
        </p:spPr>
      </p:pic>
    </p:spTree>
    <p:extLst>
      <p:ext uri="{BB962C8B-B14F-4D97-AF65-F5344CB8AC3E}">
        <p14:creationId xmlns:p14="http://schemas.microsoft.com/office/powerpoint/2010/main" val="976003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52FCDB-B52B-9D87-0D49-372029A7AE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ontent Placeholder 2">
            <a:extLst>
              <a:ext uri="{FF2B5EF4-FFF2-40B4-BE49-F238E27FC236}">
                <a16:creationId xmlns:a16="http://schemas.microsoft.com/office/drawing/2014/main" id="{97E713B4-EA94-3286-4A4F-73E7209C1835}"/>
              </a:ext>
            </a:extLst>
          </p:cNvPr>
          <p:cNvSpPr txBox="1">
            <a:spLocks/>
          </p:cNvSpPr>
          <p:nvPr/>
        </p:nvSpPr>
        <p:spPr>
          <a:xfrm>
            <a:off x="3076575" y="1902206"/>
            <a:ext cx="911542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0" u="none" strike="noStrike" kern="1200" cap="none" spc="0" normalizeH="0" baseline="0" noProof="0">
                <a:ln>
                  <a:noFill/>
                </a:ln>
                <a:solidFill>
                  <a:prstClr val="black"/>
                </a:solidFill>
                <a:effectLst/>
                <a:uLnTx/>
                <a:uFillTx/>
                <a:latin typeface="Glacial Indifference" pitchFamily="50" charset="0"/>
                <a:ea typeface="+mn-ea"/>
                <a:cs typeface="+mn-cs"/>
              </a:rPr>
              <a:t>Simple and accessible referral process - </a:t>
            </a:r>
            <a:endParaRPr kumimoji="0" lang="en-GB" sz="2000" b="0" i="0" u="none" strike="noStrike" kern="1200" cap="none" spc="0" normalizeH="0" baseline="0" noProof="0">
              <a:ln>
                <a:noFill/>
              </a:ln>
              <a:solidFill>
                <a:prstClr val="black"/>
              </a:solidFill>
              <a:effectLst/>
              <a:uLnTx/>
              <a:uFillTx/>
              <a:latin typeface="Glacial Indifference"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a:ln>
                  <a:noFill/>
                </a:ln>
                <a:solidFill>
                  <a:prstClr val="black"/>
                </a:solidFill>
                <a:effectLst/>
                <a:uLnTx/>
                <a:uFillTx/>
                <a:latin typeface="Glacial Indifference" pitchFamily="50" charset="0"/>
                <a:ea typeface="+mn-ea"/>
                <a:cs typeface="+mn-cs"/>
              </a:rPr>
              <a:t>To refer an individual onto to our course, either: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Glacial Indifference" pitchFamily="50" charset="0"/>
                <a:ea typeface="+mn-ea"/>
                <a:cs typeface="+mn-cs"/>
              </a:rPr>
              <a:t>Call us on 0191 466 1024</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Glacial Indifference" pitchFamily="50" charset="0"/>
                <a:ea typeface="+mn-ea"/>
                <a:cs typeface="+mn-cs"/>
              </a:rPr>
              <a:t>Email </a:t>
            </a:r>
            <a:r>
              <a:rPr kumimoji="0" lang="en-GB" sz="2000" b="0" i="0" u="none" strike="noStrike" kern="1200" cap="none" spc="0" normalizeH="0" baseline="0" noProof="0">
                <a:ln>
                  <a:noFill/>
                </a:ln>
                <a:solidFill>
                  <a:prstClr val="black"/>
                </a:solidFill>
                <a:effectLst/>
                <a:uLnTx/>
                <a:uFillTx/>
                <a:latin typeface="Glacial Indifference" pitchFamily="50" charset="0"/>
                <a:ea typeface="+mn-ea"/>
                <a:cs typeface="+mn-cs"/>
                <a:hlinkClick r:id="rId3"/>
              </a:rPr>
              <a:t>training@regen-academy.co.uk</a:t>
            </a:r>
            <a:endParaRPr kumimoji="0" lang="en-GB" sz="2000" b="0" i="0" u="none" strike="noStrike" kern="1200" cap="none" spc="0" normalizeH="0" baseline="0" noProof="0">
              <a:ln>
                <a:noFill/>
              </a:ln>
              <a:solidFill>
                <a:prstClr val="black"/>
              </a:solidFill>
              <a:effectLst/>
              <a:uLnTx/>
              <a:uFillTx/>
              <a:latin typeface="Glacial Indifference" pitchFamily="50"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Glacial Indifference" pitchFamily="50" charset="0"/>
                <a:ea typeface="+mn-ea"/>
                <a:cs typeface="+mn-cs"/>
              </a:rPr>
              <a:t>Or complete our referral form which can be found on the flyer (QR Code).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prstClr val="black"/>
              </a:solidFill>
              <a:effectLst/>
              <a:uLnTx/>
              <a:uFillTx/>
              <a:latin typeface="Glacial Indifference"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a:ln>
                  <a:noFill/>
                </a:ln>
                <a:solidFill>
                  <a:prstClr val="black"/>
                </a:solidFill>
                <a:effectLst/>
                <a:uLnTx/>
                <a:uFillTx/>
                <a:latin typeface="Glacial Indifference" pitchFamily="50" charset="0"/>
                <a:ea typeface="+mn-ea"/>
                <a:cs typeface="+mn-cs"/>
              </a:rPr>
              <a:t>Initial details needed to contact the individual –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Glacial Indifference" pitchFamily="50" charset="0"/>
                <a:ea typeface="+mn-ea"/>
                <a:cs typeface="+mn-cs"/>
              </a:rPr>
              <a:t>Full Name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Glacial Indifference" pitchFamily="50" charset="0"/>
                <a:ea typeface="+mn-ea"/>
                <a:cs typeface="+mn-cs"/>
              </a:rPr>
              <a:t>Telephone number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Glacial Indifference" pitchFamily="50" charset="0"/>
                <a:ea typeface="+mn-ea"/>
                <a:cs typeface="+mn-cs"/>
              </a:rPr>
              <a:t>Email address</a:t>
            </a:r>
          </a:p>
        </p:txBody>
      </p:sp>
    </p:spTree>
    <p:extLst>
      <p:ext uri="{BB962C8B-B14F-4D97-AF65-F5344CB8AC3E}">
        <p14:creationId xmlns:p14="http://schemas.microsoft.com/office/powerpoint/2010/main" val="2750295888"/>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C9872-93A5-5547-3CA9-FE1E30D4D84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C847D0E-6B5F-B3BD-87AC-2517250AD33E}"/>
              </a:ext>
            </a:extLst>
          </p:cNvPr>
          <p:cNvSpPr>
            <a:spLocks noGrp="1"/>
          </p:cNvSpPr>
          <p:nvPr>
            <p:ph type="ctrTitle"/>
          </p:nvPr>
        </p:nvSpPr>
        <p:spPr/>
        <p:txBody>
          <a:bodyPr/>
          <a:lstStyle/>
          <a:p>
            <a:endParaRPr lang="en-GB"/>
          </a:p>
        </p:txBody>
      </p:sp>
      <p:pic>
        <p:nvPicPr>
          <p:cNvPr id="7" name="Picture 6">
            <a:extLst>
              <a:ext uri="{FF2B5EF4-FFF2-40B4-BE49-F238E27FC236}">
                <a16:creationId xmlns:a16="http://schemas.microsoft.com/office/drawing/2014/main" id="{538F8449-3C37-A2CC-356E-478FC2A2F1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39213749"/>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0E96A-2A0F-BEC1-D941-65BC190279A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AC8C639-720F-65CD-B055-4E94D3F03695}"/>
              </a:ext>
            </a:extLst>
          </p:cNvPr>
          <p:cNvPicPr>
            <a:picLocks noChangeAspect="1"/>
          </p:cNvPicPr>
          <p:nvPr/>
        </p:nvPicPr>
        <p:blipFill>
          <a:blip r:embed="rId2"/>
          <a:stretch>
            <a:fillRect/>
          </a:stretch>
        </p:blipFill>
        <p:spPr>
          <a:xfrm>
            <a:off x="-1" y="5061857"/>
            <a:ext cx="12246335" cy="1774372"/>
          </a:xfrm>
          <a:prstGeom prst="rect">
            <a:avLst/>
          </a:prstGeom>
        </p:spPr>
      </p:pic>
      <p:sp>
        <p:nvSpPr>
          <p:cNvPr id="23" name="Rectangle 22">
            <a:extLst>
              <a:ext uri="{FF2B5EF4-FFF2-40B4-BE49-F238E27FC236}">
                <a16:creationId xmlns:a16="http://schemas.microsoft.com/office/drawing/2014/main" id="{54004550-7DF3-AE91-3D44-EF06DFF40274}"/>
              </a:ext>
            </a:extLst>
          </p:cNvPr>
          <p:cNvSpPr/>
          <p:nvPr/>
        </p:nvSpPr>
        <p:spPr>
          <a:xfrm>
            <a:off x="54334" y="935415"/>
            <a:ext cx="12192000" cy="2554545"/>
          </a:xfrm>
          <a:prstGeom prst="rect">
            <a:avLst/>
          </a:prstGeom>
          <a:noFill/>
        </p:spPr>
        <p:txBody>
          <a:bodyPr wrap="square" lIns="91440" tIns="45720" rIns="91440" bIns="45720">
            <a:spAutoFit/>
          </a:bodyPr>
          <a:lstStyle/>
          <a:p>
            <a:pPr algn="ct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
        <p:nvSpPr>
          <p:cNvPr id="2" name="AutoShape 2" descr="Home - PA Champions Sheffield">
            <a:extLst>
              <a:ext uri="{FF2B5EF4-FFF2-40B4-BE49-F238E27FC236}">
                <a16:creationId xmlns:a16="http://schemas.microsoft.com/office/drawing/2014/main" id="{E012D354-FB81-7A17-D80B-4CEEB22688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Rectangle 3">
            <a:extLst>
              <a:ext uri="{FF2B5EF4-FFF2-40B4-BE49-F238E27FC236}">
                <a16:creationId xmlns:a16="http://schemas.microsoft.com/office/drawing/2014/main" id="{8175AD51-33EC-B9EF-C400-2FFC2324C761}"/>
              </a:ext>
            </a:extLst>
          </p:cNvPr>
          <p:cNvSpPr/>
          <p:nvPr/>
        </p:nvSpPr>
        <p:spPr>
          <a:xfrm>
            <a:off x="54334" y="1087815"/>
            <a:ext cx="12344400" cy="2554545"/>
          </a:xfrm>
          <a:prstGeom prst="rect">
            <a:avLst/>
          </a:prstGeom>
          <a:noFill/>
        </p:spPr>
        <p:txBody>
          <a:bodyPr wrap="square" lIns="91440" tIns="45720" rIns="91440" bIns="45720">
            <a:spAutoFit/>
          </a:bodyPr>
          <a:lstStyle/>
          <a:p>
            <a:pPr algn="ctr"/>
            <a: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Candy Marsh</a:t>
            </a: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pic>
        <p:nvPicPr>
          <p:cNvPr id="5" name="Picture 4">
            <a:extLst>
              <a:ext uri="{FF2B5EF4-FFF2-40B4-BE49-F238E27FC236}">
                <a16:creationId xmlns:a16="http://schemas.microsoft.com/office/drawing/2014/main" id="{751341BC-8AC2-4C03-E0EC-BB8EDB5CE266}"/>
              </a:ext>
            </a:extLst>
          </p:cNvPr>
          <p:cNvPicPr>
            <a:picLocks noChangeAspect="1"/>
          </p:cNvPicPr>
          <p:nvPr/>
        </p:nvPicPr>
        <p:blipFill>
          <a:blip r:embed="rId3"/>
          <a:stretch/>
        </p:blipFill>
        <p:spPr>
          <a:xfrm>
            <a:off x="3498742" y="2729501"/>
            <a:ext cx="5499316" cy="1172731"/>
          </a:xfrm>
          <a:prstGeom prst="rect">
            <a:avLst/>
          </a:prstGeom>
        </p:spPr>
      </p:pic>
    </p:spTree>
    <p:extLst>
      <p:ext uri="{BB962C8B-B14F-4D97-AF65-F5344CB8AC3E}">
        <p14:creationId xmlns:p14="http://schemas.microsoft.com/office/powerpoint/2010/main" val="17054391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81000" y="565263"/>
            <a:ext cx="4794250" cy="2863850"/>
            <a:chOff x="0" y="0"/>
            <a:chExt cx="9588500" cy="5727700"/>
          </a:xfrm>
        </p:grpSpPr>
        <p:sp>
          <p:nvSpPr>
            <p:cNvPr id="3" name="Freeform 3"/>
            <p:cNvSpPr/>
            <p:nvPr/>
          </p:nvSpPr>
          <p:spPr>
            <a:xfrm>
              <a:off x="0" y="0"/>
              <a:ext cx="9588500" cy="5727700"/>
            </a:xfrm>
            <a:custGeom>
              <a:avLst/>
              <a:gdLst/>
              <a:ahLst/>
              <a:cxnLst/>
              <a:rect l="l" t="t" r="r" b="b"/>
              <a:pathLst>
                <a:path w="9588500" h="5727700">
                  <a:moveTo>
                    <a:pt x="9588500" y="0"/>
                  </a:moveTo>
                  <a:lnTo>
                    <a:pt x="0" y="0"/>
                  </a:lnTo>
                  <a:lnTo>
                    <a:pt x="0" y="360680"/>
                  </a:lnTo>
                  <a:lnTo>
                    <a:pt x="0" y="5727700"/>
                  </a:lnTo>
                  <a:lnTo>
                    <a:pt x="360807" y="5727700"/>
                  </a:lnTo>
                  <a:lnTo>
                    <a:pt x="360807" y="360680"/>
                  </a:lnTo>
                  <a:lnTo>
                    <a:pt x="9588500" y="360680"/>
                  </a:lnTo>
                  <a:lnTo>
                    <a:pt x="9588500" y="0"/>
                  </a:lnTo>
                  <a:close/>
                </a:path>
              </a:pathLst>
            </a:custGeom>
            <a:solidFill>
              <a:srgbClr val="00BCE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sp>
        <p:nvSpPr>
          <p:cNvPr id="4" name="Freeform 4"/>
          <p:cNvSpPr/>
          <p:nvPr/>
        </p:nvSpPr>
        <p:spPr>
          <a:xfrm>
            <a:off x="561428" y="563016"/>
            <a:ext cx="11249572" cy="5911443"/>
          </a:xfrm>
          <a:custGeom>
            <a:avLst/>
            <a:gdLst/>
            <a:ahLst/>
            <a:cxnLst/>
            <a:rect l="l" t="t" r="r" b="b"/>
            <a:pathLst>
              <a:path w="16874358" h="8867164">
                <a:moveTo>
                  <a:pt x="0" y="0"/>
                </a:moveTo>
                <a:lnTo>
                  <a:pt x="16874358" y="0"/>
                </a:lnTo>
                <a:lnTo>
                  <a:pt x="16874358" y="8867164"/>
                </a:lnTo>
                <a:lnTo>
                  <a:pt x="0" y="886716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nvGrpSpPr>
          <p:cNvPr id="5" name="Group 5"/>
          <p:cNvGrpSpPr>
            <a:grpSpLocks noChangeAspect="1"/>
          </p:cNvGrpSpPr>
          <p:nvPr/>
        </p:nvGrpSpPr>
        <p:grpSpPr>
          <a:xfrm>
            <a:off x="1648683" y="380999"/>
            <a:ext cx="8886012" cy="4036788"/>
            <a:chOff x="0" y="0"/>
            <a:chExt cx="17772024" cy="8073576"/>
          </a:xfrm>
        </p:grpSpPr>
        <p:sp>
          <p:nvSpPr>
            <p:cNvPr id="6" name="Freeform 6"/>
            <p:cNvSpPr/>
            <p:nvPr/>
          </p:nvSpPr>
          <p:spPr>
            <a:xfrm>
              <a:off x="0" y="0"/>
              <a:ext cx="17771999" cy="8073517"/>
            </a:xfrm>
            <a:custGeom>
              <a:avLst/>
              <a:gdLst/>
              <a:ahLst/>
              <a:cxnLst/>
              <a:rect l="l" t="t" r="r" b="b"/>
              <a:pathLst>
                <a:path w="17771999" h="8073517">
                  <a:moveTo>
                    <a:pt x="0" y="0"/>
                  </a:moveTo>
                  <a:lnTo>
                    <a:pt x="17771999" y="0"/>
                  </a:lnTo>
                  <a:lnTo>
                    <a:pt x="17771999" y="8073517"/>
                  </a:lnTo>
                  <a:lnTo>
                    <a:pt x="0" y="8073517"/>
                  </a:lnTo>
                  <a:lnTo>
                    <a:pt x="0" y="0"/>
                  </a:lnTo>
                  <a:close/>
                </a:path>
              </a:pathLst>
            </a:custGeom>
            <a:solidFill>
              <a:srgbClr val="000000">
                <a:alpha val="0"/>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sp>
        <p:nvSpPr>
          <p:cNvPr id="7" name="Freeform 7"/>
          <p:cNvSpPr/>
          <p:nvPr/>
        </p:nvSpPr>
        <p:spPr>
          <a:xfrm>
            <a:off x="1490932" y="2317552"/>
            <a:ext cx="9210136" cy="2100235"/>
          </a:xfrm>
          <a:custGeom>
            <a:avLst/>
            <a:gdLst/>
            <a:ahLst/>
            <a:cxnLst/>
            <a:rect l="l" t="t" r="r" b="b"/>
            <a:pathLst>
              <a:path w="13815204" h="3150352">
                <a:moveTo>
                  <a:pt x="0" y="0"/>
                </a:moveTo>
                <a:lnTo>
                  <a:pt x="13815204" y="0"/>
                </a:lnTo>
                <a:lnTo>
                  <a:pt x="13815204" y="3150352"/>
                </a:lnTo>
                <a:lnTo>
                  <a:pt x="0" y="3150352"/>
                </a:lnTo>
                <a:lnTo>
                  <a:pt x="0" y="0"/>
                </a:lnTo>
                <a:close/>
              </a:path>
            </a:pathLst>
          </a:custGeom>
          <a:blipFill>
            <a:blip>
              <a:extLst>
                <a:ext uri="{96DAC541-7B7A-43D3-8B79-37D633B846F1}">
                  <asvg:svgBlip xmlns:asvg="http://schemas.microsoft.com/office/drawing/2016/SVG/main" r:embed="rId4"/>
                </a:ext>
              </a:extLst>
            </a:blip>
            <a:stretch>
              <a:fillRect t="-60611"/>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8" name="Freeform 8"/>
          <p:cNvSpPr/>
          <p:nvPr/>
        </p:nvSpPr>
        <p:spPr>
          <a:xfrm>
            <a:off x="3657600" y="513527"/>
            <a:ext cx="4876800" cy="344546"/>
          </a:xfrm>
          <a:custGeom>
            <a:avLst/>
            <a:gdLst/>
            <a:ahLst/>
            <a:cxnLst/>
            <a:rect l="l" t="t" r="r" b="b"/>
            <a:pathLst>
              <a:path w="7315200" h="516819">
                <a:moveTo>
                  <a:pt x="0" y="0"/>
                </a:moveTo>
                <a:lnTo>
                  <a:pt x="7315200" y="0"/>
                </a:lnTo>
                <a:lnTo>
                  <a:pt x="7315200" y="516820"/>
                </a:lnTo>
                <a:lnTo>
                  <a:pt x="0" y="516820"/>
                </a:lnTo>
                <a:lnTo>
                  <a:pt x="0" y="0"/>
                </a:lnTo>
                <a:close/>
              </a:path>
            </a:pathLst>
          </a:custGeom>
          <a:blipFill>
            <a:blip>
              <a:extLst>
                <a:ext uri="{96DAC541-7B7A-43D3-8B79-37D633B846F1}">
                  <asvg:svgBlip xmlns:asvg="http://schemas.microsoft.com/office/drawing/2016/SVG/main" r:embed="rId4"/>
                </a:ext>
              </a:extLst>
            </a:blip>
            <a:stretch>
              <a:fillRect b="-418400"/>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9" name="TextBox 9"/>
          <p:cNvSpPr txBox="1"/>
          <p:nvPr/>
        </p:nvSpPr>
        <p:spPr>
          <a:xfrm>
            <a:off x="5479025" y="4829898"/>
            <a:ext cx="1233950" cy="56664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4432"/>
              </a:lnSpc>
            </a:pPr>
            <a:r>
              <a:rPr lang="en-US" sz="3694" b="1" spc="-41">
                <a:solidFill>
                  <a:srgbClr val="000000"/>
                </a:solidFill>
                <a:latin typeface="Montserrat Heavy"/>
                <a:ea typeface="Montserrat Heavy"/>
                <a:cs typeface="Montserrat Heavy"/>
                <a:sym typeface="Montserrat Heavy"/>
              </a:rPr>
              <a:t>2026</a:t>
            </a:r>
          </a:p>
        </p:txBody>
      </p:sp>
    </p:spTree>
    <p:extLst>
      <p:ext uri="{BB962C8B-B14F-4D97-AF65-F5344CB8AC3E}">
        <p14:creationId xmlns:p14="http://schemas.microsoft.com/office/powerpoint/2010/main" val="29089551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4188D871-0364-988C-23E0-E902B2E6C90D}"/>
              </a:ext>
            </a:extLst>
          </p:cNvPr>
          <p:cNvGrpSpPr/>
          <p:nvPr/>
        </p:nvGrpSpPr>
        <p:grpSpPr>
          <a:xfrm>
            <a:off x="381001" y="381102"/>
            <a:ext cx="11811635" cy="6476898"/>
            <a:chOff x="381000" y="381101"/>
            <a:chExt cx="11811635" cy="6476898"/>
          </a:xfrm>
        </p:grpSpPr>
        <p:sp>
          <p:nvSpPr>
            <p:cNvPr id="3" name="object 3"/>
            <p:cNvSpPr/>
            <p:nvPr/>
          </p:nvSpPr>
          <p:spPr>
            <a:xfrm>
              <a:off x="381000" y="381101"/>
              <a:ext cx="5715000" cy="3048000"/>
            </a:xfrm>
            <a:custGeom>
              <a:avLst/>
              <a:gdLst/>
              <a:ahLst/>
              <a:cxnLst/>
              <a:rect l="l" t="t" r="r" b="b"/>
              <a:pathLst>
                <a:path w="5715000" h="3048000">
                  <a:moveTo>
                    <a:pt x="5715000" y="0"/>
                  </a:moveTo>
                  <a:lnTo>
                    <a:pt x="0" y="0"/>
                  </a:lnTo>
                  <a:lnTo>
                    <a:pt x="0" y="180340"/>
                  </a:lnTo>
                  <a:lnTo>
                    <a:pt x="0" y="3048000"/>
                  </a:lnTo>
                  <a:lnTo>
                    <a:pt x="180428" y="3048000"/>
                  </a:lnTo>
                  <a:lnTo>
                    <a:pt x="180428" y="180340"/>
                  </a:lnTo>
                  <a:lnTo>
                    <a:pt x="5715000" y="180340"/>
                  </a:lnTo>
                  <a:lnTo>
                    <a:pt x="5715000" y="0"/>
                  </a:lnTo>
                  <a:close/>
                </a:path>
              </a:pathLst>
            </a:custGeom>
            <a:solidFill>
              <a:srgbClr val="00BCE0"/>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1800"/>
            </a:p>
          </p:txBody>
        </p:sp>
        <p:sp>
          <p:nvSpPr>
            <p:cNvPr id="4" name="object 4"/>
            <p:cNvSpPr/>
            <p:nvPr/>
          </p:nvSpPr>
          <p:spPr>
            <a:xfrm>
              <a:off x="6096000" y="563029"/>
              <a:ext cx="6096635" cy="180975"/>
            </a:xfrm>
            <a:custGeom>
              <a:avLst/>
              <a:gdLst/>
              <a:ahLst/>
              <a:cxnLst/>
              <a:rect l="l" t="t" r="r" b="b"/>
              <a:pathLst>
                <a:path w="6096634" h="180975">
                  <a:moveTo>
                    <a:pt x="6096012" y="0"/>
                  </a:moveTo>
                  <a:lnTo>
                    <a:pt x="0" y="0"/>
                  </a:lnTo>
                  <a:lnTo>
                    <a:pt x="0" y="180428"/>
                  </a:lnTo>
                  <a:lnTo>
                    <a:pt x="6096012" y="180428"/>
                  </a:lnTo>
                  <a:lnTo>
                    <a:pt x="6096012" y="0"/>
                  </a:lnTo>
                  <a:close/>
                </a:path>
              </a:pathLst>
            </a:custGeom>
            <a:solidFill>
              <a:srgbClr val="C41C54"/>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1800"/>
            </a:p>
          </p:txBody>
        </p:sp>
        <p:sp>
          <p:nvSpPr>
            <p:cNvPr id="5" name="object 5"/>
            <p:cNvSpPr/>
            <p:nvPr/>
          </p:nvSpPr>
          <p:spPr>
            <a:xfrm>
              <a:off x="561428" y="3428999"/>
              <a:ext cx="180975" cy="3429000"/>
            </a:xfrm>
            <a:custGeom>
              <a:avLst/>
              <a:gdLst/>
              <a:ahLst/>
              <a:cxnLst/>
              <a:rect l="l" t="t" r="r" b="b"/>
              <a:pathLst>
                <a:path w="180975" h="3429000">
                  <a:moveTo>
                    <a:pt x="180428" y="0"/>
                  </a:moveTo>
                  <a:lnTo>
                    <a:pt x="0" y="0"/>
                  </a:lnTo>
                  <a:lnTo>
                    <a:pt x="0" y="3429000"/>
                  </a:lnTo>
                  <a:lnTo>
                    <a:pt x="180428" y="3429000"/>
                  </a:lnTo>
                  <a:lnTo>
                    <a:pt x="180428" y="0"/>
                  </a:lnTo>
                  <a:close/>
                </a:path>
              </a:pathLst>
            </a:custGeom>
            <a:solidFill>
              <a:srgbClr val="F26830"/>
            </a:solidFill>
          </p:spPr>
          <p:txBody>
            <a:bodyPr wrap="square" lIns="0" tIns="0" rIns="0" bIns="0" rtlCol="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sz="1800"/>
            </a:p>
          </p:txBody>
        </p:sp>
      </p:grpSp>
      <p:sp>
        <p:nvSpPr>
          <p:cNvPr id="7" name="object 7"/>
          <p:cNvSpPr txBox="1"/>
          <p:nvPr/>
        </p:nvSpPr>
        <p:spPr>
          <a:xfrm>
            <a:off x="11683999" y="908050"/>
            <a:ext cx="138499" cy="1901189"/>
          </a:xfrm>
          <a:prstGeom prst="rect">
            <a:avLst/>
          </a:prstGeom>
        </p:spPr>
        <p:txBody>
          <a:bodyPr vert="vert270" wrap="square" lIns="0" tIns="8890"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12701">
              <a:spcBef>
                <a:spcPts val="70"/>
              </a:spcBef>
            </a:pPr>
            <a:r>
              <a:rPr sz="900" b="1">
                <a:latin typeface="Montserrat Black"/>
                <a:cs typeface="Montserrat Black"/>
              </a:rPr>
              <a:t>The</a:t>
            </a:r>
            <a:r>
              <a:rPr sz="900" b="1" spc="-5">
                <a:latin typeface="Montserrat Black"/>
                <a:cs typeface="Montserrat Black"/>
              </a:rPr>
              <a:t> </a:t>
            </a:r>
            <a:r>
              <a:rPr sz="900" b="1">
                <a:latin typeface="Montserrat Black"/>
                <a:cs typeface="Montserrat Black"/>
              </a:rPr>
              <a:t>Summer</a:t>
            </a:r>
            <a:r>
              <a:rPr sz="900" b="1" spc="-5">
                <a:latin typeface="Montserrat Black"/>
                <a:cs typeface="Montserrat Black"/>
              </a:rPr>
              <a:t> </a:t>
            </a:r>
            <a:r>
              <a:rPr sz="900" b="1">
                <a:latin typeface="Montserrat Black"/>
                <a:cs typeface="Montserrat Black"/>
              </a:rPr>
              <a:t>Jobs</a:t>
            </a:r>
            <a:r>
              <a:rPr sz="900" b="1" spc="-5">
                <a:latin typeface="Montserrat Black"/>
                <a:cs typeface="Montserrat Black"/>
              </a:rPr>
              <a:t> </a:t>
            </a:r>
            <a:r>
              <a:rPr sz="900" b="1" spc="-10">
                <a:latin typeface="Montserrat Black"/>
                <a:cs typeface="Montserrat Black"/>
              </a:rPr>
              <a:t>Programme</a:t>
            </a:r>
            <a:endParaRPr sz="900">
              <a:latin typeface="Montserrat Black"/>
              <a:cs typeface="Montserrat Black"/>
            </a:endParaRPr>
          </a:p>
        </p:txBody>
      </p:sp>
      <p:sp>
        <p:nvSpPr>
          <p:cNvPr id="8" name="object 8"/>
          <p:cNvSpPr txBox="1"/>
          <p:nvPr/>
        </p:nvSpPr>
        <p:spPr>
          <a:xfrm>
            <a:off x="11683999" y="6315024"/>
            <a:ext cx="138499" cy="175260"/>
          </a:xfrm>
          <a:prstGeom prst="rect">
            <a:avLst/>
          </a:prstGeom>
        </p:spPr>
        <p:txBody>
          <a:bodyPr vert="vert270" wrap="square" lIns="0" tIns="8890"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12701">
              <a:spcBef>
                <a:spcPts val="70"/>
              </a:spcBef>
            </a:pPr>
            <a:r>
              <a:rPr sz="900" b="1" spc="-25">
                <a:latin typeface="Montserrat Black"/>
                <a:cs typeface="Montserrat Black"/>
              </a:rPr>
              <a:t>03</a:t>
            </a:r>
            <a:endParaRPr sz="900">
              <a:latin typeface="Montserrat Black"/>
              <a:cs typeface="Montserrat Black"/>
            </a:endParaRPr>
          </a:p>
        </p:txBody>
      </p:sp>
      <p:sp>
        <p:nvSpPr>
          <p:cNvPr id="10" name="object 10"/>
          <p:cNvSpPr txBox="1">
            <a:spLocks noGrp="1"/>
          </p:cNvSpPr>
          <p:nvPr>
            <p:ph type="body" idx="4294967295"/>
          </p:nvPr>
        </p:nvSpPr>
        <p:spPr>
          <a:xfrm>
            <a:off x="1482894" y="1952917"/>
            <a:ext cx="9429454" cy="2846933"/>
          </a:xfrm>
          <a:prstGeom prst="rect">
            <a:avLst/>
          </a:prstGeom>
        </p:spPr>
        <p:txBody>
          <a:bodyPr vert="horz" wrap="square" lIns="0" tIns="25400"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12701" marR="382924">
              <a:spcBef>
                <a:spcPts val="200"/>
              </a:spcBef>
            </a:pPr>
            <a:r>
              <a:rPr sz="1333">
                <a:latin typeface="Aptos" panose="020B0004020202020204" pitchFamily="34" charset="0"/>
                <a:cs typeface="Montserrat Black"/>
              </a:rPr>
              <a:t>The</a:t>
            </a:r>
            <a:r>
              <a:rPr sz="1333" spc="-10">
                <a:latin typeface="Aptos" panose="020B0004020202020204" pitchFamily="34" charset="0"/>
                <a:cs typeface="Montserrat Black"/>
              </a:rPr>
              <a:t> </a:t>
            </a:r>
            <a:r>
              <a:rPr sz="1333">
                <a:latin typeface="Aptos" panose="020B0004020202020204" pitchFamily="34" charset="0"/>
                <a:cs typeface="Montserrat Black"/>
              </a:rPr>
              <a:t>Summer</a:t>
            </a:r>
            <a:r>
              <a:rPr sz="1333" spc="-10">
                <a:latin typeface="Aptos" panose="020B0004020202020204" pitchFamily="34" charset="0"/>
                <a:cs typeface="Montserrat Black"/>
              </a:rPr>
              <a:t> </a:t>
            </a:r>
            <a:r>
              <a:rPr sz="1333">
                <a:latin typeface="Aptos" panose="020B0004020202020204" pitchFamily="34" charset="0"/>
                <a:cs typeface="Montserrat Black"/>
              </a:rPr>
              <a:t>Jobs</a:t>
            </a:r>
            <a:r>
              <a:rPr sz="1333" spc="-10">
                <a:latin typeface="Aptos" panose="020B0004020202020204" pitchFamily="34" charset="0"/>
                <a:cs typeface="Montserrat Black"/>
              </a:rPr>
              <a:t> Programme</a:t>
            </a:r>
            <a:r>
              <a:rPr sz="1333" spc="-40">
                <a:latin typeface="Aptos" panose="020B0004020202020204" pitchFamily="34" charset="0"/>
                <a:cs typeface="Montserrat Black"/>
              </a:rPr>
              <a:t> </a:t>
            </a:r>
            <a:r>
              <a:rPr sz="1333">
                <a:latin typeface="Aptos" panose="020B0004020202020204" pitchFamily="34" charset="0"/>
              </a:rPr>
              <a:t>is</a:t>
            </a:r>
            <a:r>
              <a:rPr sz="1333" spc="-5">
                <a:latin typeface="Aptos" panose="020B0004020202020204" pitchFamily="34" charset="0"/>
              </a:rPr>
              <a:t> </a:t>
            </a:r>
            <a:r>
              <a:rPr sz="1333">
                <a:latin typeface="Aptos" panose="020B0004020202020204" pitchFamily="34" charset="0"/>
              </a:rPr>
              <a:t>an</a:t>
            </a:r>
            <a:r>
              <a:rPr sz="1333" spc="-10">
                <a:latin typeface="Aptos" panose="020B0004020202020204" pitchFamily="34" charset="0"/>
              </a:rPr>
              <a:t> </a:t>
            </a:r>
            <a:r>
              <a:rPr sz="1333">
                <a:latin typeface="Aptos" panose="020B0004020202020204" pitchFamily="34" charset="0"/>
              </a:rPr>
              <a:t>exciting</a:t>
            </a:r>
            <a:r>
              <a:rPr sz="1333" spc="-10">
                <a:latin typeface="Aptos" panose="020B0004020202020204" pitchFamily="34" charset="0"/>
              </a:rPr>
              <a:t> </a:t>
            </a:r>
            <a:r>
              <a:rPr sz="1333">
                <a:latin typeface="Aptos" panose="020B0004020202020204" pitchFamily="34" charset="0"/>
              </a:rPr>
              <a:t>initiative</a:t>
            </a:r>
            <a:r>
              <a:rPr sz="1333" spc="-5">
                <a:latin typeface="Aptos" panose="020B0004020202020204" pitchFamily="34" charset="0"/>
              </a:rPr>
              <a:t> </a:t>
            </a:r>
            <a:r>
              <a:rPr lang="en-US" sz="1333">
                <a:latin typeface="Aptos" panose="020B0004020202020204" pitchFamily="34" charset="0"/>
              </a:rPr>
              <a:t>delivered</a:t>
            </a:r>
            <a:r>
              <a:rPr sz="1333" spc="-10">
                <a:latin typeface="Aptos" panose="020B0004020202020204" pitchFamily="34" charset="0"/>
              </a:rPr>
              <a:t> </a:t>
            </a:r>
            <a:r>
              <a:rPr sz="1333">
                <a:latin typeface="Aptos" panose="020B0004020202020204" pitchFamily="34" charset="0"/>
              </a:rPr>
              <a:t>from</a:t>
            </a:r>
            <a:r>
              <a:rPr sz="1333" spc="15">
                <a:latin typeface="Aptos" panose="020B0004020202020204" pitchFamily="34" charset="0"/>
              </a:rPr>
              <a:t> </a:t>
            </a:r>
            <a:r>
              <a:rPr sz="1333" b="1">
                <a:latin typeface="Aptos" panose="020B0004020202020204" pitchFamily="34" charset="0"/>
                <a:cs typeface="Montserrat Black"/>
              </a:rPr>
              <a:t>July</a:t>
            </a:r>
            <a:r>
              <a:rPr sz="1333" b="1" spc="-5">
                <a:latin typeface="Aptos" panose="020B0004020202020204" pitchFamily="34" charset="0"/>
                <a:cs typeface="Montserrat Black"/>
              </a:rPr>
              <a:t> </a:t>
            </a:r>
            <a:r>
              <a:rPr sz="1333" b="1">
                <a:latin typeface="Aptos" panose="020B0004020202020204" pitchFamily="34" charset="0"/>
                <a:cs typeface="Montserrat Black"/>
              </a:rPr>
              <a:t>to</a:t>
            </a:r>
            <a:r>
              <a:rPr sz="1333" b="1" spc="-10">
                <a:latin typeface="Aptos" panose="020B0004020202020204" pitchFamily="34" charset="0"/>
                <a:cs typeface="Montserrat Black"/>
              </a:rPr>
              <a:t> </a:t>
            </a:r>
            <a:r>
              <a:rPr sz="1333" b="1">
                <a:latin typeface="Aptos" panose="020B0004020202020204" pitchFamily="34" charset="0"/>
                <a:cs typeface="Montserrat Black"/>
              </a:rPr>
              <a:t>September</a:t>
            </a:r>
            <a:r>
              <a:rPr sz="1333" b="1" spc="-10">
                <a:latin typeface="Aptos" panose="020B0004020202020204" pitchFamily="34" charset="0"/>
                <a:cs typeface="Montserrat Black"/>
              </a:rPr>
              <a:t> </a:t>
            </a:r>
            <a:r>
              <a:rPr sz="1333" b="1">
                <a:latin typeface="Aptos" panose="020B0004020202020204" pitchFamily="34" charset="0"/>
                <a:cs typeface="Montserrat Black"/>
              </a:rPr>
              <a:t>20</a:t>
            </a:r>
            <a:r>
              <a:rPr lang="en-US" sz="1333" b="1">
                <a:latin typeface="Aptos" panose="020B0004020202020204" pitchFamily="34" charset="0"/>
                <a:cs typeface="Montserrat Black"/>
              </a:rPr>
              <a:t>26</a:t>
            </a:r>
            <a:r>
              <a:rPr sz="1333" b="1" spc="-40">
                <a:latin typeface="Aptos" panose="020B0004020202020204" pitchFamily="34" charset="0"/>
                <a:cs typeface="Montserrat Black"/>
              </a:rPr>
              <a:t> </a:t>
            </a:r>
            <a:r>
              <a:rPr sz="1333">
                <a:latin typeface="Aptos" panose="020B0004020202020204" pitchFamily="34" charset="0"/>
              </a:rPr>
              <a:t>to</a:t>
            </a:r>
            <a:r>
              <a:rPr sz="1333" spc="-5">
                <a:latin typeface="Aptos" panose="020B0004020202020204" pitchFamily="34" charset="0"/>
              </a:rPr>
              <a:t> </a:t>
            </a:r>
            <a:r>
              <a:rPr sz="1333" spc="-10">
                <a:latin typeface="Aptos" panose="020B0004020202020204" pitchFamily="34" charset="0"/>
              </a:rPr>
              <a:t>support </a:t>
            </a:r>
            <a:r>
              <a:rPr sz="1333">
                <a:latin typeface="Aptos" panose="020B0004020202020204" pitchFamily="34" charset="0"/>
              </a:rPr>
              <a:t>vulnerable</a:t>
            </a:r>
            <a:r>
              <a:rPr sz="1333" spc="-10">
                <a:latin typeface="Aptos" panose="020B0004020202020204" pitchFamily="34" charset="0"/>
              </a:rPr>
              <a:t> </a:t>
            </a:r>
            <a:r>
              <a:rPr sz="1333">
                <a:latin typeface="Aptos" panose="020B0004020202020204" pitchFamily="34" charset="0"/>
              </a:rPr>
              <a:t>young</a:t>
            </a:r>
            <a:r>
              <a:rPr sz="1333" spc="-15">
                <a:latin typeface="Aptos" panose="020B0004020202020204" pitchFamily="34" charset="0"/>
              </a:rPr>
              <a:t> </a:t>
            </a:r>
            <a:r>
              <a:rPr sz="1333">
                <a:latin typeface="Aptos" panose="020B0004020202020204" pitchFamily="34" charset="0"/>
              </a:rPr>
              <a:t>people</a:t>
            </a:r>
            <a:r>
              <a:rPr sz="1333" spc="-15">
                <a:latin typeface="Aptos" panose="020B0004020202020204" pitchFamily="34" charset="0"/>
              </a:rPr>
              <a:t> </a:t>
            </a:r>
            <a:r>
              <a:rPr sz="1333">
                <a:latin typeface="Aptos" panose="020B0004020202020204" pitchFamily="34" charset="0"/>
              </a:rPr>
              <a:t>in</a:t>
            </a:r>
            <a:r>
              <a:rPr sz="1333" spc="-10">
                <a:latin typeface="Aptos" panose="020B0004020202020204" pitchFamily="34" charset="0"/>
              </a:rPr>
              <a:t> </a:t>
            </a:r>
            <a:r>
              <a:rPr sz="1333">
                <a:latin typeface="Aptos" panose="020B0004020202020204" pitchFamily="34" charset="0"/>
              </a:rPr>
              <a:t>England</a:t>
            </a:r>
            <a:r>
              <a:rPr sz="1333" spc="-15">
                <a:latin typeface="Aptos" panose="020B0004020202020204" pitchFamily="34" charset="0"/>
              </a:rPr>
              <a:t> </a:t>
            </a:r>
            <a:r>
              <a:rPr sz="1333">
                <a:latin typeface="Aptos" panose="020B0004020202020204" pitchFamily="34" charset="0"/>
              </a:rPr>
              <a:t>and</a:t>
            </a:r>
            <a:r>
              <a:rPr sz="1333" spc="-10">
                <a:latin typeface="Aptos" panose="020B0004020202020204" pitchFamily="34" charset="0"/>
              </a:rPr>
              <a:t> </a:t>
            </a:r>
            <a:r>
              <a:rPr sz="1333">
                <a:latin typeface="Aptos" panose="020B0004020202020204" pitchFamily="34" charset="0"/>
              </a:rPr>
              <a:t>Wales</a:t>
            </a:r>
            <a:r>
              <a:rPr sz="1333" spc="-15">
                <a:latin typeface="Aptos" panose="020B0004020202020204" pitchFamily="34" charset="0"/>
              </a:rPr>
              <a:t> </a:t>
            </a:r>
            <a:r>
              <a:rPr sz="1333">
                <a:latin typeface="Aptos" panose="020B0004020202020204" pitchFamily="34" charset="0"/>
              </a:rPr>
              <a:t>by</a:t>
            </a:r>
            <a:r>
              <a:rPr sz="1333" spc="-15">
                <a:latin typeface="Aptos" panose="020B0004020202020204" pitchFamily="34" charset="0"/>
              </a:rPr>
              <a:t> </a:t>
            </a:r>
            <a:r>
              <a:rPr sz="1333">
                <a:latin typeface="Aptos" panose="020B0004020202020204" pitchFamily="34" charset="0"/>
              </a:rPr>
              <a:t>keeping</a:t>
            </a:r>
            <a:r>
              <a:rPr sz="1333" spc="-10">
                <a:latin typeface="Aptos" panose="020B0004020202020204" pitchFamily="34" charset="0"/>
              </a:rPr>
              <a:t> </a:t>
            </a:r>
            <a:r>
              <a:rPr sz="1333">
                <a:latin typeface="Aptos" panose="020B0004020202020204" pitchFamily="34" charset="0"/>
              </a:rPr>
              <a:t>them</a:t>
            </a:r>
            <a:r>
              <a:rPr sz="1333" spc="-15">
                <a:latin typeface="Aptos" panose="020B0004020202020204" pitchFamily="34" charset="0"/>
              </a:rPr>
              <a:t> </a:t>
            </a:r>
            <a:r>
              <a:rPr sz="1333">
                <a:latin typeface="Aptos" panose="020B0004020202020204" pitchFamily="34" charset="0"/>
              </a:rPr>
              <a:t>safe</a:t>
            </a:r>
            <a:r>
              <a:rPr sz="1333" spc="-10">
                <a:latin typeface="Aptos" panose="020B0004020202020204" pitchFamily="34" charset="0"/>
              </a:rPr>
              <a:t> </a:t>
            </a:r>
            <a:r>
              <a:rPr sz="1333">
                <a:latin typeface="Aptos" panose="020B0004020202020204" pitchFamily="34" charset="0"/>
              </a:rPr>
              <a:t>and</a:t>
            </a:r>
            <a:r>
              <a:rPr sz="1333" spc="-15">
                <a:latin typeface="Aptos" panose="020B0004020202020204" pitchFamily="34" charset="0"/>
              </a:rPr>
              <a:t> </a:t>
            </a:r>
            <a:r>
              <a:rPr sz="1333" spc="-10">
                <a:latin typeface="Aptos" panose="020B0004020202020204" pitchFamily="34" charset="0"/>
              </a:rPr>
              <a:t>improving</a:t>
            </a:r>
            <a:r>
              <a:rPr sz="1333" spc="-15">
                <a:latin typeface="Aptos" panose="020B0004020202020204" pitchFamily="34" charset="0"/>
              </a:rPr>
              <a:t> </a:t>
            </a:r>
            <a:r>
              <a:rPr sz="1333">
                <a:latin typeface="Aptos" panose="020B0004020202020204" pitchFamily="34" charset="0"/>
              </a:rPr>
              <a:t>their</a:t>
            </a:r>
            <a:r>
              <a:rPr sz="1333" spc="-10">
                <a:latin typeface="Aptos" panose="020B0004020202020204" pitchFamily="34" charset="0"/>
              </a:rPr>
              <a:t> future</a:t>
            </a:r>
            <a:r>
              <a:rPr lang="en-US" sz="1333" spc="-10">
                <a:latin typeface="Aptos" panose="020B0004020202020204" pitchFamily="34" charset="0"/>
              </a:rPr>
              <a:t> </a:t>
            </a:r>
            <a:r>
              <a:rPr lang="en-US" sz="1333">
                <a:latin typeface="Aptos" panose="020B0004020202020204" pitchFamily="34" charset="0"/>
              </a:rPr>
              <a:t>involvement</a:t>
            </a:r>
            <a:r>
              <a:rPr lang="en-US" sz="1333" spc="-25">
                <a:latin typeface="Aptos" panose="020B0004020202020204" pitchFamily="34" charset="0"/>
              </a:rPr>
              <a:t> </a:t>
            </a:r>
            <a:r>
              <a:rPr lang="en-US" sz="1333">
                <a:latin typeface="Aptos" panose="020B0004020202020204" pitchFamily="34" charset="0"/>
              </a:rPr>
              <a:t>in</a:t>
            </a:r>
            <a:r>
              <a:rPr lang="en-US" sz="1333" spc="-20">
                <a:latin typeface="Aptos" panose="020B0004020202020204" pitchFamily="34" charset="0"/>
              </a:rPr>
              <a:t> </a:t>
            </a:r>
            <a:r>
              <a:rPr lang="en-US" sz="1333">
                <a:latin typeface="Aptos" panose="020B0004020202020204" pitchFamily="34" charset="0"/>
              </a:rPr>
              <a:t>education,</a:t>
            </a:r>
            <a:r>
              <a:rPr lang="en-US" sz="1333" spc="-20">
                <a:latin typeface="Aptos" panose="020B0004020202020204" pitchFamily="34" charset="0"/>
              </a:rPr>
              <a:t> </a:t>
            </a:r>
            <a:r>
              <a:rPr lang="en-US" sz="1333">
                <a:latin typeface="Aptos" panose="020B0004020202020204" pitchFamily="34" charset="0"/>
              </a:rPr>
              <a:t>training,</a:t>
            </a:r>
            <a:r>
              <a:rPr lang="en-US" sz="1333" spc="-20">
                <a:latin typeface="Aptos" panose="020B0004020202020204" pitchFamily="34" charset="0"/>
              </a:rPr>
              <a:t> </a:t>
            </a:r>
            <a:r>
              <a:rPr lang="en-US" sz="1333">
                <a:latin typeface="Aptos" panose="020B0004020202020204" pitchFamily="34" charset="0"/>
              </a:rPr>
              <a:t>and</a:t>
            </a:r>
            <a:r>
              <a:rPr lang="en-US" sz="1333" spc="-20">
                <a:latin typeface="Aptos" panose="020B0004020202020204" pitchFamily="34" charset="0"/>
              </a:rPr>
              <a:t> </a:t>
            </a:r>
            <a:r>
              <a:rPr lang="en-US" sz="1333">
                <a:latin typeface="Aptos" panose="020B0004020202020204" pitchFamily="34" charset="0"/>
              </a:rPr>
              <a:t>employment.</a:t>
            </a:r>
            <a:r>
              <a:rPr lang="en-US" sz="1333" spc="-25">
                <a:latin typeface="Aptos" panose="020B0004020202020204" pitchFamily="34" charset="0"/>
              </a:rPr>
              <a:t> </a:t>
            </a:r>
          </a:p>
          <a:p>
            <a:pPr marL="0" marR="382924" indent="0">
              <a:spcBef>
                <a:spcPts val="200"/>
              </a:spcBef>
              <a:buNone/>
            </a:pPr>
            <a:endParaRPr lang="en-US" sz="1333" spc="-25">
              <a:latin typeface="Aptos" panose="020B0004020202020204" pitchFamily="34" charset="0"/>
            </a:endParaRPr>
          </a:p>
          <a:p>
            <a:pPr marL="12701" marR="382924">
              <a:spcBef>
                <a:spcPts val="200"/>
              </a:spcBef>
            </a:pPr>
            <a:r>
              <a:rPr lang="en-US" sz="1333">
                <a:latin typeface="Aptos" panose="020B0004020202020204" pitchFamily="34" charset="0"/>
              </a:rPr>
              <a:t>The</a:t>
            </a:r>
            <a:r>
              <a:rPr lang="en-US" sz="1333" spc="-20">
                <a:latin typeface="Aptos" panose="020B0004020202020204" pitchFamily="34" charset="0"/>
              </a:rPr>
              <a:t> </a:t>
            </a:r>
            <a:r>
              <a:rPr lang="en-US" sz="1333">
                <a:latin typeface="Aptos" panose="020B0004020202020204" pitchFamily="34" charset="0"/>
              </a:rPr>
              <a:t>Summer</a:t>
            </a:r>
            <a:r>
              <a:rPr lang="en-US" sz="1333" spc="-20">
                <a:latin typeface="Aptos" panose="020B0004020202020204" pitchFamily="34" charset="0"/>
              </a:rPr>
              <a:t> </a:t>
            </a:r>
            <a:r>
              <a:rPr lang="en-US" sz="1333">
                <a:latin typeface="Aptos" panose="020B0004020202020204" pitchFamily="34" charset="0"/>
              </a:rPr>
              <a:t>Jobs</a:t>
            </a:r>
            <a:r>
              <a:rPr lang="en-US" sz="1333" spc="-20">
                <a:latin typeface="Aptos" panose="020B0004020202020204" pitchFamily="34" charset="0"/>
              </a:rPr>
              <a:t> </a:t>
            </a:r>
            <a:r>
              <a:rPr lang="en-US" sz="1333" spc="-10">
                <a:latin typeface="Aptos" panose="020B0004020202020204" pitchFamily="34" charset="0"/>
              </a:rPr>
              <a:t>Programme</a:t>
            </a:r>
            <a:r>
              <a:rPr lang="en-US" sz="1333" spc="-20">
                <a:latin typeface="Aptos" panose="020B0004020202020204" pitchFamily="34" charset="0"/>
              </a:rPr>
              <a:t> </a:t>
            </a:r>
            <a:r>
              <a:rPr lang="en-US" sz="1333">
                <a:latin typeface="Aptos" panose="020B0004020202020204" pitchFamily="34" charset="0"/>
              </a:rPr>
              <a:t>aims</a:t>
            </a:r>
            <a:r>
              <a:rPr lang="en-US" sz="1333" spc="-25">
                <a:latin typeface="Aptos" panose="020B0004020202020204" pitchFamily="34" charset="0"/>
              </a:rPr>
              <a:t> </a:t>
            </a:r>
            <a:r>
              <a:rPr lang="en-US" sz="1333">
                <a:latin typeface="Aptos" panose="020B0004020202020204" pitchFamily="34" charset="0"/>
              </a:rPr>
              <a:t>to</a:t>
            </a:r>
            <a:r>
              <a:rPr lang="en-US" sz="1333" spc="-20">
                <a:latin typeface="Aptos" panose="020B0004020202020204" pitchFamily="34" charset="0"/>
              </a:rPr>
              <a:t> </a:t>
            </a:r>
            <a:r>
              <a:rPr lang="en-US" sz="1333">
                <a:latin typeface="Aptos" panose="020B0004020202020204" pitchFamily="34" charset="0"/>
              </a:rPr>
              <a:t>remove</a:t>
            </a:r>
            <a:r>
              <a:rPr lang="en-US" sz="1333" spc="-20">
                <a:latin typeface="Aptos" panose="020B0004020202020204" pitchFamily="34" charset="0"/>
              </a:rPr>
              <a:t> </a:t>
            </a:r>
            <a:r>
              <a:rPr lang="en-US" sz="1333">
                <a:latin typeface="Aptos" panose="020B0004020202020204" pitchFamily="34" charset="0"/>
              </a:rPr>
              <a:t>barriers</a:t>
            </a:r>
            <a:r>
              <a:rPr lang="en-US" sz="1333" spc="-20">
                <a:latin typeface="Aptos" panose="020B0004020202020204" pitchFamily="34" charset="0"/>
              </a:rPr>
              <a:t> </a:t>
            </a:r>
            <a:r>
              <a:rPr lang="en-US" sz="1333" spc="-25">
                <a:latin typeface="Aptos" panose="020B0004020202020204" pitchFamily="34" charset="0"/>
              </a:rPr>
              <a:t>to </a:t>
            </a:r>
            <a:r>
              <a:rPr lang="en-US" sz="1333">
                <a:latin typeface="Aptos" panose="020B0004020202020204" pitchFamily="34" charset="0"/>
              </a:rPr>
              <a:t>youth</a:t>
            </a:r>
            <a:r>
              <a:rPr lang="en-US" sz="1333" spc="-25">
                <a:latin typeface="Aptos" panose="020B0004020202020204" pitchFamily="34" charset="0"/>
              </a:rPr>
              <a:t> </a:t>
            </a:r>
            <a:r>
              <a:rPr lang="en-US" sz="1333">
                <a:latin typeface="Aptos" panose="020B0004020202020204" pitchFamily="34" charset="0"/>
              </a:rPr>
              <a:t>employment</a:t>
            </a:r>
            <a:r>
              <a:rPr lang="en-US" sz="1333" spc="-25">
                <a:latin typeface="Aptos" panose="020B0004020202020204" pitchFamily="34" charset="0"/>
              </a:rPr>
              <a:t> and increase community safety </a:t>
            </a:r>
            <a:r>
              <a:rPr lang="en-US" sz="1333">
                <a:latin typeface="Aptos" panose="020B0004020202020204" pitchFamily="34" charset="0"/>
              </a:rPr>
              <a:t>by</a:t>
            </a:r>
            <a:r>
              <a:rPr lang="en-US" sz="1333" spc="-25">
                <a:latin typeface="Aptos" panose="020B0004020202020204" pitchFamily="34" charset="0"/>
              </a:rPr>
              <a:t> </a:t>
            </a:r>
            <a:r>
              <a:rPr lang="en-US" sz="1333">
                <a:latin typeface="Aptos" panose="020B0004020202020204" pitchFamily="34" charset="0"/>
              </a:rPr>
              <a:t>providing</a:t>
            </a:r>
            <a:r>
              <a:rPr lang="en-US" sz="1333" spc="-25">
                <a:latin typeface="Aptos" panose="020B0004020202020204" pitchFamily="34" charset="0"/>
              </a:rPr>
              <a:t> </a:t>
            </a:r>
            <a:r>
              <a:rPr lang="en-US" sz="1333">
                <a:latin typeface="Aptos" panose="020B0004020202020204" pitchFamily="34" charset="0"/>
              </a:rPr>
              <a:t>key</a:t>
            </a:r>
            <a:r>
              <a:rPr lang="en-US" sz="1333" spc="-25">
                <a:latin typeface="Aptos" panose="020B0004020202020204" pitchFamily="34" charset="0"/>
              </a:rPr>
              <a:t> </a:t>
            </a:r>
            <a:r>
              <a:rPr lang="en-US" sz="1333">
                <a:latin typeface="Aptos" panose="020B0004020202020204" pitchFamily="34" charset="0"/>
              </a:rPr>
              <a:t>skills</a:t>
            </a:r>
            <a:r>
              <a:rPr lang="en-US" sz="1333" spc="-25">
                <a:latin typeface="Aptos" panose="020B0004020202020204" pitchFamily="34" charset="0"/>
              </a:rPr>
              <a:t> and experience </a:t>
            </a:r>
            <a:r>
              <a:rPr lang="en-US" sz="1333">
                <a:latin typeface="Aptos" panose="020B0004020202020204" pitchFamily="34" charset="0"/>
              </a:rPr>
              <a:t>needed</a:t>
            </a:r>
            <a:r>
              <a:rPr lang="en-US" sz="1333" spc="-25">
                <a:latin typeface="Aptos" panose="020B0004020202020204" pitchFamily="34" charset="0"/>
              </a:rPr>
              <a:t> </a:t>
            </a:r>
            <a:r>
              <a:rPr lang="en-US" sz="1333">
                <a:latin typeface="Aptos" panose="020B0004020202020204" pitchFamily="34" charset="0"/>
              </a:rPr>
              <a:t>for</a:t>
            </a:r>
            <a:r>
              <a:rPr lang="en-US" sz="1333" spc="-25">
                <a:latin typeface="Aptos" panose="020B0004020202020204" pitchFamily="34" charset="0"/>
              </a:rPr>
              <a:t> </a:t>
            </a:r>
            <a:r>
              <a:rPr lang="en-US" sz="1333">
                <a:latin typeface="Aptos" panose="020B0004020202020204" pitchFamily="34" charset="0"/>
              </a:rPr>
              <a:t>future</a:t>
            </a:r>
            <a:r>
              <a:rPr lang="en-US" sz="1333" spc="-25">
                <a:latin typeface="Aptos" panose="020B0004020202020204" pitchFamily="34" charset="0"/>
              </a:rPr>
              <a:t> </a:t>
            </a:r>
            <a:r>
              <a:rPr lang="en-US" sz="1333">
                <a:latin typeface="Aptos" panose="020B0004020202020204" pitchFamily="34" charset="0"/>
              </a:rPr>
              <a:t>jobs,</a:t>
            </a:r>
            <a:r>
              <a:rPr lang="en-US" sz="1333" spc="-25">
                <a:latin typeface="Aptos" panose="020B0004020202020204" pitchFamily="34" charset="0"/>
              </a:rPr>
              <a:t> </a:t>
            </a:r>
            <a:r>
              <a:rPr lang="en-US" sz="1333">
                <a:latin typeface="Aptos" panose="020B0004020202020204" pitchFamily="34" charset="0"/>
              </a:rPr>
              <a:t>personal</a:t>
            </a:r>
            <a:r>
              <a:rPr lang="en-US" sz="1333" spc="-25">
                <a:latin typeface="Aptos" panose="020B0004020202020204" pitchFamily="34" charset="0"/>
              </a:rPr>
              <a:t> </a:t>
            </a:r>
            <a:r>
              <a:rPr lang="en-US" sz="1333">
                <a:latin typeface="Aptos" panose="020B0004020202020204" pitchFamily="34" charset="0"/>
              </a:rPr>
              <a:t>growth,</a:t>
            </a:r>
            <a:r>
              <a:rPr lang="en-US" sz="1333" spc="-25">
                <a:latin typeface="Aptos" panose="020B0004020202020204" pitchFamily="34" charset="0"/>
              </a:rPr>
              <a:t> </a:t>
            </a:r>
            <a:r>
              <a:rPr lang="en-US" sz="1333">
                <a:latin typeface="Aptos" panose="020B0004020202020204" pitchFamily="34" charset="0"/>
              </a:rPr>
              <a:t>and</a:t>
            </a:r>
            <a:r>
              <a:rPr lang="en-US" sz="1333" spc="-25">
                <a:latin typeface="Aptos" panose="020B0004020202020204" pitchFamily="34" charset="0"/>
              </a:rPr>
              <a:t> </a:t>
            </a:r>
            <a:r>
              <a:rPr lang="en-US" sz="1333">
                <a:latin typeface="Aptos" panose="020B0004020202020204" pitchFamily="34" charset="0"/>
              </a:rPr>
              <a:t>positive</a:t>
            </a:r>
            <a:r>
              <a:rPr lang="en-US" sz="1333" spc="-25">
                <a:latin typeface="Aptos" panose="020B0004020202020204" pitchFamily="34" charset="0"/>
              </a:rPr>
              <a:t> </a:t>
            </a:r>
            <a:r>
              <a:rPr lang="en-US" sz="1333">
                <a:latin typeface="Aptos" panose="020B0004020202020204" pitchFamily="34" charset="0"/>
              </a:rPr>
              <a:t>engagement. </a:t>
            </a:r>
          </a:p>
          <a:p>
            <a:pPr marL="0" marR="382924" indent="0">
              <a:spcBef>
                <a:spcPts val="200"/>
              </a:spcBef>
              <a:buNone/>
            </a:pPr>
            <a:endParaRPr lang="en-US" sz="1333">
              <a:latin typeface="Aptos" panose="020B0004020202020204" pitchFamily="34" charset="0"/>
            </a:endParaRPr>
          </a:p>
          <a:p>
            <a:pPr marL="12701" marR="382924">
              <a:spcBef>
                <a:spcPts val="200"/>
              </a:spcBef>
            </a:pPr>
            <a:r>
              <a:rPr sz="1333">
                <a:latin typeface="Aptos" panose="020B0004020202020204" pitchFamily="34" charset="0"/>
              </a:rPr>
              <a:t>Participants</a:t>
            </a:r>
            <a:r>
              <a:rPr sz="1333" spc="-25">
                <a:latin typeface="Aptos" panose="020B0004020202020204" pitchFamily="34" charset="0"/>
              </a:rPr>
              <a:t> </a:t>
            </a:r>
            <a:r>
              <a:rPr sz="1333">
                <a:latin typeface="Aptos" panose="020B0004020202020204" pitchFamily="34" charset="0"/>
              </a:rPr>
              <a:t>begin</a:t>
            </a:r>
            <a:r>
              <a:rPr sz="1333" spc="-25">
                <a:latin typeface="Aptos" panose="020B0004020202020204" pitchFamily="34" charset="0"/>
              </a:rPr>
              <a:t> </a:t>
            </a:r>
            <a:r>
              <a:rPr sz="1333">
                <a:latin typeface="Aptos" panose="020B0004020202020204" pitchFamily="34" charset="0"/>
              </a:rPr>
              <a:t>with</a:t>
            </a:r>
            <a:r>
              <a:rPr sz="1333" spc="-20">
                <a:latin typeface="Aptos" panose="020B0004020202020204" pitchFamily="34" charset="0"/>
              </a:rPr>
              <a:t> </a:t>
            </a:r>
            <a:r>
              <a:rPr sz="1333">
                <a:latin typeface="Aptos" panose="020B0004020202020204" pitchFamily="34" charset="0"/>
              </a:rPr>
              <a:t>an</a:t>
            </a:r>
            <a:r>
              <a:rPr sz="1333" spc="-25">
                <a:latin typeface="Aptos" panose="020B0004020202020204" pitchFamily="34" charset="0"/>
              </a:rPr>
              <a:t> </a:t>
            </a:r>
            <a:r>
              <a:rPr sz="1333">
                <a:latin typeface="Aptos" panose="020B0004020202020204" pitchFamily="34" charset="0"/>
              </a:rPr>
              <a:t>intensive,</a:t>
            </a:r>
            <a:r>
              <a:rPr sz="1333" spc="-25">
                <a:latin typeface="Aptos" panose="020B0004020202020204" pitchFamily="34" charset="0"/>
              </a:rPr>
              <a:t> </a:t>
            </a:r>
            <a:r>
              <a:rPr sz="1333" b="1" spc="-10">
                <a:latin typeface="Aptos" panose="020B0004020202020204" pitchFamily="34" charset="0"/>
              </a:rPr>
              <a:t>one-</a:t>
            </a:r>
            <a:r>
              <a:rPr sz="1333" b="1">
                <a:latin typeface="Aptos" panose="020B0004020202020204" pitchFamily="34" charset="0"/>
              </a:rPr>
              <a:t>week,</a:t>
            </a:r>
            <a:r>
              <a:rPr sz="1333" b="1" spc="-20">
                <a:latin typeface="Aptos" panose="020B0004020202020204" pitchFamily="34" charset="0"/>
              </a:rPr>
              <a:t> </a:t>
            </a:r>
            <a:r>
              <a:rPr sz="1333" b="1">
                <a:latin typeface="Aptos" panose="020B0004020202020204" pitchFamily="34" charset="0"/>
              </a:rPr>
              <a:t>paid</a:t>
            </a:r>
            <a:r>
              <a:rPr sz="1333" b="1" spc="-25">
                <a:latin typeface="Aptos" panose="020B0004020202020204" pitchFamily="34" charset="0"/>
              </a:rPr>
              <a:t> </a:t>
            </a:r>
            <a:r>
              <a:rPr sz="1333" b="1" spc="-10">
                <a:latin typeface="Aptos" panose="020B0004020202020204" pitchFamily="34" charset="0"/>
              </a:rPr>
              <a:t>pre-</a:t>
            </a:r>
            <a:r>
              <a:rPr sz="1333" b="1">
                <a:latin typeface="Aptos" panose="020B0004020202020204" pitchFamily="34" charset="0"/>
              </a:rPr>
              <a:t>employment</a:t>
            </a:r>
            <a:r>
              <a:rPr sz="1333" b="1" spc="-25">
                <a:latin typeface="Aptos" panose="020B0004020202020204" pitchFamily="34" charset="0"/>
              </a:rPr>
              <a:t> </a:t>
            </a:r>
            <a:r>
              <a:rPr sz="1333" b="1">
                <a:latin typeface="Aptos" panose="020B0004020202020204" pitchFamily="34" charset="0"/>
              </a:rPr>
              <a:t>training</a:t>
            </a:r>
            <a:r>
              <a:rPr sz="1333" b="1" spc="-20">
                <a:latin typeface="Aptos" panose="020B0004020202020204" pitchFamily="34" charset="0"/>
              </a:rPr>
              <a:t> </a:t>
            </a:r>
            <a:r>
              <a:rPr sz="1333" b="1">
                <a:latin typeface="Aptos" panose="020B0004020202020204" pitchFamily="34" charset="0"/>
              </a:rPr>
              <a:t>course</a:t>
            </a:r>
            <a:r>
              <a:rPr sz="1333">
                <a:latin typeface="Aptos" panose="020B0004020202020204" pitchFamily="34" charset="0"/>
              </a:rPr>
              <a:t>,</a:t>
            </a:r>
            <a:r>
              <a:rPr sz="1333" spc="-25">
                <a:latin typeface="Aptos" panose="020B0004020202020204" pitchFamily="34" charset="0"/>
              </a:rPr>
              <a:t> </a:t>
            </a:r>
            <a:r>
              <a:rPr sz="1333">
                <a:latin typeface="Aptos" panose="020B0004020202020204" pitchFamily="34" charset="0"/>
              </a:rPr>
              <a:t>preparing</a:t>
            </a:r>
            <a:r>
              <a:rPr sz="1333" spc="-25">
                <a:latin typeface="Aptos" panose="020B0004020202020204" pitchFamily="34" charset="0"/>
              </a:rPr>
              <a:t> </a:t>
            </a:r>
            <a:r>
              <a:rPr sz="1333">
                <a:latin typeface="Aptos" panose="020B0004020202020204" pitchFamily="34" charset="0"/>
              </a:rPr>
              <a:t>them</a:t>
            </a:r>
            <a:r>
              <a:rPr sz="1333" spc="-20">
                <a:latin typeface="Aptos" panose="020B0004020202020204" pitchFamily="34" charset="0"/>
              </a:rPr>
              <a:t> </a:t>
            </a:r>
            <a:r>
              <a:rPr sz="1333">
                <a:latin typeface="Aptos" panose="020B0004020202020204" pitchFamily="34" charset="0"/>
              </a:rPr>
              <a:t>for</a:t>
            </a:r>
            <a:r>
              <a:rPr sz="1333" spc="-25">
                <a:latin typeface="Aptos" panose="020B0004020202020204" pitchFamily="34" charset="0"/>
              </a:rPr>
              <a:t> the </a:t>
            </a:r>
            <a:r>
              <a:rPr sz="1333" spc="-10">
                <a:latin typeface="Aptos" panose="020B0004020202020204" pitchFamily="34" charset="0"/>
              </a:rPr>
              <a:t>workplace,</a:t>
            </a:r>
            <a:r>
              <a:rPr sz="1333" spc="-15">
                <a:latin typeface="Aptos" panose="020B0004020202020204" pitchFamily="34" charset="0"/>
              </a:rPr>
              <a:t> </a:t>
            </a:r>
            <a:r>
              <a:rPr sz="1333" spc="-10">
                <a:latin typeface="Aptos" panose="020B0004020202020204" pitchFamily="34" charset="0"/>
              </a:rPr>
              <a:t>followed </a:t>
            </a:r>
            <a:r>
              <a:rPr sz="1333">
                <a:latin typeface="Aptos" panose="020B0004020202020204" pitchFamily="34" charset="0"/>
              </a:rPr>
              <a:t>by</a:t>
            </a:r>
            <a:r>
              <a:rPr sz="1333" spc="-10">
                <a:latin typeface="Aptos" panose="020B0004020202020204" pitchFamily="34" charset="0"/>
              </a:rPr>
              <a:t> </a:t>
            </a:r>
            <a:r>
              <a:rPr sz="1333">
                <a:latin typeface="Aptos" panose="020B0004020202020204" pitchFamily="34" charset="0"/>
              </a:rPr>
              <a:t>a</a:t>
            </a:r>
            <a:r>
              <a:rPr sz="1333" spc="-10">
                <a:latin typeface="Aptos" panose="020B0004020202020204" pitchFamily="34" charset="0"/>
              </a:rPr>
              <a:t> </a:t>
            </a:r>
            <a:r>
              <a:rPr sz="1333" b="1">
                <a:latin typeface="Aptos" panose="020B0004020202020204" pitchFamily="34" charset="0"/>
              </a:rPr>
              <a:t>five-week</a:t>
            </a:r>
            <a:r>
              <a:rPr sz="1333" b="1" spc="-10">
                <a:latin typeface="Aptos" panose="020B0004020202020204" pitchFamily="34" charset="0"/>
              </a:rPr>
              <a:t> </a:t>
            </a:r>
            <a:r>
              <a:rPr sz="1333" b="1">
                <a:latin typeface="Aptos" panose="020B0004020202020204" pitchFamily="34" charset="0"/>
              </a:rPr>
              <a:t>paid</a:t>
            </a:r>
            <a:r>
              <a:rPr sz="1333" b="1" spc="-10">
                <a:latin typeface="Aptos" panose="020B0004020202020204" pitchFamily="34" charset="0"/>
              </a:rPr>
              <a:t> </a:t>
            </a:r>
            <a:r>
              <a:rPr lang="en-US" sz="1333" b="1">
                <a:latin typeface="Aptos" panose="020B0004020202020204" pitchFamily="34" charset="0"/>
              </a:rPr>
              <a:t>work</a:t>
            </a:r>
            <a:r>
              <a:rPr sz="1333" b="1" spc="-10">
                <a:latin typeface="Aptos" panose="020B0004020202020204" pitchFamily="34" charset="0"/>
              </a:rPr>
              <a:t> </a:t>
            </a:r>
            <a:r>
              <a:rPr sz="1333" b="1">
                <a:latin typeface="Aptos" panose="020B0004020202020204" pitchFamily="34" charset="0"/>
              </a:rPr>
              <a:t>placement</a:t>
            </a:r>
            <a:r>
              <a:rPr sz="1333">
                <a:latin typeface="Aptos" panose="020B0004020202020204" pitchFamily="34" charset="0"/>
              </a:rPr>
              <a:t>,</a:t>
            </a:r>
            <a:r>
              <a:rPr sz="1333" spc="-10">
                <a:latin typeface="Aptos" panose="020B0004020202020204" pitchFamily="34" charset="0"/>
              </a:rPr>
              <a:t> </a:t>
            </a:r>
            <a:r>
              <a:rPr sz="1333">
                <a:latin typeface="Aptos" panose="020B0004020202020204" pitchFamily="34" charset="0"/>
              </a:rPr>
              <a:t>offering</a:t>
            </a:r>
            <a:r>
              <a:rPr sz="1333" spc="-10">
                <a:latin typeface="Aptos" panose="020B0004020202020204" pitchFamily="34" charset="0"/>
              </a:rPr>
              <a:t> </a:t>
            </a:r>
            <a:r>
              <a:rPr sz="1333">
                <a:latin typeface="Aptos" panose="020B0004020202020204" pitchFamily="34" charset="0"/>
              </a:rPr>
              <a:t>practical</a:t>
            </a:r>
            <a:r>
              <a:rPr sz="1333" spc="-10">
                <a:latin typeface="Aptos" panose="020B0004020202020204" pitchFamily="34" charset="0"/>
              </a:rPr>
              <a:t> </a:t>
            </a:r>
            <a:r>
              <a:rPr sz="1333">
                <a:latin typeface="Aptos" panose="020B0004020202020204" pitchFamily="34" charset="0"/>
              </a:rPr>
              <a:t>experience</a:t>
            </a:r>
            <a:r>
              <a:rPr sz="1333" spc="-10">
                <a:latin typeface="Aptos" panose="020B0004020202020204" pitchFamily="34" charset="0"/>
              </a:rPr>
              <a:t> </a:t>
            </a:r>
            <a:r>
              <a:rPr sz="1333">
                <a:latin typeface="Aptos" panose="020B0004020202020204" pitchFamily="34" charset="0"/>
              </a:rPr>
              <a:t>in</a:t>
            </a:r>
            <a:r>
              <a:rPr sz="1333" spc="-10">
                <a:latin typeface="Aptos" panose="020B0004020202020204" pitchFamily="34" charset="0"/>
              </a:rPr>
              <a:t> </a:t>
            </a:r>
            <a:r>
              <a:rPr sz="1333">
                <a:latin typeface="Aptos" panose="020B0004020202020204" pitchFamily="34" charset="0"/>
              </a:rPr>
              <a:t>real</a:t>
            </a:r>
            <a:r>
              <a:rPr sz="1333" spc="-10">
                <a:latin typeface="Aptos" panose="020B0004020202020204" pitchFamily="34" charset="0"/>
              </a:rPr>
              <a:t> </a:t>
            </a:r>
            <a:r>
              <a:rPr sz="1333" spc="-20">
                <a:latin typeface="Aptos" panose="020B0004020202020204" pitchFamily="34" charset="0"/>
              </a:rPr>
              <a:t>work </a:t>
            </a:r>
            <a:r>
              <a:rPr sz="1333">
                <a:latin typeface="Aptos" panose="020B0004020202020204" pitchFamily="34" charset="0"/>
              </a:rPr>
              <a:t>environments.</a:t>
            </a:r>
            <a:r>
              <a:rPr sz="1333" spc="-20">
                <a:latin typeface="Aptos" panose="020B0004020202020204" pitchFamily="34" charset="0"/>
              </a:rPr>
              <a:t> </a:t>
            </a:r>
            <a:endParaRPr lang="en-US" sz="1333" b="1" i="1" spc="-20">
              <a:latin typeface="Aptos" panose="020B0004020202020204" pitchFamily="34" charset="0"/>
            </a:endParaRPr>
          </a:p>
          <a:p>
            <a:pPr marL="0" marR="382924" indent="0">
              <a:spcBef>
                <a:spcPts val="200"/>
              </a:spcBef>
              <a:buNone/>
            </a:pPr>
            <a:endParaRPr lang="en-US" sz="1333" spc="-20">
              <a:latin typeface="Aptos" panose="020B0004020202020204" pitchFamily="34" charset="0"/>
            </a:endParaRPr>
          </a:p>
          <a:p>
            <a:pPr marL="12701" marR="382924">
              <a:spcBef>
                <a:spcPts val="200"/>
              </a:spcBef>
            </a:pPr>
            <a:r>
              <a:rPr sz="1333" spc="-10">
                <a:latin typeface="Aptos" panose="020B0004020202020204" pitchFamily="34" charset="0"/>
              </a:rPr>
              <a:t>Throughout</a:t>
            </a:r>
            <a:r>
              <a:rPr sz="1333" spc="-20">
                <a:latin typeface="Aptos" panose="020B0004020202020204" pitchFamily="34" charset="0"/>
              </a:rPr>
              <a:t> </a:t>
            </a:r>
            <a:r>
              <a:rPr sz="1333">
                <a:latin typeface="Aptos" panose="020B0004020202020204" pitchFamily="34" charset="0"/>
              </a:rPr>
              <a:t>their</a:t>
            </a:r>
            <a:r>
              <a:rPr sz="1333" spc="-15">
                <a:latin typeface="Aptos" panose="020B0004020202020204" pitchFamily="34" charset="0"/>
              </a:rPr>
              <a:t> </a:t>
            </a:r>
            <a:r>
              <a:rPr sz="1333">
                <a:latin typeface="Aptos" panose="020B0004020202020204" pitchFamily="34" charset="0"/>
              </a:rPr>
              <a:t>placements,</a:t>
            </a:r>
            <a:r>
              <a:rPr sz="1333" spc="-20">
                <a:latin typeface="Aptos" panose="020B0004020202020204" pitchFamily="34" charset="0"/>
              </a:rPr>
              <a:t> </a:t>
            </a:r>
            <a:r>
              <a:rPr lang="en-US" sz="1333">
                <a:latin typeface="Aptos" panose="020B0004020202020204" pitchFamily="34" charset="0"/>
              </a:rPr>
              <a:t>young people a</a:t>
            </a:r>
            <a:r>
              <a:rPr sz="1333">
                <a:latin typeface="Aptos" panose="020B0004020202020204" pitchFamily="34" charset="0"/>
              </a:rPr>
              <a:t>re</a:t>
            </a:r>
            <a:r>
              <a:rPr sz="1333" spc="-15">
                <a:latin typeface="Aptos" panose="020B0004020202020204" pitchFamily="34" charset="0"/>
              </a:rPr>
              <a:t> </a:t>
            </a:r>
            <a:r>
              <a:rPr sz="1333">
                <a:latin typeface="Aptos" panose="020B0004020202020204" pitchFamily="34" charset="0"/>
              </a:rPr>
              <a:t>supported</a:t>
            </a:r>
            <a:r>
              <a:rPr sz="1333" spc="-20">
                <a:latin typeface="Aptos" panose="020B0004020202020204" pitchFamily="34" charset="0"/>
              </a:rPr>
              <a:t> </a:t>
            </a:r>
            <a:r>
              <a:rPr sz="1333">
                <a:latin typeface="Aptos" panose="020B0004020202020204" pitchFamily="34" charset="0"/>
              </a:rPr>
              <a:t>by</a:t>
            </a:r>
            <a:r>
              <a:rPr sz="1333" spc="-20">
                <a:latin typeface="Aptos" panose="020B0004020202020204" pitchFamily="34" charset="0"/>
              </a:rPr>
              <a:t> </a:t>
            </a:r>
            <a:r>
              <a:rPr sz="1333">
                <a:latin typeface="Aptos" panose="020B0004020202020204" pitchFamily="34" charset="0"/>
              </a:rPr>
              <a:t>a</a:t>
            </a:r>
            <a:r>
              <a:rPr sz="1333" spc="-20">
                <a:latin typeface="Aptos" panose="020B0004020202020204" pitchFamily="34" charset="0"/>
              </a:rPr>
              <a:t> </a:t>
            </a:r>
            <a:r>
              <a:rPr sz="1333">
                <a:latin typeface="Aptos" panose="020B0004020202020204" pitchFamily="34" charset="0"/>
              </a:rPr>
              <a:t>dedicated</a:t>
            </a:r>
            <a:r>
              <a:rPr sz="1333" spc="-15">
                <a:latin typeface="Aptos" panose="020B0004020202020204" pitchFamily="34" charset="0"/>
              </a:rPr>
              <a:t> </a:t>
            </a:r>
            <a:r>
              <a:rPr sz="1333">
                <a:latin typeface="Aptos" panose="020B0004020202020204" pitchFamily="34" charset="0"/>
              </a:rPr>
              <a:t>youth</a:t>
            </a:r>
            <a:r>
              <a:rPr sz="1333" spc="-20">
                <a:latin typeface="Aptos" panose="020B0004020202020204" pitchFamily="34" charset="0"/>
              </a:rPr>
              <a:t> </a:t>
            </a:r>
            <a:r>
              <a:rPr sz="1333" spc="-10">
                <a:latin typeface="Aptos" panose="020B0004020202020204" pitchFamily="34" charset="0"/>
              </a:rPr>
              <a:t>worker</a:t>
            </a:r>
            <a:r>
              <a:rPr sz="1333" spc="-15">
                <a:latin typeface="Aptos" panose="020B0004020202020204" pitchFamily="34" charset="0"/>
              </a:rPr>
              <a:t> </a:t>
            </a:r>
            <a:r>
              <a:rPr lang="en-US" sz="1333">
                <a:latin typeface="Aptos" panose="020B0004020202020204" pitchFamily="34" charset="0"/>
              </a:rPr>
              <a:t>(based</a:t>
            </a:r>
            <a:r>
              <a:rPr lang="en-US" sz="1333" spc="-20">
                <a:latin typeface="Aptos" panose="020B0004020202020204" pitchFamily="34" charset="0"/>
              </a:rPr>
              <a:t> </a:t>
            </a:r>
            <a:r>
              <a:rPr lang="en-US" sz="1333">
                <a:latin typeface="Aptos" panose="020B0004020202020204" pitchFamily="34" charset="0"/>
              </a:rPr>
              <a:t>at</a:t>
            </a:r>
            <a:r>
              <a:rPr lang="en-US" sz="1333" spc="-20">
                <a:latin typeface="Aptos" panose="020B0004020202020204" pitchFamily="34" charset="0"/>
              </a:rPr>
              <a:t> their </a:t>
            </a:r>
            <a:r>
              <a:rPr lang="en-US" sz="1333">
                <a:latin typeface="Aptos" panose="020B0004020202020204" pitchFamily="34" charset="0"/>
              </a:rPr>
              <a:t>local</a:t>
            </a:r>
            <a:r>
              <a:rPr lang="en-US" sz="1333" spc="-20">
                <a:latin typeface="Aptos" panose="020B0004020202020204" pitchFamily="34" charset="0"/>
              </a:rPr>
              <a:t> </a:t>
            </a:r>
            <a:r>
              <a:rPr lang="en-US" sz="1333">
                <a:latin typeface="Aptos" panose="020B0004020202020204" pitchFamily="34" charset="0"/>
              </a:rPr>
              <a:t>youth</a:t>
            </a:r>
            <a:r>
              <a:rPr lang="en-US" sz="1333" spc="-15">
                <a:latin typeface="Aptos" panose="020B0004020202020204" pitchFamily="34" charset="0"/>
              </a:rPr>
              <a:t> </a:t>
            </a:r>
            <a:r>
              <a:rPr lang="en-US" sz="1333" spc="-10" err="1">
                <a:latin typeface="Aptos" panose="020B0004020202020204" pitchFamily="34" charset="0"/>
              </a:rPr>
              <a:t>organisation</a:t>
            </a:r>
            <a:r>
              <a:rPr lang="en-US" sz="1333" spc="-10">
                <a:latin typeface="Aptos" panose="020B0004020202020204" pitchFamily="34" charset="0"/>
              </a:rPr>
              <a:t>)</a:t>
            </a:r>
            <a:r>
              <a:rPr lang="en-US" sz="1333" spc="-20">
                <a:latin typeface="Aptos" panose="020B0004020202020204" pitchFamily="34" charset="0"/>
              </a:rPr>
              <a:t> </a:t>
            </a:r>
            <a:r>
              <a:rPr sz="1333">
                <a:latin typeface="Aptos" panose="020B0004020202020204" pitchFamily="34" charset="0"/>
              </a:rPr>
              <a:t>and</a:t>
            </a:r>
            <a:r>
              <a:rPr sz="1333" spc="-15">
                <a:latin typeface="Aptos" panose="020B0004020202020204" pitchFamily="34" charset="0"/>
              </a:rPr>
              <a:t> </a:t>
            </a:r>
            <a:r>
              <a:rPr sz="1333">
                <a:latin typeface="Aptos" panose="020B0004020202020204" pitchFamily="34" charset="0"/>
              </a:rPr>
              <a:t>a</a:t>
            </a:r>
            <a:r>
              <a:rPr sz="1333" spc="-15">
                <a:latin typeface="Aptos" panose="020B0004020202020204" pitchFamily="34" charset="0"/>
              </a:rPr>
              <a:t> </a:t>
            </a:r>
            <a:r>
              <a:rPr sz="1333" spc="-10">
                <a:latin typeface="Aptos" panose="020B0004020202020204" pitchFamily="34" charset="0"/>
              </a:rPr>
              <a:t>workplace</a:t>
            </a:r>
            <a:r>
              <a:rPr sz="1333" spc="-15">
                <a:latin typeface="Aptos" panose="020B0004020202020204" pitchFamily="34" charset="0"/>
              </a:rPr>
              <a:t> </a:t>
            </a:r>
            <a:r>
              <a:rPr sz="1333">
                <a:latin typeface="Aptos" panose="020B0004020202020204" pitchFamily="34" charset="0"/>
              </a:rPr>
              <a:t>supervisor</a:t>
            </a:r>
            <a:r>
              <a:rPr sz="1333" spc="-15">
                <a:latin typeface="Aptos" panose="020B0004020202020204" pitchFamily="34" charset="0"/>
              </a:rPr>
              <a:t> </a:t>
            </a:r>
            <a:r>
              <a:rPr sz="1333">
                <a:latin typeface="Aptos" panose="020B0004020202020204" pitchFamily="34" charset="0"/>
              </a:rPr>
              <a:t>(provided</a:t>
            </a:r>
            <a:r>
              <a:rPr sz="1333" spc="-15">
                <a:latin typeface="Aptos" panose="020B0004020202020204" pitchFamily="34" charset="0"/>
              </a:rPr>
              <a:t> </a:t>
            </a:r>
            <a:r>
              <a:rPr sz="1333">
                <a:latin typeface="Aptos" panose="020B0004020202020204" pitchFamily="34" charset="0"/>
              </a:rPr>
              <a:t>by</a:t>
            </a:r>
            <a:r>
              <a:rPr sz="1333" spc="-15">
                <a:latin typeface="Aptos" panose="020B0004020202020204" pitchFamily="34" charset="0"/>
              </a:rPr>
              <a:t> </a:t>
            </a:r>
            <a:r>
              <a:rPr sz="1333">
                <a:latin typeface="Aptos" panose="020B0004020202020204" pitchFamily="34" charset="0"/>
              </a:rPr>
              <a:t>you</a:t>
            </a:r>
            <a:r>
              <a:rPr lang="en-US" sz="1333">
                <a:latin typeface="Aptos" panose="020B0004020202020204" pitchFamily="34" charset="0"/>
              </a:rPr>
              <a:t>, the employer</a:t>
            </a:r>
            <a:r>
              <a:rPr sz="1333">
                <a:latin typeface="Aptos" panose="020B0004020202020204" pitchFamily="34" charset="0"/>
              </a:rPr>
              <a:t>),</a:t>
            </a:r>
            <a:r>
              <a:rPr sz="1333" spc="-15">
                <a:latin typeface="Aptos" panose="020B0004020202020204" pitchFamily="34" charset="0"/>
              </a:rPr>
              <a:t> </a:t>
            </a:r>
            <a:r>
              <a:rPr sz="1333">
                <a:latin typeface="Aptos" panose="020B0004020202020204" pitchFamily="34" charset="0"/>
              </a:rPr>
              <a:t>ensuring</a:t>
            </a:r>
            <a:r>
              <a:rPr sz="1333" spc="-20">
                <a:latin typeface="Aptos" panose="020B0004020202020204" pitchFamily="34" charset="0"/>
              </a:rPr>
              <a:t> </a:t>
            </a:r>
            <a:r>
              <a:rPr sz="1333">
                <a:latin typeface="Aptos" panose="020B0004020202020204" pitchFamily="34" charset="0"/>
              </a:rPr>
              <a:t>they</a:t>
            </a:r>
            <a:r>
              <a:rPr sz="1333" spc="-15">
                <a:latin typeface="Aptos" panose="020B0004020202020204" pitchFamily="34" charset="0"/>
              </a:rPr>
              <a:t> </a:t>
            </a:r>
            <a:r>
              <a:rPr sz="1333">
                <a:latin typeface="Aptos" panose="020B0004020202020204" pitchFamily="34" charset="0"/>
              </a:rPr>
              <a:t>receive</a:t>
            </a:r>
            <a:r>
              <a:rPr sz="1333" spc="-15">
                <a:latin typeface="Aptos" panose="020B0004020202020204" pitchFamily="34" charset="0"/>
              </a:rPr>
              <a:t> </a:t>
            </a:r>
            <a:r>
              <a:rPr sz="1333">
                <a:latin typeface="Aptos" panose="020B0004020202020204" pitchFamily="34" charset="0"/>
              </a:rPr>
              <a:t>ongoing</a:t>
            </a:r>
            <a:r>
              <a:rPr sz="1333" spc="-15">
                <a:latin typeface="Aptos" panose="020B0004020202020204" pitchFamily="34" charset="0"/>
              </a:rPr>
              <a:t> </a:t>
            </a:r>
            <a:r>
              <a:rPr lang="en-US" sz="1333" spc="-15">
                <a:latin typeface="Aptos" panose="020B0004020202020204" pitchFamily="34" charset="0"/>
              </a:rPr>
              <a:t>support and </a:t>
            </a:r>
            <a:r>
              <a:rPr sz="1333" spc="-10">
                <a:latin typeface="Aptos" panose="020B0004020202020204" pitchFamily="34" charset="0"/>
              </a:rPr>
              <a:t>guidance.</a:t>
            </a:r>
          </a:p>
        </p:txBody>
      </p:sp>
      <p:sp>
        <p:nvSpPr>
          <p:cNvPr id="11" name="object 11"/>
          <p:cNvSpPr txBox="1"/>
          <p:nvPr/>
        </p:nvSpPr>
        <p:spPr>
          <a:xfrm>
            <a:off x="1482894" y="5935545"/>
            <a:ext cx="9572498" cy="436017"/>
          </a:xfrm>
          <a:prstGeom prst="rect">
            <a:avLst/>
          </a:prstGeom>
        </p:spPr>
        <p:txBody>
          <a:bodyPr vert="horz" wrap="square" lIns="0" tIns="25400"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12701" marR="5080">
              <a:spcBef>
                <a:spcPts val="200"/>
              </a:spcBef>
            </a:pPr>
            <a:r>
              <a:rPr sz="1333">
                <a:latin typeface="Aptos" panose="020B0004020202020204" pitchFamily="34" charset="0"/>
                <a:cs typeface="Montserrat Medium"/>
              </a:rPr>
              <a:t>Inspired</a:t>
            </a:r>
            <a:r>
              <a:rPr sz="1333" spc="-20">
                <a:latin typeface="Aptos" panose="020B0004020202020204" pitchFamily="34" charset="0"/>
                <a:cs typeface="Montserrat Medium"/>
              </a:rPr>
              <a:t> </a:t>
            </a:r>
            <a:r>
              <a:rPr sz="1333">
                <a:latin typeface="Aptos" panose="020B0004020202020204" pitchFamily="34" charset="0"/>
                <a:cs typeface="Montserrat Medium"/>
              </a:rPr>
              <a:t>by</a:t>
            </a:r>
            <a:r>
              <a:rPr sz="1333" spc="-15">
                <a:latin typeface="Aptos" panose="020B0004020202020204" pitchFamily="34" charset="0"/>
                <a:cs typeface="Montserrat Medium"/>
              </a:rPr>
              <a:t> </a:t>
            </a:r>
            <a:r>
              <a:rPr sz="1333">
                <a:latin typeface="Aptos" panose="020B0004020202020204" pitchFamily="34" charset="0"/>
                <a:cs typeface="Montserrat Medium"/>
              </a:rPr>
              <a:t>successful</a:t>
            </a:r>
            <a:r>
              <a:rPr sz="1333" spc="-15">
                <a:latin typeface="Aptos" panose="020B0004020202020204" pitchFamily="34" charset="0"/>
                <a:cs typeface="Montserrat Medium"/>
              </a:rPr>
              <a:t> </a:t>
            </a:r>
            <a:r>
              <a:rPr sz="1333">
                <a:latin typeface="Aptos" panose="020B0004020202020204" pitchFamily="34" charset="0"/>
                <a:cs typeface="Montserrat Medium"/>
              </a:rPr>
              <a:t>youth</a:t>
            </a:r>
            <a:r>
              <a:rPr sz="1333" spc="-15">
                <a:latin typeface="Aptos" panose="020B0004020202020204" pitchFamily="34" charset="0"/>
                <a:cs typeface="Montserrat Medium"/>
              </a:rPr>
              <a:t> </a:t>
            </a:r>
            <a:r>
              <a:rPr sz="1333">
                <a:latin typeface="Aptos" panose="020B0004020202020204" pitchFamily="34" charset="0"/>
                <a:cs typeface="Montserrat Medium"/>
              </a:rPr>
              <a:t>employment</a:t>
            </a:r>
            <a:r>
              <a:rPr sz="1333" spc="-15">
                <a:latin typeface="Aptos" panose="020B0004020202020204" pitchFamily="34" charset="0"/>
                <a:cs typeface="Montserrat Medium"/>
              </a:rPr>
              <a:t> </a:t>
            </a:r>
            <a:r>
              <a:rPr sz="1333">
                <a:latin typeface="Aptos" panose="020B0004020202020204" pitchFamily="34" charset="0"/>
                <a:cs typeface="Montserrat Medium"/>
              </a:rPr>
              <a:t>initiatives</a:t>
            </a:r>
            <a:r>
              <a:rPr sz="1333" spc="-15">
                <a:latin typeface="Aptos" panose="020B0004020202020204" pitchFamily="34" charset="0"/>
                <a:cs typeface="Montserrat Medium"/>
              </a:rPr>
              <a:t> </a:t>
            </a:r>
            <a:r>
              <a:rPr sz="1333">
                <a:latin typeface="Aptos" panose="020B0004020202020204" pitchFamily="34" charset="0"/>
                <a:cs typeface="Montserrat Medium"/>
              </a:rPr>
              <a:t>in</a:t>
            </a:r>
            <a:r>
              <a:rPr sz="1333" spc="-15">
                <a:latin typeface="Aptos" panose="020B0004020202020204" pitchFamily="34" charset="0"/>
                <a:cs typeface="Montserrat Medium"/>
              </a:rPr>
              <a:t> </a:t>
            </a:r>
            <a:r>
              <a:rPr sz="1333">
                <a:latin typeface="Aptos" panose="020B0004020202020204" pitchFamily="34" charset="0"/>
                <a:cs typeface="Montserrat Medium"/>
              </a:rPr>
              <a:t>the</a:t>
            </a:r>
            <a:r>
              <a:rPr sz="1333" spc="-15">
                <a:latin typeface="Aptos" panose="020B0004020202020204" pitchFamily="34" charset="0"/>
                <a:cs typeface="Montserrat Medium"/>
              </a:rPr>
              <a:t> </a:t>
            </a:r>
            <a:r>
              <a:rPr sz="1333">
                <a:latin typeface="Aptos" panose="020B0004020202020204" pitchFamily="34" charset="0"/>
                <a:cs typeface="Montserrat Medium"/>
              </a:rPr>
              <a:t>USA,</a:t>
            </a:r>
            <a:r>
              <a:rPr sz="1333" spc="-20">
                <a:latin typeface="Aptos" panose="020B0004020202020204" pitchFamily="34" charset="0"/>
                <a:cs typeface="Montserrat Medium"/>
              </a:rPr>
              <a:t> </a:t>
            </a:r>
            <a:r>
              <a:rPr sz="1333">
                <a:latin typeface="Aptos" panose="020B0004020202020204" pitchFamily="34" charset="0"/>
                <a:cs typeface="Montserrat Medium"/>
              </a:rPr>
              <a:t>the</a:t>
            </a:r>
            <a:r>
              <a:rPr sz="1333" spc="-15">
                <a:latin typeface="Aptos" panose="020B0004020202020204" pitchFamily="34" charset="0"/>
                <a:cs typeface="Montserrat Medium"/>
              </a:rPr>
              <a:t> </a:t>
            </a:r>
            <a:r>
              <a:rPr sz="1333">
                <a:latin typeface="Aptos" panose="020B0004020202020204" pitchFamily="34" charset="0"/>
                <a:cs typeface="Montserrat Medium"/>
              </a:rPr>
              <a:t>programme</a:t>
            </a:r>
            <a:r>
              <a:rPr sz="1333" spc="-15">
                <a:latin typeface="Aptos" panose="020B0004020202020204" pitchFamily="34" charset="0"/>
                <a:cs typeface="Montserrat Medium"/>
              </a:rPr>
              <a:t> </a:t>
            </a:r>
            <a:r>
              <a:rPr sz="1333">
                <a:latin typeface="Aptos" panose="020B0004020202020204" pitchFamily="34" charset="0"/>
                <a:cs typeface="Montserrat Medium"/>
              </a:rPr>
              <a:t>is</a:t>
            </a:r>
            <a:r>
              <a:rPr sz="1333" spc="-15">
                <a:latin typeface="Aptos" panose="020B0004020202020204" pitchFamily="34" charset="0"/>
                <a:cs typeface="Montserrat Medium"/>
              </a:rPr>
              <a:t> </a:t>
            </a:r>
            <a:r>
              <a:rPr sz="1333">
                <a:latin typeface="Aptos" panose="020B0004020202020204" pitchFamily="34" charset="0"/>
                <a:cs typeface="Montserrat Medium"/>
              </a:rPr>
              <a:t>funded</a:t>
            </a:r>
            <a:r>
              <a:rPr sz="1333" spc="-15">
                <a:latin typeface="Aptos" panose="020B0004020202020204" pitchFamily="34" charset="0"/>
                <a:cs typeface="Montserrat Medium"/>
              </a:rPr>
              <a:t> </a:t>
            </a:r>
            <a:r>
              <a:rPr sz="1333">
                <a:latin typeface="Aptos" panose="020B0004020202020204" pitchFamily="34" charset="0"/>
                <a:cs typeface="Montserrat Medium"/>
              </a:rPr>
              <a:t>by</a:t>
            </a:r>
            <a:r>
              <a:rPr sz="1333" spc="-15">
                <a:latin typeface="Aptos" panose="020B0004020202020204" pitchFamily="34" charset="0"/>
                <a:cs typeface="Montserrat Medium"/>
              </a:rPr>
              <a:t> </a:t>
            </a:r>
            <a:r>
              <a:rPr sz="1333">
                <a:latin typeface="Aptos" panose="020B0004020202020204" pitchFamily="34" charset="0"/>
                <a:cs typeface="Montserrat Medium"/>
              </a:rPr>
              <a:t>the</a:t>
            </a:r>
            <a:r>
              <a:rPr sz="1333" spc="-15">
                <a:latin typeface="Aptos" panose="020B0004020202020204" pitchFamily="34" charset="0"/>
                <a:cs typeface="Montserrat Medium"/>
              </a:rPr>
              <a:t> </a:t>
            </a:r>
            <a:r>
              <a:rPr sz="1333" spc="-10">
                <a:latin typeface="Aptos" panose="020B0004020202020204" pitchFamily="34" charset="0"/>
                <a:cs typeface="Montserrat Medium"/>
              </a:rPr>
              <a:t>Youth Endowment</a:t>
            </a:r>
            <a:r>
              <a:rPr sz="1333" spc="-20">
                <a:latin typeface="Aptos" panose="020B0004020202020204" pitchFamily="34" charset="0"/>
                <a:cs typeface="Montserrat Medium"/>
              </a:rPr>
              <a:t> </a:t>
            </a:r>
            <a:r>
              <a:rPr sz="1333">
                <a:latin typeface="Aptos" panose="020B0004020202020204" pitchFamily="34" charset="0"/>
                <a:cs typeface="Montserrat Medium"/>
              </a:rPr>
              <a:t>Fund</a:t>
            </a:r>
            <a:r>
              <a:rPr sz="1333" spc="-15">
                <a:latin typeface="Aptos" panose="020B0004020202020204" pitchFamily="34" charset="0"/>
                <a:cs typeface="Montserrat Medium"/>
              </a:rPr>
              <a:t> </a:t>
            </a:r>
            <a:r>
              <a:rPr sz="1333">
                <a:latin typeface="Aptos" panose="020B0004020202020204" pitchFamily="34" charset="0"/>
                <a:cs typeface="Montserrat Medium"/>
              </a:rPr>
              <a:t>and</a:t>
            </a:r>
            <a:r>
              <a:rPr sz="1333" spc="-15">
                <a:latin typeface="Aptos" panose="020B0004020202020204" pitchFamily="34" charset="0"/>
                <a:cs typeface="Montserrat Medium"/>
              </a:rPr>
              <a:t> </a:t>
            </a:r>
            <a:r>
              <a:rPr sz="1333">
                <a:latin typeface="Aptos" panose="020B0004020202020204" pitchFamily="34" charset="0"/>
                <a:cs typeface="Montserrat Medium"/>
              </a:rPr>
              <a:t>backed</a:t>
            </a:r>
            <a:r>
              <a:rPr sz="1333" spc="-15">
                <a:latin typeface="Aptos" panose="020B0004020202020204" pitchFamily="34" charset="0"/>
                <a:cs typeface="Montserrat Medium"/>
              </a:rPr>
              <a:t> </a:t>
            </a:r>
            <a:r>
              <a:rPr sz="1333">
                <a:latin typeface="Aptos" panose="020B0004020202020204" pitchFamily="34" charset="0"/>
                <a:cs typeface="Montserrat Medium"/>
              </a:rPr>
              <a:t>by</a:t>
            </a:r>
            <a:r>
              <a:rPr sz="1333" spc="-20">
                <a:latin typeface="Aptos" panose="020B0004020202020204" pitchFamily="34" charset="0"/>
                <a:cs typeface="Montserrat Medium"/>
              </a:rPr>
              <a:t> </a:t>
            </a:r>
            <a:r>
              <a:rPr sz="1333">
                <a:latin typeface="Aptos" panose="020B0004020202020204" pitchFamily="34" charset="0"/>
                <a:cs typeface="Montserrat Medium"/>
              </a:rPr>
              <a:t>leading</a:t>
            </a:r>
            <a:r>
              <a:rPr sz="1333" spc="-15">
                <a:latin typeface="Aptos" panose="020B0004020202020204" pitchFamily="34" charset="0"/>
                <a:cs typeface="Montserrat Medium"/>
              </a:rPr>
              <a:t> </a:t>
            </a:r>
            <a:r>
              <a:rPr sz="1333" err="1">
                <a:latin typeface="Aptos" panose="020B0004020202020204" pitchFamily="34" charset="0"/>
                <a:cs typeface="Montserrat Medium"/>
              </a:rPr>
              <a:t>organisations</a:t>
            </a:r>
            <a:r>
              <a:rPr sz="1333">
                <a:latin typeface="Aptos" panose="020B0004020202020204" pitchFamily="34" charset="0"/>
                <a:cs typeface="Montserrat Medium"/>
              </a:rPr>
              <a:t>,</a:t>
            </a:r>
            <a:r>
              <a:rPr sz="1333" spc="-15">
                <a:latin typeface="Aptos" panose="020B0004020202020204" pitchFamily="34" charset="0"/>
                <a:cs typeface="Montserrat Medium"/>
              </a:rPr>
              <a:t> </a:t>
            </a:r>
            <a:r>
              <a:rPr sz="1333">
                <a:latin typeface="Aptos" panose="020B0004020202020204" pitchFamily="34" charset="0"/>
                <a:cs typeface="Montserrat Medium"/>
              </a:rPr>
              <a:t>including</a:t>
            </a:r>
            <a:r>
              <a:rPr sz="1333" spc="-15">
                <a:latin typeface="Aptos" panose="020B0004020202020204" pitchFamily="34" charset="0"/>
                <a:cs typeface="Montserrat Medium"/>
              </a:rPr>
              <a:t> </a:t>
            </a:r>
            <a:r>
              <a:rPr sz="1333">
                <a:latin typeface="Aptos" panose="020B0004020202020204" pitchFamily="34" charset="0"/>
                <a:cs typeface="Montserrat Medium"/>
              </a:rPr>
              <a:t>the</a:t>
            </a:r>
            <a:r>
              <a:rPr sz="1333" spc="-20">
                <a:latin typeface="Aptos" panose="020B0004020202020204" pitchFamily="34" charset="0"/>
                <a:cs typeface="Montserrat Medium"/>
              </a:rPr>
              <a:t> </a:t>
            </a:r>
            <a:r>
              <a:rPr sz="1333">
                <a:latin typeface="Aptos" panose="020B0004020202020204" pitchFamily="34" charset="0"/>
                <a:cs typeface="Montserrat Medium"/>
              </a:rPr>
              <a:t>Department</a:t>
            </a:r>
            <a:r>
              <a:rPr sz="1333" spc="-15">
                <a:latin typeface="Aptos" panose="020B0004020202020204" pitchFamily="34" charset="0"/>
                <a:cs typeface="Montserrat Medium"/>
              </a:rPr>
              <a:t> </a:t>
            </a:r>
            <a:r>
              <a:rPr sz="1333">
                <a:latin typeface="Aptos" panose="020B0004020202020204" pitchFamily="34" charset="0"/>
                <a:cs typeface="Montserrat Medium"/>
              </a:rPr>
              <a:t>for</a:t>
            </a:r>
            <a:r>
              <a:rPr sz="1333" spc="-15">
                <a:latin typeface="Aptos" panose="020B0004020202020204" pitchFamily="34" charset="0"/>
                <a:cs typeface="Montserrat Medium"/>
              </a:rPr>
              <a:t> </a:t>
            </a:r>
            <a:r>
              <a:rPr sz="1333">
                <a:latin typeface="Aptos" panose="020B0004020202020204" pitchFamily="34" charset="0"/>
                <a:cs typeface="Montserrat Medium"/>
              </a:rPr>
              <a:t>Culture,</a:t>
            </a:r>
            <a:r>
              <a:rPr sz="1333" spc="-15">
                <a:latin typeface="Aptos" panose="020B0004020202020204" pitchFamily="34" charset="0"/>
                <a:cs typeface="Montserrat Medium"/>
              </a:rPr>
              <a:t> </a:t>
            </a:r>
            <a:r>
              <a:rPr sz="1333">
                <a:latin typeface="Aptos" panose="020B0004020202020204" pitchFamily="34" charset="0"/>
                <a:cs typeface="Montserrat Medium"/>
              </a:rPr>
              <a:t>Media</a:t>
            </a:r>
            <a:r>
              <a:rPr sz="1333" spc="-15">
                <a:latin typeface="Aptos" panose="020B0004020202020204" pitchFamily="34" charset="0"/>
                <a:cs typeface="Montserrat Medium"/>
              </a:rPr>
              <a:t> </a:t>
            </a:r>
            <a:r>
              <a:rPr sz="1333">
                <a:latin typeface="Aptos" panose="020B0004020202020204" pitchFamily="34" charset="0"/>
                <a:cs typeface="Montserrat Medium"/>
              </a:rPr>
              <a:t>and</a:t>
            </a:r>
            <a:r>
              <a:rPr sz="1333" spc="-20">
                <a:latin typeface="Aptos" panose="020B0004020202020204" pitchFamily="34" charset="0"/>
                <a:cs typeface="Montserrat Medium"/>
              </a:rPr>
              <a:t> </a:t>
            </a:r>
            <a:r>
              <a:rPr sz="1333" spc="-10">
                <a:latin typeface="Aptos" panose="020B0004020202020204" pitchFamily="34" charset="0"/>
                <a:cs typeface="Montserrat Medium"/>
              </a:rPr>
              <a:t>Sport </a:t>
            </a:r>
            <a:r>
              <a:rPr sz="1333">
                <a:latin typeface="Aptos" panose="020B0004020202020204" pitchFamily="34" charset="0"/>
                <a:cs typeface="Montserrat Medium"/>
              </a:rPr>
              <a:t>and</a:t>
            </a:r>
            <a:r>
              <a:rPr sz="1333" spc="-10">
                <a:latin typeface="Aptos" panose="020B0004020202020204" pitchFamily="34" charset="0"/>
                <a:cs typeface="Montserrat Medium"/>
              </a:rPr>
              <a:t> Youth Futures</a:t>
            </a:r>
            <a:r>
              <a:rPr sz="1333" spc="-5">
                <a:latin typeface="Aptos" panose="020B0004020202020204" pitchFamily="34" charset="0"/>
                <a:cs typeface="Montserrat Medium"/>
              </a:rPr>
              <a:t> </a:t>
            </a:r>
            <a:r>
              <a:rPr sz="1333" spc="-10">
                <a:latin typeface="Aptos" panose="020B0004020202020204" pitchFamily="34" charset="0"/>
                <a:cs typeface="Montserrat Medium"/>
              </a:rPr>
              <a:t>Foundation.</a:t>
            </a:r>
            <a:endParaRPr sz="1333">
              <a:latin typeface="Aptos" panose="020B0004020202020204" pitchFamily="34" charset="0"/>
              <a:cs typeface="Montserrat Medium"/>
            </a:endParaRPr>
          </a:p>
        </p:txBody>
      </p:sp>
      <p:grpSp>
        <p:nvGrpSpPr>
          <p:cNvPr id="20" name="Group 19">
            <a:extLst>
              <a:ext uri="{FF2B5EF4-FFF2-40B4-BE49-F238E27FC236}">
                <a16:creationId xmlns:a16="http://schemas.microsoft.com/office/drawing/2014/main" id="{FB486BB9-2699-A15E-34D6-5C4323CBAA16}"/>
              </a:ext>
            </a:extLst>
          </p:cNvPr>
          <p:cNvGrpSpPr/>
          <p:nvPr/>
        </p:nvGrpSpPr>
        <p:grpSpPr>
          <a:xfrm>
            <a:off x="9499600" y="29845"/>
            <a:ext cx="1828800" cy="1828800"/>
            <a:chOff x="9499600" y="29844"/>
            <a:chExt cx="1828800" cy="1828800"/>
          </a:xfrm>
        </p:grpSpPr>
        <p:pic>
          <p:nvPicPr>
            <p:cNvPr id="6" name="object 6"/>
            <p:cNvPicPr/>
            <p:nvPr/>
          </p:nvPicPr>
          <p:blipFill>
            <a:blip r:embed="rId3" cstate="print"/>
            <a:stretch>
              <a:fillRect/>
            </a:stretch>
          </p:blipFill>
          <p:spPr>
            <a:xfrm>
              <a:off x="9499600" y="29844"/>
              <a:ext cx="1828800" cy="1828800"/>
            </a:xfrm>
            <a:prstGeom prst="rect">
              <a:avLst/>
            </a:prstGeom>
          </p:spPr>
        </p:pic>
        <p:sp>
          <p:nvSpPr>
            <p:cNvPr id="12" name="object 12"/>
            <p:cNvSpPr txBox="1"/>
            <p:nvPr/>
          </p:nvSpPr>
          <p:spPr>
            <a:xfrm rot="840000">
              <a:off x="10026272" y="679623"/>
              <a:ext cx="873102" cy="230833"/>
            </a:xfrm>
            <a:prstGeom prst="rect">
              <a:avLst/>
            </a:prstGeom>
          </p:spPr>
          <p:txBody>
            <a:bodyPr vert="horz" wrap="square" lIns="0" tIns="0"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1800"/>
                </a:lnSpc>
              </a:pPr>
              <a:r>
                <a:rPr sz="2700" b="1" baseline="3086">
                  <a:solidFill>
                    <a:srgbClr val="FFFFFF"/>
                  </a:solidFill>
                  <a:latin typeface="Montserrat Black"/>
                  <a:cs typeface="Montserrat Black"/>
                </a:rPr>
                <a:t>July</a:t>
              </a:r>
              <a:r>
                <a:rPr sz="2700" b="1" spc="-127" baseline="3086">
                  <a:solidFill>
                    <a:srgbClr val="FFFFFF"/>
                  </a:solidFill>
                  <a:latin typeface="Montserrat Black"/>
                  <a:cs typeface="Montserrat Black"/>
                </a:rPr>
                <a:t> </a:t>
              </a:r>
              <a:r>
                <a:rPr sz="1800" b="1" spc="-25">
                  <a:solidFill>
                    <a:srgbClr val="FFFFFF"/>
                  </a:solidFill>
                  <a:latin typeface="Montserrat Black"/>
                  <a:cs typeface="Montserrat Black"/>
                </a:rPr>
                <a:t>to</a:t>
              </a:r>
              <a:endParaRPr sz="1800">
                <a:latin typeface="Montserrat Black"/>
                <a:cs typeface="Montserrat Black"/>
              </a:endParaRPr>
            </a:p>
          </p:txBody>
        </p:sp>
        <p:sp>
          <p:nvSpPr>
            <p:cNvPr id="13" name="object 13"/>
            <p:cNvSpPr txBox="1"/>
            <p:nvPr/>
          </p:nvSpPr>
          <p:spPr>
            <a:xfrm rot="840000">
              <a:off x="9710352" y="906199"/>
              <a:ext cx="1385508" cy="223737"/>
            </a:xfrm>
            <a:prstGeom prst="rect">
              <a:avLst/>
            </a:prstGeom>
          </p:spPr>
          <p:txBody>
            <a:bodyPr vert="horz" wrap="square" lIns="0" tIns="0"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1745"/>
                </a:lnSpc>
              </a:pPr>
              <a:r>
                <a:rPr sz="2700" b="1" spc="-15" baseline="3086">
                  <a:solidFill>
                    <a:srgbClr val="FFFFFF"/>
                  </a:solidFill>
                  <a:latin typeface="Montserrat Black"/>
                  <a:cs typeface="Montserrat Black"/>
                </a:rPr>
                <a:t>Sept</a:t>
              </a:r>
              <a:r>
                <a:rPr sz="1800" b="1" spc="-10">
                  <a:solidFill>
                    <a:srgbClr val="FFFFFF"/>
                  </a:solidFill>
                  <a:latin typeface="Montserrat Black"/>
                  <a:cs typeface="Montserrat Black"/>
                </a:rPr>
                <a:t>ember</a:t>
              </a:r>
              <a:endParaRPr sz="1800">
                <a:latin typeface="Montserrat Black"/>
                <a:cs typeface="Montserrat Black"/>
              </a:endParaRPr>
            </a:p>
          </p:txBody>
        </p:sp>
        <p:sp>
          <p:nvSpPr>
            <p:cNvPr id="14" name="object 14"/>
            <p:cNvSpPr txBox="1"/>
            <p:nvPr/>
          </p:nvSpPr>
          <p:spPr>
            <a:xfrm rot="840000">
              <a:off x="10032944" y="1106221"/>
              <a:ext cx="623787" cy="258661"/>
            </a:xfrm>
            <a:prstGeom prst="rect">
              <a:avLst/>
            </a:prstGeom>
          </p:spPr>
          <p:txBody>
            <a:bodyPr vert="horz" wrap="square" lIns="0" tIns="0" rIns="0" bIns="0"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1789"/>
                </a:lnSpc>
              </a:pPr>
              <a:r>
                <a:rPr lang="en-US" sz="2700" b="1" spc="-30" baseline="1543">
                  <a:solidFill>
                    <a:srgbClr val="FFFFFF"/>
                  </a:solidFill>
                  <a:latin typeface="Montserrat Black"/>
                  <a:cs typeface="Montserrat Black"/>
                </a:rPr>
                <a:t>2026</a:t>
              </a:r>
              <a:endParaRPr sz="1800">
                <a:latin typeface="Montserrat Black"/>
                <a:cs typeface="Montserrat Black"/>
              </a:endParaRPr>
            </a:p>
          </p:txBody>
        </p:sp>
      </p:grpSp>
      <p:grpSp>
        <p:nvGrpSpPr>
          <p:cNvPr id="15" name="object 15"/>
          <p:cNvGrpSpPr/>
          <p:nvPr/>
        </p:nvGrpSpPr>
        <p:grpSpPr>
          <a:xfrm>
            <a:off x="3795703" y="4894122"/>
            <a:ext cx="4125317" cy="726481"/>
            <a:chOff x="1339850" y="4021711"/>
            <a:chExt cx="2842424" cy="541766"/>
          </a:xfrm>
        </p:grpSpPr>
        <p:pic>
          <p:nvPicPr>
            <p:cNvPr id="16" name="object 16"/>
            <p:cNvPicPr/>
            <p:nvPr/>
          </p:nvPicPr>
          <p:blipFill>
            <a:blip r:embed="rId4" cstate="print"/>
            <a:stretch>
              <a:fillRect/>
            </a:stretch>
          </p:blipFill>
          <p:spPr>
            <a:xfrm>
              <a:off x="1339850" y="4021711"/>
              <a:ext cx="616702" cy="541766"/>
            </a:xfrm>
            <a:prstGeom prst="rect">
              <a:avLst/>
            </a:prstGeom>
          </p:spPr>
        </p:pic>
        <p:pic>
          <p:nvPicPr>
            <p:cNvPr id="17" name="object 17"/>
            <p:cNvPicPr/>
            <p:nvPr/>
          </p:nvPicPr>
          <p:blipFill>
            <a:blip r:embed="rId5" cstate="print"/>
            <a:stretch>
              <a:fillRect/>
            </a:stretch>
          </p:blipFill>
          <p:spPr>
            <a:xfrm>
              <a:off x="2285766" y="4110224"/>
              <a:ext cx="790521" cy="354991"/>
            </a:xfrm>
            <a:prstGeom prst="rect">
              <a:avLst/>
            </a:prstGeom>
          </p:spPr>
        </p:pic>
        <p:pic>
          <p:nvPicPr>
            <p:cNvPr id="18" name="object 18"/>
            <p:cNvPicPr/>
            <p:nvPr/>
          </p:nvPicPr>
          <p:blipFill>
            <a:blip r:embed="rId6" cstate="print"/>
            <a:stretch>
              <a:fillRect/>
            </a:stretch>
          </p:blipFill>
          <p:spPr>
            <a:xfrm>
              <a:off x="3523498" y="4066231"/>
              <a:ext cx="658776" cy="453252"/>
            </a:xfrm>
            <a:prstGeom prst="rect">
              <a:avLst/>
            </a:prstGeom>
          </p:spPr>
        </p:pic>
      </p:grpSp>
      <p:sp>
        <p:nvSpPr>
          <p:cNvPr id="2" name="TextBox 14">
            <a:extLst>
              <a:ext uri="{FF2B5EF4-FFF2-40B4-BE49-F238E27FC236}">
                <a16:creationId xmlns:a16="http://schemas.microsoft.com/office/drawing/2014/main" id="{5FC5E57A-984E-D187-B4EC-DF31F62F7D98}"/>
              </a:ext>
            </a:extLst>
          </p:cNvPr>
          <p:cNvSpPr txBox="1"/>
          <p:nvPr/>
        </p:nvSpPr>
        <p:spPr>
          <a:xfrm>
            <a:off x="1482894" y="917527"/>
            <a:ext cx="7349764" cy="82650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200"/>
              </a:lnSpc>
            </a:pPr>
            <a:r>
              <a:rPr lang="en-US" sz="3200" b="1">
                <a:solidFill>
                  <a:srgbClr val="000000"/>
                </a:solidFill>
                <a:latin typeface="Montserrat Heavy"/>
                <a:ea typeface="Montserrat Heavy"/>
                <a:cs typeface="Montserrat Heavy"/>
                <a:sym typeface="Montserrat Heavy"/>
              </a:rPr>
              <a:t>What is The Summer Jobs Programme? </a:t>
            </a:r>
          </a:p>
          <a:p>
            <a:pPr algn="l">
              <a:lnSpc>
                <a:spcPts val="3200"/>
              </a:lnSpc>
            </a:pPr>
            <a:endParaRPr lang="en-US" sz="3200" b="1">
              <a:solidFill>
                <a:srgbClr val="000000"/>
              </a:solidFill>
              <a:latin typeface="Montserrat Heavy"/>
              <a:ea typeface="Montserrat Heavy"/>
              <a:cs typeface="Montserrat Heavy"/>
              <a:sym typeface="Montserrat Heavy"/>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81000" y="381101"/>
            <a:ext cx="5715000" cy="3048000"/>
            <a:chOff x="0" y="0"/>
            <a:chExt cx="11430000" cy="6096000"/>
          </a:xfrm>
        </p:grpSpPr>
        <p:sp>
          <p:nvSpPr>
            <p:cNvPr id="3" name="Freeform 3"/>
            <p:cNvSpPr/>
            <p:nvPr/>
          </p:nvSpPr>
          <p:spPr>
            <a:xfrm>
              <a:off x="0" y="0"/>
              <a:ext cx="11430000" cy="6096000"/>
            </a:xfrm>
            <a:custGeom>
              <a:avLst/>
              <a:gdLst/>
              <a:ahLst/>
              <a:cxnLst/>
              <a:rect l="l" t="t" r="r" b="b"/>
              <a:pathLst>
                <a:path w="11430000" h="6096000">
                  <a:moveTo>
                    <a:pt x="11430000" y="0"/>
                  </a:moveTo>
                  <a:lnTo>
                    <a:pt x="0" y="0"/>
                  </a:lnTo>
                  <a:lnTo>
                    <a:pt x="0" y="360680"/>
                  </a:lnTo>
                  <a:lnTo>
                    <a:pt x="0" y="6096000"/>
                  </a:lnTo>
                  <a:lnTo>
                    <a:pt x="360807" y="6096000"/>
                  </a:lnTo>
                  <a:lnTo>
                    <a:pt x="360807" y="360680"/>
                  </a:lnTo>
                  <a:lnTo>
                    <a:pt x="11430000" y="360680"/>
                  </a:lnTo>
                  <a:lnTo>
                    <a:pt x="11430000" y="0"/>
                  </a:lnTo>
                  <a:close/>
                </a:path>
              </a:pathLst>
            </a:custGeom>
            <a:solidFill>
              <a:srgbClr val="00BCE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4" name="Group 4"/>
          <p:cNvGrpSpPr/>
          <p:nvPr/>
        </p:nvGrpSpPr>
        <p:grpSpPr>
          <a:xfrm>
            <a:off x="6096000" y="563029"/>
            <a:ext cx="6096635" cy="180975"/>
            <a:chOff x="0" y="0"/>
            <a:chExt cx="12193270" cy="361950"/>
          </a:xfrm>
        </p:grpSpPr>
        <p:sp>
          <p:nvSpPr>
            <p:cNvPr id="5" name="Freeform 5"/>
            <p:cNvSpPr/>
            <p:nvPr/>
          </p:nvSpPr>
          <p:spPr>
            <a:xfrm>
              <a:off x="0" y="0"/>
              <a:ext cx="12192000" cy="360807"/>
            </a:xfrm>
            <a:custGeom>
              <a:avLst/>
              <a:gdLst/>
              <a:ahLst/>
              <a:cxnLst/>
              <a:rect l="l" t="t" r="r" b="b"/>
              <a:pathLst>
                <a:path w="12192000" h="360807">
                  <a:moveTo>
                    <a:pt x="12192000" y="0"/>
                  </a:moveTo>
                  <a:lnTo>
                    <a:pt x="0" y="0"/>
                  </a:lnTo>
                  <a:lnTo>
                    <a:pt x="0" y="360807"/>
                  </a:lnTo>
                  <a:lnTo>
                    <a:pt x="12192000" y="360807"/>
                  </a:lnTo>
                  <a:lnTo>
                    <a:pt x="12192000" y="0"/>
                  </a:lnTo>
                  <a:close/>
                </a:path>
              </a:pathLst>
            </a:custGeom>
            <a:solidFill>
              <a:srgbClr val="C41C54"/>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6" name="Group 6"/>
          <p:cNvGrpSpPr/>
          <p:nvPr/>
        </p:nvGrpSpPr>
        <p:grpSpPr>
          <a:xfrm>
            <a:off x="561428" y="3429000"/>
            <a:ext cx="180975" cy="3429000"/>
            <a:chOff x="0" y="0"/>
            <a:chExt cx="361950" cy="6858000"/>
          </a:xfrm>
        </p:grpSpPr>
        <p:sp>
          <p:nvSpPr>
            <p:cNvPr id="7" name="Freeform 7"/>
            <p:cNvSpPr/>
            <p:nvPr/>
          </p:nvSpPr>
          <p:spPr>
            <a:xfrm>
              <a:off x="0" y="0"/>
              <a:ext cx="360807" cy="6858000"/>
            </a:xfrm>
            <a:custGeom>
              <a:avLst/>
              <a:gdLst/>
              <a:ahLst/>
              <a:cxnLst/>
              <a:rect l="l" t="t" r="r" b="b"/>
              <a:pathLst>
                <a:path w="360807" h="6858000">
                  <a:moveTo>
                    <a:pt x="360807" y="0"/>
                  </a:moveTo>
                  <a:lnTo>
                    <a:pt x="0" y="0"/>
                  </a:lnTo>
                  <a:lnTo>
                    <a:pt x="0" y="6858000"/>
                  </a:lnTo>
                  <a:lnTo>
                    <a:pt x="360807" y="6858000"/>
                  </a:lnTo>
                  <a:lnTo>
                    <a:pt x="360807" y="0"/>
                  </a:lnTo>
                  <a:close/>
                </a:path>
              </a:pathLst>
            </a:custGeom>
            <a:solidFill>
              <a:srgbClr val="F2683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23" name="Group 22">
            <a:extLst>
              <a:ext uri="{FF2B5EF4-FFF2-40B4-BE49-F238E27FC236}">
                <a16:creationId xmlns:a16="http://schemas.microsoft.com/office/drawing/2014/main" id="{344702AD-0C1A-8A92-FE8E-B6CC4F1B4E21}"/>
              </a:ext>
            </a:extLst>
          </p:cNvPr>
          <p:cNvGrpSpPr/>
          <p:nvPr/>
        </p:nvGrpSpPr>
        <p:grpSpPr>
          <a:xfrm>
            <a:off x="1365829" y="1911869"/>
            <a:ext cx="9539317" cy="2057400"/>
            <a:chOff x="2048743" y="2867804"/>
            <a:chExt cx="14308976" cy="3086100"/>
          </a:xfrm>
        </p:grpSpPr>
        <p:grpSp>
          <p:nvGrpSpPr>
            <p:cNvPr id="8" name="Group 8"/>
            <p:cNvGrpSpPr/>
            <p:nvPr/>
          </p:nvGrpSpPr>
          <p:grpSpPr>
            <a:xfrm>
              <a:off x="2048743" y="2867804"/>
              <a:ext cx="2626975" cy="3086100"/>
              <a:chOff x="0" y="0"/>
              <a:chExt cx="691878" cy="812800"/>
            </a:xfrm>
          </p:grpSpPr>
          <p:sp>
            <p:nvSpPr>
              <p:cNvPr id="9" name="Freeform 9"/>
              <p:cNvSpPr/>
              <p:nvPr/>
            </p:nvSpPr>
            <p:spPr>
              <a:xfrm>
                <a:off x="0" y="0"/>
                <a:ext cx="691878" cy="812800"/>
              </a:xfrm>
              <a:custGeom>
                <a:avLst/>
                <a:gdLst/>
                <a:ahLst/>
                <a:cxnLst/>
                <a:rect l="l" t="t" r="r" b="b"/>
                <a:pathLst>
                  <a:path w="691878" h="812800">
                    <a:moveTo>
                      <a:pt x="0" y="0"/>
                    </a:moveTo>
                    <a:lnTo>
                      <a:pt x="691878" y="0"/>
                    </a:lnTo>
                    <a:lnTo>
                      <a:pt x="691878" y="812800"/>
                    </a:lnTo>
                    <a:lnTo>
                      <a:pt x="0" y="812800"/>
                    </a:lnTo>
                    <a:close/>
                  </a:path>
                </a:pathLst>
              </a:custGeom>
              <a:solidFill>
                <a:srgbClr val="000000">
                  <a:alpha val="0"/>
                </a:srgbClr>
              </a:solidFill>
              <a:ln w="28575" cap="sq">
                <a:solidFill>
                  <a:srgbClr val="B71C87"/>
                </a:solidFill>
                <a:prstDash val="solid"/>
                <a:miter/>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0" name="TextBox 10"/>
              <p:cNvSpPr txBox="1"/>
              <p:nvPr/>
            </p:nvSpPr>
            <p:spPr>
              <a:xfrm>
                <a:off x="0" y="0"/>
                <a:ext cx="691878" cy="812800"/>
              </a:xfrm>
              <a:prstGeom prst="rect">
                <a:avLst/>
              </a:prstGeom>
            </p:spPr>
            <p:txBody>
              <a:bodyPr lIns="169333" tIns="169333" rIns="169333" bIns="169333"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440"/>
                  </a:lnSpc>
                </a:pPr>
                <a:r>
                  <a:rPr lang="en-US" sz="1200" b="1">
                    <a:solidFill>
                      <a:srgbClr val="B71C87"/>
                    </a:solidFill>
                    <a:latin typeface="Montserrat Bold" panose="00000800000000000000" charset="0"/>
                    <a:ea typeface="Montserrat Heavy"/>
                    <a:cs typeface="Montserrat Heavy"/>
                    <a:sym typeface="Montserrat Heavy"/>
                  </a:rPr>
                  <a:t>The number of young people experiencing mental health challenges has doubled in the past decade.</a:t>
                </a:r>
              </a:p>
              <a:p>
                <a:pPr algn="ctr">
                  <a:lnSpc>
                    <a:spcPts val="1440"/>
                  </a:lnSpc>
                </a:pPr>
                <a:r>
                  <a:rPr lang="en-US" sz="1200" b="1">
                    <a:solidFill>
                      <a:srgbClr val="B71C87"/>
                    </a:solidFill>
                    <a:latin typeface="Montserrat Heavy"/>
                    <a:ea typeface="Montserrat Heavy"/>
                    <a:cs typeface="Montserrat Heavy"/>
                    <a:sym typeface="Montserrat Heavy"/>
                  </a:rPr>
                  <a:t> </a:t>
                </a:r>
              </a:p>
            </p:txBody>
          </p:sp>
        </p:grpSp>
        <p:grpSp>
          <p:nvGrpSpPr>
            <p:cNvPr id="11" name="Group 11"/>
            <p:cNvGrpSpPr/>
            <p:nvPr/>
          </p:nvGrpSpPr>
          <p:grpSpPr>
            <a:xfrm>
              <a:off x="4956775" y="2867804"/>
              <a:ext cx="2626975" cy="3086100"/>
              <a:chOff x="0" y="0"/>
              <a:chExt cx="691878" cy="812800"/>
            </a:xfrm>
          </p:grpSpPr>
          <p:sp>
            <p:nvSpPr>
              <p:cNvPr id="12" name="Freeform 12"/>
              <p:cNvSpPr/>
              <p:nvPr/>
            </p:nvSpPr>
            <p:spPr>
              <a:xfrm>
                <a:off x="0" y="0"/>
                <a:ext cx="691878" cy="812800"/>
              </a:xfrm>
              <a:custGeom>
                <a:avLst/>
                <a:gdLst/>
                <a:ahLst/>
                <a:cxnLst/>
                <a:rect l="l" t="t" r="r" b="b"/>
                <a:pathLst>
                  <a:path w="691878" h="812800">
                    <a:moveTo>
                      <a:pt x="0" y="0"/>
                    </a:moveTo>
                    <a:lnTo>
                      <a:pt x="691878" y="0"/>
                    </a:lnTo>
                    <a:lnTo>
                      <a:pt x="691878" y="812800"/>
                    </a:lnTo>
                    <a:lnTo>
                      <a:pt x="0" y="812800"/>
                    </a:lnTo>
                    <a:close/>
                  </a:path>
                </a:pathLst>
              </a:custGeom>
              <a:solidFill>
                <a:srgbClr val="000000">
                  <a:alpha val="0"/>
                </a:srgbClr>
              </a:solidFill>
              <a:ln w="28575" cap="sq">
                <a:solidFill>
                  <a:srgbClr val="ED5428"/>
                </a:solidFill>
                <a:prstDash val="solid"/>
                <a:miter/>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3" name="TextBox 13"/>
              <p:cNvSpPr txBox="1"/>
              <p:nvPr/>
            </p:nvSpPr>
            <p:spPr>
              <a:xfrm>
                <a:off x="0" y="0"/>
                <a:ext cx="691878" cy="812800"/>
              </a:xfrm>
              <a:prstGeom prst="rect">
                <a:avLst/>
              </a:prstGeom>
            </p:spPr>
            <p:txBody>
              <a:bodyPr lIns="169333" tIns="169333" rIns="169333" bIns="169333"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440"/>
                  </a:lnSpc>
                </a:pPr>
                <a:r>
                  <a:rPr lang="en-US" sz="1200" b="1">
                    <a:solidFill>
                      <a:srgbClr val="ED5428"/>
                    </a:solidFill>
                    <a:latin typeface="Montserrat Bold"/>
                    <a:ea typeface="Montserrat Bold"/>
                    <a:cs typeface="Montserrat Bold"/>
                    <a:sym typeface="Montserrat Bold"/>
                  </a:rPr>
                  <a:t>30% of young people feel they will never achieve their career aspirations, with over 200,000 believing they will never work.</a:t>
                </a:r>
              </a:p>
              <a:p>
                <a:pPr algn="ctr">
                  <a:lnSpc>
                    <a:spcPts val="1440"/>
                  </a:lnSpc>
                </a:pPr>
                <a:endParaRPr lang="en-US" sz="1200" b="1">
                  <a:solidFill>
                    <a:srgbClr val="ED5428"/>
                  </a:solidFill>
                  <a:latin typeface="Montserrat Bold"/>
                  <a:ea typeface="Montserrat Bold"/>
                  <a:cs typeface="Montserrat Bold"/>
                  <a:sym typeface="Montserrat Bold"/>
                </a:endParaRPr>
              </a:p>
            </p:txBody>
          </p:sp>
        </p:grpSp>
        <p:grpSp>
          <p:nvGrpSpPr>
            <p:cNvPr id="14" name="Group 14"/>
            <p:cNvGrpSpPr/>
            <p:nvPr/>
          </p:nvGrpSpPr>
          <p:grpSpPr>
            <a:xfrm>
              <a:off x="7881432" y="2867804"/>
              <a:ext cx="2626975" cy="3086100"/>
              <a:chOff x="0" y="0"/>
              <a:chExt cx="691878" cy="812800"/>
            </a:xfrm>
          </p:grpSpPr>
          <p:sp>
            <p:nvSpPr>
              <p:cNvPr id="15" name="Freeform 15"/>
              <p:cNvSpPr/>
              <p:nvPr/>
            </p:nvSpPr>
            <p:spPr>
              <a:xfrm>
                <a:off x="0" y="0"/>
                <a:ext cx="691878" cy="812800"/>
              </a:xfrm>
              <a:custGeom>
                <a:avLst/>
                <a:gdLst/>
                <a:ahLst/>
                <a:cxnLst/>
                <a:rect l="l" t="t" r="r" b="b"/>
                <a:pathLst>
                  <a:path w="691878" h="812800">
                    <a:moveTo>
                      <a:pt x="0" y="0"/>
                    </a:moveTo>
                    <a:lnTo>
                      <a:pt x="691878" y="0"/>
                    </a:lnTo>
                    <a:lnTo>
                      <a:pt x="691878" y="812800"/>
                    </a:lnTo>
                    <a:lnTo>
                      <a:pt x="0" y="812800"/>
                    </a:lnTo>
                    <a:close/>
                  </a:path>
                </a:pathLst>
              </a:custGeom>
              <a:solidFill>
                <a:srgbClr val="000000">
                  <a:alpha val="0"/>
                </a:srgbClr>
              </a:solidFill>
              <a:ln w="28575" cap="sq">
                <a:solidFill>
                  <a:srgbClr val="C41C54"/>
                </a:solidFill>
                <a:prstDash val="solid"/>
                <a:miter/>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6" name="TextBox 16"/>
              <p:cNvSpPr txBox="1"/>
              <p:nvPr/>
            </p:nvSpPr>
            <p:spPr>
              <a:xfrm>
                <a:off x="0" y="0"/>
                <a:ext cx="691878" cy="812800"/>
              </a:xfrm>
              <a:prstGeom prst="rect">
                <a:avLst/>
              </a:prstGeom>
            </p:spPr>
            <p:txBody>
              <a:bodyPr lIns="169333" tIns="169333" rIns="169333" bIns="169333"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440"/>
                  </a:lnSpc>
                </a:pPr>
                <a:r>
                  <a:rPr lang="en-US" sz="1200" b="1">
                    <a:solidFill>
                      <a:srgbClr val="B71C87"/>
                    </a:solidFill>
                    <a:latin typeface="Montserrat Bold" panose="00000800000000000000" charset="0"/>
                    <a:ea typeface="Montserrat Heavy"/>
                    <a:cs typeface="Montserrat Heavy"/>
                    <a:sym typeface="Montserrat Heavy"/>
                  </a:rPr>
                  <a:t>Nearly 800,000 individuals aged 16–24 in the UK are not in education or employment.</a:t>
                </a:r>
              </a:p>
              <a:p>
                <a:pPr algn="ctr">
                  <a:lnSpc>
                    <a:spcPts val="1440"/>
                  </a:lnSpc>
                </a:pPr>
                <a:r>
                  <a:rPr lang="en-US" sz="1200" b="1">
                    <a:solidFill>
                      <a:srgbClr val="B71C87"/>
                    </a:solidFill>
                    <a:latin typeface="Montserrat Heavy"/>
                    <a:ea typeface="Montserrat Heavy"/>
                    <a:cs typeface="Montserrat Heavy"/>
                    <a:sym typeface="Montserrat Heavy"/>
                  </a:rPr>
                  <a:t> </a:t>
                </a:r>
                <a:endParaRPr lang="en-US" sz="1200" b="1">
                  <a:solidFill>
                    <a:srgbClr val="B71C87"/>
                  </a:solidFill>
                  <a:latin typeface="Montserrat Bold"/>
                  <a:ea typeface="Montserrat Bold"/>
                  <a:cs typeface="Montserrat Bold"/>
                  <a:sym typeface="Montserrat Bold"/>
                </a:endParaRPr>
              </a:p>
            </p:txBody>
          </p:sp>
        </p:grpSp>
        <p:grpSp>
          <p:nvGrpSpPr>
            <p:cNvPr id="17" name="Group 17"/>
            <p:cNvGrpSpPr/>
            <p:nvPr/>
          </p:nvGrpSpPr>
          <p:grpSpPr>
            <a:xfrm>
              <a:off x="10806088" y="2867804"/>
              <a:ext cx="2626975" cy="3086100"/>
              <a:chOff x="0" y="0"/>
              <a:chExt cx="691878" cy="812800"/>
            </a:xfrm>
          </p:grpSpPr>
          <p:sp>
            <p:nvSpPr>
              <p:cNvPr id="18" name="Freeform 18"/>
              <p:cNvSpPr/>
              <p:nvPr/>
            </p:nvSpPr>
            <p:spPr>
              <a:xfrm>
                <a:off x="0" y="0"/>
                <a:ext cx="691878" cy="812800"/>
              </a:xfrm>
              <a:custGeom>
                <a:avLst/>
                <a:gdLst/>
                <a:ahLst/>
                <a:cxnLst/>
                <a:rect l="l" t="t" r="r" b="b"/>
                <a:pathLst>
                  <a:path w="691878" h="812800">
                    <a:moveTo>
                      <a:pt x="0" y="0"/>
                    </a:moveTo>
                    <a:lnTo>
                      <a:pt x="691878" y="0"/>
                    </a:lnTo>
                    <a:lnTo>
                      <a:pt x="691878" y="812800"/>
                    </a:lnTo>
                    <a:lnTo>
                      <a:pt x="0" y="812800"/>
                    </a:lnTo>
                    <a:close/>
                  </a:path>
                </a:pathLst>
              </a:custGeom>
              <a:solidFill>
                <a:srgbClr val="000000">
                  <a:alpha val="0"/>
                </a:srgbClr>
              </a:solidFill>
              <a:ln w="28575" cap="sq">
                <a:solidFill>
                  <a:srgbClr val="00BCE0"/>
                </a:solidFill>
                <a:prstDash val="solid"/>
                <a:miter/>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9" name="TextBox 19"/>
              <p:cNvSpPr txBox="1"/>
              <p:nvPr/>
            </p:nvSpPr>
            <p:spPr>
              <a:xfrm>
                <a:off x="0" y="0"/>
                <a:ext cx="691878" cy="812800"/>
              </a:xfrm>
              <a:prstGeom prst="rect">
                <a:avLst/>
              </a:prstGeom>
            </p:spPr>
            <p:txBody>
              <a:bodyPr lIns="169333" tIns="169333" rIns="169333" bIns="169333"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440"/>
                  </a:lnSpc>
                </a:pPr>
                <a:endParaRPr lang="en-US" sz="800" b="1">
                  <a:solidFill>
                    <a:srgbClr val="00BCE0"/>
                  </a:solidFill>
                  <a:latin typeface="Montserrat Heavy"/>
                  <a:ea typeface="Montserrat Heavy"/>
                  <a:cs typeface="Montserrat Heavy"/>
                  <a:sym typeface="Montserrat Heavy"/>
                </a:endParaRPr>
              </a:p>
              <a:p>
                <a:pPr algn="ctr">
                  <a:lnSpc>
                    <a:spcPts val="1440"/>
                  </a:lnSpc>
                </a:pPr>
                <a:r>
                  <a:rPr lang="en-US" sz="1200" b="1">
                    <a:solidFill>
                      <a:srgbClr val="00BCE0"/>
                    </a:solidFill>
                    <a:latin typeface="Montserrat Bold" panose="00000800000000000000" charset="0"/>
                    <a:ea typeface="Montserrat Heavy"/>
                    <a:cs typeface="Montserrat Heavy"/>
                    <a:sym typeface="Montserrat Heavy"/>
                  </a:rPr>
                  <a:t>Young people at risk of violence often face barriers to employment, increasing their vulnerability to harmful environments and behaviours.</a:t>
                </a:r>
              </a:p>
              <a:p>
                <a:pPr algn="ctr">
                  <a:lnSpc>
                    <a:spcPts val="1440"/>
                  </a:lnSpc>
                </a:pPr>
                <a:endParaRPr lang="en-US" sz="1200" b="1">
                  <a:solidFill>
                    <a:srgbClr val="00BCE0"/>
                  </a:solidFill>
                  <a:latin typeface="Montserrat Heavy"/>
                  <a:ea typeface="Montserrat Heavy"/>
                  <a:cs typeface="Montserrat Heavy"/>
                  <a:sym typeface="Montserrat Heavy"/>
                </a:endParaRPr>
              </a:p>
            </p:txBody>
          </p:sp>
        </p:grpSp>
        <p:grpSp>
          <p:nvGrpSpPr>
            <p:cNvPr id="20" name="Group 20"/>
            <p:cNvGrpSpPr/>
            <p:nvPr/>
          </p:nvGrpSpPr>
          <p:grpSpPr>
            <a:xfrm>
              <a:off x="13730744" y="2867804"/>
              <a:ext cx="2626975" cy="3086100"/>
              <a:chOff x="0" y="0"/>
              <a:chExt cx="691878" cy="812800"/>
            </a:xfrm>
          </p:grpSpPr>
          <p:sp>
            <p:nvSpPr>
              <p:cNvPr id="21" name="Freeform 21"/>
              <p:cNvSpPr/>
              <p:nvPr/>
            </p:nvSpPr>
            <p:spPr>
              <a:xfrm>
                <a:off x="0" y="0"/>
                <a:ext cx="691878" cy="812800"/>
              </a:xfrm>
              <a:custGeom>
                <a:avLst/>
                <a:gdLst/>
                <a:ahLst/>
                <a:cxnLst/>
                <a:rect l="l" t="t" r="r" b="b"/>
                <a:pathLst>
                  <a:path w="691878" h="812800">
                    <a:moveTo>
                      <a:pt x="0" y="0"/>
                    </a:moveTo>
                    <a:lnTo>
                      <a:pt x="691878" y="0"/>
                    </a:lnTo>
                    <a:lnTo>
                      <a:pt x="691878" y="812800"/>
                    </a:lnTo>
                    <a:lnTo>
                      <a:pt x="0" y="812800"/>
                    </a:lnTo>
                    <a:close/>
                  </a:path>
                </a:pathLst>
              </a:custGeom>
              <a:solidFill>
                <a:srgbClr val="000000">
                  <a:alpha val="0"/>
                </a:srgbClr>
              </a:solidFill>
              <a:ln w="28575" cap="sq">
                <a:solidFill>
                  <a:srgbClr val="F26830"/>
                </a:solidFill>
                <a:prstDash val="solid"/>
                <a:miter/>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22" name="TextBox 22"/>
              <p:cNvSpPr txBox="1"/>
              <p:nvPr/>
            </p:nvSpPr>
            <p:spPr>
              <a:xfrm>
                <a:off x="0" y="0"/>
                <a:ext cx="691878" cy="812800"/>
              </a:xfrm>
              <a:prstGeom prst="rect">
                <a:avLst/>
              </a:prstGeom>
            </p:spPr>
            <p:txBody>
              <a:bodyPr lIns="169333" tIns="169333" rIns="169333" bIns="169333"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440"/>
                  </a:lnSpc>
                </a:pPr>
                <a:r>
                  <a:rPr lang="en-US" sz="1200" b="1">
                    <a:solidFill>
                      <a:srgbClr val="ED5428"/>
                    </a:solidFill>
                    <a:latin typeface="Montserrat Bold"/>
                    <a:ea typeface="Montserrat Bold"/>
                    <a:cs typeface="Montserrat Bold"/>
                    <a:sym typeface="Montserrat Bold"/>
                  </a:rPr>
                  <a:t>More than 1 in 4 children in the UK now live in poverty</a:t>
                </a:r>
              </a:p>
              <a:p>
                <a:pPr algn="ctr">
                  <a:lnSpc>
                    <a:spcPts val="1440"/>
                  </a:lnSpc>
                </a:pPr>
                <a:r>
                  <a:rPr lang="en-US" sz="1200" b="1">
                    <a:solidFill>
                      <a:srgbClr val="ED5428"/>
                    </a:solidFill>
                    <a:latin typeface="Montserrat Bold"/>
                    <a:ea typeface="Montserrat Bold"/>
                    <a:cs typeface="Montserrat Bold"/>
                    <a:sym typeface="Montserrat Bold"/>
                  </a:rPr>
                  <a:t> </a:t>
                </a:r>
              </a:p>
            </p:txBody>
          </p:sp>
        </p:grpSp>
      </p:grpSp>
      <p:sp>
        <p:nvSpPr>
          <p:cNvPr id="28" name="TextBox 28"/>
          <p:cNvSpPr txBox="1"/>
          <p:nvPr/>
        </p:nvSpPr>
        <p:spPr>
          <a:xfrm rot="16200000">
            <a:off x="11714546" y="6292686"/>
            <a:ext cx="101600" cy="27732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lvl="0" indent="0" algn="l">
              <a:lnSpc>
                <a:spcPts val="1080"/>
              </a:lnSpc>
              <a:spcBef>
                <a:spcPct val="0"/>
              </a:spcBef>
            </a:pPr>
            <a:r>
              <a:rPr lang="en-US" sz="900" b="1" u="none" strike="noStrike" spc="-25">
                <a:solidFill>
                  <a:srgbClr val="000000"/>
                </a:solidFill>
                <a:latin typeface="Montserrat Heavy"/>
                <a:ea typeface="Montserrat Heavy"/>
                <a:cs typeface="Montserrat Heavy"/>
                <a:sym typeface="Montserrat Heavy"/>
              </a:rPr>
              <a:t>13</a:t>
            </a:r>
          </a:p>
        </p:txBody>
      </p:sp>
      <p:sp>
        <p:nvSpPr>
          <p:cNvPr id="29" name="TextBox 29"/>
          <p:cNvSpPr txBox="1"/>
          <p:nvPr/>
        </p:nvSpPr>
        <p:spPr>
          <a:xfrm>
            <a:off x="1116117" y="898409"/>
            <a:ext cx="10160000" cy="48731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840"/>
              </a:lnSpc>
            </a:pPr>
            <a:r>
              <a:rPr lang="en-US" sz="3200" b="1" spc="-10">
                <a:solidFill>
                  <a:srgbClr val="000000"/>
                </a:solidFill>
                <a:latin typeface="Montserrat Heavy"/>
                <a:ea typeface="Montserrat Heavy"/>
                <a:cs typeface="Montserrat Heavy"/>
                <a:sym typeface="Montserrat Heavy"/>
              </a:rPr>
              <a:t>Why The Summer Jobs Programme Matters </a:t>
            </a:r>
          </a:p>
        </p:txBody>
      </p:sp>
      <p:sp>
        <p:nvSpPr>
          <p:cNvPr id="30" name="TextBox 30"/>
          <p:cNvSpPr txBox="1"/>
          <p:nvPr/>
        </p:nvSpPr>
        <p:spPr>
          <a:xfrm rot="16200000">
            <a:off x="10800079" y="1796443"/>
            <a:ext cx="1895263" cy="13625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080"/>
              </a:lnSpc>
            </a:pPr>
            <a:r>
              <a:rPr lang="en-US" sz="900" b="1">
                <a:solidFill>
                  <a:srgbClr val="000000"/>
                </a:solidFill>
                <a:latin typeface="Montserrat Heavy"/>
                <a:ea typeface="Montserrat Heavy"/>
                <a:cs typeface="Montserrat Heavy"/>
                <a:sym typeface="Montserrat Heavy"/>
              </a:rPr>
              <a:t>The Summer Jobs Programme</a:t>
            </a:r>
          </a:p>
        </p:txBody>
      </p:sp>
      <p:grpSp>
        <p:nvGrpSpPr>
          <p:cNvPr id="31" name="Group 12">
            <a:extLst>
              <a:ext uri="{FF2B5EF4-FFF2-40B4-BE49-F238E27FC236}">
                <a16:creationId xmlns:a16="http://schemas.microsoft.com/office/drawing/2014/main" id="{4914277B-8829-5265-1877-8F977AEBFE64}"/>
              </a:ext>
            </a:extLst>
          </p:cNvPr>
          <p:cNvGrpSpPr>
            <a:grpSpLocks noChangeAspect="1"/>
          </p:cNvGrpSpPr>
          <p:nvPr/>
        </p:nvGrpSpPr>
        <p:grpSpPr>
          <a:xfrm>
            <a:off x="1395839" y="4647796"/>
            <a:ext cx="9664699" cy="1829102"/>
            <a:chOff x="0" y="0"/>
            <a:chExt cx="19329398" cy="2666998"/>
          </a:xfrm>
        </p:grpSpPr>
        <p:sp>
          <p:nvSpPr>
            <p:cNvPr id="32" name="Freeform 13">
              <a:extLst>
                <a:ext uri="{FF2B5EF4-FFF2-40B4-BE49-F238E27FC236}">
                  <a16:creationId xmlns:a16="http://schemas.microsoft.com/office/drawing/2014/main" id="{06242982-4A16-E00E-D362-279297AC2832}"/>
                </a:ext>
              </a:extLst>
            </p:cNvPr>
            <p:cNvSpPr/>
            <p:nvPr/>
          </p:nvSpPr>
          <p:spPr>
            <a:xfrm>
              <a:off x="0" y="0"/>
              <a:ext cx="19329400" cy="2667000"/>
            </a:xfrm>
            <a:custGeom>
              <a:avLst/>
              <a:gdLst/>
              <a:ahLst/>
              <a:cxnLst/>
              <a:rect l="l" t="t" r="r" b="b"/>
              <a:pathLst>
                <a:path w="19329400" h="2667000">
                  <a:moveTo>
                    <a:pt x="0" y="0"/>
                  </a:moveTo>
                  <a:lnTo>
                    <a:pt x="19329400" y="0"/>
                  </a:lnTo>
                  <a:lnTo>
                    <a:pt x="19329400" y="2667000"/>
                  </a:lnTo>
                  <a:lnTo>
                    <a:pt x="0" y="2667000"/>
                  </a:lnTo>
                  <a:lnTo>
                    <a:pt x="0" y="0"/>
                  </a:lnTo>
                  <a:close/>
                </a:path>
              </a:pathLst>
            </a:custGeom>
            <a:blipFill>
              <a:blip r:embed="rId3"/>
              <a:stretch>
                <a:fillRect l="-16" r="-16"/>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sp>
        <p:nvSpPr>
          <p:cNvPr id="33" name="TextBox 27">
            <a:extLst>
              <a:ext uri="{FF2B5EF4-FFF2-40B4-BE49-F238E27FC236}">
                <a16:creationId xmlns:a16="http://schemas.microsoft.com/office/drawing/2014/main" id="{7594F123-5BD6-C236-5E1A-BEF35EC5FC6B}"/>
              </a:ext>
            </a:extLst>
          </p:cNvPr>
          <p:cNvSpPr txBox="1"/>
          <p:nvPr/>
        </p:nvSpPr>
        <p:spPr>
          <a:xfrm>
            <a:off x="1438941" y="4750190"/>
            <a:ext cx="9144635" cy="143629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en-US" sz="1867">
                <a:solidFill>
                  <a:schemeClr val="bg1"/>
                </a:solidFill>
              </a:rPr>
              <a:t>The Summer Jobs Programme matters because it gives young people meaningful access to paid work, skills development, and trusted adult support at a critical stage in their lives. It helps build confidence, raise aspirations, and improve long-term employability while supporting wellbeing and safer communities. At the same time, it enables employers to invest in local talent and play an active role in creating opportunity and social mobility.</a:t>
            </a:r>
            <a:endParaRPr lang="en-US" sz="1867">
              <a:solidFill>
                <a:schemeClr val="bg1"/>
              </a:solidFill>
              <a:latin typeface="Aptos" panose="020B0004020202020204" pitchFamily="34" charset="0"/>
              <a:ea typeface="Montserrat Medium"/>
              <a:cs typeface="Montserrat Medium"/>
              <a:sym typeface="Montserrat Medium"/>
            </a:endParaRPr>
          </a:p>
        </p:txBody>
      </p:sp>
    </p:spTree>
    <p:extLst>
      <p:ext uri="{BB962C8B-B14F-4D97-AF65-F5344CB8AC3E}">
        <p14:creationId xmlns:p14="http://schemas.microsoft.com/office/powerpoint/2010/main" val="22556316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7561" y="455443"/>
            <a:ext cx="11811635" cy="6476899"/>
            <a:chOff x="0" y="0"/>
            <a:chExt cx="23623270" cy="12953798"/>
          </a:xfrm>
        </p:grpSpPr>
        <p:grpSp>
          <p:nvGrpSpPr>
            <p:cNvPr id="3" name="Group 3"/>
            <p:cNvGrpSpPr/>
            <p:nvPr/>
          </p:nvGrpSpPr>
          <p:grpSpPr>
            <a:xfrm>
              <a:off x="0" y="0"/>
              <a:ext cx="11430000" cy="6096000"/>
              <a:chOff x="0" y="0"/>
              <a:chExt cx="11430000" cy="6096000"/>
            </a:xfrm>
          </p:grpSpPr>
          <p:sp>
            <p:nvSpPr>
              <p:cNvPr id="4" name="Freeform 4"/>
              <p:cNvSpPr/>
              <p:nvPr/>
            </p:nvSpPr>
            <p:spPr>
              <a:xfrm>
                <a:off x="0" y="0"/>
                <a:ext cx="11430000" cy="6096000"/>
              </a:xfrm>
              <a:custGeom>
                <a:avLst/>
                <a:gdLst/>
                <a:ahLst/>
                <a:cxnLst/>
                <a:rect l="l" t="t" r="r" b="b"/>
                <a:pathLst>
                  <a:path w="11430000" h="6096000">
                    <a:moveTo>
                      <a:pt x="11430000" y="0"/>
                    </a:moveTo>
                    <a:lnTo>
                      <a:pt x="0" y="0"/>
                    </a:lnTo>
                    <a:lnTo>
                      <a:pt x="0" y="360680"/>
                    </a:lnTo>
                    <a:lnTo>
                      <a:pt x="0" y="6096000"/>
                    </a:lnTo>
                    <a:lnTo>
                      <a:pt x="360807" y="6096000"/>
                    </a:lnTo>
                    <a:lnTo>
                      <a:pt x="360807" y="360680"/>
                    </a:lnTo>
                    <a:lnTo>
                      <a:pt x="11430000" y="360680"/>
                    </a:lnTo>
                    <a:lnTo>
                      <a:pt x="11430000" y="0"/>
                    </a:lnTo>
                    <a:close/>
                  </a:path>
                </a:pathLst>
              </a:custGeom>
              <a:solidFill>
                <a:srgbClr val="00BCE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5" name="Group 5"/>
            <p:cNvGrpSpPr/>
            <p:nvPr/>
          </p:nvGrpSpPr>
          <p:grpSpPr>
            <a:xfrm>
              <a:off x="11430000" y="363856"/>
              <a:ext cx="12193270" cy="361950"/>
              <a:chOff x="0" y="0"/>
              <a:chExt cx="12193270" cy="361950"/>
            </a:xfrm>
          </p:grpSpPr>
          <p:sp>
            <p:nvSpPr>
              <p:cNvPr id="6" name="Freeform 6"/>
              <p:cNvSpPr/>
              <p:nvPr/>
            </p:nvSpPr>
            <p:spPr>
              <a:xfrm>
                <a:off x="0" y="0"/>
                <a:ext cx="12192000" cy="360807"/>
              </a:xfrm>
              <a:custGeom>
                <a:avLst/>
                <a:gdLst/>
                <a:ahLst/>
                <a:cxnLst/>
                <a:rect l="l" t="t" r="r" b="b"/>
                <a:pathLst>
                  <a:path w="12192000" h="360807">
                    <a:moveTo>
                      <a:pt x="12192000" y="0"/>
                    </a:moveTo>
                    <a:lnTo>
                      <a:pt x="0" y="0"/>
                    </a:lnTo>
                    <a:lnTo>
                      <a:pt x="0" y="360807"/>
                    </a:lnTo>
                    <a:lnTo>
                      <a:pt x="12192000" y="360807"/>
                    </a:lnTo>
                    <a:lnTo>
                      <a:pt x="12192000" y="0"/>
                    </a:lnTo>
                    <a:close/>
                  </a:path>
                </a:pathLst>
              </a:custGeom>
              <a:solidFill>
                <a:srgbClr val="C41C54"/>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7" name="Group 7"/>
            <p:cNvGrpSpPr/>
            <p:nvPr/>
          </p:nvGrpSpPr>
          <p:grpSpPr>
            <a:xfrm>
              <a:off x="360856" y="6095798"/>
              <a:ext cx="361950" cy="6858000"/>
              <a:chOff x="0" y="0"/>
              <a:chExt cx="361950" cy="6858000"/>
            </a:xfrm>
          </p:grpSpPr>
          <p:sp>
            <p:nvSpPr>
              <p:cNvPr id="8" name="Freeform 8"/>
              <p:cNvSpPr/>
              <p:nvPr/>
            </p:nvSpPr>
            <p:spPr>
              <a:xfrm>
                <a:off x="0" y="0"/>
                <a:ext cx="360807" cy="6858000"/>
              </a:xfrm>
              <a:custGeom>
                <a:avLst/>
                <a:gdLst/>
                <a:ahLst/>
                <a:cxnLst/>
                <a:rect l="l" t="t" r="r" b="b"/>
                <a:pathLst>
                  <a:path w="360807" h="6858000">
                    <a:moveTo>
                      <a:pt x="360807" y="0"/>
                    </a:moveTo>
                    <a:lnTo>
                      <a:pt x="0" y="0"/>
                    </a:lnTo>
                    <a:lnTo>
                      <a:pt x="0" y="6858000"/>
                    </a:lnTo>
                    <a:lnTo>
                      <a:pt x="360807" y="6858000"/>
                    </a:lnTo>
                    <a:lnTo>
                      <a:pt x="360807" y="0"/>
                    </a:lnTo>
                    <a:close/>
                  </a:path>
                </a:pathLst>
              </a:custGeom>
              <a:solidFill>
                <a:srgbClr val="F2683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sp>
        <p:nvSpPr>
          <p:cNvPr id="9" name="TextBox 9"/>
          <p:cNvSpPr txBox="1"/>
          <p:nvPr/>
        </p:nvSpPr>
        <p:spPr>
          <a:xfrm rot="16200000">
            <a:off x="10800079" y="1796443"/>
            <a:ext cx="1895263" cy="13625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080"/>
              </a:lnSpc>
            </a:pPr>
            <a:r>
              <a:rPr lang="en-US" sz="900" b="1">
                <a:solidFill>
                  <a:srgbClr val="000000"/>
                </a:solidFill>
                <a:latin typeface="Montserrat Heavy"/>
                <a:ea typeface="Montserrat Heavy"/>
                <a:cs typeface="Montserrat Heavy"/>
                <a:sym typeface="Montserrat Heavy"/>
              </a:rPr>
              <a:t>The Summer Jobs Programme</a:t>
            </a:r>
          </a:p>
        </p:txBody>
      </p:sp>
      <p:sp>
        <p:nvSpPr>
          <p:cNvPr id="10" name="TextBox 10"/>
          <p:cNvSpPr txBox="1"/>
          <p:nvPr/>
        </p:nvSpPr>
        <p:spPr>
          <a:xfrm>
            <a:off x="1066800" y="966396"/>
            <a:ext cx="7099766" cy="41614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200"/>
              </a:lnSpc>
            </a:pPr>
            <a:r>
              <a:rPr lang="en-US" sz="3200" b="1">
                <a:solidFill>
                  <a:srgbClr val="000000"/>
                </a:solidFill>
                <a:latin typeface="Montserrat Heavy"/>
                <a:ea typeface="Montserrat Heavy"/>
                <a:cs typeface="Montserrat Heavy"/>
                <a:sym typeface="Montserrat Heavy"/>
              </a:rPr>
              <a:t>The Summer Jobs Programme </a:t>
            </a:r>
          </a:p>
        </p:txBody>
      </p:sp>
      <p:grpSp>
        <p:nvGrpSpPr>
          <p:cNvPr id="11" name="Group 11"/>
          <p:cNvGrpSpPr>
            <a:grpSpLocks noChangeAspect="1"/>
          </p:cNvGrpSpPr>
          <p:nvPr/>
        </p:nvGrpSpPr>
        <p:grpSpPr>
          <a:xfrm>
            <a:off x="9612255" y="111508"/>
            <a:ext cx="1828800" cy="1828800"/>
            <a:chOff x="0" y="0"/>
            <a:chExt cx="3657600" cy="3657600"/>
          </a:xfrm>
        </p:grpSpPr>
        <p:sp>
          <p:nvSpPr>
            <p:cNvPr id="12" name="Freeform 12"/>
            <p:cNvSpPr/>
            <p:nvPr/>
          </p:nvSpPr>
          <p:spPr>
            <a:xfrm>
              <a:off x="0" y="0"/>
              <a:ext cx="3657600" cy="3657600"/>
            </a:xfrm>
            <a:custGeom>
              <a:avLst/>
              <a:gdLst/>
              <a:ahLst/>
              <a:cxnLst/>
              <a:rect l="l" t="t" r="r" b="b"/>
              <a:pathLst>
                <a:path w="3657600" h="3657600">
                  <a:moveTo>
                    <a:pt x="0" y="0"/>
                  </a:moveTo>
                  <a:lnTo>
                    <a:pt x="3657600" y="0"/>
                  </a:lnTo>
                  <a:lnTo>
                    <a:pt x="3657600" y="3657600"/>
                  </a:lnTo>
                  <a:lnTo>
                    <a:pt x="0" y="3657600"/>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sp>
        <p:nvSpPr>
          <p:cNvPr id="13" name="TextBox 13"/>
          <p:cNvSpPr txBox="1"/>
          <p:nvPr/>
        </p:nvSpPr>
        <p:spPr>
          <a:xfrm rot="16200000">
            <a:off x="11714546" y="6291464"/>
            <a:ext cx="101600" cy="13625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lvl="0" indent="0" algn="l">
              <a:lnSpc>
                <a:spcPts val="1080"/>
              </a:lnSpc>
              <a:spcBef>
                <a:spcPct val="0"/>
              </a:spcBef>
            </a:pPr>
            <a:r>
              <a:rPr lang="en-US" sz="900" b="1" u="none" strike="noStrike" spc="-25">
                <a:solidFill>
                  <a:srgbClr val="000000"/>
                </a:solidFill>
                <a:latin typeface="Montserrat Heavy"/>
                <a:ea typeface="Montserrat Heavy"/>
                <a:cs typeface="Montserrat Heavy"/>
                <a:sym typeface="Montserrat Heavy"/>
              </a:rPr>
              <a:t>3</a:t>
            </a:r>
          </a:p>
        </p:txBody>
      </p:sp>
      <p:sp>
        <p:nvSpPr>
          <p:cNvPr id="14" name="TextBox 14"/>
          <p:cNvSpPr txBox="1"/>
          <p:nvPr/>
        </p:nvSpPr>
        <p:spPr>
          <a:xfrm rot="1026558">
            <a:off x="9768403" y="582451"/>
            <a:ext cx="1631939" cy="73680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853"/>
              </a:lnSpc>
            </a:pPr>
            <a:r>
              <a:rPr lang="en-US" sz="1972" b="1" spc="-25">
                <a:solidFill>
                  <a:srgbClr val="FFFFFF"/>
                </a:solidFill>
                <a:latin typeface="Montserrat Heavy"/>
                <a:ea typeface="Montserrat Heavy"/>
                <a:cs typeface="Montserrat Heavy"/>
                <a:sym typeface="Montserrat Heavy"/>
              </a:rPr>
              <a:t>20th July - </a:t>
            </a:r>
          </a:p>
          <a:p>
            <a:pPr algn="ctr">
              <a:lnSpc>
                <a:spcPts val="1853"/>
              </a:lnSpc>
            </a:pPr>
            <a:r>
              <a:rPr lang="en-US" sz="1972" b="1" spc="-25">
                <a:solidFill>
                  <a:srgbClr val="FFFFFF"/>
                </a:solidFill>
                <a:latin typeface="Montserrat Heavy"/>
                <a:ea typeface="Montserrat Heavy"/>
                <a:cs typeface="Montserrat Heavy"/>
                <a:sym typeface="Montserrat Heavy"/>
              </a:rPr>
              <a:t>31</a:t>
            </a:r>
            <a:r>
              <a:rPr lang="en-US" sz="1972" b="1" spc="-25" baseline="30000">
                <a:solidFill>
                  <a:srgbClr val="FFFFFF"/>
                </a:solidFill>
                <a:latin typeface="Montserrat Heavy"/>
                <a:ea typeface="Montserrat Heavy"/>
                <a:cs typeface="Montserrat Heavy"/>
                <a:sym typeface="Montserrat Heavy"/>
              </a:rPr>
              <a:t>st</a:t>
            </a:r>
            <a:r>
              <a:rPr lang="en-US" sz="1972" b="1" spc="-25">
                <a:solidFill>
                  <a:srgbClr val="FFFFFF"/>
                </a:solidFill>
                <a:latin typeface="Montserrat Heavy"/>
                <a:ea typeface="Montserrat Heavy"/>
                <a:cs typeface="Montserrat Heavy"/>
                <a:sym typeface="Montserrat Heavy"/>
              </a:rPr>
              <a:t>  August </a:t>
            </a:r>
            <a:r>
              <a:rPr lang="en-US" sz="1972" b="1" spc="-27">
                <a:solidFill>
                  <a:srgbClr val="FFFFFF"/>
                </a:solidFill>
                <a:latin typeface="Montserrat Heavy"/>
                <a:ea typeface="Montserrat Heavy"/>
                <a:cs typeface="Montserrat Heavy"/>
                <a:sym typeface="Montserrat Heavy"/>
              </a:rPr>
              <a:t>2026</a:t>
            </a:r>
          </a:p>
        </p:txBody>
      </p:sp>
      <p:grpSp>
        <p:nvGrpSpPr>
          <p:cNvPr id="15" name="Group 15"/>
          <p:cNvGrpSpPr>
            <a:grpSpLocks noChangeAspect="1"/>
          </p:cNvGrpSpPr>
          <p:nvPr/>
        </p:nvGrpSpPr>
        <p:grpSpPr>
          <a:xfrm>
            <a:off x="2952565" y="5789231"/>
            <a:ext cx="1298507" cy="1140723"/>
            <a:chOff x="0" y="0"/>
            <a:chExt cx="1233404" cy="1083532"/>
          </a:xfrm>
        </p:grpSpPr>
        <p:sp>
          <p:nvSpPr>
            <p:cNvPr id="16" name="Freeform 16"/>
            <p:cNvSpPr/>
            <p:nvPr/>
          </p:nvSpPr>
          <p:spPr>
            <a:xfrm>
              <a:off x="0" y="0"/>
              <a:ext cx="1233424" cy="1083564"/>
            </a:xfrm>
            <a:custGeom>
              <a:avLst/>
              <a:gdLst/>
              <a:ahLst/>
              <a:cxnLst/>
              <a:rect l="l" t="t" r="r" b="b"/>
              <a:pathLst>
                <a:path w="1233424" h="1083564">
                  <a:moveTo>
                    <a:pt x="0" y="0"/>
                  </a:moveTo>
                  <a:lnTo>
                    <a:pt x="1233424" y="0"/>
                  </a:lnTo>
                  <a:lnTo>
                    <a:pt x="1233424" y="1083564"/>
                  </a:lnTo>
                  <a:lnTo>
                    <a:pt x="0" y="1083564"/>
                  </a:lnTo>
                  <a:lnTo>
                    <a:pt x="0" y="0"/>
                  </a:lnTo>
                  <a:close/>
                </a:path>
              </a:pathLst>
            </a:custGeom>
            <a:blipFill>
              <a:blip r:embed="rId4"/>
              <a:stretch>
                <a:fillRect l="-93" r="-91" b="2"/>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17" name="Group 17"/>
          <p:cNvGrpSpPr>
            <a:grpSpLocks noChangeAspect="1"/>
          </p:cNvGrpSpPr>
          <p:nvPr/>
        </p:nvGrpSpPr>
        <p:grpSpPr>
          <a:xfrm>
            <a:off x="4696093" y="6118835"/>
            <a:ext cx="1298522" cy="583114"/>
            <a:chOff x="0" y="0"/>
            <a:chExt cx="1581042" cy="709982"/>
          </a:xfrm>
        </p:grpSpPr>
        <p:sp>
          <p:nvSpPr>
            <p:cNvPr id="18" name="Freeform 18"/>
            <p:cNvSpPr/>
            <p:nvPr/>
          </p:nvSpPr>
          <p:spPr>
            <a:xfrm>
              <a:off x="0" y="0"/>
              <a:ext cx="1581023" cy="709930"/>
            </a:xfrm>
            <a:custGeom>
              <a:avLst/>
              <a:gdLst/>
              <a:ahLst/>
              <a:cxnLst/>
              <a:rect l="l" t="t" r="r" b="b"/>
              <a:pathLst>
                <a:path w="1581023" h="709930">
                  <a:moveTo>
                    <a:pt x="0" y="0"/>
                  </a:moveTo>
                  <a:lnTo>
                    <a:pt x="1581023" y="0"/>
                  </a:lnTo>
                  <a:lnTo>
                    <a:pt x="1581023" y="709930"/>
                  </a:lnTo>
                  <a:lnTo>
                    <a:pt x="0" y="709930"/>
                  </a:lnTo>
                  <a:lnTo>
                    <a:pt x="0" y="0"/>
                  </a:lnTo>
                  <a:close/>
                </a:path>
              </a:pathLst>
            </a:custGeom>
            <a:blipFill>
              <a:blip r:embed="rId5"/>
              <a:stretch>
                <a:fillRect t="-104" r="-1" b="-112"/>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19" name="Group 19"/>
          <p:cNvGrpSpPr>
            <a:grpSpLocks noChangeAspect="1"/>
          </p:cNvGrpSpPr>
          <p:nvPr/>
        </p:nvGrpSpPr>
        <p:grpSpPr>
          <a:xfrm>
            <a:off x="1403631" y="6044761"/>
            <a:ext cx="1062847" cy="731262"/>
            <a:chOff x="0" y="0"/>
            <a:chExt cx="1317552" cy="906504"/>
          </a:xfrm>
        </p:grpSpPr>
        <p:sp>
          <p:nvSpPr>
            <p:cNvPr id="20" name="Freeform 20"/>
            <p:cNvSpPr/>
            <p:nvPr/>
          </p:nvSpPr>
          <p:spPr>
            <a:xfrm>
              <a:off x="0" y="0"/>
              <a:ext cx="1317498" cy="906526"/>
            </a:xfrm>
            <a:custGeom>
              <a:avLst/>
              <a:gdLst/>
              <a:ahLst/>
              <a:cxnLst/>
              <a:rect l="l" t="t" r="r" b="b"/>
              <a:pathLst>
                <a:path w="1317498" h="906526">
                  <a:moveTo>
                    <a:pt x="0" y="0"/>
                  </a:moveTo>
                  <a:lnTo>
                    <a:pt x="1317498" y="0"/>
                  </a:lnTo>
                  <a:lnTo>
                    <a:pt x="1317498" y="906526"/>
                  </a:lnTo>
                  <a:lnTo>
                    <a:pt x="0" y="906526"/>
                  </a:lnTo>
                  <a:lnTo>
                    <a:pt x="0" y="0"/>
                  </a:lnTo>
                  <a:close/>
                </a:path>
              </a:pathLst>
            </a:custGeom>
            <a:blipFill>
              <a:blip r:embed="rId6"/>
              <a:stretch>
                <a:fillRect l="-100" r="-104" b="2"/>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pic>
        <p:nvPicPr>
          <p:cNvPr id="23" name="Picture 22">
            <a:extLst>
              <a:ext uri="{FF2B5EF4-FFF2-40B4-BE49-F238E27FC236}">
                <a16:creationId xmlns:a16="http://schemas.microsoft.com/office/drawing/2014/main" id="{DEBF7439-9BC0-9E27-9650-A423EA3EC843}"/>
              </a:ext>
            </a:extLst>
          </p:cNvPr>
          <p:cNvPicPr>
            <a:picLocks noChangeAspect="1"/>
          </p:cNvPicPr>
          <p:nvPr/>
        </p:nvPicPr>
        <p:blipFill>
          <a:blip r:embed="rId7"/>
          <a:stretch>
            <a:fillRect/>
          </a:stretch>
        </p:blipFill>
        <p:spPr>
          <a:xfrm>
            <a:off x="6378372" y="6204409"/>
            <a:ext cx="1215241" cy="556816"/>
          </a:xfrm>
          <a:prstGeom prst="rect">
            <a:avLst/>
          </a:prstGeom>
        </p:spPr>
      </p:pic>
      <p:grpSp>
        <p:nvGrpSpPr>
          <p:cNvPr id="29" name="Group 8">
            <a:extLst>
              <a:ext uri="{FF2B5EF4-FFF2-40B4-BE49-F238E27FC236}">
                <a16:creationId xmlns:a16="http://schemas.microsoft.com/office/drawing/2014/main" id="{2DFB6828-8A0E-7DAD-D871-9F5303726D95}"/>
              </a:ext>
            </a:extLst>
          </p:cNvPr>
          <p:cNvGrpSpPr/>
          <p:nvPr/>
        </p:nvGrpSpPr>
        <p:grpSpPr>
          <a:xfrm>
            <a:off x="1066801" y="2080621"/>
            <a:ext cx="3227655" cy="1933775"/>
            <a:chOff x="-62314" y="0"/>
            <a:chExt cx="1188314" cy="655256"/>
          </a:xfrm>
        </p:grpSpPr>
        <p:sp>
          <p:nvSpPr>
            <p:cNvPr id="30" name="Freeform 9">
              <a:extLst>
                <a:ext uri="{FF2B5EF4-FFF2-40B4-BE49-F238E27FC236}">
                  <a16:creationId xmlns:a16="http://schemas.microsoft.com/office/drawing/2014/main" id="{DF10DDC3-AFC0-F874-7C53-20CC90F59FCB}"/>
                </a:ext>
              </a:extLst>
            </p:cNvPr>
            <p:cNvSpPr/>
            <p:nvPr/>
          </p:nvSpPr>
          <p:spPr>
            <a:xfrm>
              <a:off x="-62314" y="0"/>
              <a:ext cx="1188314" cy="655256"/>
            </a:xfrm>
            <a:custGeom>
              <a:avLst/>
              <a:gdLst/>
              <a:ahLst/>
              <a:cxnLst/>
              <a:rect l="l" t="t" r="r" b="b"/>
              <a:pathLst>
                <a:path w="1126000" h="498384">
                  <a:moveTo>
                    <a:pt x="0" y="0"/>
                  </a:moveTo>
                  <a:lnTo>
                    <a:pt x="1126000" y="0"/>
                  </a:lnTo>
                  <a:lnTo>
                    <a:pt x="1126000" y="498384"/>
                  </a:lnTo>
                  <a:lnTo>
                    <a:pt x="0" y="498384"/>
                  </a:lnTo>
                  <a:close/>
                </a:path>
              </a:pathLst>
            </a:custGeom>
            <a:solidFill>
              <a:srgbClr val="00BCE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defRPr sz="1600" b="1"/>
              </a:pPr>
              <a:r>
                <a:rPr lang="en-US" sz="1600" u="sng">
                  <a:solidFill>
                    <a:schemeClr val="bg1"/>
                  </a:solidFill>
                </a:rPr>
                <a:t>WHAT</a:t>
              </a:r>
            </a:p>
            <a:p>
              <a:pPr marL="228611" indent="-228611">
                <a:buFont typeface="Arial" panose="020B0604020202020204" pitchFamily="34" charset="0"/>
                <a:buChar char="•"/>
                <a:defRPr sz="1400"/>
              </a:pPr>
              <a:r>
                <a:rPr lang="en-US" sz="1333">
                  <a:solidFill>
                    <a:schemeClr val="bg1"/>
                  </a:solidFill>
                </a:rPr>
                <a:t>Paid &amp; supported 5-week summer work placements</a:t>
              </a:r>
            </a:p>
            <a:p>
              <a:pPr marL="228611" indent="-228611">
                <a:buFont typeface="Arial" panose="020B0604020202020204" pitchFamily="34" charset="0"/>
                <a:buChar char="•"/>
                <a:defRPr sz="1400"/>
              </a:pPr>
              <a:r>
                <a:rPr lang="en-US" sz="1333">
                  <a:solidFill>
                    <a:schemeClr val="bg1"/>
                  </a:solidFill>
                  <a:ea typeface="Montserrat Medium"/>
                  <a:cs typeface="Montserrat Medium"/>
                  <a:sym typeface="Montserrat Medium"/>
                </a:rPr>
                <a:t>Real-world opportunities that build essential skills and open pathways to employment</a:t>
              </a:r>
            </a:p>
            <a:p>
              <a:pPr marL="228611" indent="-228611">
                <a:buFont typeface="Arial" panose="020B0604020202020204" pitchFamily="34" charset="0"/>
                <a:buChar char="•"/>
                <a:defRPr sz="1400"/>
              </a:pPr>
              <a:r>
                <a:rPr lang="en-US" sz="1333">
                  <a:solidFill>
                    <a:schemeClr val="bg1"/>
                  </a:solidFill>
                  <a:sym typeface="Montserrat Medium"/>
                </a:rPr>
                <a:t>A large-scale research project to evaluate if accessing paid work can improve outcomes (RCT)</a:t>
              </a:r>
              <a:endParaRPr lang="en-GB" sz="1600">
                <a:solidFill>
                  <a:schemeClr val="bg1"/>
                </a:solidFill>
              </a:endParaRPr>
            </a:p>
          </p:txBody>
        </p:sp>
        <p:sp>
          <p:nvSpPr>
            <p:cNvPr id="31" name="TextBox 10">
              <a:extLst>
                <a:ext uri="{FF2B5EF4-FFF2-40B4-BE49-F238E27FC236}">
                  <a16:creationId xmlns:a16="http://schemas.microsoft.com/office/drawing/2014/main" id="{73FF5FB8-D261-1FF6-D815-3C67A1FDA548}"/>
                </a:ext>
              </a:extLst>
            </p:cNvPr>
            <p:cNvSpPr txBox="1"/>
            <p:nvPr/>
          </p:nvSpPr>
          <p:spPr>
            <a:xfrm>
              <a:off x="0" y="0"/>
              <a:ext cx="1126000" cy="498384"/>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440"/>
                </a:lnSpc>
              </a:pPr>
              <a:endParaRPr lang="en-US" sz="1600" b="1" spc="-33">
                <a:solidFill>
                  <a:srgbClr val="FFFFFF"/>
                </a:solidFill>
                <a:ea typeface="Montserrat Heavy"/>
                <a:cs typeface="Montserrat Heavy"/>
                <a:sym typeface="Montserrat Heavy"/>
              </a:endParaRPr>
            </a:p>
          </p:txBody>
        </p:sp>
      </p:grpSp>
      <p:grpSp>
        <p:nvGrpSpPr>
          <p:cNvPr id="32" name="Group 11">
            <a:extLst>
              <a:ext uri="{FF2B5EF4-FFF2-40B4-BE49-F238E27FC236}">
                <a16:creationId xmlns:a16="http://schemas.microsoft.com/office/drawing/2014/main" id="{4F039834-BCBB-6873-E076-FB91938A5959}"/>
              </a:ext>
            </a:extLst>
          </p:cNvPr>
          <p:cNvGrpSpPr/>
          <p:nvPr/>
        </p:nvGrpSpPr>
        <p:grpSpPr>
          <a:xfrm>
            <a:off x="4541050" y="2080621"/>
            <a:ext cx="3227655" cy="1895263"/>
            <a:chOff x="0" y="0"/>
            <a:chExt cx="1151467" cy="498384"/>
          </a:xfrm>
        </p:grpSpPr>
        <p:sp>
          <p:nvSpPr>
            <p:cNvPr id="33" name="Freeform 12">
              <a:extLst>
                <a:ext uri="{FF2B5EF4-FFF2-40B4-BE49-F238E27FC236}">
                  <a16:creationId xmlns:a16="http://schemas.microsoft.com/office/drawing/2014/main" id="{BDD35B28-14ED-5CBC-9F8B-11EF4965A3F1}"/>
                </a:ext>
              </a:extLst>
            </p:cNvPr>
            <p:cNvSpPr/>
            <p:nvPr/>
          </p:nvSpPr>
          <p:spPr>
            <a:xfrm>
              <a:off x="0" y="0"/>
              <a:ext cx="1151467" cy="498384"/>
            </a:xfrm>
            <a:custGeom>
              <a:avLst/>
              <a:gdLst/>
              <a:ahLst/>
              <a:cxnLst/>
              <a:rect l="l" t="t" r="r" b="b"/>
              <a:pathLst>
                <a:path w="1151467" h="498384">
                  <a:moveTo>
                    <a:pt x="0" y="0"/>
                  </a:moveTo>
                  <a:lnTo>
                    <a:pt x="1151467" y="0"/>
                  </a:lnTo>
                  <a:lnTo>
                    <a:pt x="1151467" y="498384"/>
                  </a:lnTo>
                  <a:lnTo>
                    <a:pt x="0" y="498384"/>
                  </a:lnTo>
                  <a:close/>
                </a:path>
              </a:pathLst>
            </a:custGeom>
            <a:solidFill>
              <a:srgbClr val="F2683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defRPr sz="1600" b="1"/>
              </a:pPr>
              <a:r>
                <a:rPr lang="en-US" sz="1600" u="sng">
                  <a:solidFill>
                    <a:schemeClr val="bg1"/>
                  </a:solidFill>
                </a:rPr>
                <a:t>WHO</a:t>
              </a:r>
            </a:p>
            <a:p>
              <a:pPr marL="228611" indent="-228611">
                <a:buFont typeface="Arial" panose="020B0604020202020204" pitchFamily="34" charset="0"/>
                <a:buChar char="•"/>
                <a:defRPr sz="1400"/>
              </a:pPr>
              <a:r>
                <a:rPr lang="en-US" sz="1333">
                  <a:solidFill>
                    <a:schemeClr val="bg1"/>
                  </a:solidFill>
                </a:rPr>
                <a:t>Young people aged 16 – 20 </a:t>
              </a:r>
            </a:p>
            <a:p>
              <a:pPr marL="228611" indent="-228611">
                <a:buFont typeface="Arial" panose="020B0604020202020204" pitchFamily="34" charset="0"/>
                <a:buChar char="•"/>
                <a:defRPr sz="1400"/>
              </a:pPr>
              <a:r>
                <a:rPr lang="en-US" sz="1333">
                  <a:solidFill>
                    <a:schemeClr val="bg1"/>
                  </a:solidFill>
                </a:rPr>
                <a:t>Facing barriers to work</a:t>
              </a:r>
            </a:p>
            <a:p>
              <a:pPr marL="228611" indent="-228611">
                <a:buFont typeface="Arial" panose="020B0604020202020204" pitchFamily="34" charset="0"/>
                <a:buChar char="•"/>
                <a:defRPr sz="1400"/>
              </a:pPr>
              <a:r>
                <a:rPr lang="en-US" sz="1333">
                  <a:solidFill>
                    <a:schemeClr val="bg1"/>
                  </a:solidFill>
                </a:rPr>
                <a:t>Adverse Childhood Experiences (ACEs)</a:t>
              </a:r>
            </a:p>
            <a:p>
              <a:pPr marL="228611" indent="-228611">
                <a:buFont typeface="Arial" panose="020B0604020202020204" pitchFamily="34" charset="0"/>
                <a:buChar char="•"/>
                <a:defRPr sz="1400"/>
              </a:pPr>
              <a:r>
                <a:rPr lang="en-US" sz="1333">
                  <a:solidFill>
                    <a:schemeClr val="bg1"/>
                  </a:solidFill>
                </a:rPr>
                <a:t>At risk of violence </a:t>
              </a:r>
            </a:p>
            <a:p>
              <a:pPr marL="228611" indent="-228611">
                <a:buFont typeface="Arial" panose="020B0604020202020204" pitchFamily="34" charset="0"/>
                <a:buChar char="•"/>
                <a:defRPr sz="1400"/>
              </a:pPr>
              <a:r>
                <a:rPr lang="en-US" sz="1333">
                  <a:solidFill>
                    <a:schemeClr val="bg1"/>
                  </a:solidFill>
                </a:rPr>
                <a:t>At risk of exploitation </a:t>
              </a:r>
            </a:p>
            <a:p>
              <a:pPr marL="228611" indent="-228611">
                <a:buFont typeface="Arial" panose="020B0604020202020204" pitchFamily="34" charset="0"/>
                <a:buChar char="•"/>
                <a:defRPr sz="1400"/>
              </a:pPr>
              <a:r>
                <a:rPr lang="en-US" sz="1333">
                  <a:solidFill>
                    <a:schemeClr val="bg1"/>
                  </a:solidFill>
                </a:rPr>
                <a:t>LAC</a:t>
              </a:r>
            </a:p>
            <a:p>
              <a:pPr marL="228611" indent="-228611">
                <a:buFont typeface="Arial" panose="020B0604020202020204" pitchFamily="34" charset="0"/>
                <a:buChar char="•"/>
                <a:defRPr sz="1400"/>
              </a:pPr>
              <a:r>
                <a:rPr lang="en-US" sz="1333">
                  <a:solidFill>
                    <a:schemeClr val="bg1"/>
                  </a:solidFill>
                </a:rPr>
                <a:t>SEND</a:t>
              </a:r>
            </a:p>
            <a:p>
              <a:pPr>
                <a:defRPr sz="1400"/>
              </a:pPr>
              <a:endParaRPr lang="en-GB" sz="1333">
                <a:solidFill>
                  <a:schemeClr val="bg1"/>
                </a:solidFill>
              </a:endParaRPr>
            </a:p>
          </p:txBody>
        </p:sp>
        <p:sp>
          <p:nvSpPr>
            <p:cNvPr id="34" name="TextBox 13">
              <a:extLst>
                <a:ext uri="{FF2B5EF4-FFF2-40B4-BE49-F238E27FC236}">
                  <a16:creationId xmlns:a16="http://schemas.microsoft.com/office/drawing/2014/main" id="{E886F1B1-5813-2E34-FCE9-558D37E545D1}"/>
                </a:ext>
              </a:extLst>
            </p:cNvPr>
            <p:cNvSpPr txBox="1"/>
            <p:nvPr/>
          </p:nvSpPr>
          <p:spPr>
            <a:xfrm>
              <a:off x="0" y="0"/>
              <a:ext cx="1151467" cy="498384"/>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440"/>
                </a:lnSpc>
              </a:pPr>
              <a:endParaRPr lang="en-US" sz="1600" b="1" spc="-33">
                <a:solidFill>
                  <a:srgbClr val="FFFFFF"/>
                </a:solidFill>
                <a:ea typeface="Montserrat Heavy"/>
                <a:cs typeface="Montserrat Heavy"/>
                <a:sym typeface="Montserrat Heavy"/>
              </a:endParaRPr>
            </a:p>
          </p:txBody>
        </p:sp>
      </p:grpSp>
      <p:grpSp>
        <p:nvGrpSpPr>
          <p:cNvPr id="35" name="Group 14">
            <a:extLst>
              <a:ext uri="{FF2B5EF4-FFF2-40B4-BE49-F238E27FC236}">
                <a16:creationId xmlns:a16="http://schemas.microsoft.com/office/drawing/2014/main" id="{698215DF-0A49-C08F-2524-1EEFDE1942F1}"/>
              </a:ext>
            </a:extLst>
          </p:cNvPr>
          <p:cNvGrpSpPr/>
          <p:nvPr/>
        </p:nvGrpSpPr>
        <p:grpSpPr>
          <a:xfrm>
            <a:off x="8015299" y="2105900"/>
            <a:ext cx="3193912" cy="1828799"/>
            <a:chOff x="0" y="0"/>
            <a:chExt cx="1151467" cy="498384"/>
          </a:xfrm>
        </p:grpSpPr>
        <p:sp>
          <p:nvSpPr>
            <p:cNvPr id="36" name="Freeform 15">
              <a:extLst>
                <a:ext uri="{FF2B5EF4-FFF2-40B4-BE49-F238E27FC236}">
                  <a16:creationId xmlns:a16="http://schemas.microsoft.com/office/drawing/2014/main" id="{9B00BD58-76B4-89AF-58E8-D05D131A2027}"/>
                </a:ext>
              </a:extLst>
            </p:cNvPr>
            <p:cNvSpPr/>
            <p:nvPr/>
          </p:nvSpPr>
          <p:spPr>
            <a:xfrm>
              <a:off x="0" y="0"/>
              <a:ext cx="1151467" cy="498384"/>
            </a:xfrm>
            <a:custGeom>
              <a:avLst/>
              <a:gdLst/>
              <a:ahLst/>
              <a:cxnLst/>
              <a:rect l="l" t="t" r="r" b="b"/>
              <a:pathLst>
                <a:path w="1151467" h="498384">
                  <a:moveTo>
                    <a:pt x="0" y="0"/>
                  </a:moveTo>
                  <a:lnTo>
                    <a:pt x="1151467" y="0"/>
                  </a:lnTo>
                  <a:lnTo>
                    <a:pt x="1151467" y="498384"/>
                  </a:lnTo>
                  <a:lnTo>
                    <a:pt x="0" y="498384"/>
                  </a:lnTo>
                  <a:close/>
                </a:path>
              </a:pathLst>
            </a:custGeom>
            <a:solidFill>
              <a:srgbClr val="C41C54"/>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defRPr sz="1600" b="1"/>
              </a:pPr>
              <a:r>
                <a:rPr lang="en-US" sz="1867" u="sng">
                  <a:solidFill>
                    <a:schemeClr val="bg1"/>
                  </a:solidFill>
                </a:rPr>
                <a:t>WHERE</a:t>
              </a:r>
            </a:p>
            <a:p>
              <a:pPr marL="228611" indent="-228611">
                <a:buFont typeface="Arial" panose="020B0604020202020204" pitchFamily="34" charset="0"/>
                <a:buChar char="•"/>
              </a:pPr>
              <a:r>
                <a:rPr lang="en-GB" sz="1333">
                  <a:solidFill>
                    <a:schemeClr val="bg1"/>
                  </a:solidFill>
                </a:rPr>
                <a:t>London</a:t>
              </a:r>
            </a:p>
            <a:p>
              <a:pPr marL="228611" indent="-228611">
                <a:buFont typeface="Arial" panose="020B0604020202020204" pitchFamily="34" charset="0"/>
                <a:buChar char="•"/>
              </a:pPr>
              <a:r>
                <a:rPr lang="en-GB" sz="1333">
                  <a:solidFill>
                    <a:schemeClr val="bg1"/>
                  </a:solidFill>
                </a:rPr>
                <a:t>Sheffield</a:t>
              </a:r>
            </a:p>
            <a:p>
              <a:pPr marL="228611" indent="-228611">
                <a:buFont typeface="Arial" panose="020B0604020202020204" pitchFamily="34" charset="0"/>
                <a:buChar char="•"/>
              </a:pPr>
              <a:r>
                <a:rPr lang="en-GB" sz="1333">
                  <a:solidFill>
                    <a:schemeClr val="bg1"/>
                  </a:solidFill>
                </a:rPr>
                <a:t>South Wales (Cardiff, Swansea and Newport) </a:t>
              </a:r>
            </a:p>
            <a:p>
              <a:pPr marL="228611" indent="-228611">
                <a:buFont typeface="Arial" panose="020B0604020202020204" pitchFamily="34" charset="0"/>
                <a:buChar char="•"/>
              </a:pPr>
              <a:r>
                <a:rPr lang="en-GB" sz="1333">
                  <a:solidFill>
                    <a:schemeClr val="bg1"/>
                  </a:solidFill>
                </a:rPr>
                <a:t>Tees Valley (North East)</a:t>
              </a:r>
            </a:p>
            <a:p>
              <a:pPr marL="228611" indent="-228611">
                <a:buFont typeface="Arial" panose="020B0604020202020204" pitchFamily="34" charset="0"/>
                <a:buChar char="•"/>
              </a:pPr>
              <a:r>
                <a:rPr lang="en-GB" sz="1333">
                  <a:solidFill>
                    <a:schemeClr val="bg1"/>
                  </a:solidFill>
                </a:rPr>
                <a:t>Greater Manchester </a:t>
              </a:r>
            </a:p>
            <a:p>
              <a:pPr marL="228611" indent="-228611">
                <a:buFont typeface="Arial" panose="020B0604020202020204" pitchFamily="34" charset="0"/>
                <a:buChar char="•"/>
              </a:pPr>
              <a:r>
                <a:rPr lang="en-GB" sz="1333">
                  <a:solidFill>
                    <a:schemeClr val="bg1"/>
                  </a:solidFill>
                </a:rPr>
                <a:t>West Midlands </a:t>
              </a:r>
            </a:p>
          </p:txBody>
        </p:sp>
        <p:sp>
          <p:nvSpPr>
            <p:cNvPr id="37" name="TextBox 16">
              <a:extLst>
                <a:ext uri="{FF2B5EF4-FFF2-40B4-BE49-F238E27FC236}">
                  <a16:creationId xmlns:a16="http://schemas.microsoft.com/office/drawing/2014/main" id="{0900287B-33EB-9E2C-FA57-5B324CBCC2FC}"/>
                </a:ext>
              </a:extLst>
            </p:cNvPr>
            <p:cNvSpPr txBox="1"/>
            <p:nvPr/>
          </p:nvSpPr>
          <p:spPr>
            <a:xfrm>
              <a:off x="0" y="0"/>
              <a:ext cx="1151467" cy="498384"/>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440"/>
                </a:lnSpc>
              </a:pPr>
              <a:endParaRPr lang="en-US" sz="1600" b="1" spc="-33">
                <a:solidFill>
                  <a:srgbClr val="FFFFFF"/>
                </a:solidFill>
                <a:ea typeface="Montserrat Heavy"/>
                <a:cs typeface="Montserrat Heavy"/>
                <a:sym typeface="Montserrat Heavy"/>
              </a:endParaRPr>
            </a:p>
          </p:txBody>
        </p:sp>
      </p:grpSp>
      <p:grpSp>
        <p:nvGrpSpPr>
          <p:cNvPr id="53" name="Group 8">
            <a:extLst>
              <a:ext uri="{FF2B5EF4-FFF2-40B4-BE49-F238E27FC236}">
                <a16:creationId xmlns:a16="http://schemas.microsoft.com/office/drawing/2014/main" id="{9A3EBA19-CE82-F47C-CA1A-0E8AF491E84A}"/>
              </a:ext>
            </a:extLst>
          </p:cNvPr>
          <p:cNvGrpSpPr/>
          <p:nvPr/>
        </p:nvGrpSpPr>
        <p:grpSpPr>
          <a:xfrm>
            <a:off x="1066801" y="4191001"/>
            <a:ext cx="3227655" cy="1740307"/>
            <a:chOff x="-62314" y="0"/>
            <a:chExt cx="1188314" cy="655256"/>
          </a:xfrm>
        </p:grpSpPr>
        <p:sp>
          <p:nvSpPr>
            <p:cNvPr id="54" name="Freeform 9">
              <a:extLst>
                <a:ext uri="{FF2B5EF4-FFF2-40B4-BE49-F238E27FC236}">
                  <a16:creationId xmlns:a16="http://schemas.microsoft.com/office/drawing/2014/main" id="{D6D95094-82AB-5F2B-6C97-9B0073DC17B9}"/>
                </a:ext>
              </a:extLst>
            </p:cNvPr>
            <p:cNvSpPr/>
            <p:nvPr/>
          </p:nvSpPr>
          <p:spPr>
            <a:xfrm>
              <a:off x="-62314" y="0"/>
              <a:ext cx="1188314" cy="655256"/>
            </a:xfrm>
            <a:custGeom>
              <a:avLst/>
              <a:gdLst/>
              <a:ahLst/>
              <a:cxnLst/>
              <a:rect l="l" t="t" r="r" b="b"/>
              <a:pathLst>
                <a:path w="1126000" h="498384">
                  <a:moveTo>
                    <a:pt x="0" y="0"/>
                  </a:moveTo>
                  <a:lnTo>
                    <a:pt x="1126000" y="0"/>
                  </a:lnTo>
                  <a:lnTo>
                    <a:pt x="1126000" y="498384"/>
                  </a:lnTo>
                  <a:lnTo>
                    <a:pt x="0" y="498384"/>
                  </a:lnTo>
                  <a:close/>
                </a:path>
              </a:pathLst>
            </a:custGeom>
            <a:solidFill>
              <a:srgbClr val="00BCE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defRPr sz="1600" b="1"/>
              </a:pPr>
              <a:r>
                <a:rPr lang="en-US" sz="1600" u="sng">
                  <a:solidFill>
                    <a:schemeClr val="bg1"/>
                  </a:solidFill>
                </a:rPr>
                <a:t>WHAT WE DO</a:t>
              </a:r>
            </a:p>
            <a:p>
              <a:pPr marL="228611" indent="-228611">
                <a:buFont typeface="Arial" panose="020B0604020202020204" pitchFamily="34" charset="0"/>
                <a:buChar char="•"/>
                <a:defRPr sz="1400"/>
              </a:pPr>
              <a:r>
                <a:rPr lang="en-US" sz="1333">
                  <a:solidFill>
                    <a:schemeClr val="bg1"/>
                  </a:solidFill>
                </a:rPr>
                <a:t>Recruitment &amp; matching</a:t>
              </a:r>
            </a:p>
            <a:p>
              <a:pPr marL="228611" indent="-228611">
                <a:buFont typeface="Arial" panose="020B0604020202020204" pitchFamily="34" charset="0"/>
                <a:buChar char="•"/>
                <a:defRPr sz="1400"/>
              </a:pPr>
              <a:r>
                <a:rPr lang="en-US" sz="1333">
                  <a:solidFill>
                    <a:schemeClr val="bg1"/>
                  </a:solidFill>
                </a:rPr>
                <a:t>Right to work checks </a:t>
              </a:r>
            </a:p>
            <a:p>
              <a:pPr marL="228611" indent="-228611">
                <a:buFont typeface="Arial" panose="020B0604020202020204" pitchFamily="34" charset="0"/>
                <a:buChar char="•"/>
                <a:defRPr sz="1400"/>
              </a:pPr>
              <a:r>
                <a:rPr lang="en-US" sz="1333">
                  <a:solidFill>
                    <a:schemeClr val="bg1"/>
                  </a:solidFill>
                </a:rPr>
                <a:t>Pre-employment training</a:t>
              </a:r>
            </a:p>
            <a:p>
              <a:pPr marL="228611" indent="-228611">
                <a:buFont typeface="Arial" panose="020B0604020202020204" pitchFamily="34" charset="0"/>
                <a:buChar char="•"/>
                <a:defRPr sz="1400"/>
              </a:pPr>
              <a:r>
                <a:rPr lang="en-US" sz="1333">
                  <a:solidFill>
                    <a:schemeClr val="bg1"/>
                  </a:solidFill>
                </a:rPr>
                <a:t>Pay the YP’s wages &amp; Access Fund </a:t>
              </a:r>
            </a:p>
            <a:p>
              <a:pPr marL="228611" indent="-228611">
                <a:buFont typeface="Arial" panose="020B0604020202020204" pitchFamily="34" charset="0"/>
                <a:buChar char="•"/>
                <a:defRPr sz="1400"/>
              </a:pPr>
              <a:r>
                <a:rPr lang="en-US" sz="1333">
                  <a:solidFill>
                    <a:schemeClr val="bg1"/>
                  </a:solidFill>
                </a:rPr>
                <a:t>Ongoing support for employer and YP</a:t>
              </a:r>
            </a:p>
            <a:p>
              <a:pPr marL="228611" indent="-228611">
                <a:buFont typeface="Arial" panose="020B0604020202020204" pitchFamily="34" charset="0"/>
                <a:buChar char="•"/>
                <a:defRPr sz="1400"/>
              </a:pPr>
              <a:r>
                <a:rPr lang="en-US" sz="1333">
                  <a:solidFill>
                    <a:schemeClr val="bg1"/>
                  </a:solidFill>
                </a:rPr>
                <a:t>Match with Local Delivery Partner </a:t>
              </a:r>
            </a:p>
            <a:p>
              <a:pPr>
                <a:defRPr sz="1600" b="1"/>
              </a:pPr>
              <a:endParaRPr lang="en-GB" sz="1600"/>
            </a:p>
          </p:txBody>
        </p:sp>
        <p:sp>
          <p:nvSpPr>
            <p:cNvPr id="55" name="TextBox 10">
              <a:extLst>
                <a:ext uri="{FF2B5EF4-FFF2-40B4-BE49-F238E27FC236}">
                  <a16:creationId xmlns:a16="http://schemas.microsoft.com/office/drawing/2014/main" id="{DC87E363-A7E7-7C2D-0DAB-D5622200E9D6}"/>
                </a:ext>
              </a:extLst>
            </p:cNvPr>
            <p:cNvSpPr txBox="1"/>
            <p:nvPr/>
          </p:nvSpPr>
          <p:spPr>
            <a:xfrm>
              <a:off x="0" y="0"/>
              <a:ext cx="1126000" cy="498384"/>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440"/>
                </a:lnSpc>
              </a:pPr>
              <a:endParaRPr lang="en-US" sz="1600" b="1" spc="-33">
                <a:solidFill>
                  <a:srgbClr val="FFFFFF"/>
                </a:solidFill>
                <a:ea typeface="Montserrat Heavy"/>
                <a:cs typeface="Montserrat Heavy"/>
                <a:sym typeface="Montserrat Heavy"/>
              </a:endParaRPr>
            </a:p>
          </p:txBody>
        </p:sp>
      </p:grpSp>
      <p:grpSp>
        <p:nvGrpSpPr>
          <p:cNvPr id="56" name="Group 11">
            <a:extLst>
              <a:ext uri="{FF2B5EF4-FFF2-40B4-BE49-F238E27FC236}">
                <a16:creationId xmlns:a16="http://schemas.microsoft.com/office/drawing/2014/main" id="{814136CF-42C7-4CC3-3144-D679D5963E7E}"/>
              </a:ext>
            </a:extLst>
          </p:cNvPr>
          <p:cNvGrpSpPr/>
          <p:nvPr/>
        </p:nvGrpSpPr>
        <p:grpSpPr>
          <a:xfrm>
            <a:off x="4541050" y="4191001"/>
            <a:ext cx="3227655" cy="1740306"/>
            <a:chOff x="0" y="0"/>
            <a:chExt cx="1151467" cy="498384"/>
          </a:xfrm>
        </p:grpSpPr>
        <p:sp>
          <p:nvSpPr>
            <p:cNvPr id="57" name="Freeform 12">
              <a:extLst>
                <a:ext uri="{FF2B5EF4-FFF2-40B4-BE49-F238E27FC236}">
                  <a16:creationId xmlns:a16="http://schemas.microsoft.com/office/drawing/2014/main" id="{52C01FCE-5499-120F-0D58-1052B54910F9}"/>
                </a:ext>
              </a:extLst>
            </p:cNvPr>
            <p:cNvSpPr/>
            <p:nvPr/>
          </p:nvSpPr>
          <p:spPr>
            <a:xfrm>
              <a:off x="0" y="0"/>
              <a:ext cx="1151467" cy="498384"/>
            </a:xfrm>
            <a:custGeom>
              <a:avLst/>
              <a:gdLst/>
              <a:ahLst/>
              <a:cxnLst/>
              <a:rect l="l" t="t" r="r" b="b"/>
              <a:pathLst>
                <a:path w="1151467" h="498384">
                  <a:moveTo>
                    <a:pt x="0" y="0"/>
                  </a:moveTo>
                  <a:lnTo>
                    <a:pt x="1151467" y="0"/>
                  </a:lnTo>
                  <a:lnTo>
                    <a:pt x="1151467" y="498384"/>
                  </a:lnTo>
                  <a:lnTo>
                    <a:pt x="0" y="498384"/>
                  </a:lnTo>
                  <a:close/>
                </a:path>
              </a:pathLst>
            </a:custGeom>
            <a:solidFill>
              <a:srgbClr val="F2683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defRPr sz="1600" b="1"/>
              </a:pPr>
              <a:r>
                <a:rPr lang="en-US" sz="1600" u="sng">
                  <a:solidFill>
                    <a:schemeClr val="bg1"/>
                  </a:solidFill>
                </a:rPr>
                <a:t>IMPACT</a:t>
              </a:r>
            </a:p>
            <a:p>
              <a:pPr marL="228611" indent="-228611">
                <a:buFont typeface="Arial" panose="020B0604020202020204" pitchFamily="34" charset="0"/>
                <a:buChar char="•"/>
                <a:defRPr sz="1400"/>
              </a:pPr>
              <a:r>
                <a:rPr lang="en-US" sz="1333">
                  <a:solidFill>
                    <a:schemeClr val="bg1"/>
                  </a:solidFill>
                </a:rPr>
                <a:t>Removing barriers to employment </a:t>
              </a:r>
            </a:p>
            <a:p>
              <a:pPr marL="228611" indent="-228611">
                <a:buFont typeface="Arial" panose="020B0604020202020204" pitchFamily="34" charset="0"/>
                <a:buChar char="•"/>
                <a:defRPr sz="1400"/>
              </a:pPr>
              <a:r>
                <a:rPr lang="en-US" sz="1333">
                  <a:solidFill>
                    <a:schemeClr val="bg1"/>
                  </a:solidFill>
                </a:rPr>
                <a:t>Increased confidence and motivation </a:t>
              </a:r>
            </a:p>
            <a:p>
              <a:pPr marL="228611" indent="-228611">
                <a:buFont typeface="Arial" panose="020B0604020202020204" pitchFamily="34" charset="0"/>
                <a:buChar char="•"/>
                <a:defRPr sz="1400"/>
              </a:pPr>
              <a:r>
                <a:rPr lang="en-US" sz="1333">
                  <a:solidFill>
                    <a:schemeClr val="bg1"/>
                  </a:solidFill>
                </a:rPr>
                <a:t>Financial improvements </a:t>
              </a:r>
            </a:p>
            <a:p>
              <a:pPr marL="228611" indent="-228611">
                <a:buFont typeface="Arial" panose="020B0604020202020204" pitchFamily="34" charset="0"/>
                <a:buChar char="•"/>
                <a:defRPr sz="1400"/>
              </a:pPr>
              <a:r>
                <a:rPr lang="en-US" sz="1333">
                  <a:solidFill>
                    <a:schemeClr val="bg1"/>
                  </a:solidFill>
                </a:rPr>
                <a:t>Improved outcomes (personal, social and professional)</a:t>
              </a:r>
            </a:p>
            <a:p>
              <a:pPr marL="228611" indent="-228611">
                <a:buFont typeface="Arial" panose="020B0604020202020204" pitchFamily="34" charset="0"/>
                <a:buChar char="•"/>
                <a:defRPr sz="1400"/>
              </a:pPr>
              <a:r>
                <a:rPr lang="en-US" sz="1333">
                  <a:solidFill>
                    <a:schemeClr val="bg1"/>
                  </a:solidFill>
                </a:rPr>
                <a:t>Increased community safety </a:t>
              </a:r>
            </a:p>
            <a:p>
              <a:pPr marL="228611" indent="-228611">
                <a:buFont typeface="Arial" panose="020B0604020202020204" pitchFamily="34" charset="0"/>
                <a:buChar char="•"/>
                <a:defRPr sz="1400"/>
              </a:pPr>
              <a:r>
                <a:rPr lang="en-US" sz="1333">
                  <a:solidFill>
                    <a:schemeClr val="bg1"/>
                  </a:solidFill>
                </a:rPr>
                <a:t>Violence Reduction </a:t>
              </a:r>
              <a:endParaRPr lang="en-GB" sz="1600">
                <a:solidFill>
                  <a:schemeClr val="bg1"/>
                </a:solidFill>
              </a:endParaRPr>
            </a:p>
            <a:p>
              <a:pPr>
                <a:defRPr sz="1400"/>
              </a:pPr>
              <a:endParaRPr lang="en-GB" sz="1333"/>
            </a:p>
          </p:txBody>
        </p:sp>
        <p:sp>
          <p:nvSpPr>
            <p:cNvPr id="58" name="TextBox 13">
              <a:extLst>
                <a:ext uri="{FF2B5EF4-FFF2-40B4-BE49-F238E27FC236}">
                  <a16:creationId xmlns:a16="http://schemas.microsoft.com/office/drawing/2014/main" id="{2837645F-00EC-DECA-E27E-51013CD8589E}"/>
                </a:ext>
              </a:extLst>
            </p:cNvPr>
            <p:cNvSpPr txBox="1"/>
            <p:nvPr/>
          </p:nvSpPr>
          <p:spPr>
            <a:xfrm>
              <a:off x="0" y="0"/>
              <a:ext cx="1151467" cy="498384"/>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440"/>
                </a:lnSpc>
              </a:pPr>
              <a:endParaRPr lang="en-US" sz="1600" b="1" spc="-33">
                <a:solidFill>
                  <a:srgbClr val="FFFFFF"/>
                </a:solidFill>
                <a:ea typeface="Montserrat Heavy"/>
                <a:cs typeface="Montserrat Heavy"/>
                <a:sym typeface="Montserrat Heavy"/>
              </a:endParaRPr>
            </a:p>
          </p:txBody>
        </p:sp>
      </p:grpSp>
      <p:grpSp>
        <p:nvGrpSpPr>
          <p:cNvPr id="59" name="Group 14">
            <a:extLst>
              <a:ext uri="{FF2B5EF4-FFF2-40B4-BE49-F238E27FC236}">
                <a16:creationId xmlns:a16="http://schemas.microsoft.com/office/drawing/2014/main" id="{9EFE2692-7773-B358-6073-E0D1ED8F8507}"/>
              </a:ext>
            </a:extLst>
          </p:cNvPr>
          <p:cNvGrpSpPr/>
          <p:nvPr/>
        </p:nvGrpSpPr>
        <p:grpSpPr>
          <a:xfrm>
            <a:off x="8015299" y="4207096"/>
            <a:ext cx="3193912" cy="1740307"/>
            <a:chOff x="0" y="0"/>
            <a:chExt cx="1151467" cy="498384"/>
          </a:xfrm>
        </p:grpSpPr>
        <p:sp>
          <p:nvSpPr>
            <p:cNvPr id="60" name="Freeform 15">
              <a:extLst>
                <a:ext uri="{FF2B5EF4-FFF2-40B4-BE49-F238E27FC236}">
                  <a16:creationId xmlns:a16="http://schemas.microsoft.com/office/drawing/2014/main" id="{D71271C8-3349-3EA6-0FA8-5DC334C36DBF}"/>
                </a:ext>
              </a:extLst>
            </p:cNvPr>
            <p:cNvSpPr/>
            <p:nvPr/>
          </p:nvSpPr>
          <p:spPr>
            <a:xfrm>
              <a:off x="0" y="0"/>
              <a:ext cx="1151467" cy="498384"/>
            </a:xfrm>
            <a:custGeom>
              <a:avLst/>
              <a:gdLst/>
              <a:ahLst/>
              <a:cxnLst/>
              <a:rect l="l" t="t" r="r" b="b"/>
              <a:pathLst>
                <a:path w="1151467" h="498384">
                  <a:moveTo>
                    <a:pt x="0" y="0"/>
                  </a:moveTo>
                  <a:lnTo>
                    <a:pt x="1151467" y="0"/>
                  </a:lnTo>
                  <a:lnTo>
                    <a:pt x="1151467" y="498384"/>
                  </a:lnTo>
                  <a:lnTo>
                    <a:pt x="0" y="498384"/>
                  </a:lnTo>
                  <a:close/>
                </a:path>
              </a:pathLst>
            </a:custGeom>
            <a:solidFill>
              <a:srgbClr val="C41C54"/>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defRPr sz="1600" b="1"/>
              </a:pPr>
              <a:r>
                <a:rPr lang="en-US" sz="1867" u="sng">
                  <a:solidFill>
                    <a:schemeClr val="bg1"/>
                  </a:solidFill>
                </a:rPr>
                <a:t>BENEFITS </a:t>
              </a:r>
            </a:p>
            <a:p>
              <a:pPr marL="228611" indent="-228611">
                <a:buFont typeface="Arial" panose="020B0604020202020204" pitchFamily="34" charset="0"/>
                <a:buChar char="•"/>
              </a:pPr>
              <a:r>
                <a:rPr lang="en-GB" sz="1333">
                  <a:solidFill>
                    <a:schemeClr val="bg1"/>
                  </a:solidFill>
                </a:rPr>
                <a:t>Early access to talent</a:t>
              </a:r>
            </a:p>
            <a:p>
              <a:pPr marL="228611" indent="-228611">
                <a:buFont typeface="Arial" panose="020B0604020202020204" pitchFamily="34" charset="0"/>
                <a:buChar char="•"/>
              </a:pPr>
              <a:r>
                <a:rPr lang="en-GB" sz="1333">
                  <a:solidFill>
                    <a:schemeClr val="bg1"/>
                  </a:solidFill>
                </a:rPr>
                <a:t>Lower risk recruitment </a:t>
              </a:r>
            </a:p>
            <a:p>
              <a:pPr marL="228611" indent="-228611">
                <a:buFont typeface="Arial" panose="020B0604020202020204" pitchFamily="34" charset="0"/>
                <a:buChar char="•"/>
              </a:pPr>
              <a:r>
                <a:rPr lang="en-GB" sz="1333">
                  <a:solidFill>
                    <a:schemeClr val="bg1"/>
                  </a:solidFill>
                </a:rPr>
                <a:t>Diversity and inclusion</a:t>
              </a:r>
            </a:p>
            <a:p>
              <a:pPr marL="228611" indent="-228611">
                <a:buFont typeface="Arial" panose="020B0604020202020204" pitchFamily="34" charset="0"/>
                <a:buChar char="•"/>
              </a:pPr>
              <a:r>
                <a:rPr lang="en-GB" sz="1333">
                  <a:solidFill>
                    <a:schemeClr val="bg1"/>
                  </a:solidFill>
                </a:rPr>
                <a:t>CSR and social impact </a:t>
              </a:r>
            </a:p>
            <a:p>
              <a:pPr marL="228611" indent="-228611">
                <a:buFont typeface="Arial" panose="020B0604020202020204" pitchFamily="34" charset="0"/>
                <a:buChar char="•"/>
              </a:pPr>
              <a:r>
                <a:rPr lang="en-GB" sz="1333">
                  <a:solidFill>
                    <a:schemeClr val="bg1"/>
                  </a:solidFill>
                </a:rPr>
                <a:t>Employer support </a:t>
              </a:r>
            </a:p>
            <a:p>
              <a:pPr marL="228611" indent="-228611">
                <a:buFont typeface="Arial" panose="020B0604020202020204" pitchFamily="34" charset="0"/>
                <a:buChar char="•"/>
              </a:pPr>
              <a:r>
                <a:rPr lang="en-GB" sz="1333">
                  <a:solidFill>
                    <a:schemeClr val="bg1"/>
                  </a:solidFill>
                </a:rPr>
                <a:t>Brand visibility </a:t>
              </a:r>
            </a:p>
            <a:p>
              <a:pPr marL="228611" indent="-228611">
                <a:buFont typeface="Arial" panose="020B0604020202020204" pitchFamily="34" charset="0"/>
                <a:buChar char="•"/>
              </a:pPr>
              <a:r>
                <a:rPr lang="en-GB" sz="1333">
                  <a:solidFill>
                    <a:schemeClr val="bg1"/>
                  </a:solidFill>
                </a:rPr>
                <a:t>Enhance existing staff skills </a:t>
              </a:r>
            </a:p>
          </p:txBody>
        </p:sp>
        <p:sp>
          <p:nvSpPr>
            <p:cNvPr id="61" name="TextBox 16">
              <a:extLst>
                <a:ext uri="{FF2B5EF4-FFF2-40B4-BE49-F238E27FC236}">
                  <a16:creationId xmlns:a16="http://schemas.microsoft.com/office/drawing/2014/main" id="{4C7CF92B-AC8A-BBC0-7587-82FACA892E8B}"/>
                </a:ext>
              </a:extLst>
            </p:cNvPr>
            <p:cNvSpPr txBox="1"/>
            <p:nvPr/>
          </p:nvSpPr>
          <p:spPr>
            <a:xfrm>
              <a:off x="0" y="0"/>
              <a:ext cx="1151467" cy="498384"/>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440"/>
                </a:lnSpc>
              </a:pPr>
              <a:endParaRPr lang="en-US" sz="1600" b="1" spc="-33">
                <a:solidFill>
                  <a:srgbClr val="FFFFFF"/>
                </a:solidFill>
                <a:ea typeface="Montserrat Heavy"/>
                <a:cs typeface="Montserrat Heavy"/>
                <a:sym typeface="Montserrat Heavy"/>
              </a:endParaRPr>
            </a:p>
          </p:txBody>
        </p:sp>
      </p:grpSp>
    </p:spTree>
    <p:extLst>
      <p:ext uri="{BB962C8B-B14F-4D97-AF65-F5344CB8AC3E}">
        <p14:creationId xmlns:p14="http://schemas.microsoft.com/office/powerpoint/2010/main" val="3377938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81000" y="381101"/>
            <a:ext cx="5715000" cy="3048000"/>
            <a:chOff x="0" y="0"/>
            <a:chExt cx="11430000" cy="6096000"/>
          </a:xfrm>
        </p:grpSpPr>
        <p:sp>
          <p:nvSpPr>
            <p:cNvPr id="3" name="Freeform 3"/>
            <p:cNvSpPr/>
            <p:nvPr/>
          </p:nvSpPr>
          <p:spPr>
            <a:xfrm>
              <a:off x="0" y="0"/>
              <a:ext cx="11430000" cy="6096000"/>
            </a:xfrm>
            <a:custGeom>
              <a:avLst/>
              <a:gdLst/>
              <a:ahLst/>
              <a:cxnLst/>
              <a:rect l="l" t="t" r="r" b="b"/>
              <a:pathLst>
                <a:path w="11430000" h="6096000">
                  <a:moveTo>
                    <a:pt x="11430000" y="0"/>
                  </a:moveTo>
                  <a:lnTo>
                    <a:pt x="0" y="0"/>
                  </a:lnTo>
                  <a:lnTo>
                    <a:pt x="0" y="360680"/>
                  </a:lnTo>
                  <a:lnTo>
                    <a:pt x="0" y="6096000"/>
                  </a:lnTo>
                  <a:lnTo>
                    <a:pt x="360807" y="6096000"/>
                  </a:lnTo>
                  <a:lnTo>
                    <a:pt x="360807" y="360680"/>
                  </a:lnTo>
                  <a:lnTo>
                    <a:pt x="11430000" y="360680"/>
                  </a:lnTo>
                  <a:lnTo>
                    <a:pt x="11430000" y="0"/>
                  </a:lnTo>
                  <a:close/>
                </a:path>
              </a:pathLst>
            </a:custGeom>
            <a:solidFill>
              <a:srgbClr val="00BCE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4" name="Group 4"/>
          <p:cNvGrpSpPr/>
          <p:nvPr/>
        </p:nvGrpSpPr>
        <p:grpSpPr>
          <a:xfrm>
            <a:off x="6096000" y="563029"/>
            <a:ext cx="6096635" cy="180975"/>
            <a:chOff x="0" y="0"/>
            <a:chExt cx="12193270" cy="361950"/>
          </a:xfrm>
        </p:grpSpPr>
        <p:sp>
          <p:nvSpPr>
            <p:cNvPr id="5" name="Freeform 5"/>
            <p:cNvSpPr/>
            <p:nvPr/>
          </p:nvSpPr>
          <p:spPr>
            <a:xfrm>
              <a:off x="0" y="0"/>
              <a:ext cx="12192000" cy="360807"/>
            </a:xfrm>
            <a:custGeom>
              <a:avLst/>
              <a:gdLst/>
              <a:ahLst/>
              <a:cxnLst/>
              <a:rect l="l" t="t" r="r" b="b"/>
              <a:pathLst>
                <a:path w="12192000" h="360807">
                  <a:moveTo>
                    <a:pt x="12192000" y="0"/>
                  </a:moveTo>
                  <a:lnTo>
                    <a:pt x="0" y="0"/>
                  </a:lnTo>
                  <a:lnTo>
                    <a:pt x="0" y="360807"/>
                  </a:lnTo>
                  <a:lnTo>
                    <a:pt x="12192000" y="360807"/>
                  </a:lnTo>
                  <a:lnTo>
                    <a:pt x="12192000" y="0"/>
                  </a:lnTo>
                  <a:close/>
                </a:path>
              </a:pathLst>
            </a:custGeom>
            <a:solidFill>
              <a:srgbClr val="C41C54"/>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6" name="Group 6"/>
          <p:cNvGrpSpPr/>
          <p:nvPr/>
        </p:nvGrpSpPr>
        <p:grpSpPr>
          <a:xfrm>
            <a:off x="561428" y="3429000"/>
            <a:ext cx="180975" cy="3429000"/>
            <a:chOff x="0" y="0"/>
            <a:chExt cx="361950" cy="6858000"/>
          </a:xfrm>
        </p:grpSpPr>
        <p:sp>
          <p:nvSpPr>
            <p:cNvPr id="7" name="Freeform 7"/>
            <p:cNvSpPr/>
            <p:nvPr/>
          </p:nvSpPr>
          <p:spPr>
            <a:xfrm>
              <a:off x="0" y="0"/>
              <a:ext cx="360807" cy="6858000"/>
            </a:xfrm>
            <a:custGeom>
              <a:avLst/>
              <a:gdLst/>
              <a:ahLst/>
              <a:cxnLst/>
              <a:rect l="l" t="t" r="r" b="b"/>
              <a:pathLst>
                <a:path w="360807" h="6858000">
                  <a:moveTo>
                    <a:pt x="360807" y="0"/>
                  </a:moveTo>
                  <a:lnTo>
                    <a:pt x="0" y="0"/>
                  </a:lnTo>
                  <a:lnTo>
                    <a:pt x="0" y="6858000"/>
                  </a:lnTo>
                  <a:lnTo>
                    <a:pt x="360807" y="6858000"/>
                  </a:lnTo>
                  <a:lnTo>
                    <a:pt x="360807" y="0"/>
                  </a:lnTo>
                  <a:close/>
                </a:path>
              </a:pathLst>
            </a:custGeom>
            <a:solidFill>
              <a:srgbClr val="F2683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sp>
        <p:nvSpPr>
          <p:cNvPr id="8" name="AutoShape 8"/>
          <p:cNvSpPr/>
          <p:nvPr/>
        </p:nvSpPr>
        <p:spPr>
          <a:xfrm>
            <a:off x="1473201" y="4418638"/>
            <a:ext cx="8719911" cy="5441"/>
          </a:xfrm>
          <a:prstGeom prst="line">
            <a:avLst/>
          </a:prstGeom>
          <a:ln w="19050" cap="flat">
            <a:solidFill>
              <a:srgbClr val="000000"/>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1333">
              <a:latin typeface="Aptos" panose="020B0004020202020204" pitchFamily="34" charset="0"/>
            </a:endParaRPr>
          </a:p>
        </p:txBody>
      </p:sp>
      <p:grpSp>
        <p:nvGrpSpPr>
          <p:cNvPr id="9" name="Group 9"/>
          <p:cNvGrpSpPr>
            <a:grpSpLocks noChangeAspect="1"/>
          </p:cNvGrpSpPr>
          <p:nvPr/>
        </p:nvGrpSpPr>
        <p:grpSpPr>
          <a:xfrm>
            <a:off x="1263650" y="4304224"/>
            <a:ext cx="146050" cy="146050"/>
            <a:chOff x="0" y="0"/>
            <a:chExt cx="292100" cy="292100"/>
          </a:xfrm>
        </p:grpSpPr>
        <p:sp>
          <p:nvSpPr>
            <p:cNvPr id="10" name="Freeform 10"/>
            <p:cNvSpPr/>
            <p:nvPr/>
          </p:nvSpPr>
          <p:spPr>
            <a:xfrm>
              <a:off x="0" y="0"/>
              <a:ext cx="292100" cy="292100"/>
            </a:xfrm>
            <a:custGeom>
              <a:avLst/>
              <a:gdLst/>
              <a:ahLst/>
              <a:cxnLst/>
              <a:rect l="l" t="t" r="r" b="b"/>
              <a:pathLst>
                <a:path w="292100" h="292100">
                  <a:moveTo>
                    <a:pt x="0" y="0"/>
                  </a:moveTo>
                  <a:lnTo>
                    <a:pt x="292100" y="0"/>
                  </a:lnTo>
                  <a:lnTo>
                    <a:pt x="292100" y="292100"/>
                  </a:lnTo>
                  <a:lnTo>
                    <a:pt x="0" y="292100"/>
                  </a:lnTo>
                  <a:lnTo>
                    <a:pt x="0" y="0"/>
                  </a:lnTo>
                  <a:close/>
                </a:path>
              </a:pathLst>
            </a:custGeom>
            <a:blipFill>
              <a:blip r:embed="rId3"/>
              <a:stretch>
                <a:fillRect l="-1666" r="-1666"/>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1333">
                <a:latin typeface="Aptos" panose="020B0004020202020204" pitchFamily="34" charset="0"/>
              </a:endParaRPr>
            </a:p>
          </p:txBody>
        </p:sp>
      </p:grpSp>
      <p:grpSp>
        <p:nvGrpSpPr>
          <p:cNvPr id="11" name="Group 11"/>
          <p:cNvGrpSpPr>
            <a:grpSpLocks noChangeAspect="1"/>
          </p:cNvGrpSpPr>
          <p:nvPr/>
        </p:nvGrpSpPr>
        <p:grpSpPr>
          <a:xfrm>
            <a:off x="2702454" y="4304224"/>
            <a:ext cx="146050" cy="146050"/>
            <a:chOff x="0" y="0"/>
            <a:chExt cx="292100" cy="292100"/>
          </a:xfrm>
        </p:grpSpPr>
        <p:sp>
          <p:nvSpPr>
            <p:cNvPr id="12" name="Freeform 12"/>
            <p:cNvSpPr/>
            <p:nvPr/>
          </p:nvSpPr>
          <p:spPr>
            <a:xfrm>
              <a:off x="0" y="0"/>
              <a:ext cx="292100" cy="292100"/>
            </a:xfrm>
            <a:custGeom>
              <a:avLst/>
              <a:gdLst/>
              <a:ahLst/>
              <a:cxnLst/>
              <a:rect l="l" t="t" r="r" b="b"/>
              <a:pathLst>
                <a:path w="292100" h="292100">
                  <a:moveTo>
                    <a:pt x="0" y="0"/>
                  </a:moveTo>
                  <a:lnTo>
                    <a:pt x="292100" y="0"/>
                  </a:lnTo>
                  <a:lnTo>
                    <a:pt x="292100" y="292100"/>
                  </a:lnTo>
                  <a:lnTo>
                    <a:pt x="0" y="292100"/>
                  </a:lnTo>
                  <a:lnTo>
                    <a:pt x="0" y="0"/>
                  </a:lnTo>
                  <a:close/>
                </a:path>
              </a:pathLst>
            </a:custGeom>
            <a:blipFill>
              <a:blip r:embed="rId3"/>
              <a:stretch>
                <a:fillRect l="-1666" r="-1666"/>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1333">
                <a:latin typeface="Aptos" panose="020B0004020202020204" pitchFamily="34" charset="0"/>
              </a:endParaRPr>
            </a:p>
          </p:txBody>
        </p:sp>
      </p:grpSp>
      <p:grpSp>
        <p:nvGrpSpPr>
          <p:cNvPr id="13" name="Group 13"/>
          <p:cNvGrpSpPr>
            <a:grpSpLocks noChangeAspect="1"/>
          </p:cNvGrpSpPr>
          <p:nvPr/>
        </p:nvGrpSpPr>
        <p:grpSpPr>
          <a:xfrm>
            <a:off x="4561512" y="4330085"/>
            <a:ext cx="146050" cy="146050"/>
            <a:chOff x="0" y="0"/>
            <a:chExt cx="292100" cy="292100"/>
          </a:xfrm>
        </p:grpSpPr>
        <p:sp>
          <p:nvSpPr>
            <p:cNvPr id="14" name="Freeform 14"/>
            <p:cNvSpPr/>
            <p:nvPr/>
          </p:nvSpPr>
          <p:spPr>
            <a:xfrm>
              <a:off x="0" y="0"/>
              <a:ext cx="292100" cy="292100"/>
            </a:xfrm>
            <a:custGeom>
              <a:avLst/>
              <a:gdLst/>
              <a:ahLst/>
              <a:cxnLst/>
              <a:rect l="l" t="t" r="r" b="b"/>
              <a:pathLst>
                <a:path w="292100" h="292100">
                  <a:moveTo>
                    <a:pt x="0" y="0"/>
                  </a:moveTo>
                  <a:lnTo>
                    <a:pt x="292100" y="0"/>
                  </a:lnTo>
                  <a:lnTo>
                    <a:pt x="292100" y="292100"/>
                  </a:lnTo>
                  <a:lnTo>
                    <a:pt x="0" y="292100"/>
                  </a:lnTo>
                  <a:lnTo>
                    <a:pt x="0" y="0"/>
                  </a:lnTo>
                  <a:close/>
                </a:path>
              </a:pathLst>
            </a:custGeom>
            <a:blipFill>
              <a:blip r:embed="rId4"/>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1333">
                <a:latin typeface="Aptos" panose="020B0004020202020204" pitchFamily="34" charset="0"/>
              </a:endParaRPr>
            </a:p>
          </p:txBody>
        </p:sp>
      </p:grpSp>
      <p:grpSp>
        <p:nvGrpSpPr>
          <p:cNvPr id="15" name="Group 15"/>
          <p:cNvGrpSpPr>
            <a:grpSpLocks noChangeAspect="1"/>
          </p:cNvGrpSpPr>
          <p:nvPr/>
        </p:nvGrpSpPr>
        <p:grpSpPr>
          <a:xfrm>
            <a:off x="6146366" y="4314010"/>
            <a:ext cx="146050" cy="146050"/>
            <a:chOff x="0" y="0"/>
            <a:chExt cx="292100" cy="292100"/>
          </a:xfrm>
        </p:grpSpPr>
        <p:sp>
          <p:nvSpPr>
            <p:cNvPr id="16" name="Freeform 16"/>
            <p:cNvSpPr/>
            <p:nvPr/>
          </p:nvSpPr>
          <p:spPr>
            <a:xfrm>
              <a:off x="0" y="0"/>
              <a:ext cx="292100" cy="292100"/>
            </a:xfrm>
            <a:custGeom>
              <a:avLst/>
              <a:gdLst/>
              <a:ahLst/>
              <a:cxnLst/>
              <a:rect l="l" t="t" r="r" b="b"/>
              <a:pathLst>
                <a:path w="292100" h="292100">
                  <a:moveTo>
                    <a:pt x="0" y="0"/>
                  </a:moveTo>
                  <a:lnTo>
                    <a:pt x="292100" y="0"/>
                  </a:lnTo>
                  <a:lnTo>
                    <a:pt x="292100" y="292100"/>
                  </a:lnTo>
                  <a:lnTo>
                    <a:pt x="0" y="292100"/>
                  </a:lnTo>
                  <a:lnTo>
                    <a:pt x="0" y="0"/>
                  </a:lnTo>
                  <a:close/>
                </a:path>
              </a:pathLst>
            </a:custGeom>
            <a:blipFill>
              <a:blip r:embed="rId4"/>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1333">
                <a:latin typeface="Aptos" panose="020B0004020202020204" pitchFamily="34" charset="0"/>
              </a:endParaRPr>
            </a:p>
          </p:txBody>
        </p:sp>
      </p:grpSp>
      <p:grpSp>
        <p:nvGrpSpPr>
          <p:cNvPr id="17" name="Group 17"/>
          <p:cNvGrpSpPr>
            <a:grpSpLocks noChangeAspect="1"/>
          </p:cNvGrpSpPr>
          <p:nvPr/>
        </p:nvGrpSpPr>
        <p:grpSpPr>
          <a:xfrm>
            <a:off x="8020202" y="4330085"/>
            <a:ext cx="146050" cy="146050"/>
            <a:chOff x="0" y="0"/>
            <a:chExt cx="292100" cy="292100"/>
          </a:xfrm>
        </p:grpSpPr>
        <p:sp>
          <p:nvSpPr>
            <p:cNvPr id="18" name="Freeform 18"/>
            <p:cNvSpPr/>
            <p:nvPr/>
          </p:nvSpPr>
          <p:spPr>
            <a:xfrm>
              <a:off x="0" y="0"/>
              <a:ext cx="292100" cy="292100"/>
            </a:xfrm>
            <a:custGeom>
              <a:avLst/>
              <a:gdLst/>
              <a:ahLst/>
              <a:cxnLst/>
              <a:rect l="l" t="t" r="r" b="b"/>
              <a:pathLst>
                <a:path w="292100" h="292100">
                  <a:moveTo>
                    <a:pt x="0" y="0"/>
                  </a:moveTo>
                  <a:lnTo>
                    <a:pt x="292100" y="0"/>
                  </a:lnTo>
                  <a:lnTo>
                    <a:pt x="292100" y="292100"/>
                  </a:lnTo>
                  <a:lnTo>
                    <a:pt x="0" y="292100"/>
                  </a:lnTo>
                  <a:lnTo>
                    <a:pt x="0" y="0"/>
                  </a:lnTo>
                  <a:close/>
                </a:path>
              </a:pathLst>
            </a:custGeom>
            <a:blipFill>
              <a:blip r:embed="rId4"/>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1333">
                <a:latin typeface="Aptos" panose="020B0004020202020204" pitchFamily="34" charset="0"/>
              </a:endParaRPr>
            </a:p>
          </p:txBody>
        </p:sp>
      </p:grpSp>
      <p:grpSp>
        <p:nvGrpSpPr>
          <p:cNvPr id="19" name="Group 19"/>
          <p:cNvGrpSpPr>
            <a:grpSpLocks noChangeAspect="1"/>
          </p:cNvGrpSpPr>
          <p:nvPr/>
        </p:nvGrpSpPr>
        <p:grpSpPr>
          <a:xfrm>
            <a:off x="10175594" y="4345613"/>
            <a:ext cx="146050" cy="146050"/>
            <a:chOff x="0" y="0"/>
            <a:chExt cx="292100" cy="292100"/>
          </a:xfrm>
        </p:grpSpPr>
        <p:sp>
          <p:nvSpPr>
            <p:cNvPr id="20" name="Freeform 20"/>
            <p:cNvSpPr/>
            <p:nvPr/>
          </p:nvSpPr>
          <p:spPr>
            <a:xfrm>
              <a:off x="0" y="0"/>
              <a:ext cx="292100" cy="292100"/>
            </a:xfrm>
            <a:custGeom>
              <a:avLst/>
              <a:gdLst/>
              <a:ahLst/>
              <a:cxnLst/>
              <a:rect l="l" t="t" r="r" b="b"/>
              <a:pathLst>
                <a:path w="292100" h="292100">
                  <a:moveTo>
                    <a:pt x="0" y="0"/>
                  </a:moveTo>
                  <a:lnTo>
                    <a:pt x="292100" y="0"/>
                  </a:lnTo>
                  <a:lnTo>
                    <a:pt x="292100" y="292100"/>
                  </a:lnTo>
                  <a:lnTo>
                    <a:pt x="0" y="292100"/>
                  </a:lnTo>
                  <a:lnTo>
                    <a:pt x="0" y="0"/>
                  </a:lnTo>
                  <a:close/>
                </a:path>
              </a:pathLst>
            </a:custGeom>
            <a:blipFill>
              <a:blip r:embed="rId3"/>
              <a:stretch>
                <a:fillRect l="-1666" r="-1666"/>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1333">
                <a:latin typeface="Aptos" panose="020B0004020202020204" pitchFamily="34" charset="0"/>
              </a:endParaRPr>
            </a:p>
          </p:txBody>
        </p:sp>
      </p:grpSp>
      <p:sp>
        <p:nvSpPr>
          <p:cNvPr id="23" name="TextBox 23"/>
          <p:cNvSpPr txBox="1"/>
          <p:nvPr/>
        </p:nvSpPr>
        <p:spPr>
          <a:xfrm>
            <a:off x="1016000" y="1333838"/>
            <a:ext cx="8337551" cy="88861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200"/>
              </a:lnSpc>
            </a:pPr>
            <a:r>
              <a:rPr lang="en-US" sz="4800" b="1" spc="-10">
                <a:solidFill>
                  <a:srgbClr val="000000"/>
                </a:solidFill>
                <a:latin typeface="Aptos" panose="020B0004020202020204" pitchFamily="34" charset="0"/>
                <a:ea typeface="Montserrat Heavy"/>
                <a:cs typeface="Montserrat Heavy"/>
                <a:sym typeface="Montserrat Heavy"/>
              </a:rPr>
              <a:t>What is required from the employer?</a:t>
            </a:r>
          </a:p>
        </p:txBody>
      </p:sp>
      <p:sp>
        <p:nvSpPr>
          <p:cNvPr id="24" name="TextBox 24"/>
          <p:cNvSpPr txBox="1"/>
          <p:nvPr/>
        </p:nvSpPr>
        <p:spPr>
          <a:xfrm>
            <a:off x="1128547" y="2973654"/>
            <a:ext cx="1782445" cy="102592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r>
              <a:rPr lang="en-US" sz="1333" b="1">
                <a:latin typeface="Aptos" panose="020B0004020202020204" pitchFamily="34" charset="0"/>
                <a:ea typeface="Montserrat Bold"/>
                <a:cs typeface="Montserrat Bold"/>
                <a:sym typeface="Montserrat Bold"/>
              </a:rPr>
              <a:t>Provide </a:t>
            </a:r>
            <a:r>
              <a:rPr lang="en-US" sz="1333" b="1" u="sng">
                <a:solidFill>
                  <a:srgbClr val="00B0F0"/>
                </a:solidFill>
                <a:latin typeface="Aptos" panose="020B0004020202020204" pitchFamily="34" charset="0"/>
                <a:ea typeface="Montserrat Bold"/>
                <a:cs typeface="Montserrat Bold"/>
                <a:sym typeface="Montserrat Bold"/>
              </a:rPr>
              <a:t>25 hours of work experience </a:t>
            </a:r>
            <a:r>
              <a:rPr lang="en-US" sz="1333" b="1" u="sng">
                <a:solidFill>
                  <a:srgbClr val="00B0F0"/>
                </a:solidFill>
                <a:latin typeface="Aptos" panose="020B0004020202020204" pitchFamily="34" charset="0"/>
                <a:ea typeface="Montserrat Medium"/>
                <a:cs typeface="Montserrat Medium"/>
                <a:sym typeface="Montserrat Medium"/>
              </a:rPr>
              <a:t>per week</a:t>
            </a:r>
            <a:r>
              <a:rPr lang="en-US" sz="1333" b="1">
                <a:latin typeface="Aptos" panose="020B0004020202020204" pitchFamily="34" charset="0"/>
                <a:ea typeface="Montserrat Medium"/>
                <a:cs typeface="Montserrat Medium"/>
                <a:sym typeface="Montserrat Medium"/>
              </a:rPr>
              <a:t>, structured as 5 hours a day for 5 days, exclusive of breaks</a:t>
            </a:r>
          </a:p>
        </p:txBody>
      </p:sp>
      <p:sp>
        <p:nvSpPr>
          <p:cNvPr id="25" name="TextBox 25"/>
          <p:cNvSpPr txBox="1"/>
          <p:nvPr/>
        </p:nvSpPr>
        <p:spPr>
          <a:xfrm>
            <a:off x="4419600" y="3124200"/>
            <a:ext cx="1546860" cy="102592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r>
              <a:rPr lang="en-US" sz="1333" b="1">
                <a:latin typeface="Aptos" panose="020B0004020202020204" pitchFamily="34" charset="0"/>
                <a:ea typeface="Montserrat Bold"/>
                <a:cs typeface="Montserrat Bold"/>
                <a:sym typeface="Montserrat Bold"/>
              </a:rPr>
              <a:t>Hold appropriate </a:t>
            </a:r>
            <a:r>
              <a:rPr lang="en-US" sz="1333" b="1">
                <a:solidFill>
                  <a:srgbClr val="00B0F0"/>
                </a:solidFill>
                <a:latin typeface="Aptos" panose="020B0004020202020204" pitchFamily="34" charset="0"/>
                <a:ea typeface="Montserrat Bold"/>
                <a:cs typeface="Montserrat Bold"/>
                <a:sym typeface="Montserrat Bold"/>
              </a:rPr>
              <a:t>safeguarding</a:t>
            </a:r>
            <a:r>
              <a:rPr lang="en-US" sz="1333" b="1">
                <a:latin typeface="Aptos" panose="020B0004020202020204" pitchFamily="34" charset="0"/>
                <a:ea typeface="Montserrat Bold"/>
                <a:cs typeface="Montserrat Bold"/>
                <a:sym typeface="Montserrat Bold"/>
              </a:rPr>
              <a:t> </a:t>
            </a:r>
            <a:r>
              <a:rPr lang="en-US" sz="1333" b="1">
                <a:latin typeface="Aptos" panose="020B0004020202020204" pitchFamily="34" charset="0"/>
                <a:ea typeface="Montserrat Medium"/>
                <a:cs typeface="Montserrat Medium"/>
                <a:sym typeface="Montserrat Medium"/>
              </a:rPr>
              <a:t>and </a:t>
            </a:r>
            <a:r>
              <a:rPr lang="en-US" sz="1333" b="1">
                <a:solidFill>
                  <a:srgbClr val="00B0F0"/>
                </a:solidFill>
                <a:latin typeface="Aptos" panose="020B0004020202020204" pitchFamily="34" charset="0"/>
                <a:ea typeface="Montserrat Bold"/>
                <a:cs typeface="Montserrat Bold"/>
                <a:sym typeface="Montserrat Bold"/>
              </a:rPr>
              <a:t>health and safety </a:t>
            </a:r>
            <a:r>
              <a:rPr lang="en-US" sz="1333" b="1">
                <a:latin typeface="Aptos" panose="020B0004020202020204" pitchFamily="34" charset="0"/>
                <a:ea typeface="Montserrat Bold"/>
                <a:cs typeface="Montserrat Bold"/>
                <a:sym typeface="Montserrat Bold"/>
              </a:rPr>
              <a:t>policies/ provide a </a:t>
            </a:r>
            <a:r>
              <a:rPr lang="en-US" sz="1333" b="1">
                <a:solidFill>
                  <a:srgbClr val="00B0F0"/>
                </a:solidFill>
                <a:latin typeface="Aptos" panose="020B0004020202020204" pitchFamily="34" charset="0"/>
                <a:ea typeface="Montserrat Bold"/>
                <a:cs typeface="Montserrat Bold"/>
                <a:sym typeface="Montserrat Bold"/>
              </a:rPr>
              <a:t>risk assessment </a:t>
            </a:r>
          </a:p>
        </p:txBody>
      </p:sp>
      <p:sp>
        <p:nvSpPr>
          <p:cNvPr id="26" name="TextBox 26"/>
          <p:cNvSpPr txBox="1"/>
          <p:nvPr/>
        </p:nvSpPr>
        <p:spPr>
          <a:xfrm>
            <a:off x="7113675" y="3169738"/>
            <a:ext cx="2092960" cy="6155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r>
              <a:rPr lang="en-US" sz="1333" b="1">
                <a:latin typeface="Aptos" panose="020B0004020202020204" pitchFamily="34" charset="0"/>
                <a:ea typeface="Montserrat Bold"/>
                <a:cs typeface="Montserrat Bold"/>
                <a:sym typeface="Montserrat Bold"/>
              </a:rPr>
              <a:t> Attend </a:t>
            </a:r>
            <a:r>
              <a:rPr lang="en-US" sz="1333" b="1">
                <a:solidFill>
                  <a:srgbClr val="00B0F0"/>
                </a:solidFill>
                <a:latin typeface="Aptos" panose="020B0004020202020204" pitchFamily="34" charset="0"/>
                <a:ea typeface="Montserrat Bold"/>
                <a:cs typeface="Montserrat Bold"/>
                <a:sym typeface="Montserrat Bold"/>
              </a:rPr>
              <a:t>1 day training </a:t>
            </a:r>
            <a:r>
              <a:rPr lang="en-US" sz="1333" b="1">
                <a:latin typeface="Aptos" panose="020B0004020202020204" pitchFamily="34" charset="0"/>
                <a:ea typeface="Montserrat Bold"/>
                <a:cs typeface="Montserrat Bold"/>
                <a:sym typeface="Montserrat Bold"/>
              </a:rPr>
              <a:t>event (held across all targeted regions).</a:t>
            </a:r>
            <a:endParaRPr lang="en-US" sz="1333" b="1">
              <a:latin typeface="Aptos" panose="020B0004020202020204" pitchFamily="34" charset="0"/>
              <a:ea typeface="Montserrat Medium"/>
              <a:cs typeface="Montserrat Medium"/>
              <a:sym typeface="Montserrat Medium"/>
            </a:endParaRPr>
          </a:p>
        </p:txBody>
      </p:sp>
      <p:sp>
        <p:nvSpPr>
          <p:cNvPr id="27" name="TextBox 27"/>
          <p:cNvSpPr txBox="1"/>
          <p:nvPr/>
        </p:nvSpPr>
        <p:spPr>
          <a:xfrm>
            <a:off x="9279664" y="4680587"/>
            <a:ext cx="1826895" cy="123110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r>
              <a:rPr lang="en-US" sz="1333" b="1">
                <a:latin typeface="Aptos" panose="020B0004020202020204" pitchFamily="34" charset="0"/>
                <a:ea typeface="Montserrat Bold"/>
                <a:cs typeface="Montserrat Bold"/>
                <a:sym typeface="Montserrat Bold"/>
              </a:rPr>
              <a:t>Support </a:t>
            </a:r>
            <a:r>
              <a:rPr lang="en-US" sz="1333" b="1">
                <a:solidFill>
                  <a:srgbClr val="00B0F0"/>
                </a:solidFill>
                <a:latin typeface="Aptos" panose="020B0004020202020204" pitchFamily="34" charset="0"/>
                <a:ea typeface="Montserrat Bold"/>
                <a:cs typeface="Montserrat Bold"/>
                <a:sym typeface="Montserrat Bold"/>
              </a:rPr>
              <a:t>the evaluation </a:t>
            </a:r>
            <a:r>
              <a:rPr lang="en-US" sz="1333" b="1">
                <a:solidFill>
                  <a:srgbClr val="00B0F0"/>
                </a:solidFill>
                <a:latin typeface="Aptos" panose="020B0004020202020204" pitchFamily="34" charset="0"/>
                <a:ea typeface="Montserrat Medium"/>
                <a:cs typeface="Montserrat Medium"/>
                <a:sym typeface="Montserrat Medium"/>
              </a:rPr>
              <a:t>of the Summer Jobs Programme</a:t>
            </a:r>
            <a:r>
              <a:rPr lang="en-US" sz="1333" b="1">
                <a:latin typeface="Aptos" panose="020B0004020202020204" pitchFamily="34" charset="0"/>
                <a:ea typeface="Montserrat Medium"/>
                <a:cs typeface="Montserrat Medium"/>
                <a:sym typeface="Montserrat Medium"/>
              </a:rPr>
              <a:t> by participating in interviews and responding to surveys</a:t>
            </a:r>
          </a:p>
        </p:txBody>
      </p:sp>
      <p:sp>
        <p:nvSpPr>
          <p:cNvPr id="28" name="TextBox 28"/>
          <p:cNvSpPr txBox="1"/>
          <p:nvPr/>
        </p:nvSpPr>
        <p:spPr>
          <a:xfrm>
            <a:off x="2689755" y="4727199"/>
            <a:ext cx="1494155" cy="82073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r>
              <a:rPr lang="en-US" sz="1333" b="1">
                <a:latin typeface="Aptos" panose="020B0004020202020204" pitchFamily="34" charset="0"/>
                <a:ea typeface="Montserrat Bold"/>
                <a:cs typeface="Montserrat Bold"/>
                <a:sym typeface="Montserrat Bold"/>
              </a:rPr>
              <a:t>Offer in-person support </a:t>
            </a:r>
            <a:r>
              <a:rPr lang="en-US" sz="1333" b="1">
                <a:latin typeface="Aptos" panose="020B0004020202020204" pitchFamily="34" charset="0"/>
                <a:ea typeface="Montserrat Medium"/>
                <a:cs typeface="Montserrat Medium"/>
                <a:sym typeface="Montserrat Medium"/>
              </a:rPr>
              <a:t>for the young person at least </a:t>
            </a:r>
            <a:r>
              <a:rPr lang="en-US" sz="1333" b="1">
                <a:solidFill>
                  <a:srgbClr val="00B0F0"/>
                </a:solidFill>
                <a:latin typeface="Aptos" panose="020B0004020202020204" pitchFamily="34" charset="0"/>
                <a:ea typeface="Montserrat Bold"/>
                <a:cs typeface="Montserrat Bold"/>
                <a:sym typeface="Montserrat Bold"/>
              </a:rPr>
              <a:t>3 days a week</a:t>
            </a:r>
          </a:p>
        </p:txBody>
      </p:sp>
      <p:sp>
        <p:nvSpPr>
          <p:cNvPr id="29" name="TextBox 29"/>
          <p:cNvSpPr txBox="1"/>
          <p:nvPr/>
        </p:nvSpPr>
        <p:spPr>
          <a:xfrm>
            <a:off x="5567362" y="4718732"/>
            <a:ext cx="1970405" cy="82073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r>
              <a:rPr lang="en-US" sz="1333" b="1">
                <a:latin typeface="Aptos" panose="020B0004020202020204" pitchFamily="34" charset="0"/>
                <a:ea typeface="Montserrat Bold"/>
                <a:cs typeface="Montserrat Bold"/>
                <a:sym typeface="Montserrat Bold"/>
              </a:rPr>
              <a:t>Be able to provide </a:t>
            </a:r>
            <a:r>
              <a:rPr lang="en-US" sz="1333" b="1">
                <a:solidFill>
                  <a:srgbClr val="00B0F0"/>
                </a:solidFill>
                <a:latin typeface="Aptos" panose="020B0004020202020204" pitchFamily="34" charset="0"/>
                <a:ea typeface="Montserrat Bold"/>
                <a:cs typeface="Montserrat Bold"/>
                <a:sym typeface="Montserrat Bold"/>
              </a:rPr>
              <a:t>a DBS check </a:t>
            </a:r>
            <a:r>
              <a:rPr lang="en-US" sz="1333" b="1">
                <a:latin typeface="Aptos" panose="020B0004020202020204" pitchFamily="34" charset="0"/>
                <a:ea typeface="Montserrat Medium"/>
                <a:cs typeface="Montserrat Medium"/>
                <a:sym typeface="Montserrat Medium"/>
              </a:rPr>
              <a:t>for a named member of staff if 1:1 working with under 18’s</a:t>
            </a:r>
          </a:p>
        </p:txBody>
      </p:sp>
      <p:sp>
        <p:nvSpPr>
          <p:cNvPr id="31" name="TextBox 31"/>
          <p:cNvSpPr txBox="1"/>
          <p:nvPr/>
        </p:nvSpPr>
        <p:spPr>
          <a:xfrm rot="16200000">
            <a:off x="11706527" y="6291198"/>
            <a:ext cx="117639" cy="13678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lvl="0" indent="0" algn="l">
              <a:lnSpc>
                <a:spcPts val="1080"/>
              </a:lnSpc>
              <a:spcBef>
                <a:spcPct val="0"/>
              </a:spcBef>
            </a:pPr>
            <a:r>
              <a:rPr lang="en-US" sz="900" b="1" u="none" strike="noStrike" spc="-25">
                <a:solidFill>
                  <a:srgbClr val="000000"/>
                </a:solidFill>
                <a:latin typeface="Aptos" panose="020B0004020202020204" pitchFamily="34" charset="0"/>
                <a:ea typeface="Montserrat Heavy"/>
                <a:cs typeface="Montserrat Heavy"/>
                <a:sym typeface="Montserrat Heavy"/>
              </a:rPr>
              <a:t>19</a:t>
            </a:r>
          </a:p>
        </p:txBody>
      </p:sp>
      <p:sp>
        <p:nvSpPr>
          <p:cNvPr id="32" name="TextBox 32"/>
          <p:cNvSpPr txBox="1"/>
          <p:nvPr/>
        </p:nvSpPr>
        <p:spPr>
          <a:xfrm rot="16200000">
            <a:off x="10800079" y="1796443"/>
            <a:ext cx="1895263" cy="13625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080"/>
              </a:lnSpc>
            </a:pPr>
            <a:r>
              <a:rPr lang="en-US" sz="900" b="1">
                <a:solidFill>
                  <a:srgbClr val="000000"/>
                </a:solidFill>
                <a:latin typeface="Montserrat Heavy"/>
                <a:ea typeface="Montserrat Heavy"/>
                <a:cs typeface="Montserrat Heavy"/>
                <a:sym typeface="Montserrat Heavy"/>
              </a:rPr>
              <a:t>The Summer Jobs Programme</a:t>
            </a:r>
          </a:p>
        </p:txBody>
      </p:sp>
      <p:pic>
        <p:nvPicPr>
          <p:cNvPr id="33" name="Picture 32">
            <a:extLst>
              <a:ext uri="{FF2B5EF4-FFF2-40B4-BE49-F238E27FC236}">
                <a16:creationId xmlns:a16="http://schemas.microsoft.com/office/drawing/2014/main" id="{91F39A00-38B7-6D8D-F0F1-410F6B66C74D}"/>
              </a:ext>
            </a:extLst>
          </p:cNvPr>
          <p:cNvPicPr>
            <a:picLocks noChangeAspect="1"/>
          </p:cNvPicPr>
          <p:nvPr/>
        </p:nvPicPr>
        <p:blipFill>
          <a:blip r:embed="rId5"/>
          <a:stretch>
            <a:fillRect/>
          </a:stretch>
        </p:blipFill>
        <p:spPr>
          <a:xfrm>
            <a:off x="8166252" y="197895"/>
            <a:ext cx="3041609" cy="1873348"/>
          </a:xfrm>
          <a:prstGeom prst="rect">
            <a:avLst/>
          </a:prstGeom>
        </p:spPr>
      </p:pic>
      <p:sp>
        <p:nvSpPr>
          <p:cNvPr id="21" name="TextBox 30">
            <a:extLst>
              <a:ext uri="{FF2B5EF4-FFF2-40B4-BE49-F238E27FC236}">
                <a16:creationId xmlns:a16="http://schemas.microsoft.com/office/drawing/2014/main" id="{FEDD4A02-9096-E474-AFF4-3577A8C39879}"/>
              </a:ext>
            </a:extLst>
          </p:cNvPr>
          <p:cNvSpPr txBox="1"/>
          <p:nvPr/>
        </p:nvSpPr>
        <p:spPr>
          <a:xfrm>
            <a:off x="9507892" y="3546578"/>
            <a:ext cx="1744273" cy="6155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r>
              <a:rPr lang="en-US" sz="1333" b="1">
                <a:solidFill>
                  <a:srgbClr val="000000"/>
                </a:solidFill>
                <a:latin typeface="Aptos" panose="020B0004020202020204" pitchFamily="34" charset="0"/>
                <a:ea typeface="Montserrat Medium"/>
                <a:cs typeface="Montserrat Medium"/>
                <a:sym typeface="Montserrat Medium"/>
              </a:rPr>
              <a:t>Mock </a:t>
            </a:r>
            <a:r>
              <a:rPr lang="en-US" sz="1333" b="1">
                <a:solidFill>
                  <a:srgbClr val="00B0F0"/>
                </a:solidFill>
                <a:latin typeface="Aptos" panose="020B0004020202020204" pitchFamily="34" charset="0"/>
                <a:ea typeface="Montserrat Medium"/>
                <a:cs typeface="Montserrat Medium"/>
                <a:sym typeface="Montserrat Medium"/>
              </a:rPr>
              <a:t>interview</a:t>
            </a:r>
            <a:r>
              <a:rPr lang="en-US" sz="1333" b="1">
                <a:solidFill>
                  <a:srgbClr val="000000"/>
                </a:solidFill>
                <a:latin typeface="Aptos" panose="020B0004020202020204" pitchFamily="34" charset="0"/>
                <a:ea typeface="Montserrat Medium"/>
                <a:cs typeface="Montserrat Medium"/>
                <a:sym typeface="Montserrat Medium"/>
              </a:rPr>
              <a:t> &amp; </a:t>
            </a:r>
            <a:r>
              <a:rPr lang="en-US" sz="1333" b="1">
                <a:solidFill>
                  <a:srgbClr val="00B0F0"/>
                </a:solidFill>
                <a:latin typeface="Aptos" panose="020B0004020202020204" pitchFamily="34" charset="0"/>
                <a:ea typeface="Montserrat Medium"/>
                <a:cs typeface="Montserrat Medium"/>
                <a:sym typeface="Montserrat Medium"/>
              </a:rPr>
              <a:t>Letter</a:t>
            </a:r>
            <a:r>
              <a:rPr lang="en-US" sz="1333" b="1">
                <a:solidFill>
                  <a:srgbClr val="000000"/>
                </a:solidFill>
                <a:latin typeface="Aptos" panose="020B0004020202020204" pitchFamily="34" charset="0"/>
                <a:ea typeface="Montserrat Medium"/>
                <a:cs typeface="Montserrat Medium"/>
                <a:sym typeface="Montserrat Medium"/>
              </a:rPr>
              <a:t> of</a:t>
            </a:r>
          </a:p>
          <a:p>
            <a:pPr algn="l"/>
            <a:r>
              <a:rPr lang="en-US" sz="1333" b="1" spc="-10">
                <a:solidFill>
                  <a:srgbClr val="000000"/>
                </a:solidFill>
                <a:latin typeface="Aptos" panose="020B0004020202020204" pitchFamily="34" charset="0"/>
                <a:ea typeface="Montserrat Medium"/>
                <a:cs typeface="Montserrat Medium"/>
                <a:sym typeface="Montserrat Medium"/>
              </a:rPr>
              <a:t>Recommendation</a:t>
            </a:r>
          </a:p>
        </p:txBody>
      </p:sp>
    </p:spTree>
    <p:extLst>
      <p:ext uri="{BB962C8B-B14F-4D97-AF65-F5344CB8AC3E}">
        <p14:creationId xmlns:p14="http://schemas.microsoft.com/office/powerpoint/2010/main" val="14648193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7016750" y="0"/>
            <a:ext cx="3911600" cy="3920642"/>
            <a:chOff x="0" y="0"/>
            <a:chExt cx="7823200" cy="7841284"/>
          </a:xfrm>
        </p:grpSpPr>
        <p:sp>
          <p:nvSpPr>
            <p:cNvPr id="3" name="Freeform 3"/>
            <p:cNvSpPr/>
            <p:nvPr/>
          </p:nvSpPr>
          <p:spPr>
            <a:xfrm>
              <a:off x="0" y="0"/>
              <a:ext cx="7823200" cy="7841234"/>
            </a:xfrm>
            <a:custGeom>
              <a:avLst/>
              <a:gdLst/>
              <a:ahLst/>
              <a:cxnLst/>
              <a:rect l="l" t="t" r="r" b="b"/>
              <a:pathLst>
                <a:path w="7823200" h="7841234">
                  <a:moveTo>
                    <a:pt x="0" y="0"/>
                  </a:moveTo>
                  <a:lnTo>
                    <a:pt x="7823200" y="0"/>
                  </a:lnTo>
                  <a:lnTo>
                    <a:pt x="7823200" y="7841234"/>
                  </a:lnTo>
                  <a:lnTo>
                    <a:pt x="0" y="7841234"/>
                  </a:lnTo>
                  <a:lnTo>
                    <a:pt x="0" y="0"/>
                  </a:lnTo>
                  <a:close/>
                </a:path>
              </a:pathLst>
            </a:custGeom>
            <a:blipFill>
              <a:blip r:embed="rId2"/>
              <a:stretch>
                <a:fillRect l="-54" r="-54"/>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4" name="Group 4"/>
          <p:cNvGrpSpPr/>
          <p:nvPr/>
        </p:nvGrpSpPr>
        <p:grpSpPr>
          <a:xfrm>
            <a:off x="6096000" y="563029"/>
            <a:ext cx="6096635" cy="180975"/>
            <a:chOff x="0" y="0"/>
            <a:chExt cx="12193270" cy="361950"/>
          </a:xfrm>
        </p:grpSpPr>
        <p:sp>
          <p:nvSpPr>
            <p:cNvPr id="5" name="Freeform 5"/>
            <p:cNvSpPr/>
            <p:nvPr/>
          </p:nvSpPr>
          <p:spPr>
            <a:xfrm>
              <a:off x="0" y="0"/>
              <a:ext cx="12192000" cy="360807"/>
            </a:xfrm>
            <a:custGeom>
              <a:avLst/>
              <a:gdLst/>
              <a:ahLst/>
              <a:cxnLst/>
              <a:rect l="l" t="t" r="r" b="b"/>
              <a:pathLst>
                <a:path w="12192000" h="360807">
                  <a:moveTo>
                    <a:pt x="12192000" y="0"/>
                  </a:moveTo>
                  <a:lnTo>
                    <a:pt x="0" y="0"/>
                  </a:lnTo>
                  <a:lnTo>
                    <a:pt x="0" y="360807"/>
                  </a:lnTo>
                  <a:lnTo>
                    <a:pt x="12192000" y="360807"/>
                  </a:lnTo>
                  <a:lnTo>
                    <a:pt x="12192000" y="0"/>
                  </a:lnTo>
                  <a:close/>
                </a:path>
              </a:pathLst>
            </a:custGeom>
            <a:solidFill>
              <a:srgbClr val="C41C54"/>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6" name="Group 6"/>
          <p:cNvGrpSpPr/>
          <p:nvPr/>
        </p:nvGrpSpPr>
        <p:grpSpPr>
          <a:xfrm>
            <a:off x="381000" y="381101"/>
            <a:ext cx="5715000" cy="3048000"/>
            <a:chOff x="0" y="0"/>
            <a:chExt cx="11430000" cy="6096000"/>
          </a:xfrm>
        </p:grpSpPr>
        <p:sp>
          <p:nvSpPr>
            <p:cNvPr id="7" name="Freeform 7"/>
            <p:cNvSpPr/>
            <p:nvPr/>
          </p:nvSpPr>
          <p:spPr>
            <a:xfrm>
              <a:off x="0" y="0"/>
              <a:ext cx="11430000" cy="6096000"/>
            </a:xfrm>
            <a:custGeom>
              <a:avLst/>
              <a:gdLst/>
              <a:ahLst/>
              <a:cxnLst/>
              <a:rect l="l" t="t" r="r" b="b"/>
              <a:pathLst>
                <a:path w="11430000" h="6096000">
                  <a:moveTo>
                    <a:pt x="11430000" y="0"/>
                  </a:moveTo>
                  <a:lnTo>
                    <a:pt x="0" y="0"/>
                  </a:lnTo>
                  <a:lnTo>
                    <a:pt x="0" y="360680"/>
                  </a:lnTo>
                  <a:lnTo>
                    <a:pt x="0" y="6096000"/>
                  </a:lnTo>
                  <a:lnTo>
                    <a:pt x="360807" y="6096000"/>
                  </a:lnTo>
                  <a:lnTo>
                    <a:pt x="360807" y="360680"/>
                  </a:lnTo>
                  <a:lnTo>
                    <a:pt x="11430000" y="360680"/>
                  </a:lnTo>
                  <a:lnTo>
                    <a:pt x="11430000" y="0"/>
                  </a:lnTo>
                  <a:close/>
                </a:path>
              </a:pathLst>
            </a:custGeom>
            <a:solidFill>
              <a:srgbClr val="00BCE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8" name="Group 8"/>
          <p:cNvGrpSpPr/>
          <p:nvPr/>
        </p:nvGrpSpPr>
        <p:grpSpPr>
          <a:xfrm>
            <a:off x="561428" y="3429000"/>
            <a:ext cx="180975" cy="3429000"/>
            <a:chOff x="0" y="0"/>
            <a:chExt cx="361950" cy="6858000"/>
          </a:xfrm>
        </p:grpSpPr>
        <p:sp>
          <p:nvSpPr>
            <p:cNvPr id="9" name="Freeform 9"/>
            <p:cNvSpPr/>
            <p:nvPr/>
          </p:nvSpPr>
          <p:spPr>
            <a:xfrm>
              <a:off x="0" y="0"/>
              <a:ext cx="360807" cy="6858000"/>
            </a:xfrm>
            <a:custGeom>
              <a:avLst/>
              <a:gdLst/>
              <a:ahLst/>
              <a:cxnLst/>
              <a:rect l="l" t="t" r="r" b="b"/>
              <a:pathLst>
                <a:path w="360807" h="6858000">
                  <a:moveTo>
                    <a:pt x="360807" y="0"/>
                  </a:moveTo>
                  <a:lnTo>
                    <a:pt x="0" y="0"/>
                  </a:lnTo>
                  <a:lnTo>
                    <a:pt x="0" y="6858000"/>
                  </a:lnTo>
                  <a:lnTo>
                    <a:pt x="360807" y="6858000"/>
                  </a:lnTo>
                  <a:lnTo>
                    <a:pt x="360807" y="0"/>
                  </a:lnTo>
                  <a:close/>
                </a:path>
              </a:pathLst>
            </a:custGeom>
            <a:solidFill>
              <a:srgbClr val="F2683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grpSp>
        <p:nvGrpSpPr>
          <p:cNvPr id="10" name="Group 10"/>
          <p:cNvGrpSpPr/>
          <p:nvPr/>
        </p:nvGrpSpPr>
        <p:grpSpPr>
          <a:xfrm>
            <a:off x="2279105" y="5129370"/>
            <a:ext cx="133350" cy="247650"/>
            <a:chOff x="0" y="0"/>
            <a:chExt cx="266700" cy="495300"/>
          </a:xfrm>
        </p:grpSpPr>
        <p:sp>
          <p:nvSpPr>
            <p:cNvPr id="11" name="Freeform 11"/>
            <p:cNvSpPr/>
            <p:nvPr/>
          </p:nvSpPr>
          <p:spPr>
            <a:xfrm>
              <a:off x="5588" y="5588"/>
              <a:ext cx="261144" cy="484124"/>
            </a:xfrm>
            <a:custGeom>
              <a:avLst/>
              <a:gdLst/>
              <a:ahLst/>
              <a:cxnLst/>
              <a:rect l="l" t="t" r="r" b="b"/>
              <a:pathLst>
                <a:path w="261144" h="484124">
                  <a:moveTo>
                    <a:pt x="26924" y="0"/>
                  </a:moveTo>
                  <a:lnTo>
                    <a:pt x="255524" y="228600"/>
                  </a:lnTo>
                  <a:cubicBezTo>
                    <a:pt x="263017" y="236093"/>
                    <a:pt x="263017" y="248158"/>
                    <a:pt x="255524" y="255524"/>
                  </a:cubicBezTo>
                  <a:lnTo>
                    <a:pt x="26924" y="484124"/>
                  </a:lnTo>
                  <a:lnTo>
                    <a:pt x="0" y="457200"/>
                  </a:lnTo>
                  <a:lnTo>
                    <a:pt x="228600" y="228600"/>
                  </a:lnTo>
                  <a:lnTo>
                    <a:pt x="242062" y="242062"/>
                  </a:lnTo>
                  <a:lnTo>
                    <a:pt x="228600" y="255524"/>
                  </a:lnTo>
                  <a:lnTo>
                    <a:pt x="0" y="26924"/>
                  </a:lnTo>
                  <a:close/>
                </a:path>
              </a:pathLst>
            </a:custGeom>
            <a:solidFill>
              <a:srgbClr val="00BCE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1600" b="1">
                <a:latin typeface="Aptos" panose="020B0004020202020204" pitchFamily="34" charset="0"/>
              </a:endParaRPr>
            </a:p>
          </p:txBody>
        </p:sp>
      </p:grpSp>
      <p:grpSp>
        <p:nvGrpSpPr>
          <p:cNvPr id="12" name="Group 12"/>
          <p:cNvGrpSpPr/>
          <p:nvPr/>
        </p:nvGrpSpPr>
        <p:grpSpPr>
          <a:xfrm>
            <a:off x="3810937" y="5107007"/>
            <a:ext cx="133350" cy="247650"/>
            <a:chOff x="0" y="0"/>
            <a:chExt cx="266700" cy="495300"/>
          </a:xfrm>
        </p:grpSpPr>
        <p:sp>
          <p:nvSpPr>
            <p:cNvPr id="13" name="Freeform 13"/>
            <p:cNvSpPr/>
            <p:nvPr/>
          </p:nvSpPr>
          <p:spPr>
            <a:xfrm>
              <a:off x="5588" y="5588"/>
              <a:ext cx="261144" cy="484124"/>
            </a:xfrm>
            <a:custGeom>
              <a:avLst/>
              <a:gdLst/>
              <a:ahLst/>
              <a:cxnLst/>
              <a:rect l="l" t="t" r="r" b="b"/>
              <a:pathLst>
                <a:path w="261144" h="484124">
                  <a:moveTo>
                    <a:pt x="26924" y="0"/>
                  </a:moveTo>
                  <a:lnTo>
                    <a:pt x="255524" y="228600"/>
                  </a:lnTo>
                  <a:cubicBezTo>
                    <a:pt x="263017" y="236093"/>
                    <a:pt x="263017" y="248158"/>
                    <a:pt x="255524" y="255524"/>
                  </a:cubicBezTo>
                  <a:lnTo>
                    <a:pt x="26924" y="484124"/>
                  </a:lnTo>
                  <a:lnTo>
                    <a:pt x="0" y="457200"/>
                  </a:lnTo>
                  <a:lnTo>
                    <a:pt x="228600" y="228600"/>
                  </a:lnTo>
                  <a:lnTo>
                    <a:pt x="242062" y="242062"/>
                  </a:lnTo>
                  <a:lnTo>
                    <a:pt x="228600" y="255524"/>
                  </a:lnTo>
                  <a:lnTo>
                    <a:pt x="0" y="26924"/>
                  </a:lnTo>
                  <a:close/>
                </a:path>
              </a:pathLst>
            </a:custGeom>
            <a:solidFill>
              <a:srgbClr val="00BCE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1600">
                <a:latin typeface="Aptos" panose="020B0004020202020204" pitchFamily="34" charset="0"/>
              </a:endParaRPr>
            </a:p>
          </p:txBody>
        </p:sp>
      </p:grpSp>
      <p:grpSp>
        <p:nvGrpSpPr>
          <p:cNvPr id="16" name="Group 16"/>
          <p:cNvGrpSpPr/>
          <p:nvPr/>
        </p:nvGrpSpPr>
        <p:grpSpPr>
          <a:xfrm>
            <a:off x="5724514" y="5080820"/>
            <a:ext cx="133350" cy="247650"/>
            <a:chOff x="0" y="0"/>
            <a:chExt cx="266700" cy="495300"/>
          </a:xfrm>
        </p:grpSpPr>
        <p:sp>
          <p:nvSpPr>
            <p:cNvPr id="17" name="Freeform 17"/>
            <p:cNvSpPr/>
            <p:nvPr/>
          </p:nvSpPr>
          <p:spPr>
            <a:xfrm>
              <a:off x="5588" y="5588"/>
              <a:ext cx="261144" cy="484124"/>
            </a:xfrm>
            <a:custGeom>
              <a:avLst/>
              <a:gdLst/>
              <a:ahLst/>
              <a:cxnLst/>
              <a:rect l="l" t="t" r="r" b="b"/>
              <a:pathLst>
                <a:path w="261144" h="484124">
                  <a:moveTo>
                    <a:pt x="26924" y="0"/>
                  </a:moveTo>
                  <a:lnTo>
                    <a:pt x="255524" y="228600"/>
                  </a:lnTo>
                  <a:cubicBezTo>
                    <a:pt x="263017" y="236093"/>
                    <a:pt x="263017" y="248158"/>
                    <a:pt x="255524" y="255524"/>
                  </a:cubicBezTo>
                  <a:lnTo>
                    <a:pt x="26924" y="484124"/>
                  </a:lnTo>
                  <a:lnTo>
                    <a:pt x="0" y="457200"/>
                  </a:lnTo>
                  <a:lnTo>
                    <a:pt x="228600" y="228600"/>
                  </a:lnTo>
                  <a:lnTo>
                    <a:pt x="242062" y="242062"/>
                  </a:lnTo>
                  <a:lnTo>
                    <a:pt x="228600" y="255524"/>
                  </a:lnTo>
                  <a:lnTo>
                    <a:pt x="0" y="26924"/>
                  </a:lnTo>
                  <a:close/>
                </a:path>
              </a:pathLst>
            </a:custGeom>
            <a:solidFill>
              <a:srgbClr val="C41C54"/>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1600" b="1">
                <a:latin typeface="Aptos" panose="020B0004020202020204" pitchFamily="34" charset="0"/>
              </a:endParaRPr>
            </a:p>
          </p:txBody>
        </p:sp>
      </p:grpSp>
      <p:grpSp>
        <p:nvGrpSpPr>
          <p:cNvPr id="18" name="Group 18"/>
          <p:cNvGrpSpPr/>
          <p:nvPr/>
        </p:nvGrpSpPr>
        <p:grpSpPr>
          <a:xfrm>
            <a:off x="7333788" y="5069148"/>
            <a:ext cx="133350" cy="247650"/>
            <a:chOff x="0" y="0"/>
            <a:chExt cx="266700" cy="495300"/>
          </a:xfrm>
        </p:grpSpPr>
        <p:sp>
          <p:nvSpPr>
            <p:cNvPr id="19" name="Freeform 19"/>
            <p:cNvSpPr/>
            <p:nvPr/>
          </p:nvSpPr>
          <p:spPr>
            <a:xfrm>
              <a:off x="5588" y="5588"/>
              <a:ext cx="261144" cy="484124"/>
            </a:xfrm>
            <a:custGeom>
              <a:avLst/>
              <a:gdLst/>
              <a:ahLst/>
              <a:cxnLst/>
              <a:rect l="l" t="t" r="r" b="b"/>
              <a:pathLst>
                <a:path w="261144" h="484124">
                  <a:moveTo>
                    <a:pt x="26924" y="0"/>
                  </a:moveTo>
                  <a:lnTo>
                    <a:pt x="255524" y="228600"/>
                  </a:lnTo>
                  <a:cubicBezTo>
                    <a:pt x="263017" y="236093"/>
                    <a:pt x="263017" y="248158"/>
                    <a:pt x="255524" y="255524"/>
                  </a:cubicBezTo>
                  <a:lnTo>
                    <a:pt x="26924" y="484124"/>
                  </a:lnTo>
                  <a:lnTo>
                    <a:pt x="0" y="457200"/>
                  </a:lnTo>
                  <a:lnTo>
                    <a:pt x="228600" y="228600"/>
                  </a:lnTo>
                  <a:lnTo>
                    <a:pt x="242062" y="242062"/>
                  </a:lnTo>
                  <a:lnTo>
                    <a:pt x="228600" y="255524"/>
                  </a:lnTo>
                  <a:lnTo>
                    <a:pt x="0" y="26924"/>
                  </a:lnTo>
                  <a:close/>
                </a:path>
              </a:pathLst>
            </a:custGeom>
            <a:solidFill>
              <a:srgbClr val="C41C54"/>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1600">
                <a:latin typeface="Aptos" panose="020B0004020202020204" pitchFamily="34" charset="0"/>
              </a:endParaRPr>
            </a:p>
          </p:txBody>
        </p:sp>
      </p:grpSp>
      <p:grpSp>
        <p:nvGrpSpPr>
          <p:cNvPr id="20" name="Group 20"/>
          <p:cNvGrpSpPr/>
          <p:nvPr/>
        </p:nvGrpSpPr>
        <p:grpSpPr>
          <a:xfrm>
            <a:off x="8639778" y="5129370"/>
            <a:ext cx="133350" cy="247650"/>
            <a:chOff x="0" y="0"/>
            <a:chExt cx="266700" cy="495300"/>
          </a:xfrm>
        </p:grpSpPr>
        <p:sp>
          <p:nvSpPr>
            <p:cNvPr id="21" name="Freeform 21"/>
            <p:cNvSpPr/>
            <p:nvPr/>
          </p:nvSpPr>
          <p:spPr>
            <a:xfrm>
              <a:off x="5588" y="5588"/>
              <a:ext cx="261144" cy="484124"/>
            </a:xfrm>
            <a:custGeom>
              <a:avLst/>
              <a:gdLst/>
              <a:ahLst/>
              <a:cxnLst/>
              <a:rect l="l" t="t" r="r" b="b"/>
              <a:pathLst>
                <a:path w="261144" h="484124">
                  <a:moveTo>
                    <a:pt x="26924" y="0"/>
                  </a:moveTo>
                  <a:lnTo>
                    <a:pt x="255524" y="228600"/>
                  </a:lnTo>
                  <a:cubicBezTo>
                    <a:pt x="263017" y="236093"/>
                    <a:pt x="263017" y="248158"/>
                    <a:pt x="255524" y="255524"/>
                  </a:cubicBezTo>
                  <a:lnTo>
                    <a:pt x="26924" y="484124"/>
                  </a:lnTo>
                  <a:lnTo>
                    <a:pt x="0" y="457200"/>
                  </a:lnTo>
                  <a:lnTo>
                    <a:pt x="228600" y="228600"/>
                  </a:lnTo>
                  <a:lnTo>
                    <a:pt x="242062" y="242062"/>
                  </a:lnTo>
                  <a:lnTo>
                    <a:pt x="228600" y="255524"/>
                  </a:lnTo>
                  <a:lnTo>
                    <a:pt x="0" y="26924"/>
                  </a:lnTo>
                  <a:close/>
                </a:path>
              </a:pathLst>
            </a:custGeom>
            <a:solidFill>
              <a:srgbClr val="C41C54"/>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1600">
                <a:latin typeface="Aptos" panose="020B0004020202020204" pitchFamily="34" charset="0"/>
              </a:endParaRPr>
            </a:p>
          </p:txBody>
        </p:sp>
      </p:grpSp>
      <p:grpSp>
        <p:nvGrpSpPr>
          <p:cNvPr id="22" name="Group 22"/>
          <p:cNvGrpSpPr/>
          <p:nvPr/>
        </p:nvGrpSpPr>
        <p:grpSpPr>
          <a:xfrm>
            <a:off x="9942285" y="5129370"/>
            <a:ext cx="133350" cy="247650"/>
            <a:chOff x="0" y="0"/>
            <a:chExt cx="266700" cy="495300"/>
          </a:xfrm>
        </p:grpSpPr>
        <p:sp>
          <p:nvSpPr>
            <p:cNvPr id="23" name="Freeform 23"/>
            <p:cNvSpPr/>
            <p:nvPr/>
          </p:nvSpPr>
          <p:spPr>
            <a:xfrm>
              <a:off x="5588" y="5588"/>
              <a:ext cx="261144" cy="484124"/>
            </a:xfrm>
            <a:custGeom>
              <a:avLst/>
              <a:gdLst/>
              <a:ahLst/>
              <a:cxnLst/>
              <a:rect l="l" t="t" r="r" b="b"/>
              <a:pathLst>
                <a:path w="261144" h="484124">
                  <a:moveTo>
                    <a:pt x="26924" y="0"/>
                  </a:moveTo>
                  <a:lnTo>
                    <a:pt x="255524" y="228600"/>
                  </a:lnTo>
                  <a:cubicBezTo>
                    <a:pt x="263017" y="236093"/>
                    <a:pt x="263017" y="248158"/>
                    <a:pt x="255524" y="255524"/>
                  </a:cubicBezTo>
                  <a:lnTo>
                    <a:pt x="26924" y="484124"/>
                  </a:lnTo>
                  <a:lnTo>
                    <a:pt x="0" y="457200"/>
                  </a:lnTo>
                  <a:lnTo>
                    <a:pt x="228600" y="228600"/>
                  </a:lnTo>
                  <a:lnTo>
                    <a:pt x="242062" y="242062"/>
                  </a:lnTo>
                  <a:lnTo>
                    <a:pt x="228600" y="255524"/>
                  </a:lnTo>
                  <a:lnTo>
                    <a:pt x="0" y="26924"/>
                  </a:lnTo>
                  <a:close/>
                </a:path>
              </a:pathLst>
            </a:custGeom>
            <a:solidFill>
              <a:srgbClr val="FF8728"/>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1600">
                <a:latin typeface="Aptos" panose="020B0004020202020204" pitchFamily="34" charset="0"/>
              </a:endParaRPr>
            </a:p>
          </p:txBody>
        </p:sp>
      </p:grpSp>
      <p:grpSp>
        <p:nvGrpSpPr>
          <p:cNvPr id="24" name="Group 24"/>
          <p:cNvGrpSpPr>
            <a:grpSpLocks noChangeAspect="1"/>
          </p:cNvGrpSpPr>
          <p:nvPr/>
        </p:nvGrpSpPr>
        <p:grpSpPr>
          <a:xfrm>
            <a:off x="7016750" y="4102"/>
            <a:ext cx="3911600" cy="3920637"/>
            <a:chOff x="0" y="0"/>
            <a:chExt cx="7823200" cy="7841274"/>
          </a:xfrm>
        </p:grpSpPr>
        <p:sp>
          <p:nvSpPr>
            <p:cNvPr id="25" name="Freeform 25"/>
            <p:cNvSpPr/>
            <p:nvPr/>
          </p:nvSpPr>
          <p:spPr>
            <a:xfrm>
              <a:off x="0" y="0"/>
              <a:ext cx="7823200" cy="7841234"/>
            </a:xfrm>
            <a:custGeom>
              <a:avLst/>
              <a:gdLst/>
              <a:ahLst/>
              <a:cxnLst/>
              <a:rect l="l" t="t" r="r" b="b"/>
              <a:pathLst>
                <a:path w="7823200" h="7841234">
                  <a:moveTo>
                    <a:pt x="0" y="0"/>
                  </a:moveTo>
                  <a:lnTo>
                    <a:pt x="7823200" y="0"/>
                  </a:lnTo>
                  <a:lnTo>
                    <a:pt x="7823200" y="7841234"/>
                  </a:lnTo>
                  <a:lnTo>
                    <a:pt x="0" y="7841234"/>
                  </a:lnTo>
                  <a:lnTo>
                    <a:pt x="0" y="0"/>
                  </a:lnTo>
                  <a:close/>
                </a:path>
              </a:pathLst>
            </a:custGeom>
            <a:blipFill>
              <a:blip r:embed="rId3"/>
              <a:stretch>
                <a:fillRect l="-22" r="-22"/>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grpSp>
      <p:sp>
        <p:nvSpPr>
          <p:cNvPr id="27" name="TextBox 27"/>
          <p:cNvSpPr txBox="1"/>
          <p:nvPr/>
        </p:nvSpPr>
        <p:spPr>
          <a:xfrm>
            <a:off x="2695825" y="5080820"/>
            <a:ext cx="927735" cy="103177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000"/>
              </a:lnSpc>
            </a:pPr>
            <a:r>
              <a:rPr lang="en-US" sz="1067">
                <a:solidFill>
                  <a:srgbClr val="000000"/>
                </a:solidFill>
                <a:latin typeface="Aptos" panose="020B0004020202020204" pitchFamily="34" charset="0"/>
                <a:ea typeface="Montserrat Medium"/>
                <a:cs typeface="Montserrat Medium"/>
                <a:sym typeface="Montserrat Medium"/>
              </a:rPr>
              <a:t>A </a:t>
            </a:r>
            <a:r>
              <a:rPr lang="en-US" sz="1067">
                <a:solidFill>
                  <a:srgbClr val="000000"/>
                </a:solidFill>
                <a:latin typeface="Aptos" panose="020B0004020202020204" pitchFamily="34" charset="0"/>
                <a:ea typeface="Montserrat Heavy"/>
                <a:cs typeface="Montserrat Heavy"/>
                <a:sym typeface="Montserrat Heavy"/>
              </a:rPr>
              <a:t>1:1</a:t>
            </a:r>
            <a:r>
              <a:rPr lang="en-US" sz="1067">
                <a:solidFill>
                  <a:srgbClr val="000000"/>
                </a:solidFill>
                <a:latin typeface="Aptos" panose="020B0004020202020204" pitchFamily="34" charset="0"/>
                <a:ea typeface="Montserrat Bold"/>
                <a:cs typeface="Montserrat Bold"/>
                <a:sym typeface="Montserrat Bold"/>
              </a:rPr>
              <a:t> </a:t>
            </a:r>
            <a:r>
              <a:rPr lang="en-US" sz="1067">
                <a:solidFill>
                  <a:srgbClr val="000000"/>
                </a:solidFill>
                <a:latin typeface="Aptos" panose="020B0004020202020204" pitchFamily="34" charset="0"/>
                <a:ea typeface="Montserrat Medium"/>
                <a:cs typeface="Montserrat Medium"/>
                <a:sym typeface="Montserrat Medium"/>
              </a:rPr>
              <a:t>between the young person and the youth worker to discuss future goals and allocate them to a placement</a:t>
            </a:r>
          </a:p>
        </p:txBody>
      </p:sp>
      <p:sp>
        <p:nvSpPr>
          <p:cNvPr id="28" name="TextBox 28"/>
          <p:cNvSpPr txBox="1"/>
          <p:nvPr/>
        </p:nvSpPr>
        <p:spPr>
          <a:xfrm>
            <a:off x="6161176" y="5123020"/>
            <a:ext cx="935990" cy="51881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000"/>
              </a:lnSpc>
            </a:pPr>
            <a:r>
              <a:rPr lang="en-US" sz="1067" spc="-10">
                <a:solidFill>
                  <a:srgbClr val="000000"/>
                </a:solidFill>
                <a:latin typeface="Aptos" panose="020B0004020202020204" pitchFamily="34" charset="0"/>
                <a:ea typeface="Montserrat Heavy"/>
                <a:cs typeface="Montserrat Heavy"/>
                <a:sym typeface="Montserrat Heavy"/>
              </a:rPr>
              <a:t>5 weeks of work experience,</a:t>
            </a:r>
          </a:p>
          <a:p>
            <a:pPr algn="l">
              <a:lnSpc>
                <a:spcPts val="1000"/>
              </a:lnSpc>
            </a:pPr>
            <a:r>
              <a:rPr lang="en-US" sz="1067" spc="-10">
                <a:solidFill>
                  <a:srgbClr val="000000"/>
                </a:solidFill>
                <a:latin typeface="Aptos" panose="020B0004020202020204" pitchFamily="34" charset="0"/>
                <a:ea typeface="Montserrat Medium"/>
                <a:cs typeface="Montserrat Medium"/>
                <a:sym typeface="Montserrat Medium"/>
              </a:rPr>
              <a:t>5 hours a day, 5 days a week</a:t>
            </a:r>
          </a:p>
        </p:txBody>
      </p:sp>
      <p:sp>
        <p:nvSpPr>
          <p:cNvPr id="29" name="TextBox 29"/>
          <p:cNvSpPr txBox="1"/>
          <p:nvPr/>
        </p:nvSpPr>
        <p:spPr>
          <a:xfrm>
            <a:off x="7610476" y="5112691"/>
            <a:ext cx="962025" cy="128825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000"/>
              </a:lnSpc>
            </a:pPr>
            <a:r>
              <a:rPr lang="en-US" sz="1067" spc="-9">
                <a:solidFill>
                  <a:srgbClr val="000000"/>
                </a:solidFill>
                <a:latin typeface="Aptos" panose="020B0004020202020204" pitchFamily="34" charset="0"/>
                <a:ea typeface="Montserrat Medium"/>
                <a:cs typeface="Montserrat Medium"/>
                <a:sym typeface="Montserrat Medium"/>
              </a:rPr>
              <a:t>3 individual check-ins from the youth worker at their workplace</a:t>
            </a:r>
          </a:p>
          <a:p>
            <a:pPr algn="l">
              <a:lnSpc>
                <a:spcPts val="1000"/>
              </a:lnSpc>
            </a:pPr>
            <a:endParaRPr lang="en-US" sz="1067" spc="-9">
              <a:solidFill>
                <a:srgbClr val="000000"/>
              </a:solidFill>
              <a:latin typeface="Aptos" panose="020B0004020202020204" pitchFamily="34" charset="0"/>
              <a:ea typeface="Montserrat Medium"/>
              <a:cs typeface="Montserrat Medium"/>
              <a:sym typeface="Montserrat Medium"/>
            </a:endParaRPr>
          </a:p>
          <a:p>
            <a:pPr algn="l">
              <a:lnSpc>
                <a:spcPts val="1000"/>
              </a:lnSpc>
            </a:pPr>
            <a:r>
              <a:rPr lang="en-US" sz="1067" spc="-10">
                <a:solidFill>
                  <a:srgbClr val="000000"/>
                </a:solidFill>
                <a:latin typeface="Aptos" panose="020B0004020202020204" pitchFamily="34" charset="0"/>
                <a:ea typeface="Montserrat Medium"/>
                <a:cs typeface="Montserrat Medium"/>
                <a:sym typeface="Montserrat Medium"/>
              </a:rPr>
              <a:t>Weekly check-ins for the workplace supervisor</a:t>
            </a:r>
          </a:p>
        </p:txBody>
      </p:sp>
      <p:sp>
        <p:nvSpPr>
          <p:cNvPr id="30" name="TextBox 30"/>
          <p:cNvSpPr txBox="1"/>
          <p:nvPr/>
        </p:nvSpPr>
        <p:spPr>
          <a:xfrm>
            <a:off x="8845550" y="5112691"/>
            <a:ext cx="964565" cy="51879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000"/>
              </a:lnSpc>
            </a:pPr>
            <a:r>
              <a:rPr lang="en-US" sz="1067">
                <a:solidFill>
                  <a:srgbClr val="000000"/>
                </a:solidFill>
                <a:latin typeface="Aptos" panose="020B0004020202020204" pitchFamily="34" charset="0"/>
                <a:ea typeface="Montserrat Medium"/>
                <a:cs typeface="Montserrat Medium"/>
                <a:sym typeface="Montserrat Medium"/>
              </a:rPr>
              <a:t>Mock interview &amp; Letter of</a:t>
            </a:r>
          </a:p>
          <a:p>
            <a:pPr algn="l">
              <a:lnSpc>
                <a:spcPts val="959"/>
              </a:lnSpc>
            </a:pPr>
            <a:r>
              <a:rPr lang="en-US" sz="1067" spc="-10">
                <a:solidFill>
                  <a:srgbClr val="000000"/>
                </a:solidFill>
                <a:latin typeface="Aptos" panose="020B0004020202020204" pitchFamily="34" charset="0"/>
                <a:ea typeface="Montserrat Medium"/>
                <a:cs typeface="Montserrat Medium"/>
                <a:sym typeface="Montserrat Medium"/>
              </a:rPr>
              <a:t>Recommendation</a:t>
            </a:r>
          </a:p>
        </p:txBody>
      </p:sp>
      <p:sp>
        <p:nvSpPr>
          <p:cNvPr id="31" name="TextBox 31"/>
          <p:cNvSpPr txBox="1"/>
          <p:nvPr/>
        </p:nvSpPr>
        <p:spPr>
          <a:xfrm>
            <a:off x="914400" y="891238"/>
            <a:ext cx="4838700" cy="82073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200"/>
              </a:lnSpc>
            </a:pPr>
            <a:r>
              <a:rPr lang="en-US" sz="3200" b="1" spc="-10">
                <a:solidFill>
                  <a:srgbClr val="000000"/>
                </a:solidFill>
                <a:latin typeface="Montserrat Heavy"/>
                <a:ea typeface="Montserrat Heavy"/>
                <a:cs typeface="Montserrat Heavy"/>
                <a:sym typeface="Montserrat Heavy"/>
              </a:rPr>
              <a:t>Summer Jobs Programme Timeline </a:t>
            </a:r>
          </a:p>
        </p:txBody>
      </p:sp>
      <p:sp>
        <p:nvSpPr>
          <p:cNvPr id="32" name="TextBox 32"/>
          <p:cNvSpPr txBox="1"/>
          <p:nvPr/>
        </p:nvSpPr>
        <p:spPr>
          <a:xfrm>
            <a:off x="1295575" y="1948661"/>
            <a:ext cx="5156200" cy="246221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r>
              <a:rPr lang="en-US" sz="1600" b="1" u="sng" dirty="0">
                <a:latin typeface="Aptos" panose="020B0004020202020204" pitchFamily="34" charset="0"/>
                <a:ea typeface="Montserrat Medium"/>
                <a:cs typeface="Montserrat Medium"/>
                <a:sym typeface="Montserrat Medium"/>
              </a:rPr>
              <a:t>Key dates</a:t>
            </a:r>
            <a:r>
              <a:rPr lang="en-US" sz="1600" b="1" dirty="0">
                <a:latin typeface="Aptos" panose="020B0004020202020204" pitchFamily="34" charset="0"/>
                <a:ea typeface="Montserrat Medium"/>
                <a:cs typeface="Montserrat Medium"/>
                <a:sym typeface="Montserrat Medium"/>
              </a:rPr>
              <a:t>:</a:t>
            </a:r>
          </a:p>
          <a:p>
            <a:pPr algn="l"/>
            <a:endParaRPr lang="en-US" sz="1600" b="1" dirty="0">
              <a:latin typeface="Aptos" panose="020B0004020202020204" pitchFamily="34" charset="0"/>
              <a:ea typeface="Montserrat Medium"/>
              <a:cs typeface="Montserrat Medium"/>
              <a:sym typeface="Montserrat Medium"/>
            </a:endParaRPr>
          </a:p>
          <a:p>
            <a:pPr algn="l"/>
            <a:r>
              <a:rPr lang="en-US" sz="1600" b="1" dirty="0">
                <a:solidFill>
                  <a:srgbClr val="00B0F0"/>
                </a:solidFill>
                <a:latin typeface="Aptos" panose="020B0004020202020204" pitchFamily="34" charset="0"/>
                <a:ea typeface="Montserrat Medium"/>
                <a:cs typeface="Montserrat Medium"/>
                <a:sym typeface="Montserrat Medium"/>
              </a:rPr>
              <a:t>Employer sign up deadline: </a:t>
            </a:r>
            <a:r>
              <a:rPr lang="en-US" sz="1600" b="1" dirty="0">
                <a:latin typeface="Aptos" panose="020B0004020202020204" pitchFamily="34" charset="0"/>
                <a:ea typeface="Montserrat Medium"/>
                <a:cs typeface="Montserrat Medium"/>
                <a:sym typeface="Montserrat Medium"/>
              </a:rPr>
              <a:t>29</a:t>
            </a:r>
            <a:r>
              <a:rPr lang="en-US" sz="1600" b="1" baseline="30000" dirty="0">
                <a:latin typeface="Aptos" panose="020B0004020202020204" pitchFamily="34" charset="0"/>
                <a:ea typeface="Montserrat Medium"/>
                <a:cs typeface="Montserrat Medium"/>
                <a:sym typeface="Montserrat Medium"/>
              </a:rPr>
              <a:t>th</a:t>
            </a:r>
            <a:r>
              <a:rPr lang="en-US" sz="1600" b="1" dirty="0">
                <a:latin typeface="Aptos" panose="020B0004020202020204" pitchFamily="34" charset="0"/>
                <a:ea typeface="Montserrat Medium"/>
                <a:cs typeface="Montserrat Medium"/>
                <a:sym typeface="Montserrat Medium"/>
              </a:rPr>
              <a:t> May 2026</a:t>
            </a:r>
          </a:p>
          <a:p>
            <a:pPr algn="l"/>
            <a:endParaRPr lang="en-US" sz="1600" b="1" dirty="0">
              <a:latin typeface="Aptos" panose="020B0004020202020204" pitchFamily="34" charset="0"/>
              <a:ea typeface="Montserrat Medium"/>
              <a:cs typeface="Montserrat Medium"/>
              <a:sym typeface="Montserrat Medium"/>
            </a:endParaRPr>
          </a:p>
          <a:p>
            <a:pPr algn="l"/>
            <a:r>
              <a:rPr lang="en-US" sz="1600" b="1">
                <a:solidFill>
                  <a:srgbClr val="00B0F0"/>
                </a:solidFill>
                <a:latin typeface="Aptos" panose="020B0004020202020204" pitchFamily="34" charset="0"/>
                <a:ea typeface="Montserrat Medium"/>
                <a:cs typeface="Montserrat Medium"/>
                <a:sym typeface="Montserrat Medium"/>
              </a:rPr>
              <a:t>Employer Training</a:t>
            </a:r>
            <a:r>
              <a:rPr lang="en-US" sz="1600" b="1">
                <a:latin typeface="Aptos" panose="020B0004020202020204" pitchFamily="34" charset="0"/>
                <a:ea typeface="Montserrat Medium"/>
                <a:cs typeface="Montserrat Medium"/>
                <a:sym typeface="Montserrat Medium"/>
              </a:rPr>
              <a:t>:  19</a:t>
            </a:r>
            <a:r>
              <a:rPr lang="en-US" sz="1600" b="1" baseline="30000">
                <a:latin typeface="Aptos" panose="020B0004020202020204" pitchFamily="34" charset="0"/>
                <a:ea typeface="Montserrat Medium"/>
                <a:cs typeface="Montserrat Medium"/>
                <a:sym typeface="Montserrat Medium"/>
              </a:rPr>
              <a:t>th</a:t>
            </a:r>
            <a:r>
              <a:rPr lang="en-US" sz="1600" b="1">
                <a:latin typeface="Aptos" panose="020B0004020202020204" pitchFamily="34" charset="0"/>
                <a:ea typeface="Montserrat Medium"/>
                <a:cs typeface="Montserrat Medium"/>
                <a:sym typeface="Montserrat Medium"/>
              </a:rPr>
              <a:t> June 2026  </a:t>
            </a:r>
          </a:p>
          <a:p>
            <a:pPr algn="l"/>
            <a:endParaRPr lang="en-US" sz="1600" b="1" dirty="0">
              <a:solidFill>
                <a:srgbClr val="00B0F0"/>
              </a:solidFill>
              <a:latin typeface="Aptos" panose="020B0004020202020204" pitchFamily="34" charset="0"/>
              <a:ea typeface="Montserrat Medium"/>
              <a:cs typeface="Montserrat Medium"/>
              <a:sym typeface="Montserrat Medium"/>
            </a:endParaRPr>
          </a:p>
          <a:p>
            <a:pPr algn="l"/>
            <a:r>
              <a:rPr lang="en-US" sz="1600" b="1" dirty="0">
                <a:solidFill>
                  <a:srgbClr val="00B0F0"/>
                </a:solidFill>
                <a:latin typeface="Aptos" panose="020B0004020202020204" pitchFamily="34" charset="0"/>
                <a:ea typeface="Montserrat Medium"/>
                <a:cs typeface="Montserrat Medium"/>
                <a:sym typeface="Montserrat Medium"/>
              </a:rPr>
              <a:t>Preparation week: </a:t>
            </a:r>
            <a:r>
              <a:rPr lang="en-US" sz="1600" b="1" dirty="0">
                <a:solidFill>
                  <a:srgbClr val="000000"/>
                </a:solidFill>
                <a:latin typeface="Aptos" panose="020B0004020202020204" pitchFamily="34" charset="0"/>
                <a:ea typeface="Montserrat Medium"/>
                <a:cs typeface="Montserrat Medium"/>
                <a:sym typeface="Montserrat Medium"/>
              </a:rPr>
              <a:t>13</a:t>
            </a:r>
            <a:r>
              <a:rPr lang="en-US" sz="1600" b="1" baseline="30000" dirty="0">
                <a:solidFill>
                  <a:srgbClr val="000000"/>
                </a:solidFill>
                <a:latin typeface="Aptos" panose="020B0004020202020204" pitchFamily="34" charset="0"/>
                <a:ea typeface="Montserrat Medium"/>
                <a:cs typeface="Montserrat Medium"/>
                <a:sym typeface="Montserrat Medium"/>
              </a:rPr>
              <a:t>th</a:t>
            </a:r>
            <a:r>
              <a:rPr lang="en-US" sz="1600" b="1" dirty="0">
                <a:solidFill>
                  <a:srgbClr val="000000"/>
                </a:solidFill>
                <a:latin typeface="Aptos" panose="020B0004020202020204" pitchFamily="34" charset="0"/>
                <a:ea typeface="Montserrat Medium"/>
                <a:cs typeface="Montserrat Medium"/>
                <a:sym typeface="Montserrat Medium"/>
              </a:rPr>
              <a:t> July 2026 </a:t>
            </a:r>
          </a:p>
          <a:p>
            <a:pPr algn="l"/>
            <a:endParaRPr lang="en-US" sz="1600" b="1" dirty="0">
              <a:solidFill>
                <a:srgbClr val="000000"/>
              </a:solidFill>
              <a:latin typeface="Aptos" panose="020B0004020202020204" pitchFamily="34" charset="0"/>
              <a:ea typeface="Montserrat Medium"/>
              <a:cs typeface="Montserrat Medium"/>
              <a:sym typeface="Montserrat Medium"/>
            </a:endParaRPr>
          </a:p>
          <a:p>
            <a:pPr algn="l"/>
            <a:r>
              <a:rPr lang="en-US" sz="1600" b="1" dirty="0">
                <a:solidFill>
                  <a:srgbClr val="00B0F0"/>
                </a:solidFill>
                <a:latin typeface="Aptos" panose="020B0004020202020204" pitchFamily="34" charset="0"/>
                <a:ea typeface="Montserrat Medium"/>
                <a:cs typeface="Montserrat Medium"/>
                <a:sym typeface="Montserrat Medium"/>
              </a:rPr>
              <a:t>Placements start from: </a:t>
            </a:r>
            <a:r>
              <a:rPr lang="en-US" sz="1600" b="1" dirty="0">
                <a:solidFill>
                  <a:srgbClr val="000000"/>
                </a:solidFill>
                <a:latin typeface="Aptos" panose="020B0004020202020204" pitchFamily="34" charset="0"/>
                <a:ea typeface="Montserrat Medium"/>
                <a:cs typeface="Montserrat Medium"/>
                <a:sym typeface="Montserrat Medium"/>
              </a:rPr>
              <a:t>20</a:t>
            </a:r>
            <a:r>
              <a:rPr lang="en-US" sz="1600" b="1" baseline="30000" dirty="0">
                <a:solidFill>
                  <a:srgbClr val="000000"/>
                </a:solidFill>
                <a:latin typeface="Aptos" panose="020B0004020202020204" pitchFamily="34" charset="0"/>
                <a:ea typeface="Montserrat Medium"/>
                <a:cs typeface="Montserrat Medium"/>
                <a:sym typeface="Montserrat Medium"/>
              </a:rPr>
              <a:t>th</a:t>
            </a:r>
            <a:r>
              <a:rPr lang="en-US" sz="1600" b="1" dirty="0">
                <a:solidFill>
                  <a:srgbClr val="000000"/>
                </a:solidFill>
                <a:latin typeface="Aptos" panose="020B0004020202020204" pitchFamily="34" charset="0"/>
                <a:ea typeface="Montserrat Medium"/>
                <a:cs typeface="Montserrat Medium"/>
                <a:sym typeface="Montserrat Medium"/>
              </a:rPr>
              <a:t> July 2026 </a:t>
            </a:r>
          </a:p>
          <a:p>
            <a:pPr algn="l"/>
            <a:endParaRPr lang="en-US" sz="1600" b="1" dirty="0">
              <a:solidFill>
                <a:srgbClr val="000000"/>
              </a:solidFill>
              <a:latin typeface="Aptos" panose="020B0004020202020204" pitchFamily="34" charset="0"/>
              <a:ea typeface="Montserrat Medium"/>
              <a:cs typeface="Montserrat Medium"/>
              <a:sym typeface="Montserrat Medium"/>
            </a:endParaRPr>
          </a:p>
        </p:txBody>
      </p:sp>
      <p:sp>
        <p:nvSpPr>
          <p:cNvPr id="33" name="TextBox 33"/>
          <p:cNvSpPr txBox="1"/>
          <p:nvPr/>
        </p:nvSpPr>
        <p:spPr>
          <a:xfrm>
            <a:off x="1308100" y="5123020"/>
            <a:ext cx="895985" cy="77529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000"/>
              </a:lnSpc>
            </a:pPr>
            <a:r>
              <a:rPr lang="en-US" sz="1067" spc="-10">
                <a:solidFill>
                  <a:srgbClr val="000000"/>
                </a:solidFill>
                <a:latin typeface="Aptos" panose="020B0004020202020204" pitchFamily="34" charset="0"/>
                <a:ea typeface="Montserrat Medium"/>
                <a:cs typeface="Montserrat Medium"/>
                <a:sym typeface="Montserrat Medium"/>
              </a:rPr>
              <a:t>Young people are </a:t>
            </a:r>
            <a:r>
              <a:rPr lang="en-US" sz="1067" spc="-10">
                <a:solidFill>
                  <a:srgbClr val="000000"/>
                </a:solidFill>
                <a:latin typeface="Aptos" panose="020B0004020202020204" pitchFamily="34" charset="0"/>
                <a:ea typeface="Montserrat Heavy"/>
                <a:cs typeface="Montserrat Heavy"/>
                <a:sym typeface="Montserrat Heavy"/>
              </a:rPr>
              <a:t>recruited</a:t>
            </a:r>
            <a:r>
              <a:rPr lang="en-US" sz="1067" spc="-10">
                <a:solidFill>
                  <a:srgbClr val="000000"/>
                </a:solidFill>
                <a:latin typeface="Aptos" panose="020B0004020202020204" pitchFamily="34" charset="0"/>
                <a:ea typeface="Montserrat Bold"/>
                <a:cs typeface="Montserrat Bold"/>
                <a:sym typeface="Montserrat Bold"/>
              </a:rPr>
              <a:t> </a:t>
            </a:r>
            <a:r>
              <a:rPr lang="en-US" sz="1067" spc="-10">
                <a:solidFill>
                  <a:srgbClr val="000000"/>
                </a:solidFill>
                <a:latin typeface="Aptos" panose="020B0004020202020204" pitchFamily="34" charset="0"/>
                <a:ea typeface="Montserrat Medium"/>
                <a:cs typeface="Montserrat Medium"/>
                <a:sym typeface="Montserrat Medium"/>
              </a:rPr>
              <a:t>and screened for eligibility and right to work. </a:t>
            </a:r>
          </a:p>
        </p:txBody>
      </p:sp>
      <p:sp>
        <p:nvSpPr>
          <p:cNvPr id="34" name="TextBox 34"/>
          <p:cNvSpPr txBox="1"/>
          <p:nvPr/>
        </p:nvSpPr>
        <p:spPr>
          <a:xfrm>
            <a:off x="4213937" y="5091701"/>
            <a:ext cx="1325994" cy="116001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000"/>
              </a:lnSpc>
            </a:pPr>
            <a:r>
              <a:rPr lang="en-US" sz="1067" spc="-10">
                <a:solidFill>
                  <a:srgbClr val="000000"/>
                </a:solidFill>
                <a:latin typeface="Aptos" panose="020B0004020202020204" pitchFamily="34" charset="0"/>
                <a:ea typeface="Montserrat Heavy"/>
                <a:cs typeface="Montserrat Heavy"/>
                <a:sym typeface="Montserrat Heavy"/>
              </a:rPr>
              <a:t>Preparation week:</a:t>
            </a:r>
          </a:p>
          <a:p>
            <a:pPr algn="l">
              <a:lnSpc>
                <a:spcPts val="1000"/>
              </a:lnSpc>
            </a:pPr>
            <a:r>
              <a:rPr lang="en-US" sz="1067" spc="-10">
                <a:solidFill>
                  <a:srgbClr val="000000"/>
                </a:solidFill>
                <a:latin typeface="Aptos" panose="020B0004020202020204" pitchFamily="34" charset="0"/>
                <a:ea typeface="Montserrat Medium"/>
                <a:cs typeface="Montserrat Medium"/>
                <a:sym typeface="Montserrat Medium"/>
              </a:rPr>
              <a:t>25 hours of pre- employment workshops and preparation for the placement </a:t>
            </a:r>
          </a:p>
          <a:p>
            <a:pPr algn="l">
              <a:lnSpc>
                <a:spcPts val="1000"/>
              </a:lnSpc>
            </a:pPr>
            <a:endParaRPr lang="en-US" sz="1067" spc="-10">
              <a:solidFill>
                <a:srgbClr val="000000"/>
              </a:solidFill>
              <a:latin typeface="Aptos" panose="020B0004020202020204" pitchFamily="34" charset="0"/>
              <a:ea typeface="Montserrat Medium"/>
              <a:cs typeface="Montserrat Medium"/>
              <a:sym typeface="Montserrat Medium"/>
            </a:endParaRPr>
          </a:p>
          <a:p>
            <a:pPr algn="l">
              <a:lnSpc>
                <a:spcPts val="1000"/>
              </a:lnSpc>
            </a:pPr>
            <a:r>
              <a:rPr lang="en-US" sz="1067" spc="-10">
                <a:solidFill>
                  <a:srgbClr val="000000"/>
                </a:solidFill>
                <a:latin typeface="Aptos" panose="020B0004020202020204" pitchFamily="34" charset="0"/>
                <a:ea typeface="Montserrat Medium"/>
                <a:cs typeface="Montserrat Medium"/>
                <a:sym typeface="Montserrat Medium"/>
              </a:rPr>
              <a:t>Placement visits are encouraged </a:t>
            </a:r>
          </a:p>
        </p:txBody>
      </p:sp>
      <p:sp>
        <p:nvSpPr>
          <p:cNvPr id="35" name="TextBox 35"/>
          <p:cNvSpPr txBox="1"/>
          <p:nvPr/>
        </p:nvSpPr>
        <p:spPr>
          <a:xfrm>
            <a:off x="10160000" y="5112692"/>
            <a:ext cx="981616" cy="39057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000"/>
              </a:lnSpc>
            </a:pPr>
            <a:r>
              <a:rPr lang="en-US" sz="1067" spc="-10">
                <a:solidFill>
                  <a:srgbClr val="000000"/>
                </a:solidFill>
                <a:latin typeface="Aptos" panose="020B0004020202020204" pitchFamily="34" charset="0"/>
                <a:ea typeface="Montserrat Medium"/>
                <a:cs typeface="Montserrat Medium"/>
                <a:sym typeface="Montserrat Medium"/>
              </a:rPr>
              <a:t>Final programme wrap-up and celebration</a:t>
            </a:r>
          </a:p>
        </p:txBody>
      </p:sp>
      <p:sp>
        <p:nvSpPr>
          <p:cNvPr id="36" name="TextBox 36"/>
          <p:cNvSpPr txBox="1"/>
          <p:nvPr/>
        </p:nvSpPr>
        <p:spPr>
          <a:xfrm rot="16200000">
            <a:off x="11714546" y="6220932"/>
            <a:ext cx="101600" cy="27732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lvl="0" indent="0" algn="l">
              <a:lnSpc>
                <a:spcPts val="1080"/>
              </a:lnSpc>
              <a:spcBef>
                <a:spcPct val="0"/>
              </a:spcBef>
            </a:pPr>
            <a:r>
              <a:rPr lang="en-US" sz="900" b="1" u="none" strike="noStrike" spc="-25">
                <a:solidFill>
                  <a:srgbClr val="000000"/>
                </a:solidFill>
                <a:latin typeface="Montserrat Heavy"/>
                <a:ea typeface="Montserrat Heavy"/>
                <a:cs typeface="Montserrat Heavy"/>
                <a:sym typeface="Montserrat Heavy"/>
              </a:rPr>
              <a:t>11</a:t>
            </a:r>
          </a:p>
        </p:txBody>
      </p:sp>
      <p:sp>
        <p:nvSpPr>
          <p:cNvPr id="37" name="TextBox 37"/>
          <p:cNvSpPr txBox="1"/>
          <p:nvPr/>
        </p:nvSpPr>
        <p:spPr>
          <a:xfrm rot="16200000">
            <a:off x="10800079" y="1796443"/>
            <a:ext cx="1895263" cy="13625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080"/>
              </a:lnSpc>
            </a:pPr>
            <a:r>
              <a:rPr lang="en-US" sz="900" b="1">
                <a:solidFill>
                  <a:srgbClr val="000000"/>
                </a:solidFill>
                <a:latin typeface="Montserrat Heavy"/>
                <a:ea typeface="Montserrat Heavy"/>
                <a:cs typeface="Montserrat Heavy"/>
                <a:sym typeface="Montserrat Heavy"/>
              </a:rPr>
              <a:t>The Summer Jobs Programme</a:t>
            </a:r>
          </a:p>
        </p:txBody>
      </p:sp>
      <p:sp>
        <p:nvSpPr>
          <p:cNvPr id="38" name="TextBox 38"/>
          <p:cNvSpPr txBox="1"/>
          <p:nvPr/>
        </p:nvSpPr>
        <p:spPr>
          <a:xfrm>
            <a:off x="1308100" y="4799845"/>
            <a:ext cx="589810" cy="28732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160"/>
              </a:lnSpc>
              <a:spcBef>
                <a:spcPct val="0"/>
              </a:spcBef>
            </a:pPr>
            <a:r>
              <a:rPr lang="en-US" sz="2133" b="1" spc="-25">
                <a:solidFill>
                  <a:srgbClr val="00BCE0"/>
                </a:solidFill>
                <a:latin typeface="Aptos" panose="020B0004020202020204" pitchFamily="34" charset="0"/>
                <a:ea typeface="Montserrat Heavy"/>
                <a:cs typeface="Montserrat Heavy"/>
                <a:sym typeface="Montserrat Heavy"/>
              </a:rPr>
              <a:t>May</a:t>
            </a:r>
          </a:p>
        </p:txBody>
      </p:sp>
      <p:sp>
        <p:nvSpPr>
          <p:cNvPr id="39" name="TextBox 39"/>
          <p:cNvSpPr txBox="1"/>
          <p:nvPr/>
        </p:nvSpPr>
        <p:spPr>
          <a:xfrm>
            <a:off x="4213937" y="4730508"/>
            <a:ext cx="1032612" cy="28732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160"/>
              </a:lnSpc>
              <a:spcBef>
                <a:spcPct val="0"/>
              </a:spcBef>
            </a:pPr>
            <a:r>
              <a:rPr lang="en-US" sz="2133" b="1" spc="-25">
                <a:solidFill>
                  <a:srgbClr val="C41C54"/>
                </a:solidFill>
                <a:latin typeface="Aptos" panose="020B0004020202020204" pitchFamily="34" charset="0"/>
                <a:ea typeface="Montserrat Heavy"/>
                <a:cs typeface="Montserrat Heavy"/>
                <a:sym typeface="Montserrat Heavy"/>
              </a:rPr>
              <a:t>July</a:t>
            </a:r>
          </a:p>
        </p:txBody>
      </p:sp>
      <p:sp>
        <p:nvSpPr>
          <p:cNvPr id="40" name="TextBox 40"/>
          <p:cNvSpPr txBox="1"/>
          <p:nvPr/>
        </p:nvSpPr>
        <p:spPr>
          <a:xfrm>
            <a:off x="10160000" y="4799845"/>
            <a:ext cx="1387475" cy="28732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160"/>
              </a:lnSpc>
              <a:spcBef>
                <a:spcPct val="0"/>
              </a:spcBef>
            </a:pPr>
            <a:r>
              <a:rPr lang="en-US" sz="2133" b="1" spc="-25">
                <a:solidFill>
                  <a:srgbClr val="F26830"/>
                </a:solidFill>
                <a:latin typeface="Aptos" panose="020B0004020202020204" pitchFamily="34" charset="0"/>
                <a:ea typeface="Montserrat Heavy"/>
                <a:cs typeface="Montserrat Heavy"/>
                <a:sym typeface="Montserrat Heavy"/>
              </a:rPr>
              <a:t>September</a:t>
            </a:r>
          </a:p>
        </p:txBody>
      </p:sp>
    </p:spTree>
    <p:extLst>
      <p:ext uri="{BB962C8B-B14F-4D97-AF65-F5344CB8AC3E}">
        <p14:creationId xmlns:p14="http://schemas.microsoft.com/office/powerpoint/2010/main" val="17034176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he Summer Jobs Programme in Action | UK Youth">
            <a:hlinkClick r:id="" action="ppaction://media"/>
            <a:extLst>
              <a:ext uri="{FF2B5EF4-FFF2-40B4-BE49-F238E27FC236}">
                <a16:creationId xmlns:a16="http://schemas.microsoft.com/office/drawing/2014/main" id="{10163C97-6CD8-1808-3616-AC4A7F2C42CC}"/>
              </a:ext>
            </a:extLst>
          </p:cNvPr>
          <p:cNvPicPr>
            <a:picLocks noRot="1" noChangeAspect="1"/>
          </p:cNvPicPr>
          <p:nvPr>
            <a:videoFile r:link="rId1"/>
          </p:nvPr>
        </p:nvPicPr>
        <p:blipFill>
          <a:blip r:embed="rId4"/>
          <a:stretch>
            <a:fillRect/>
          </a:stretch>
        </p:blipFill>
        <p:spPr>
          <a:xfrm>
            <a:off x="375557" y="196950"/>
            <a:ext cx="11440886" cy="6464101"/>
          </a:xfrm>
          <a:prstGeom prst="rect">
            <a:avLst/>
          </a:prstGeom>
        </p:spPr>
      </p:pic>
    </p:spTree>
    <p:extLst>
      <p:ext uri="{BB962C8B-B14F-4D97-AF65-F5344CB8AC3E}">
        <p14:creationId xmlns:p14="http://schemas.microsoft.com/office/powerpoint/2010/main" val="428551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81000" y="381102"/>
            <a:ext cx="11430000" cy="6093358"/>
          </a:xfrm>
          <a:custGeom>
            <a:avLst/>
            <a:gdLst/>
            <a:ahLst/>
            <a:cxnLst/>
            <a:rect l="l" t="t" r="r" b="b"/>
            <a:pathLst>
              <a:path w="17145000" h="9140037">
                <a:moveTo>
                  <a:pt x="0" y="0"/>
                </a:moveTo>
                <a:lnTo>
                  <a:pt x="17145000" y="0"/>
                </a:lnTo>
                <a:lnTo>
                  <a:pt x="17145000" y="9140036"/>
                </a:lnTo>
                <a:lnTo>
                  <a:pt x="0" y="914003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3" name="TextBox 3"/>
          <p:cNvSpPr txBox="1"/>
          <p:nvPr/>
        </p:nvSpPr>
        <p:spPr>
          <a:xfrm>
            <a:off x="1270686" y="4056430"/>
            <a:ext cx="3236595" cy="156825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040"/>
              </a:lnSpc>
            </a:pPr>
            <a:r>
              <a:rPr lang="en-US" sz="1067" b="1" spc="-10">
                <a:solidFill>
                  <a:srgbClr val="000000"/>
                </a:solidFill>
                <a:latin typeface="Aptos" panose="020B0004020202020204" pitchFamily="34" charset="0"/>
                <a:ea typeface="Montserrat Bold"/>
                <a:cs typeface="Montserrat Bold"/>
                <a:sym typeface="Montserrat Bold"/>
              </a:rPr>
              <a:t>UK Youth London Office</a:t>
            </a:r>
          </a:p>
          <a:p>
            <a:pPr algn="l">
              <a:lnSpc>
                <a:spcPts val="999"/>
              </a:lnSpc>
            </a:pPr>
            <a:r>
              <a:rPr lang="en-US" sz="1067" b="1" spc="-9" err="1">
                <a:solidFill>
                  <a:srgbClr val="000000"/>
                </a:solidFill>
                <a:latin typeface="Aptos" panose="020B0004020202020204" pitchFamily="34" charset="0"/>
                <a:ea typeface="Montserrat Medium"/>
                <a:cs typeface="Montserrat Medium"/>
                <a:sym typeface="Montserrat Medium"/>
              </a:rPr>
              <a:t>Fivefields</a:t>
            </a:r>
            <a:r>
              <a:rPr lang="en-US" sz="1067" b="1" spc="-9">
                <a:solidFill>
                  <a:srgbClr val="000000"/>
                </a:solidFill>
                <a:latin typeface="Aptos" panose="020B0004020202020204" pitchFamily="34" charset="0"/>
                <a:ea typeface="Montserrat Medium"/>
                <a:cs typeface="Montserrat Medium"/>
                <a:sym typeface="Montserrat Medium"/>
              </a:rPr>
              <a:t>, 8-10 Grosvenor Gardens, London, SW1W 0DH 020 3137 3810</a:t>
            </a:r>
          </a:p>
          <a:p>
            <a:pPr algn="l">
              <a:lnSpc>
                <a:spcPts val="1000"/>
              </a:lnSpc>
            </a:pPr>
            <a:endParaRPr lang="en-US" sz="1067" b="1" spc="-9">
              <a:solidFill>
                <a:srgbClr val="000000"/>
              </a:solidFill>
              <a:latin typeface="Aptos" panose="020B0004020202020204" pitchFamily="34" charset="0"/>
              <a:ea typeface="Montserrat Medium"/>
              <a:cs typeface="Montserrat Medium"/>
              <a:sym typeface="Montserrat Medium"/>
            </a:endParaRPr>
          </a:p>
          <a:p>
            <a:pPr algn="l">
              <a:lnSpc>
                <a:spcPts val="1040"/>
              </a:lnSpc>
            </a:pPr>
            <a:r>
              <a:rPr lang="en-US" sz="1067" b="1" spc="-10">
                <a:solidFill>
                  <a:srgbClr val="000000"/>
                </a:solidFill>
                <a:latin typeface="Aptos" panose="020B0004020202020204" pitchFamily="34" charset="0"/>
                <a:ea typeface="Montserrat Bold"/>
                <a:cs typeface="Montserrat Bold"/>
                <a:sym typeface="Montserrat Bold"/>
              </a:rPr>
              <a:t>Avon Tyrrell Outdoor Centre</a:t>
            </a:r>
          </a:p>
          <a:p>
            <a:pPr algn="l">
              <a:lnSpc>
                <a:spcPts val="999"/>
              </a:lnSpc>
            </a:pPr>
            <a:r>
              <a:rPr lang="en-US" sz="1067" b="1" spc="-9">
                <a:solidFill>
                  <a:srgbClr val="000000"/>
                </a:solidFill>
                <a:latin typeface="Aptos" panose="020B0004020202020204" pitchFamily="34" charset="0"/>
                <a:ea typeface="Montserrat Medium"/>
                <a:cs typeface="Montserrat Medium"/>
                <a:sym typeface="Montserrat Medium"/>
              </a:rPr>
              <a:t>Braggers Lane, </a:t>
            </a:r>
            <a:r>
              <a:rPr lang="en-US" sz="1067" b="1" spc="-9" err="1">
                <a:solidFill>
                  <a:srgbClr val="000000"/>
                </a:solidFill>
                <a:latin typeface="Aptos" panose="020B0004020202020204" pitchFamily="34" charset="0"/>
                <a:ea typeface="Montserrat Medium"/>
                <a:cs typeface="Montserrat Medium"/>
                <a:sym typeface="Montserrat Medium"/>
              </a:rPr>
              <a:t>Bransgore</a:t>
            </a:r>
            <a:r>
              <a:rPr lang="en-US" sz="1067" b="1" spc="-9">
                <a:solidFill>
                  <a:srgbClr val="000000"/>
                </a:solidFill>
                <a:latin typeface="Aptos" panose="020B0004020202020204" pitchFamily="34" charset="0"/>
                <a:ea typeface="Montserrat Medium"/>
                <a:cs typeface="Montserrat Medium"/>
                <a:sym typeface="Montserrat Medium"/>
              </a:rPr>
              <a:t>, Hampshire, BH23 8EE</a:t>
            </a:r>
          </a:p>
          <a:p>
            <a:pPr algn="l">
              <a:lnSpc>
                <a:spcPts val="999"/>
              </a:lnSpc>
            </a:pPr>
            <a:r>
              <a:rPr lang="en-US" sz="1067" b="1" spc="-9">
                <a:solidFill>
                  <a:srgbClr val="000000"/>
                </a:solidFill>
                <a:latin typeface="Aptos" panose="020B0004020202020204" pitchFamily="34" charset="0"/>
                <a:ea typeface="Montserrat Medium"/>
                <a:cs typeface="Montserrat Medium"/>
                <a:sym typeface="Montserrat Medium"/>
              </a:rPr>
              <a:t>01425 672 347</a:t>
            </a:r>
          </a:p>
          <a:p>
            <a:pPr algn="l">
              <a:lnSpc>
                <a:spcPts val="1000"/>
              </a:lnSpc>
            </a:pPr>
            <a:endParaRPr lang="en-US" sz="1067" b="1" spc="-9">
              <a:solidFill>
                <a:srgbClr val="000000"/>
              </a:solidFill>
              <a:latin typeface="Aptos" panose="020B0004020202020204" pitchFamily="34" charset="0"/>
              <a:ea typeface="Montserrat Medium"/>
              <a:cs typeface="Montserrat Medium"/>
              <a:sym typeface="Montserrat Medium"/>
            </a:endParaRPr>
          </a:p>
          <a:p>
            <a:pPr algn="l">
              <a:lnSpc>
                <a:spcPts val="999"/>
              </a:lnSpc>
            </a:pPr>
            <a:r>
              <a:rPr lang="en-US" sz="1067" b="1" spc="-9">
                <a:solidFill>
                  <a:srgbClr val="000000"/>
                </a:solidFill>
                <a:latin typeface="Aptos" panose="020B0004020202020204" pitchFamily="34" charset="0"/>
                <a:ea typeface="Montserrat Medium"/>
                <a:cs typeface="Montserrat Medium"/>
                <a:sym typeface="Montserrat Medium"/>
              </a:rPr>
              <a:t>Charity number: 1110590</a:t>
            </a:r>
          </a:p>
          <a:p>
            <a:pPr algn="l">
              <a:lnSpc>
                <a:spcPts val="999"/>
              </a:lnSpc>
            </a:pPr>
            <a:r>
              <a:rPr lang="en-US" sz="1067" b="1" u="sng" spc="-9">
                <a:solidFill>
                  <a:srgbClr val="000000"/>
                </a:solidFill>
                <a:latin typeface="Aptos" panose="020B0004020202020204" pitchFamily="34" charset="0"/>
                <a:ea typeface="Montserrat Medium"/>
                <a:cs typeface="Montserrat Medium"/>
                <a:sym typeface="Montserrat Medium"/>
                <a:hlinkClick r:id="" action="ppaction://noaction"/>
              </a:rPr>
              <a:t>www.ukyouth.org</a:t>
            </a:r>
          </a:p>
          <a:p>
            <a:pPr algn="l">
              <a:lnSpc>
                <a:spcPts val="1000"/>
              </a:lnSpc>
            </a:pPr>
            <a:endParaRPr lang="en-US" sz="1067" b="1" u="sng" spc="-9">
              <a:solidFill>
                <a:srgbClr val="000000"/>
              </a:solidFill>
              <a:latin typeface="Aptos" panose="020B0004020202020204" pitchFamily="34" charset="0"/>
              <a:ea typeface="Montserrat Medium"/>
              <a:cs typeface="Montserrat Medium"/>
              <a:sym typeface="Montserrat Medium"/>
              <a:hlinkClick r:id="" action="ppaction://noaction"/>
            </a:endParaRPr>
          </a:p>
          <a:p>
            <a:pPr algn="l">
              <a:lnSpc>
                <a:spcPts val="1080"/>
              </a:lnSpc>
            </a:pPr>
            <a:r>
              <a:rPr lang="en-US" sz="1067" b="1" spc="-10">
                <a:solidFill>
                  <a:srgbClr val="000000"/>
                </a:solidFill>
                <a:latin typeface="Aptos" panose="020B0004020202020204" pitchFamily="34" charset="0"/>
                <a:ea typeface="Montserrat Medium"/>
                <a:cs typeface="Montserrat Medium"/>
                <a:sym typeface="Montserrat Medium"/>
              </a:rPr>
              <a:t>Find us on:</a:t>
            </a:r>
          </a:p>
        </p:txBody>
      </p:sp>
      <p:sp>
        <p:nvSpPr>
          <p:cNvPr id="4" name="Freeform 4">
            <a:hlinkClick r:id="rId4" tooltip="https://www.threads.com/@uk.youth"/>
          </p:cNvPr>
          <p:cNvSpPr/>
          <p:nvPr/>
        </p:nvSpPr>
        <p:spPr>
          <a:xfrm>
            <a:off x="2300891" y="5720687"/>
            <a:ext cx="244620" cy="244620"/>
          </a:xfrm>
          <a:custGeom>
            <a:avLst/>
            <a:gdLst/>
            <a:ahLst/>
            <a:cxnLst/>
            <a:rect l="l" t="t" r="r" b="b"/>
            <a:pathLst>
              <a:path w="366930" h="366930">
                <a:moveTo>
                  <a:pt x="0" y="0"/>
                </a:moveTo>
                <a:lnTo>
                  <a:pt x="366931" y="0"/>
                </a:lnTo>
                <a:lnTo>
                  <a:pt x="366931" y="366930"/>
                </a:lnTo>
                <a:lnTo>
                  <a:pt x="0" y="36693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5" name="Freeform 5">
            <a:hlinkClick r:id="rId6" tooltip="https://bsky.app/profile/ukyouth.bsky.social"/>
          </p:cNvPr>
          <p:cNvSpPr/>
          <p:nvPr/>
        </p:nvSpPr>
        <p:spPr>
          <a:xfrm>
            <a:off x="2987836" y="5720687"/>
            <a:ext cx="244620" cy="244620"/>
          </a:xfrm>
          <a:custGeom>
            <a:avLst/>
            <a:gdLst/>
            <a:ahLst/>
            <a:cxnLst/>
            <a:rect l="l" t="t" r="r" b="b"/>
            <a:pathLst>
              <a:path w="366930" h="366930">
                <a:moveTo>
                  <a:pt x="0" y="0"/>
                </a:moveTo>
                <a:lnTo>
                  <a:pt x="366931" y="0"/>
                </a:lnTo>
                <a:lnTo>
                  <a:pt x="366931" y="366930"/>
                </a:lnTo>
                <a:lnTo>
                  <a:pt x="0" y="36693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6" name="Freeform 6">
            <a:hlinkClick r:id="rId8" tooltip="https://www.youtube.com/@UK_Youth"/>
          </p:cNvPr>
          <p:cNvSpPr/>
          <p:nvPr/>
        </p:nvSpPr>
        <p:spPr>
          <a:xfrm>
            <a:off x="2644363" y="5720687"/>
            <a:ext cx="244620" cy="244620"/>
          </a:xfrm>
          <a:custGeom>
            <a:avLst/>
            <a:gdLst/>
            <a:ahLst/>
            <a:cxnLst/>
            <a:rect l="l" t="t" r="r" b="b"/>
            <a:pathLst>
              <a:path w="366930" h="366930">
                <a:moveTo>
                  <a:pt x="0" y="0"/>
                </a:moveTo>
                <a:lnTo>
                  <a:pt x="366931" y="0"/>
                </a:lnTo>
                <a:lnTo>
                  <a:pt x="366931" y="366930"/>
                </a:lnTo>
                <a:lnTo>
                  <a:pt x="0" y="36693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7" name="Freeform 7">
            <a:hlinkClick r:id="rId10" tooltip="https://www.facebook.com/UKYouth"/>
          </p:cNvPr>
          <p:cNvSpPr/>
          <p:nvPr/>
        </p:nvSpPr>
        <p:spPr>
          <a:xfrm>
            <a:off x="1268439" y="5720687"/>
            <a:ext cx="244620" cy="244620"/>
          </a:xfrm>
          <a:custGeom>
            <a:avLst/>
            <a:gdLst/>
            <a:ahLst/>
            <a:cxnLst/>
            <a:rect l="l" t="t" r="r" b="b"/>
            <a:pathLst>
              <a:path w="366930" h="366930">
                <a:moveTo>
                  <a:pt x="0" y="0"/>
                </a:moveTo>
                <a:lnTo>
                  <a:pt x="366930" y="0"/>
                </a:lnTo>
                <a:lnTo>
                  <a:pt x="366930" y="366930"/>
                </a:lnTo>
                <a:lnTo>
                  <a:pt x="0" y="366930"/>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8" name="Freeform 8">
            <a:hlinkClick r:id="rId12" tooltip="https://www.instagram.com/uk.youth/"/>
          </p:cNvPr>
          <p:cNvSpPr/>
          <p:nvPr/>
        </p:nvSpPr>
        <p:spPr>
          <a:xfrm>
            <a:off x="1613945" y="5720687"/>
            <a:ext cx="244620" cy="244620"/>
          </a:xfrm>
          <a:custGeom>
            <a:avLst/>
            <a:gdLst/>
            <a:ahLst/>
            <a:cxnLst/>
            <a:rect l="l" t="t" r="r" b="b"/>
            <a:pathLst>
              <a:path w="366930" h="366930">
                <a:moveTo>
                  <a:pt x="0" y="0"/>
                </a:moveTo>
                <a:lnTo>
                  <a:pt x="366930" y="0"/>
                </a:lnTo>
                <a:lnTo>
                  <a:pt x="366930" y="366930"/>
                </a:lnTo>
                <a:lnTo>
                  <a:pt x="0" y="366930"/>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9" name="Freeform 9">
            <a:hlinkClick r:id="rId14" tooltip="https://www.linkedin.com/company/uk-youth/"/>
          </p:cNvPr>
          <p:cNvSpPr/>
          <p:nvPr/>
        </p:nvSpPr>
        <p:spPr>
          <a:xfrm>
            <a:off x="1957418" y="5720687"/>
            <a:ext cx="244620" cy="244620"/>
          </a:xfrm>
          <a:custGeom>
            <a:avLst/>
            <a:gdLst/>
            <a:ahLst/>
            <a:cxnLst/>
            <a:rect l="l" t="t" r="r" b="b"/>
            <a:pathLst>
              <a:path w="366930" h="366930">
                <a:moveTo>
                  <a:pt x="0" y="0"/>
                </a:moveTo>
                <a:lnTo>
                  <a:pt x="366930" y="0"/>
                </a:lnTo>
                <a:lnTo>
                  <a:pt x="366930" y="366930"/>
                </a:lnTo>
                <a:lnTo>
                  <a:pt x="0" y="366930"/>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0" name="Freeform 10"/>
          <p:cNvSpPr/>
          <p:nvPr/>
        </p:nvSpPr>
        <p:spPr>
          <a:xfrm>
            <a:off x="1243340" y="3423845"/>
            <a:ext cx="2228850" cy="513324"/>
          </a:xfrm>
          <a:custGeom>
            <a:avLst/>
            <a:gdLst/>
            <a:ahLst/>
            <a:cxnLst/>
            <a:rect l="l" t="t" r="r" b="b"/>
            <a:pathLst>
              <a:path w="2161194" h="425935">
                <a:moveTo>
                  <a:pt x="0" y="0"/>
                </a:moveTo>
                <a:lnTo>
                  <a:pt x="2161194" y="0"/>
                </a:lnTo>
                <a:lnTo>
                  <a:pt x="2161194" y="425935"/>
                </a:lnTo>
                <a:lnTo>
                  <a:pt x="0" y="425935"/>
                </a:lnTo>
                <a:lnTo>
                  <a:pt x="0" y="0"/>
                </a:lnTo>
                <a:close/>
              </a:path>
            </a:pathLst>
          </a:custGeom>
          <a:blipFill>
            <a:blip r:embed="rId16"/>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pic>
        <p:nvPicPr>
          <p:cNvPr id="12" name="Picture 11">
            <a:extLst>
              <a:ext uri="{FF2B5EF4-FFF2-40B4-BE49-F238E27FC236}">
                <a16:creationId xmlns:a16="http://schemas.microsoft.com/office/drawing/2014/main" id="{6659D565-13E3-FE45-EA65-074A72B2F364}"/>
              </a:ext>
            </a:extLst>
          </p:cNvPr>
          <p:cNvPicPr>
            <a:picLocks noChangeAspect="1"/>
          </p:cNvPicPr>
          <p:nvPr/>
        </p:nvPicPr>
        <p:blipFill>
          <a:blip r:embed="rId17"/>
          <a:stretch>
            <a:fillRect/>
          </a:stretch>
        </p:blipFill>
        <p:spPr>
          <a:xfrm>
            <a:off x="6843997" y="1802715"/>
            <a:ext cx="3320514" cy="3325687"/>
          </a:xfrm>
          <a:prstGeom prst="rect">
            <a:avLst/>
          </a:prstGeom>
        </p:spPr>
      </p:pic>
      <p:sp>
        <p:nvSpPr>
          <p:cNvPr id="13" name="TextBox 12">
            <a:extLst>
              <a:ext uri="{FF2B5EF4-FFF2-40B4-BE49-F238E27FC236}">
                <a16:creationId xmlns:a16="http://schemas.microsoft.com/office/drawing/2014/main" id="{9CBAC842-E682-B4F9-D404-E00593F2F949}"/>
              </a:ext>
            </a:extLst>
          </p:cNvPr>
          <p:cNvSpPr txBox="1"/>
          <p:nvPr/>
        </p:nvSpPr>
        <p:spPr>
          <a:xfrm>
            <a:off x="1257753" y="853878"/>
            <a:ext cx="3420859" cy="2061911"/>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3200" b="1"/>
              <a:t>Thank you! </a:t>
            </a:r>
            <a:endParaRPr lang="en-US" sz="667" b="1"/>
          </a:p>
          <a:p>
            <a:r>
              <a:rPr lang="en-US" sz="3200" b="1"/>
              <a:t>Any Questions?</a:t>
            </a:r>
          </a:p>
          <a:p>
            <a:endParaRPr lang="en-US" sz="1067" b="1"/>
          </a:p>
          <a:p>
            <a:r>
              <a:rPr lang="en-US" sz="1333" b="1"/>
              <a:t>My email address: </a:t>
            </a:r>
            <a:r>
              <a:rPr lang="en-US" sz="1333" b="1">
                <a:hlinkClick r:id="rId18"/>
              </a:rPr>
              <a:t>candy.marsh@ukyouth.org</a:t>
            </a:r>
            <a:endParaRPr lang="en-US" sz="1333" b="1"/>
          </a:p>
          <a:p>
            <a:endParaRPr lang="en-US" sz="1333" b="1"/>
          </a:p>
          <a:p>
            <a:r>
              <a:rPr lang="en-US" sz="1333" b="1"/>
              <a:t>Summer Jobs Programme Website and expression of interest  (QR Code)  </a:t>
            </a:r>
            <a:endParaRPr lang="en-GB" sz="1333" b="1"/>
          </a:p>
        </p:txBody>
      </p:sp>
      <p:pic>
        <p:nvPicPr>
          <p:cNvPr id="1026" name="Picture 2">
            <a:extLst>
              <a:ext uri="{FF2B5EF4-FFF2-40B4-BE49-F238E27FC236}">
                <a16:creationId xmlns:a16="http://schemas.microsoft.com/office/drawing/2014/main" id="{6F657742-D982-A586-CCAA-5EB0C4CA878C}"/>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624354" y="2301424"/>
            <a:ext cx="1755006" cy="17550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CEA76-F530-EC4F-AC89-F29981B35C64}"/>
            </a:ext>
          </a:extLst>
        </p:cNvPr>
        <p:cNvGrpSpPr/>
        <p:nvPr/>
      </p:nvGrpSpPr>
      <p:grpSpPr>
        <a:xfrm>
          <a:off x="0" y="0"/>
          <a:ext cx="0" cy="0"/>
          <a:chOff x="0" y="0"/>
          <a:chExt cx="0" cy="0"/>
        </a:xfrm>
      </p:grpSpPr>
      <p:pic>
        <p:nvPicPr>
          <p:cNvPr id="5" name="Graphic 4" descr="Wave Gesture outline">
            <a:extLst>
              <a:ext uri="{FF2B5EF4-FFF2-40B4-BE49-F238E27FC236}">
                <a16:creationId xmlns:a16="http://schemas.microsoft.com/office/drawing/2014/main" id="{F8DB83CD-CA73-B818-9A86-6E6296A638D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860316">
            <a:off x="4097540" y="1817914"/>
            <a:ext cx="3526971" cy="3526971"/>
          </a:xfrm>
          <a:prstGeom prst="rect">
            <a:avLst/>
          </a:prstGeom>
        </p:spPr>
      </p:pic>
      <p:pic>
        <p:nvPicPr>
          <p:cNvPr id="6" name="Picture 5">
            <a:extLst>
              <a:ext uri="{FF2B5EF4-FFF2-40B4-BE49-F238E27FC236}">
                <a16:creationId xmlns:a16="http://schemas.microsoft.com/office/drawing/2014/main" id="{35684D10-D14E-FE2E-D863-08E194B5A60D}"/>
              </a:ext>
            </a:extLst>
          </p:cNvPr>
          <p:cNvPicPr>
            <a:picLocks noChangeAspect="1"/>
          </p:cNvPicPr>
          <p:nvPr/>
        </p:nvPicPr>
        <p:blipFill>
          <a:blip r:embed="rId3"/>
          <a:stretch>
            <a:fillRect/>
          </a:stretch>
        </p:blipFill>
        <p:spPr>
          <a:xfrm>
            <a:off x="-1" y="5061857"/>
            <a:ext cx="12246335" cy="1774372"/>
          </a:xfrm>
          <a:prstGeom prst="rect">
            <a:avLst/>
          </a:prstGeom>
        </p:spPr>
      </p:pic>
      <p:sp>
        <p:nvSpPr>
          <p:cNvPr id="23" name="Rectangle 22">
            <a:extLst>
              <a:ext uri="{FF2B5EF4-FFF2-40B4-BE49-F238E27FC236}">
                <a16:creationId xmlns:a16="http://schemas.microsoft.com/office/drawing/2014/main" id="{F265F255-2961-EB14-3776-953357DD083F}"/>
              </a:ext>
            </a:extLst>
          </p:cNvPr>
          <p:cNvSpPr/>
          <p:nvPr/>
        </p:nvSpPr>
        <p:spPr>
          <a:xfrm>
            <a:off x="54334" y="935415"/>
            <a:ext cx="12192000" cy="2554545"/>
          </a:xfrm>
          <a:prstGeom prst="rect">
            <a:avLst/>
          </a:prstGeom>
          <a:noFill/>
        </p:spPr>
        <p:txBody>
          <a:bodyPr wrap="square" lIns="91440" tIns="45720" rIns="91440" bIns="45720">
            <a:spAutoFit/>
          </a:bodyPr>
          <a:lstStyle/>
          <a:p>
            <a:pPr algn="ct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
        <p:nvSpPr>
          <p:cNvPr id="2" name="AutoShape 2" descr="Home - PA Champions Sheffield">
            <a:extLst>
              <a:ext uri="{FF2B5EF4-FFF2-40B4-BE49-F238E27FC236}">
                <a16:creationId xmlns:a16="http://schemas.microsoft.com/office/drawing/2014/main" id="{8DC3EEB5-D192-9B0D-F69B-5E670E65B5B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Rectangle 3">
            <a:extLst>
              <a:ext uri="{FF2B5EF4-FFF2-40B4-BE49-F238E27FC236}">
                <a16:creationId xmlns:a16="http://schemas.microsoft.com/office/drawing/2014/main" id="{3864524D-522D-864F-D874-99148DFE26F6}"/>
              </a:ext>
            </a:extLst>
          </p:cNvPr>
          <p:cNvSpPr/>
          <p:nvPr/>
        </p:nvSpPr>
        <p:spPr>
          <a:xfrm>
            <a:off x="-152400" y="630615"/>
            <a:ext cx="12344400" cy="2554545"/>
          </a:xfrm>
          <a:prstGeom prst="rect">
            <a:avLst/>
          </a:prstGeom>
          <a:noFill/>
        </p:spPr>
        <p:txBody>
          <a:bodyPr wrap="square" lIns="91440" tIns="45720" rIns="91440" bIns="45720">
            <a:spAutoFit/>
          </a:bodyPr>
          <a:lstStyle/>
          <a:p>
            <a:pPr algn="ctr"/>
            <a: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THANK YOU</a:t>
            </a: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Tree>
    <p:extLst>
      <p:ext uri="{BB962C8B-B14F-4D97-AF65-F5344CB8AC3E}">
        <p14:creationId xmlns:p14="http://schemas.microsoft.com/office/powerpoint/2010/main" val="4390485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Custom 8">
      <a:dk1>
        <a:srgbClr val="000000"/>
      </a:dk1>
      <a:lt1>
        <a:srgbClr val="FFFFFF"/>
      </a:lt1>
      <a:dk2>
        <a:srgbClr val="000000"/>
      </a:dk2>
      <a:lt2>
        <a:srgbClr val="808080"/>
      </a:lt2>
      <a:accent1>
        <a:srgbClr val="009999"/>
      </a:accent1>
      <a:accent2>
        <a:srgbClr val="009999"/>
      </a:accent2>
      <a:accent3>
        <a:srgbClr val="FFFFFF"/>
      </a:accent3>
      <a:accent4>
        <a:srgbClr val="009999"/>
      </a:accent4>
      <a:accent5>
        <a:srgbClr val="009999"/>
      </a:accent5>
      <a:accent6>
        <a:srgbClr val="009999"/>
      </a:accent6>
      <a:hlink>
        <a:srgbClr val="009999"/>
      </a:hlink>
      <a:folHlink>
        <a:srgbClr val="009999"/>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MAIN SLIDES">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035F5128AFFA34B957228EACBA33D74" ma:contentTypeVersion="15" ma:contentTypeDescription="Create a new document." ma:contentTypeScope="" ma:versionID="bf254c60717fa02517a02c929946d662">
  <xsd:schema xmlns:xsd="http://www.w3.org/2001/XMLSchema" xmlns:xs="http://www.w3.org/2001/XMLSchema" xmlns:p="http://schemas.microsoft.com/office/2006/metadata/properties" xmlns:ns2="6ae618b1-0c2e-4c2b-a0b4-e3037c6012c9" xmlns:ns3="7ee85a2a-d933-4483-8446-7f50a3662221" targetNamespace="http://schemas.microsoft.com/office/2006/metadata/properties" ma:root="true" ma:fieldsID="8b770bc04b02e6d7fa61abd988b06df9" ns2:_="" ns3:_="">
    <xsd:import namespace="6ae618b1-0c2e-4c2b-a0b4-e3037c6012c9"/>
    <xsd:import namespace="7ee85a2a-d933-4483-8446-7f50a3662221"/>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element ref="ns2:Approv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e618b1-0c2e-4c2b-a0b4-e3037c6012c9"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4514f55-2398-460d-b1d9-0db7fd9bad46"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Approved" ma:index="22" nillable="true" ma:displayName="Approved" ma:default="1" ma:format="Dropdown" ma:internalName="Approve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ee85a2a-d933-4483-8446-7f50a3662221"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d674ad0-17e0-4e9b-9fe9-0344376cbafe}" ma:internalName="TaxCatchAll" ma:showField="CatchAllData" ma:web="7ee85a2a-d933-4483-8446-7f50a36622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pproved xmlns="6ae618b1-0c2e-4c2b-a0b4-e3037c6012c9">true</Approved>
    <TaxCatchAll xmlns="7ee85a2a-d933-4483-8446-7f50a3662221" xsi:nil="true"/>
    <lcf76f155ced4ddcb4097134ff3c332f xmlns="6ae618b1-0c2e-4c2b-a0b4-e3037c6012c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BA1FD76-ED6D-4BDF-B3EA-385F06D0E3BB}">
  <ds:schemaRefs>
    <ds:schemaRef ds:uri="http://schemas.microsoft.com/sharepoint/v3/contenttype/forms"/>
  </ds:schemaRefs>
</ds:datastoreItem>
</file>

<file path=customXml/itemProps2.xml><?xml version="1.0" encoding="utf-8"?>
<ds:datastoreItem xmlns:ds="http://schemas.openxmlformats.org/officeDocument/2006/customXml" ds:itemID="{3B1EA153-4FE0-4FC0-924D-A76D1247C149}">
  <ds:schemaRefs>
    <ds:schemaRef ds:uri="6ae618b1-0c2e-4c2b-a0b4-e3037c6012c9"/>
    <ds:schemaRef ds:uri="7ee85a2a-d933-4483-8446-7f50a366222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0047DE5-ACD8-45E3-A6C8-AB3EE53BD949}">
  <ds:schemaRefs>
    <ds:schemaRef ds:uri="http://purl.org/dc/dcmitype/"/>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http://purl.org/dc/terms/"/>
    <ds:schemaRef ds:uri="http://schemas.microsoft.com/office/2006/metadata/properties"/>
    <ds:schemaRef ds:uri="7ee85a2a-d933-4483-8446-7f50a3662221"/>
    <ds:schemaRef ds:uri="6ae618b1-0c2e-4c2b-a0b4-e3037c6012c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TotalTime>
  <Words>5862</Words>
  <Application>Microsoft Office PowerPoint</Application>
  <PresentationFormat>Widescreen</PresentationFormat>
  <Paragraphs>572</Paragraphs>
  <Slides>62</Slides>
  <Notes>26</Notes>
  <HiddenSlides>0</HiddenSlides>
  <MMClips>2</MMClips>
  <ScaleCrop>false</ScaleCrop>
  <HeadingPairs>
    <vt:vector size="6" baseType="variant">
      <vt:variant>
        <vt:lpstr>Fonts Used</vt:lpstr>
      </vt:variant>
      <vt:variant>
        <vt:i4>18</vt:i4>
      </vt:variant>
      <vt:variant>
        <vt:lpstr>Theme</vt:lpstr>
      </vt:variant>
      <vt:variant>
        <vt:i4>7</vt:i4>
      </vt:variant>
      <vt:variant>
        <vt:lpstr>Slide Titles</vt:lpstr>
      </vt:variant>
      <vt:variant>
        <vt:i4>62</vt:i4>
      </vt:variant>
    </vt:vector>
  </HeadingPairs>
  <TitlesOfParts>
    <vt:vector size="87" baseType="lpstr">
      <vt:lpstr>Aptos</vt:lpstr>
      <vt:lpstr>Aptos Display</vt:lpstr>
      <vt:lpstr>Arial</vt:lpstr>
      <vt:lpstr>Calibri</vt:lpstr>
      <vt:lpstr>Calibri Light</vt:lpstr>
      <vt:lpstr>Canva Sans</vt:lpstr>
      <vt:lpstr>Canva Sans Bold</vt:lpstr>
      <vt:lpstr>Glacial Indifference</vt:lpstr>
      <vt:lpstr>Montserrat Black</vt:lpstr>
      <vt:lpstr>Montserrat Bold</vt:lpstr>
      <vt:lpstr>Montserrat Heavy</vt:lpstr>
      <vt:lpstr>Montserrat Medium</vt:lpstr>
      <vt:lpstr>Open sans</vt:lpstr>
      <vt:lpstr>Segoe UI</vt:lpstr>
      <vt:lpstr>Trebuchet MS</vt:lpstr>
      <vt:lpstr>var(--font-heading-3)</vt:lpstr>
      <vt:lpstr>Wingdings</vt:lpstr>
      <vt:lpstr>Wingdings 3</vt:lpstr>
      <vt:lpstr>Office Theme</vt:lpstr>
      <vt:lpstr>1_Office Theme</vt:lpstr>
      <vt:lpstr>2_Office Theme</vt:lpstr>
      <vt:lpstr>1_MAIN SLIDES</vt:lpstr>
      <vt:lpstr>3_Office Theme</vt:lpstr>
      <vt:lpstr>Facet</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Universal Credit Childcare Support – Partner Briefing</vt:lpstr>
      <vt:lpstr>Universal Credit Childcare Support – Purpose and Context</vt:lpstr>
      <vt:lpstr>What Universal Credit Childcare Support Offers</vt:lpstr>
      <vt:lpstr>Who Can Get Help with Childcare Costs</vt:lpstr>
      <vt:lpstr>How Much Support Is Available</vt:lpstr>
      <vt:lpstr>Support with Upfront Childcare Costs</vt:lpstr>
      <vt:lpstr>Reporting Childcare Costs Correctly</vt:lpstr>
      <vt:lpstr>Using UC Childcare Support with Other Schemes</vt:lpstr>
      <vt:lpstr>Key Message for External Partners</vt:lpstr>
      <vt:lpstr>Further Information and Signposting</vt:lpstr>
      <vt:lpstr>PowerPoint Presentation</vt:lpstr>
      <vt:lpstr>Work Experience Placements</vt:lpstr>
      <vt:lpstr>Challenge – nearly one million 16-24-year-old are NEET</vt:lpstr>
      <vt:lpstr>Work Experience</vt:lpstr>
      <vt:lpstr>To Break Down Barriers and Improve Job Prospects</vt:lpstr>
      <vt:lpstr>Why it works for Young People </vt:lpstr>
      <vt:lpstr>Support Around the Placement </vt:lpstr>
      <vt:lpstr>Good News Stories </vt:lpstr>
      <vt:lpstr>PowerPoint Presentation</vt:lpstr>
      <vt:lpstr>PowerPoint Presentation</vt:lpstr>
      <vt:lpstr>PowerPoint Presentation</vt:lpstr>
      <vt:lpstr>PowerPoint Presentation</vt:lpstr>
      <vt:lpstr>Apprenticeships</vt:lpstr>
      <vt:lpstr>Who we are</vt:lpstr>
      <vt:lpstr>We deliver the following apprenticeships:</vt:lpstr>
      <vt:lpstr>We deliver the following apprenticeships:</vt:lpstr>
      <vt:lpstr>We deliver the following apprenticeships:</vt:lpstr>
      <vt:lpstr>What we are looking for  </vt:lpstr>
      <vt:lpstr>Other Programmes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Sheffield City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Ross Brown</dc:creator>
  <cp:lastModifiedBy>Phoebe Seymour</cp:lastModifiedBy>
  <cp:revision>2</cp:revision>
  <dcterms:created xsi:type="dcterms:W3CDTF">2026-05-18T08:06:06Z</dcterms:created>
  <dcterms:modified xsi:type="dcterms:W3CDTF">2026-05-27T09:46:08Z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0x0101005035F5128AFFA34B957228EACBA33D74</vt:lpwstr>
  </property>
  <property fmtid="{D5CDD505-2E9C-101B-9397-08002B2CF9AE}" pid="3" name="MediaServiceImageTags">
    <vt:lpwstr/>
  </property>
  <property fmtid="{D5CDD505-2E9C-101B-9397-08002B2CF9AE}" pid="4" name="MSIP_Label_c8588358-c3f1-4695-a290-e2f70d15689d_Enabled">
    <vt:lpwstr>true</vt:lpwstr>
  </property>
  <property fmtid="{D5CDD505-2E9C-101B-9397-08002B2CF9AE}" pid="5" name="MSIP_Label_c8588358-c3f1-4695-a290-e2f70d15689d_SetDate">
    <vt:lpwstr>2026-05-27T09:45:56Z</vt:lpwstr>
  </property>
  <property fmtid="{D5CDD505-2E9C-101B-9397-08002B2CF9AE}" pid="6" name="MSIP_Label_c8588358-c3f1-4695-a290-e2f70d15689d_Method">
    <vt:lpwstr>Privileged</vt:lpwstr>
  </property>
  <property fmtid="{D5CDD505-2E9C-101B-9397-08002B2CF9AE}" pid="7" name="MSIP_Label_c8588358-c3f1-4695-a290-e2f70d15689d_Name">
    <vt:lpwstr>Official – General</vt:lpwstr>
  </property>
  <property fmtid="{D5CDD505-2E9C-101B-9397-08002B2CF9AE}" pid="8" name="MSIP_Label_c8588358-c3f1-4695-a290-e2f70d15689d_SiteId">
    <vt:lpwstr>a1ba59b9-7204-48d8-a360-7770245ad4a9</vt:lpwstr>
  </property>
  <property fmtid="{D5CDD505-2E9C-101B-9397-08002B2CF9AE}" pid="9" name="MSIP_Label_c8588358-c3f1-4695-a290-e2f70d15689d_ActionId">
    <vt:lpwstr>cc6fce1c-96d9-4822-8588-e5a7900b1642</vt:lpwstr>
  </property>
  <property fmtid="{D5CDD505-2E9C-101B-9397-08002B2CF9AE}" pid="10" name="MSIP_Label_c8588358-c3f1-4695-a290-e2f70d15689d_ContentBits">
    <vt:lpwstr>0</vt:lpwstr>
  </property>
  <property fmtid="{D5CDD505-2E9C-101B-9397-08002B2CF9AE}" pid="11" name="MSIP_Label_c8588358-c3f1-4695-a290-e2f70d15689d_Tag">
    <vt:lpwstr>10, 0, 1, 1</vt:lpwstr>
  </property>
</Properties>
</file>